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72" r:id="rId2"/>
    <p:sldId id="294" r:id="rId3"/>
    <p:sldId id="301" r:id="rId4"/>
    <p:sldId id="295" r:id="rId5"/>
    <p:sldId id="296" r:id="rId6"/>
    <p:sldId id="297" r:id="rId7"/>
    <p:sldId id="298" r:id="rId8"/>
    <p:sldId id="299" r:id="rId9"/>
    <p:sldId id="300" r:id="rId10"/>
    <p:sldId id="29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5F11"/>
    <a:srgbClr val="00B050"/>
    <a:srgbClr val="0070C0"/>
    <a:srgbClr val="FF00FF"/>
    <a:srgbClr val="57B5F7"/>
    <a:srgbClr val="4CB748"/>
    <a:srgbClr val="455252"/>
    <a:srgbClr val="67532C"/>
    <a:srgbClr val="9533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6370" autoAdjust="0"/>
  </p:normalViewPr>
  <p:slideViewPr>
    <p:cSldViewPr showGuides="1">
      <p:cViewPr>
        <p:scale>
          <a:sx n="100" d="100"/>
          <a:sy n="100" d="100"/>
        </p:scale>
        <p:origin x="1758" y="49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1884"/>
    </p:cViewPr>
  </p:sorterViewPr>
  <p:notesViewPr>
    <p:cSldViewPr showGuides="1">
      <p:cViewPr varScale="1">
        <p:scale>
          <a:sx n="86" d="100"/>
          <a:sy n="86" d="100"/>
        </p:scale>
        <p:origin x="294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13F1B0-7075-4934-B167-328465DEBB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13BDF13-BD77-4D87-9A93-4B0CFEF4F8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7A66C0-8EF0-489A-9B06-9752C246F5BE}" type="datetimeFigureOut">
              <a:rPr lang="en-GB" smtClean="0"/>
              <a:t>06/06/2019</a:t>
            </a:fld>
            <a:endParaRPr lang="en-GB"/>
          </a:p>
        </p:txBody>
      </p:sp>
      <p:sp>
        <p:nvSpPr>
          <p:cNvPr id="4" name="Footer Placeholder 3">
            <a:extLst>
              <a:ext uri="{FF2B5EF4-FFF2-40B4-BE49-F238E27FC236}">
                <a16:creationId xmlns:a16="http://schemas.microsoft.com/office/drawing/2014/main" id="{338E6B3E-7966-419F-84BC-C10F784068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267693A-A955-446A-BB53-31841773FA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35A06F-C3B6-4AA9-9561-39D3D3FF109F}" type="slidenum">
              <a:rPr lang="en-GB" smtClean="0"/>
              <a:t>‹#›</a:t>
            </a:fld>
            <a:endParaRPr lang="en-GB"/>
          </a:p>
        </p:txBody>
      </p:sp>
    </p:spTree>
    <p:extLst>
      <p:ext uri="{BB962C8B-B14F-4D97-AF65-F5344CB8AC3E}">
        <p14:creationId xmlns:p14="http://schemas.microsoft.com/office/powerpoint/2010/main" val="291786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639B8-3CA4-4A60-AF44-B4A7C84872F2}" type="datetimeFigureOut">
              <a:rPr lang="en-GB" smtClean="0"/>
              <a:t>06/06/2019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59ADC-064D-4E8C-B65B-2DA609F56745}" type="slidenum">
              <a:rPr lang="en-GB" smtClean="0"/>
              <a:t>‹#›</a:t>
            </a:fld>
            <a:endParaRPr lang="en-GB"/>
          </a:p>
        </p:txBody>
      </p:sp>
    </p:spTree>
    <p:extLst>
      <p:ext uri="{BB962C8B-B14F-4D97-AF65-F5344CB8AC3E}">
        <p14:creationId xmlns:p14="http://schemas.microsoft.com/office/powerpoint/2010/main" val="263746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descr="http://hpc.innosoft.kmutt.ac.th/site/img/logo-kmutt.png">
            <a:extLst>
              <a:ext uri="{FF2B5EF4-FFF2-40B4-BE49-F238E27FC236}">
                <a16:creationId xmlns:a16="http://schemas.microsoft.com/office/drawing/2014/main" id="{B0A70EDC-8896-41D9-8222-D3BD9894244B}"/>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2259" t="3974" r="6012" b="8604"/>
          <a:stretch/>
        </p:blipFill>
        <p:spPr bwMode="auto">
          <a:xfrm>
            <a:off x="7752399" y="0"/>
            <a:ext cx="1391601" cy="15307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0E2B435-CFB2-4637-92E9-2BCE789C79F2}"/>
              </a:ext>
            </a:extLst>
          </p:cNvPr>
          <p:cNvPicPr>
            <a:picLocks noChangeAspect="1"/>
          </p:cNvPicPr>
          <p:nvPr userDrawn="1"/>
        </p:nvPicPr>
        <p:blipFill>
          <a:blip r:embed="rId3"/>
          <a:stretch>
            <a:fillRect/>
          </a:stretch>
        </p:blipFill>
        <p:spPr>
          <a:xfrm>
            <a:off x="6516216" y="191092"/>
            <a:ext cx="1008112" cy="1339669"/>
          </a:xfrm>
          <a:prstGeom prst="rect">
            <a:avLst/>
          </a:prstGeom>
        </p:spPr>
      </p:pic>
      <p:pic>
        <p:nvPicPr>
          <p:cNvPr id="5" name="Picture 4">
            <a:extLst>
              <a:ext uri="{FF2B5EF4-FFF2-40B4-BE49-F238E27FC236}">
                <a16:creationId xmlns:a16="http://schemas.microsoft.com/office/drawing/2014/main" id="{24E1ECA3-5CF0-4E86-B1B8-F5C8E87CAA5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00936" y="1530761"/>
            <a:ext cx="2438401" cy="1076696"/>
          </a:xfrm>
          <a:prstGeom prst="rect">
            <a:avLst/>
          </a:prstGeom>
        </p:spPr>
      </p:pic>
    </p:spTree>
    <p:extLst>
      <p:ext uri="{BB962C8B-B14F-4D97-AF65-F5344CB8AC3E}">
        <p14:creationId xmlns:p14="http://schemas.microsoft.com/office/powerpoint/2010/main" val="39782947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rmal Content Page">
    <p:spTree>
      <p:nvGrpSpPr>
        <p:cNvPr id="1" name=""/>
        <p:cNvGrpSpPr/>
        <p:nvPr/>
      </p:nvGrpSpPr>
      <p:grpSpPr>
        <a:xfrm>
          <a:off x="0" y="0"/>
          <a:ext cx="0" cy="0"/>
          <a:chOff x="0" y="0"/>
          <a:chExt cx="0" cy="0"/>
        </a:xfrm>
      </p:grpSpPr>
      <p:pic>
        <p:nvPicPr>
          <p:cNvPr id="26" name="Picture 25" descr="http://hpc.innosoft.kmutt.ac.th/site/img/logo-kmutt.png">
            <a:extLst>
              <a:ext uri="{FF2B5EF4-FFF2-40B4-BE49-F238E27FC236}">
                <a16:creationId xmlns:a16="http://schemas.microsoft.com/office/drawing/2014/main" id="{28FCCD8A-66E7-4826-A36E-9638BE1CB35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2259" t="3974" r="6012" b="8604"/>
          <a:stretch/>
        </p:blipFill>
        <p:spPr bwMode="auto">
          <a:xfrm>
            <a:off x="8460432" y="0"/>
            <a:ext cx="620624" cy="68268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08468BC9-22C1-4F37-8497-51EA7799FCFD}"/>
              </a:ext>
            </a:extLst>
          </p:cNvPr>
          <p:cNvPicPr>
            <a:picLocks noChangeAspect="1"/>
          </p:cNvPicPr>
          <p:nvPr userDrawn="1"/>
        </p:nvPicPr>
        <p:blipFill>
          <a:blip r:embed="rId3"/>
          <a:stretch>
            <a:fillRect/>
          </a:stretch>
        </p:blipFill>
        <p:spPr>
          <a:xfrm>
            <a:off x="7884368" y="66452"/>
            <a:ext cx="463722" cy="616235"/>
          </a:xfrm>
          <a:prstGeom prst="rect">
            <a:avLst/>
          </a:prstGeom>
        </p:spPr>
      </p:pic>
      <p:cxnSp>
        <p:nvCxnSpPr>
          <p:cNvPr id="28" name="Straight Connector 27">
            <a:extLst>
              <a:ext uri="{FF2B5EF4-FFF2-40B4-BE49-F238E27FC236}">
                <a16:creationId xmlns:a16="http://schemas.microsoft.com/office/drawing/2014/main" id="{079A76E7-D21D-4F2A-917D-44DE0217E26B}"/>
              </a:ext>
            </a:extLst>
          </p:cNvPr>
          <p:cNvCxnSpPr/>
          <p:nvPr userDrawn="1"/>
        </p:nvCxnSpPr>
        <p:spPr>
          <a:xfrm>
            <a:off x="145571" y="764704"/>
            <a:ext cx="888736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Date Placeholder 3">
            <a:extLst>
              <a:ext uri="{FF2B5EF4-FFF2-40B4-BE49-F238E27FC236}">
                <a16:creationId xmlns:a16="http://schemas.microsoft.com/office/drawing/2014/main" id="{26A915C5-BCF0-4554-A7F3-A7EDE20A0F71}"/>
              </a:ext>
            </a:extLst>
          </p:cNvPr>
          <p:cNvSpPr>
            <a:spLocks noGrp="1"/>
          </p:cNvSpPr>
          <p:nvPr>
            <p:ph type="dt" sz="half" idx="2"/>
          </p:nvPr>
        </p:nvSpPr>
        <p:spPr>
          <a:xfrm>
            <a:off x="6840748" y="6556072"/>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mtClean="0"/>
              <a:t>9 February, 2018</a:t>
            </a:r>
            <a:endParaRPr lang="en-GB" dirty="0"/>
          </a:p>
        </p:txBody>
      </p:sp>
      <p:sp>
        <p:nvSpPr>
          <p:cNvPr id="31" name="Footer Placeholder 4">
            <a:extLst>
              <a:ext uri="{FF2B5EF4-FFF2-40B4-BE49-F238E27FC236}">
                <a16:creationId xmlns:a16="http://schemas.microsoft.com/office/drawing/2014/main" id="{67794BBD-BF25-4852-8C78-78177277969F}"/>
              </a:ext>
            </a:extLst>
          </p:cNvPr>
          <p:cNvSpPr>
            <a:spLocks noGrp="1"/>
          </p:cNvSpPr>
          <p:nvPr>
            <p:ph type="ftr" sz="quarter" idx="3"/>
          </p:nvPr>
        </p:nvSpPr>
        <p:spPr>
          <a:xfrm>
            <a:off x="145571" y="6556072"/>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dirty="0"/>
              <a:t>Dr.Santi Nuratch  |  Embedded Computing and Control Laboratory  (ECC Lab) |  KMUTT</a:t>
            </a:r>
            <a:endParaRPr lang="en-GB" dirty="0"/>
          </a:p>
        </p:txBody>
      </p:sp>
      <p:sp>
        <p:nvSpPr>
          <p:cNvPr id="32" name="Slide Number Placeholder 5">
            <a:extLst>
              <a:ext uri="{FF2B5EF4-FFF2-40B4-BE49-F238E27FC236}">
                <a16:creationId xmlns:a16="http://schemas.microsoft.com/office/drawing/2014/main" id="{D95DB8B2-E83B-4F50-A985-F9A0F8786545}"/>
              </a:ext>
            </a:extLst>
          </p:cNvPr>
          <p:cNvSpPr>
            <a:spLocks noGrp="1"/>
          </p:cNvSpPr>
          <p:nvPr>
            <p:ph type="sldNum" sz="quarter" idx="4"/>
          </p:nvPr>
        </p:nvSpPr>
        <p:spPr>
          <a:xfrm>
            <a:off x="8333116" y="6556072"/>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mtClean="0"/>
              <a:pPr/>
              <a:t>‹#›</a:t>
            </a:fld>
            <a:endParaRPr lang="en-GB"/>
          </a:p>
        </p:txBody>
      </p:sp>
      <p:cxnSp>
        <p:nvCxnSpPr>
          <p:cNvPr id="33" name="Straight Connector 32">
            <a:extLst>
              <a:ext uri="{FF2B5EF4-FFF2-40B4-BE49-F238E27FC236}">
                <a16:creationId xmlns:a16="http://schemas.microsoft.com/office/drawing/2014/main" id="{C7B23CDB-5AC4-4AE1-8AEF-C03E59DC6D74}"/>
              </a:ext>
            </a:extLst>
          </p:cNvPr>
          <p:cNvCxnSpPr/>
          <p:nvPr userDrawn="1"/>
        </p:nvCxnSpPr>
        <p:spPr>
          <a:xfrm>
            <a:off x="128318" y="6551222"/>
            <a:ext cx="88873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A0FA1DCE-AB7D-4406-A903-B9C83696E77F}"/>
              </a:ext>
            </a:extLst>
          </p:cNvPr>
          <p:cNvSpPr>
            <a:spLocks noGrp="1"/>
          </p:cNvSpPr>
          <p:nvPr>
            <p:ph type="title"/>
          </p:nvPr>
        </p:nvSpPr>
        <p:spPr>
          <a:xfrm>
            <a:off x="129860" y="149101"/>
            <a:ext cx="7756050" cy="543595"/>
          </a:xfrm>
          <a:prstGeom prst="rect">
            <a:avLst/>
          </a:prstGeom>
        </p:spPr>
        <p:txBody>
          <a:bodyPr vert="horz" lIns="91440" tIns="45720" rIns="91440" bIns="45720" rtlCol="0" anchor="ctr">
            <a:normAutofit/>
          </a:bodyPr>
          <a:lstStyle>
            <a:lvl1pPr>
              <a:defRPr b="1">
                <a:latin typeface="TH SarabunPSK" panose="020B0500040200020003" pitchFamily="34" charset="-34"/>
                <a:cs typeface="TH SarabunPSK" panose="020B0500040200020003" pitchFamily="34" charset="-34"/>
              </a:defRPr>
            </a:lvl1pPr>
          </a:lstStyle>
          <a:p>
            <a:r>
              <a:rPr lang="en-US" dirty="0"/>
              <a:t>Click to edit Master title style</a:t>
            </a:r>
            <a:endParaRPr lang="en-GB" dirty="0"/>
          </a:p>
        </p:txBody>
      </p:sp>
    </p:spTree>
    <p:extLst>
      <p:ext uri="{BB962C8B-B14F-4D97-AF65-F5344CB8AC3E}">
        <p14:creationId xmlns:p14="http://schemas.microsoft.com/office/powerpoint/2010/main" val="15068521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 Only">
    <p:bg>
      <p:bgPr>
        <a:blipFill dpi="0" rotWithShape="1">
          <a:blip r:embed="rId2">
            <a:alphaModFix amt="20000"/>
            <a:lum/>
          </a:blip>
          <a:srcRect/>
          <a:stretch>
            <a:fillRect l="-17000" r="-17000"/>
          </a:stretch>
        </a:blipFill>
        <a:effectLst/>
      </p:bgPr>
    </p:bg>
    <p:spTree>
      <p:nvGrpSpPr>
        <p:cNvPr id="1" name=""/>
        <p:cNvGrpSpPr/>
        <p:nvPr/>
      </p:nvGrpSpPr>
      <p:grpSpPr>
        <a:xfrm>
          <a:off x="0" y="0"/>
          <a:ext cx="0" cy="0"/>
          <a:chOff x="0" y="0"/>
          <a:chExt cx="0" cy="0"/>
        </a:xfrm>
      </p:grpSpPr>
      <p:sp>
        <p:nvSpPr>
          <p:cNvPr id="30" name="Date Placeholder 3">
            <a:extLst>
              <a:ext uri="{FF2B5EF4-FFF2-40B4-BE49-F238E27FC236}">
                <a16:creationId xmlns:a16="http://schemas.microsoft.com/office/drawing/2014/main" id="{4B8D3F1E-7B35-4FB4-B131-3AD390BCB08D}"/>
              </a:ext>
            </a:extLst>
          </p:cNvPr>
          <p:cNvSpPr>
            <a:spLocks noGrp="1"/>
          </p:cNvSpPr>
          <p:nvPr>
            <p:ph type="dt" sz="half" idx="2"/>
          </p:nvPr>
        </p:nvSpPr>
        <p:spPr>
          <a:xfrm>
            <a:off x="7047782" y="6556072"/>
            <a:ext cx="1141913"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mtClean="0"/>
              <a:t>9 February, 2018</a:t>
            </a:r>
            <a:endParaRPr lang="en-GB" dirty="0"/>
          </a:p>
        </p:txBody>
      </p:sp>
      <p:sp>
        <p:nvSpPr>
          <p:cNvPr id="31" name="Footer Placeholder 4">
            <a:extLst>
              <a:ext uri="{FF2B5EF4-FFF2-40B4-BE49-F238E27FC236}">
                <a16:creationId xmlns:a16="http://schemas.microsoft.com/office/drawing/2014/main" id="{0097243C-42F6-4FA2-9BF0-E4F5909AD275}"/>
              </a:ext>
            </a:extLst>
          </p:cNvPr>
          <p:cNvSpPr>
            <a:spLocks noGrp="1"/>
          </p:cNvSpPr>
          <p:nvPr>
            <p:ph type="ftr" sz="quarter" idx="3"/>
          </p:nvPr>
        </p:nvSpPr>
        <p:spPr>
          <a:xfrm>
            <a:off x="145571" y="6556072"/>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a:t>Dr.Santi Nuratch  |  Embedded Computing and Control Laboratory  (ECC Lab) |  KMUTT</a:t>
            </a:r>
            <a:endParaRPr lang="en-GB" dirty="0"/>
          </a:p>
        </p:txBody>
      </p:sp>
      <p:sp>
        <p:nvSpPr>
          <p:cNvPr id="32" name="Slide Number Placeholder 5">
            <a:extLst>
              <a:ext uri="{FF2B5EF4-FFF2-40B4-BE49-F238E27FC236}">
                <a16:creationId xmlns:a16="http://schemas.microsoft.com/office/drawing/2014/main" id="{CFBC03C8-10F5-4A75-A5F8-EA36E3FDA5EB}"/>
              </a:ext>
            </a:extLst>
          </p:cNvPr>
          <p:cNvSpPr>
            <a:spLocks noGrp="1"/>
          </p:cNvSpPr>
          <p:nvPr>
            <p:ph type="sldNum" sz="quarter" idx="4"/>
          </p:nvPr>
        </p:nvSpPr>
        <p:spPr>
          <a:xfrm>
            <a:off x="8333116" y="6556072"/>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mtClean="0"/>
              <a:pPr/>
              <a:t>‹#›</a:t>
            </a:fld>
            <a:endParaRPr lang="en-GB"/>
          </a:p>
        </p:txBody>
      </p:sp>
      <p:cxnSp>
        <p:nvCxnSpPr>
          <p:cNvPr id="36" name="Straight Connector 35">
            <a:extLst>
              <a:ext uri="{FF2B5EF4-FFF2-40B4-BE49-F238E27FC236}">
                <a16:creationId xmlns:a16="http://schemas.microsoft.com/office/drawing/2014/main" id="{68539708-A1A1-4097-A1F6-EC1660587F6E}"/>
              </a:ext>
            </a:extLst>
          </p:cNvPr>
          <p:cNvCxnSpPr/>
          <p:nvPr userDrawn="1"/>
        </p:nvCxnSpPr>
        <p:spPr>
          <a:xfrm>
            <a:off x="128318" y="6551222"/>
            <a:ext cx="88873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9745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Only">
    <p:bg>
      <p:bgPr>
        <a:blipFill dpi="0" rotWithShape="1">
          <a:blip r:embed="rId2">
            <a:alphaModFix amt="20000"/>
            <a:lum/>
          </a:blip>
          <a:srcRect/>
          <a:stretch>
            <a:fillRect l="-17000" r="-17000"/>
          </a:stretch>
        </a:blipFill>
        <a:effectLst/>
      </p:bgPr>
    </p:bg>
    <p:spTree>
      <p:nvGrpSpPr>
        <p:cNvPr id="1" name=""/>
        <p:cNvGrpSpPr/>
        <p:nvPr/>
      </p:nvGrpSpPr>
      <p:grpSpPr>
        <a:xfrm>
          <a:off x="0" y="0"/>
          <a:ext cx="0" cy="0"/>
          <a:chOff x="0" y="0"/>
          <a:chExt cx="0" cy="0"/>
        </a:xfrm>
      </p:grpSpPr>
      <p:pic>
        <p:nvPicPr>
          <p:cNvPr id="33" name="Picture 32" descr="http://hpc.innosoft.kmutt.ac.th/site/img/logo-kmutt.png">
            <a:extLst>
              <a:ext uri="{FF2B5EF4-FFF2-40B4-BE49-F238E27FC236}">
                <a16:creationId xmlns:a16="http://schemas.microsoft.com/office/drawing/2014/main" id="{22C9CF57-1E18-44E6-9C69-80C443AA32AC}"/>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2259" t="3974" r="6012" b="8604"/>
          <a:stretch/>
        </p:blipFill>
        <p:spPr bwMode="auto">
          <a:xfrm>
            <a:off x="8460432" y="0"/>
            <a:ext cx="620624" cy="68268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5F57308C-600E-4EA8-BC36-AA45FF104AA9}"/>
              </a:ext>
            </a:extLst>
          </p:cNvPr>
          <p:cNvPicPr>
            <a:picLocks noChangeAspect="1"/>
          </p:cNvPicPr>
          <p:nvPr userDrawn="1"/>
        </p:nvPicPr>
        <p:blipFill>
          <a:blip r:embed="rId4"/>
          <a:stretch>
            <a:fillRect/>
          </a:stretch>
        </p:blipFill>
        <p:spPr>
          <a:xfrm>
            <a:off x="7884368" y="66452"/>
            <a:ext cx="463722" cy="616235"/>
          </a:xfrm>
          <a:prstGeom prst="rect">
            <a:avLst/>
          </a:prstGeom>
        </p:spPr>
      </p:pic>
      <p:cxnSp>
        <p:nvCxnSpPr>
          <p:cNvPr id="35" name="Straight Connector 34">
            <a:extLst>
              <a:ext uri="{FF2B5EF4-FFF2-40B4-BE49-F238E27FC236}">
                <a16:creationId xmlns:a16="http://schemas.microsoft.com/office/drawing/2014/main" id="{FD1E510C-E7D2-42E6-89D9-457FBE178005}"/>
              </a:ext>
            </a:extLst>
          </p:cNvPr>
          <p:cNvCxnSpPr/>
          <p:nvPr userDrawn="1"/>
        </p:nvCxnSpPr>
        <p:spPr>
          <a:xfrm>
            <a:off x="145571" y="764704"/>
            <a:ext cx="888736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B6DC2E63-401E-456E-B63B-0C480DA11CB3}"/>
              </a:ext>
            </a:extLst>
          </p:cNvPr>
          <p:cNvSpPr>
            <a:spLocks noGrp="1"/>
          </p:cNvSpPr>
          <p:nvPr>
            <p:ph type="title"/>
          </p:nvPr>
        </p:nvSpPr>
        <p:spPr>
          <a:xfrm>
            <a:off x="129860" y="77093"/>
            <a:ext cx="7756050" cy="543595"/>
          </a:xfrm>
          <a:prstGeom prst="rect">
            <a:avLst/>
          </a:prstGeom>
        </p:spPr>
        <p:txBody>
          <a:bodyPr vert="horz" lIns="91440" tIns="45720" rIns="91440" bIns="45720" rtlCol="0" anchor="ctr">
            <a:normAutofit/>
          </a:bodyPr>
          <a:lstStyle>
            <a:lvl1pPr>
              <a:defRPr b="1">
                <a:latin typeface="TH SarabunPSK" panose="020B0500040200020003" pitchFamily="34" charset="-34"/>
                <a:cs typeface="TH SarabunPSK" panose="020B0500040200020003" pitchFamily="34" charset="-34"/>
              </a:defRPr>
            </a:lvl1pPr>
          </a:lstStyle>
          <a:p>
            <a:r>
              <a:rPr lang="en-US" dirty="0"/>
              <a:t>Click to edit Master title style</a:t>
            </a:r>
            <a:endParaRPr lang="en-GB" dirty="0"/>
          </a:p>
        </p:txBody>
      </p:sp>
    </p:spTree>
    <p:extLst>
      <p:ext uri="{BB962C8B-B14F-4D97-AF65-F5344CB8AC3E}">
        <p14:creationId xmlns:p14="http://schemas.microsoft.com/office/powerpoint/2010/main" val="3407118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0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96450"/>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17000" r="-17000"/>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446B6F3-2C3A-41E7-BF41-9552C3E0D9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710" y="1381664"/>
            <a:ext cx="2749130" cy="2065350"/>
          </a:xfrm>
          <a:prstGeom prst="rect">
            <a:avLst/>
          </a:prstGeom>
          <a:effectLst>
            <a:reflection blurRad="50800" stA="26000" endPos="38500" dir="5400000" sy="-100000" algn="bl" rotWithShape="0"/>
          </a:effectLst>
        </p:spPr>
      </p:pic>
      <p:sp>
        <p:nvSpPr>
          <p:cNvPr id="17" name="TextBox 16">
            <a:extLst>
              <a:ext uri="{FF2B5EF4-FFF2-40B4-BE49-F238E27FC236}">
                <a16:creationId xmlns:a16="http://schemas.microsoft.com/office/drawing/2014/main" id="{7B397239-3168-4EE0-A55E-87E310732965}"/>
              </a:ext>
            </a:extLst>
          </p:cNvPr>
          <p:cNvSpPr txBox="1"/>
          <p:nvPr/>
        </p:nvSpPr>
        <p:spPr>
          <a:xfrm>
            <a:off x="395536" y="3933056"/>
            <a:ext cx="8383425" cy="707886"/>
          </a:xfrm>
          <a:prstGeom prst="rect">
            <a:avLst/>
          </a:prstGeom>
          <a:noFill/>
        </p:spPr>
        <p:txBody>
          <a:bodyPr wrap="square" rtlCol="0">
            <a:spAutoFit/>
          </a:bodyPr>
          <a:lstStyle/>
          <a:p>
            <a:pPr algn="ctr"/>
            <a:r>
              <a:rPr lang="th-TH" sz="4000" b="1" dirty="0">
                <a:solidFill>
                  <a:srgbClr val="0070C0"/>
                </a:solidFill>
                <a:latin typeface="TH SarabunPSK" panose="020B0500040200020003" pitchFamily="34" charset="-34"/>
                <a:cs typeface="TH SarabunPSK" panose="020B0500040200020003" pitchFamily="34" charset="-34"/>
              </a:rPr>
              <a:t>ดร.สันติ นุราช</a:t>
            </a:r>
            <a:endParaRPr lang="en-US" sz="4000" b="1" dirty="0">
              <a:solidFill>
                <a:srgbClr val="0070C0"/>
              </a:solidFill>
              <a:latin typeface="TH SarabunPSK" panose="020B0500040200020003" pitchFamily="34" charset="-34"/>
              <a:cs typeface="TH SarabunPSK" panose="020B0500040200020003" pitchFamily="34" charset="-34"/>
            </a:endParaRPr>
          </a:p>
        </p:txBody>
      </p:sp>
      <p:sp>
        <p:nvSpPr>
          <p:cNvPr id="25" name="TextBox 24">
            <a:extLst>
              <a:ext uri="{FF2B5EF4-FFF2-40B4-BE49-F238E27FC236}">
                <a16:creationId xmlns:a16="http://schemas.microsoft.com/office/drawing/2014/main" id="{7B397239-3168-4EE0-A55E-87E310732965}"/>
              </a:ext>
            </a:extLst>
          </p:cNvPr>
          <p:cNvSpPr txBox="1"/>
          <p:nvPr/>
        </p:nvSpPr>
        <p:spPr>
          <a:xfrm>
            <a:off x="408361" y="4489006"/>
            <a:ext cx="8383425" cy="461665"/>
          </a:xfrm>
          <a:prstGeom prst="rect">
            <a:avLst/>
          </a:prstGeom>
          <a:noFill/>
        </p:spPr>
        <p:txBody>
          <a:bodyPr wrap="square" rtlCol="0">
            <a:sp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Santi Nuratch., Ph.D.</a:t>
            </a:r>
          </a:p>
        </p:txBody>
      </p:sp>
      <p:sp>
        <p:nvSpPr>
          <p:cNvPr id="27" name="TextBox 26">
            <a:extLst>
              <a:ext uri="{FF2B5EF4-FFF2-40B4-BE49-F238E27FC236}">
                <a16:creationId xmlns:a16="http://schemas.microsoft.com/office/drawing/2014/main" id="{7CB01822-0A69-4A27-B5C6-F74C16CDE149}"/>
              </a:ext>
            </a:extLst>
          </p:cNvPr>
          <p:cNvSpPr txBox="1"/>
          <p:nvPr/>
        </p:nvSpPr>
        <p:spPr>
          <a:xfrm>
            <a:off x="408360" y="5662610"/>
            <a:ext cx="8383426"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Department of Control System and Instrumentation Engineering,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King Mongkut’s University of Technology Thonburi,</a:t>
            </a:r>
            <a:r>
              <a:rPr lang="en-US" sz="2400" dirty="0">
                <a:solidFill>
                  <a:srgbClr val="00B0F0"/>
                </a:solidFill>
                <a:latin typeface="Times New Roman" panose="02020603050405020304" pitchFamily="18" charset="0"/>
                <a:cs typeface="Times New Roman" panose="02020603050405020304" pitchFamily="18" charset="0"/>
              </a:rPr>
              <a:t> </a:t>
            </a:r>
            <a:r>
              <a:rPr lang="en-US" sz="2400" b="1" dirty="0">
                <a:solidFill>
                  <a:srgbClr val="FF6600"/>
                </a:solidFill>
                <a:latin typeface="Times New Roman" panose="02020603050405020304" pitchFamily="18" charset="0"/>
                <a:cs typeface="Times New Roman" panose="02020603050405020304" pitchFamily="18" charset="0"/>
              </a:rPr>
              <a:t>KMUTT</a:t>
            </a:r>
          </a:p>
        </p:txBody>
      </p:sp>
      <p:sp>
        <p:nvSpPr>
          <p:cNvPr id="29" name="TextBox 28">
            <a:extLst>
              <a:ext uri="{FF2B5EF4-FFF2-40B4-BE49-F238E27FC236}">
                <a16:creationId xmlns:a16="http://schemas.microsoft.com/office/drawing/2014/main" id="{2D128584-49D7-4C08-A603-2C7864BD6250}"/>
              </a:ext>
            </a:extLst>
          </p:cNvPr>
          <p:cNvSpPr txBox="1"/>
          <p:nvPr/>
        </p:nvSpPr>
        <p:spPr>
          <a:xfrm>
            <a:off x="2631425" y="5253577"/>
            <a:ext cx="391164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santi.inc.kmutt@gmail.com, santi.nur@kmutt.ac.th </a:t>
            </a:r>
          </a:p>
        </p:txBody>
      </p:sp>
      <p:sp>
        <p:nvSpPr>
          <p:cNvPr id="30" name="TextBox 29">
            <a:extLst>
              <a:ext uri="{FF2B5EF4-FFF2-40B4-BE49-F238E27FC236}">
                <a16:creationId xmlns:a16="http://schemas.microsoft.com/office/drawing/2014/main" id="{1F259A64-E15D-4F34-B484-72E870404076}"/>
              </a:ext>
            </a:extLst>
          </p:cNvPr>
          <p:cNvSpPr txBox="1"/>
          <p:nvPr/>
        </p:nvSpPr>
        <p:spPr>
          <a:xfrm>
            <a:off x="408361" y="4883655"/>
            <a:ext cx="8383425" cy="461665"/>
          </a:xfrm>
          <a:prstGeom prst="rect">
            <a:avLst/>
          </a:prstGeom>
          <a:noFill/>
        </p:spPr>
        <p:txBody>
          <a:bodyPr wrap="square" rtlCol="0">
            <a:spAutoFit/>
          </a:bodyPr>
          <a:lstStyle/>
          <a:p>
            <a:pPr algn="ctr"/>
            <a:r>
              <a:rPr lang="en-US" sz="2400" b="1" dirty="0">
                <a:solidFill>
                  <a:srgbClr val="FF6600"/>
                </a:solidFill>
                <a:latin typeface="Times New Roman" panose="02020603050405020304" pitchFamily="18" charset="0"/>
                <a:cs typeface="Times New Roman" panose="02020603050405020304" pitchFamily="18" charset="0"/>
              </a:rPr>
              <a:t>Embedded Computing and Control Lab. @ INC-KMUTT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1840" y="1398636"/>
            <a:ext cx="3153425" cy="1910032"/>
          </a:xfrm>
          <a:prstGeom prst="rect">
            <a:avLst/>
          </a:prstGeom>
          <a:effectLst>
            <a:reflection blurRad="25400" stA="36000" endPos="29000" dir="5400000" sy="-100000" algn="bl" rotWithShape="0"/>
          </a:effectLst>
        </p:spPr>
      </p:pic>
      <p:grpSp>
        <p:nvGrpSpPr>
          <p:cNvPr id="2" name="Group 1"/>
          <p:cNvGrpSpPr/>
          <p:nvPr/>
        </p:nvGrpSpPr>
        <p:grpSpPr>
          <a:xfrm>
            <a:off x="112836" y="270069"/>
            <a:ext cx="6742487" cy="953861"/>
            <a:chOff x="539552" y="631059"/>
            <a:chExt cx="6742487" cy="953861"/>
          </a:xfrm>
        </p:grpSpPr>
        <p:sp>
          <p:nvSpPr>
            <p:cNvPr id="6" name="TextBox 5">
              <a:extLst>
                <a:ext uri="{FF2B5EF4-FFF2-40B4-BE49-F238E27FC236}">
                  <a16:creationId xmlns:a16="http://schemas.microsoft.com/office/drawing/2014/main" id="{B702BF54-D682-4DF2-BE1A-68C91CADB90A}"/>
                </a:ext>
              </a:extLst>
            </p:cNvPr>
            <p:cNvSpPr txBox="1"/>
            <p:nvPr/>
          </p:nvSpPr>
          <p:spPr>
            <a:xfrm>
              <a:off x="539552" y="631059"/>
              <a:ext cx="6532494" cy="523220"/>
            </a:xfrm>
            <a:prstGeom prst="rect">
              <a:avLst/>
            </a:prstGeom>
            <a:noFill/>
          </p:spPr>
          <p:txBody>
            <a:bodyPr wrap="none" rtlCol="0">
              <a:spAutoFit/>
            </a:bodyPr>
            <a:lstStyle/>
            <a:p>
              <a:r>
                <a:rPr lang="en-US" sz="2800" b="1" dirty="0" smtClean="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rPr>
                <a:t>Embedded </a:t>
              </a:r>
              <a:r>
                <a:rPr lang="en-US" sz="2800" b="1" dirty="0" smtClean="0">
                  <a:solidFill>
                    <a:srgbClr val="FF5F11"/>
                  </a:solidFill>
                  <a:latin typeface="Times New Roman" panose="02020603050405020304" pitchFamily="18" charset="0"/>
                  <a:ea typeface="Arial Unicode MS" panose="020B0604020202020204" pitchFamily="34" charset="-128"/>
                  <a:cs typeface="Times New Roman" panose="02020603050405020304" pitchFamily="18" charset="0"/>
                </a:rPr>
                <a:t>R</a:t>
              </a:r>
              <a:r>
                <a:rPr lang="en-US" sz="2800" b="1" dirty="0" smtClean="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rPr>
                <a:t>eal-</a:t>
              </a:r>
              <a:r>
                <a:rPr lang="en-US" sz="2800" b="1" dirty="0" smtClean="0">
                  <a:solidFill>
                    <a:srgbClr val="FF5F11"/>
                  </a:solidFill>
                  <a:latin typeface="Times New Roman" panose="02020603050405020304" pitchFamily="18" charset="0"/>
                  <a:ea typeface="Arial Unicode MS" panose="020B0604020202020204" pitchFamily="34" charset="-128"/>
                  <a:cs typeface="Times New Roman" panose="02020603050405020304" pitchFamily="18" charset="0"/>
                </a:rPr>
                <a:t>T</a:t>
              </a:r>
              <a:r>
                <a:rPr lang="en-US" sz="2800" b="1" dirty="0" smtClean="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rPr>
                <a:t>ime </a:t>
              </a:r>
              <a:r>
                <a:rPr lang="en-US" sz="2800" b="1" dirty="0" smtClean="0">
                  <a:solidFill>
                    <a:srgbClr val="FF5F11"/>
                  </a:solidFill>
                  <a:latin typeface="Times New Roman" panose="02020603050405020304" pitchFamily="18" charset="0"/>
                  <a:ea typeface="Arial Unicode MS" panose="020B0604020202020204" pitchFamily="34" charset="-128"/>
                  <a:cs typeface="Times New Roman" panose="02020603050405020304" pitchFamily="18" charset="0"/>
                </a:rPr>
                <a:t>O</a:t>
              </a:r>
              <a:r>
                <a:rPr lang="en-US" sz="2800" b="1" dirty="0" smtClean="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rPr>
                <a:t>perating </a:t>
              </a:r>
              <a:r>
                <a:rPr lang="en-US" sz="2800" b="1" dirty="0" smtClean="0">
                  <a:solidFill>
                    <a:srgbClr val="FF5F11"/>
                  </a:solidFill>
                  <a:latin typeface="Times New Roman" panose="02020603050405020304" pitchFamily="18" charset="0"/>
                  <a:ea typeface="Arial Unicode MS" panose="020B0604020202020204" pitchFamily="34" charset="-128"/>
                  <a:cs typeface="Times New Roman" panose="02020603050405020304" pitchFamily="18" charset="0"/>
                </a:rPr>
                <a:t>S</a:t>
              </a:r>
              <a:r>
                <a:rPr lang="en-US" sz="2800" b="1" dirty="0" smtClean="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rPr>
                <a:t>ystems</a:t>
              </a:r>
              <a:endParaRPr lang="en-US" sz="2800" b="1" dirty="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13" name="TextBox 12">
              <a:extLst>
                <a:ext uri="{FF2B5EF4-FFF2-40B4-BE49-F238E27FC236}">
                  <a16:creationId xmlns:a16="http://schemas.microsoft.com/office/drawing/2014/main" id="{B702BF54-D682-4DF2-BE1A-68C91CADB90A}"/>
                </a:ext>
              </a:extLst>
            </p:cNvPr>
            <p:cNvSpPr txBox="1"/>
            <p:nvPr/>
          </p:nvSpPr>
          <p:spPr>
            <a:xfrm>
              <a:off x="539552" y="1104019"/>
              <a:ext cx="6742487" cy="480901"/>
            </a:xfrm>
            <a:prstGeom prst="rect">
              <a:avLst/>
            </a:prstGeom>
            <a:noFill/>
          </p:spPr>
          <p:txBody>
            <a:bodyPr wrap="none" rtlCol="0">
              <a:spAutoFit/>
            </a:bodyPr>
            <a:lstStyle/>
            <a:p>
              <a:r>
                <a:rPr lang="en-US" sz="2450" b="1" dirty="0" smtClean="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rPr>
                <a:t>RTOS Programming for Embedded Developers</a:t>
              </a:r>
              <a:endParaRPr lang="en-US" sz="2450" b="1" dirty="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grpSp>
      <p:sp>
        <p:nvSpPr>
          <p:cNvPr id="28" name="Rounded Rectangle 11">
            <a:extLst>
              <a:ext uri="{FF2B5EF4-FFF2-40B4-BE49-F238E27FC236}">
                <a16:creationId xmlns:a16="http://schemas.microsoft.com/office/drawing/2014/main" id="{137D1107-5212-41AF-9A4C-1304CCECEE96}"/>
              </a:ext>
            </a:extLst>
          </p:cNvPr>
          <p:cNvSpPr/>
          <p:nvPr/>
        </p:nvSpPr>
        <p:spPr>
          <a:xfrm>
            <a:off x="408360" y="3933057"/>
            <a:ext cx="8383427" cy="2589726"/>
          </a:xfrm>
          <a:prstGeom prst="round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entury Gothic" panose="020B0502020202020204" pitchFamily="34" charset="0"/>
            </a:endParaRPr>
          </a:p>
        </p:txBody>
      </p:sp>
      <p:pic>
        <p:nvPicPr>
          <p:cNvPr id="19" name="Picture 18"/>
          <p:cNvPicPr>
            <a:picLocks noChangeAspect="1"/>
          </p:cNvPicPr>
          <p:nvPr/>
        </p:nvPicPr>
        <p:blipFill rotWithShape="1">
          <a:blip r:embed="rId5" cstate="print">
            <a:extLst>
              <a:ext uri="{28A0092B-C50C-407E-A947-70E740481C1C}">
                <a14:useLocalDpi xmlns:a14="http://schemas.microsoft.com/office/drawing/2010/main" val="0"/>
              </a:ext>
            </a:extLst>
          </a:blip>
          <a:srcRect r="11888"/>
          <a:stretch/>
        </p:blipFill>
        <p:spPr>
          <a:xfrm>
            <a:off x="6804248" y="2574295"/>
            <a:ext cx="2128804" cy="1610688"/>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449543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17000" r="-17000"/>
          </a:stretch>
        </a:blipFill>
        <a:effectLst/>
      </p:bgPr>
    </p:bg>
    <p:spTree>
      <p:nvGrpSpPr>
        <p:cNvPr id="1" name=""/>
        <p:cNvGrpSpPr/>
        <p:nvPr/>
      </p:nvGrpSpPr>
      <p:grpSpPr>
        <a:xfrm>
          <a:off x="0" y="0"/>
          <a:ext cx="0" cy="0"/>
          <a:chOff x="0" y="0"/>
          <a:chExt cx="0" cy="0"/>
        </a:xfrm>
      </p:grpSpPr>
      <p:pic>
        <p:nvPicPr>
          <p:cNvPr id="2050" name="Picture 2" descr="Image result">
            <a:extLst>
              <a:ext uri="{FF2B5EF4-FFF2-40B4-BE49-F238E27FC236}">
                <a16:creationId xmlns:a16="http://schemas.microsoft.com/office/drawing/2014/main" id="{08D6A006-6843-4FB7-AA00-901172AA5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56378"/>
            <a:ext cx="3086842" cy="19601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r="11888"/>
          <a:stretch/>
        </p:blipFill>
        <p:spPr>
          <a:xfrm>
            <a:off x="6804248" y="2622901"/>
            <a:ext cx="2128804" cy="1610688"/>
          </a:xfrm>
          <a:prstGeom prst="rect">
            <a:avLst/>
          </a:prstGeom>
          <a:effectLst>
            <a:reflection blurRad="6350" stA="52000" endA="300" endPos="35000" dir="5400000" sy="-100000" algn="bl" rotWithShape="0"/>
          </a:effec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31568" y="1217517"/>
            <a:ext cx="3628869" cy="2198009"/>
          </a:xfrm>
          <a:prstGeom prst="rect">
            <a:avLst/>
          </a:prstGeom>
          <a:effectLst>
            <a:reflection blurRad="25400" stA="36000" endPos="29000" dir="5400000" sy="-100000" algn="bl" rotWithShape="0"/>
          </a:effectLst>
        </p:spPr>
      </p:pic>
      <p:sp>
        <p:nvSpPr>
          <p:cNvPr id="15" name="TextBox 14">
            <a:extLst>
              <a:ext uri="{FF2B5EF4-FFF2-40B4-BE49-F238E27FC236}">
                <a16:creationId xmlns:a16="http://schemas.microsoft.com/office/drawing/2014/main" id="{7B397239-3168-4EE0-A55E-87E310732965}"/>
              </a:ext>
            </a:extLst>
          </p:cNvPr>
          <p:cNvSpPr txBox="1"/>
          <p:nvPr/>
        </p:nvSpPr>
        <p:spPr>
          <a:xfrm>
            <a:off x="395536" y="3933056"/>
            <a:ext cx="8383425" cy="707886"/>
          </a:xfrm>
          <a:prstGeom prst="rect">
            <a:avLst/>
          </a:prstGeom>
          <a:noFill/>
        </p:spPr>
        <p:txBody>
          <a:bodyPr wrap="square" rtlCol="0">
            <a:spAutoFit/>
          </a:bodyPr>
          <a:lstStyle/>
          <a:p>
            <a:pPr algn="ctr"/>
            <a:r>
              <a:rPr lang="th-TH" sz="4000" b="1" dirty="0">
                <a:solidFill>
                  <a:srgbClr val="0070C0"/>
                </a:solidFill>
                <a:latin typeface="TH SarabunPSK" panose="020B0500040200020003" pitchFamily="34" charset="-34"/>
                <a:cs typeface="TH SarabunPSK" panose="020B0500040200020003" pitchFamily="34" charset="-34"/>
              </a:rPr>
              <a:t>ดร.สันติ นุราช</a:t>
            </a:r>
            <a:endParaRPr lang="en-US" sz="4000" b="1" dirty="0">
              <a:solidFill>
                <a:srgbClr val="0070C0"/>
              </a:solidFill>
              <a:latin typeface="TH SarabunPSK" panose="020B0500040200020003" pitchFamily="34" charset="-34"/>
              <a:cs typeface="TH SarabunPSK" panose="020B0500040200020003" pitchFamily="34" charset="-34"/>
            </a:endParaRPr>
          </a:p>
        </p:txBody>
      </p:sp>
      <p:sp>
        <p:nvSpPr>
          <p:cNvPr id="25" name="TextBox 24">
            <a:extLst>
              <a:ext uri="{FF2B5EF4-FFF2-40B4-BE49-F238E27FC236}">
                <a16:creationId xmlns:a16="http://schemas.microsoft.com/office/drawing/2014/main" id="{7B397239-3168-4EE0-A55E-87E310732965}"/>
              </a:ext>
            </a:extLst>
          </p:cNvPr>
          <p:cNvSpPr txBox="1"/>
          <p:nvPr/>
        </p:nvSpPr>
        <p:spPr>
          <a:xfrm>
            <a:off x="408361" y="4489006"/>
            <a:ext cx="8383425" cy="461665"/>
          </a:xfrm>
          <a:prstGeom prst="rect">
            <a:avLst/>
          </a:prstGeom>
          <a:noFill/>
        </p:spPr>
        <p:txBody>
          <a:bodyPr wrap="square" rtlCol="0">
            <a:sp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Santi Nuratch., Ph.D.</a:t>
            </a:r>
          </a:p>
        </p:txBody>
      </p:sp>
      <p:sp>
        <p:nvSpPr>
          <p:cNvPr id="26" name="TextBox 25">
            <a:extLst>
              <a:ext uri="{FF2B5EF4-FFF2-40B4-BE49-F238E27FC236}">
                <a16:creationId xmlns:a16="http://schemas.microsoft.com/office/drawing/2014/main" id="{7CB01822-0A69-4A27-B5C6-F74C16CDE149}"/>
              </a:ext>
            </a:extLst>
          </p:cNvPr>
          <p:cNvSpPr txBox="1"/>
          <p:nvPr/>
        </p:nvSpPr>
        <p:spPr>
          <a:xfrm>
            <a:off x="408360" y="5662610"/>
            <a:ext cx="8383426"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Department of Control System and Instrumentation Engineering,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King Mongkut’s University of Technology Thonburi,</a:t>
            </a:r>
            <a:r>
              <a:rPr lang="en-US" sz="2400" dirty="0">
                <a:solidFill>
                  <a:srgbClr val="00B0F0"/>
                </a:solidFill>
                <a:latin typeface="Times New Roman" panose="02020603050405020304" pitchFamily="18" charset="0"/>
                <a:cs typeface="Times New Roman" panose="02020603050405020304" pitchFamily="18" charset="0"/>
              </a:rPr>
              <a:t> </a:t>
            </a:r>
            <a:r>
              <a:rPr lang="en-US" sz="2400" b="1" dirty="0">
                <a:solidFill>
                  <a:srgbClr val="FF6600"/>
                </a:solidFill>
                <a:latin typeface="Times New Roman" panose="02020603050405020304" pitchFamily="18" charset="0"/>
                <a:cs typeface="Times New Roman" panose="02020603050405020304" pitchFamily="18" charset="0"/>
              </a:rPr>
              <a:t>KMUTT</a:t>
            </a:r>
          </a:p>
        </p:txBody>
      </p:sp>
      <p:sp>
        <p:nvSpPr>
          <p:cNvPr id="27" name="TextBox 26">
            <a:extLst>
              <a:ext uri="{FF2B5EF4-FFF2-40B4-BE49-F238E27FC236}">
                <a16:creationId xmlns:a16="http://schemas.microsoft.com/office/drawing/2014/main" id="{2D128584-49D7-4C08-A603-2C7864BD6250}"/>
              </a:ext>
            </a:extLst>
          </p:cNvPr>
          <p:cNvSpPr txBox="1"/>
          <p:nvPr/>
        </p:nvSpPr>
        <p:spPr>
          <a:xfrm>
            <a:off x="2631425" y="5253577"/>
            <a:ext cx="391164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santi.inc.kmutt@gmail.com, santi.nur@kmutt.ac.th </a:t>
            </a:r>
          </a:p>
        </p:txBody>
      </p:sp>
      <p:sp>
        <p:nvSpPr>
          <p:cNvPr id="28" name="TextBox 27">
            <a:extLst>
              <a:ext uri="{FF2B5EF4-FFF2-40B4-BE49-F238E27FC236}">
                <a16:creationId xmlns:a16="http://schemas.microsoft.com/office/drawing/2014/main" id="{1F259A64-E15D-4F34-B484-72E870404076}"/>
              </a:ext>
            </a:extLst>
          </p:cNvPr>
          <p:cNvSpPr txBox="1"/>
          <p:nvPr/>
        </p:nvSpPr>
        <p:spPr>
          <a:xfrm>
            <a:off x="408361" y="4883655"/>
            <a:ext cx="8383425" cy="461665"/>
          </a:xfrm>
          <a:prstGeom prst="rect">
            <a:avLst/>
          </a:prstGeom>
          <a:noFill/>
        </p:spPr>
        <p:txBody>
          <a:bodyPr wrap="square" rtlCol="0">
            <a:spAutoFit/>
          </a:bodyPr>
          <a:lstStyle/>
          <a:p>
            <a:pPr algn="ctr"/>
            <a:r>
              <a:rPr lang="en-US" sz="2400" b="1" dirty="0">
                <a:solidFill>
                  <a:srgbClr val="FF6600"/>
                </a:solidFill>
                <a:latin typeface="Times New Roman" panose="02020603050405020304" pitchFamily="18" charset="0"/>
                <a:cs typeface="Times New Roman" panose="02020603050405020304" pitchFamily="18" charset="0"/>
              </a:rPr>
              <a:t>Embedded Computing and Control Lab. @ INC-KMUTT</a:t>
            </a:r>
          </a:p>
        </p:txBody>
      </p:sp>
      <p:sp>
        <p:nvSpPr>
          <p:cNvPr id="29" name="Rounded Rectangle 11">
            <a:extLst>
              <a:ext uri="{FF2B5EF4-FFF2-40B4-BE49-F238E27FC236}">
                <a16:creationId xmlns:a16="http://schemas.microsoft.com/office/drawing/2014/main" id="{137D1107-5212-41AF-9A4C-1304CCECEE96}"/>
              </a:ext>
            </a:extLst>
          </p:cNvPr>
          <p:cNvSpPr/>
          <p:nvPr/>
        </p:nvSpPr>
        <p:spPr>
          <a:xfrm>
            <a:off x="408360" y="3933057"/>
            <a:ext cx="8383427" cy="2589726"/>
          </a:xfrm>
          <a:prstGeom prst="round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entury Gothic" panose="020B0502020202020204" pitchFamily="34" charset="0"/>
            </a:endParaRPr>
          </a:p>
        </p:txBody>
      </p:sp>
      <p:pic>
        <p:nvPicPr>
          <p:cNvPr id="13" name="Picture 12">
            <a:extLst>
              <a:ext uri="{FF2B5EF4-FFF2-40B4-BE49-F238E27FC236}">
                <a16:creationId xmlns:a16="http://schemas.microsoft.com/office/drawing/2014/main" id="{6446B6F3-2C3A-41E7-BF41-9552C3E0D9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6979" y="2180930"/>
            <a:ext cx="2749130" cy="2065350"/>
          </a:xfrm>
          <a:prstGeom prst="rect">
            <a:avLst/>
          </a:prstGeom>
          <a:effectLst>
            <a:reflection blurRad="50800" stA="26000" endPos="38500" dir="5400000" sy="-100000" algn="bl" rotWithShape="0"/>
          </a:effectLst>
        </p:spPr>
      </p:pic>
    </p:spTree>
    <p:extLst>
      <p:ext uri="{BB962C8B-B14F-4D97-AF65-F5344CB8AC3E}">
        <p14:creationId xmlns:p14="http://schemas.microsoft.com/office/powerpoint/2010/main" val="758808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68724-CCB1-46AC-9E16-8BA6197B13EE}"/>
              </a:ext>
            </a:extLst>
          </p:cNvPr>
          <p:cNvSpPr>
            <a:spLocks noGrp="1"/>
          </p:cNvSpPr>
          <p:nvPr>
            <p:ph type="title"/>
          </p:nvPr>
        </p:nvSpPr>
        <p:spPr/>
        <p:txBody>
          <a:bodyPr>
            <a:noAutofit/>
          </a:bodyPr>
          <a:lstStyle/>
          <a:p>
            <a:r>
              <a:rPr lang="en-US" sz="3600" dirty="0" smtClean="0">
                <a:solidFill>
                  <a:srgbClr val="00B0F0"/>
                </a:solidFill>
                <a:latin typeface="Times New Roman" panose="02020603050405020304" pitchFamily="18" charset="0"/>
                <a:cs typeface="Times New Roman" panose="02020603050405020304" pitchFamily="18" charset="0"/>
              </a:rPr>
              <a:t>github.com/</a:t>
            </a:r>
            <a:r>
              <a:rPr lang="en-US" sz="3600" dirty="0" err="1" smtClean="0">
                <a:solidFill>
                  <a:srgbClr val="00B0F0"/>
                </a:solidFill>
                <a:latin typeface="Times New Roman" panose="02020603050405020304" pitchFamily="18" charset="0"/>
                <a:cs typeface="Times New Roman" panose="02020603050405020304" pitchFamily="18" charset="0"/>
              </a:rPr>
              <a:t>drsanti</a:t>
            </a:r>
            <a:r>
              <a:rPr lang="en-US" sz="3600" dirty="0" smtClean="0">
                <a:solidFill>
                  <a:srgbClr val="00B0F0"/>
                </a:solidFill>
                <a:latin typeface="Times New Roman" panose="02020603050405020304" pitchFamily="18" charset="0"/>
                <a:cs typeface="Times New Roman" panose="02020603050405020304" pitchFamily="18" charset="0"/>
              </a:rPr>
              <a:t> </a:t>
            </a:r>
            <a:r>
              <a:rPr lang="en-US" sz="3600" dirty="0" smtClean="0">
                <a:solidFill>
                  <a:schemeClr val="bg1">
                    <a:lumMod val="50000"/>
                  </a:schemeClr>
                </a:solidFill>
                <a:latin typeface="Times New Roman" panose="02020603050405020304" pitchFamily="18" charset="0"/>
                <a:cs typeface="Times New Roman" panose="02020603050405020304" pitchFamily="18" charset="0"/>
              </a:rPr>
              <a:t>(all are there)</a:t>
            </a:r>
            <a:endParaRPr lang="en-GB" sz="3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F05897B6-6083-49CB-8594-DE6D269B6A28}"/>
              </a:ext>
            </a:extLst>
          </p:cNvPr>
          <p:cNvSpPr>
            <a:spLocks noGrp="1"/>
          </p:cNvSpPr>
          <p:nvPr>
            <p:ph type="dt" sz="half" idx="2"/>
          </p:nvPr>
        </p:nvSpPr>
        <p:spPr>
          <a:xfrm>
            <a:off x="6840748" y="6525344"/>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z="1600" smtClean="0"/>
              <a:t>9 February, 2018</a:t>
            </a:r>
            <a:endParaRPr lang="en-GB" sz="1600" dirty="0"/>
          </a:p>
        </p:txBody>
      </p:sp>
      <p:sp>
        <p:nvSpPr>
          <p:cNvPr id="9" name="Footer Placeholder 4">
            <a:extLst>
              <a:ext uri="{FF2B5EF4-FFF2-40B4-BE49-F238E27FC236}">
                <a16:creationId xmlns:a16="http://schemas.microsoft.com/office/drawing/2014/main" id="{56659358-668F-4C4B-B00F-92EECDC98995}"/>
              </a:ext>
            </a:extLst>
          </p:cNvPr>
          <p:cNvSpPr>
            <a:spLocks noGrp="1"/>
          </p:cNvSpPr>
          <p:nvPr>
            <p:ph type="ftr" sz="quarter" idx="3"/>
          </p:nvPr>
        </p:nvSpPr>
        <p:spPr>
          <a:xfrm>
            <a:off x="145571" y="6525344"/>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sz="1600" dirty="0"/>
              <a:t>Dr.Santi Nuratch  |  Embedded Computing and Control Laboratory  (ECC Lab) |  KMUTT</a:t>
            </a:r>
            <a:endParaRPr lang="en-GB" sz="1600" dirty="0"/>
          </a:p>
        </p:txBody>
      </p:sp>
      <p:sp>
        <p:nvSpPr>
          <p:cNvPr id="10" name="Slide Number Placeholder 5">
            <a:extLst>
              <a:ext uri="{FF2B5EF4-FFF2-40B4-BE49-F238E27FC236}">
                <a16:creationId xmlns:a16="http://schemas.microsoft.com/office/drawing/2014/main" id="{D2F801D8-5286-4950-A555-F7FC24D14B76}"/>
              </a:ext>
            </a:extLst>
          </p:cNvPr>
          <p:cNvSpPr>
            <a:spLocks noGrp="1"/>
          </p:cNvSpPr>
          <p:nvPr>
            <p:ph type="sldNum" sz="quarter" idx="4"/>
          </p:nvPr>
        </p:nvSpPr>
        <p:spPr>
          <a:xfrm>
            <a:off x="8333116" y="6525344"/>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z="1600" smtClean="0"/>
              <a:pPr/>
              <a:t>2</a:t>
            </a:fld>
            <a:endParaRPr lang="en-GB" sz="1600"/>
          </a:p>
        </p:txBody>
      </p:sp>
      <p:pic>
        <p:nvPicPr>
          <p:cNvPr id="11" name="Picture 10"/>
          <p:cNvPicPr>
            <a:picLocks noChangeAspect="1"/>
          </p:cNvPicPr>
          <p:nvPr/>
        </p:nvPicPr>
        <p:blipFill>
          <a:blip r:embed="rId3"/>
          <a:stretch>
            <a:fillRect/>
          </a:stretch>
        </p:blipFill>
        <p:spPr>
          <a:xfrm>
            <a:off x="484244" y="803158"/>
            <a:ext cx="7848872" cy="5611723"/>
          </a:xfrm>
          <a:prstGeom prst="rect">
            <a:avLst/>
          </a:prstGeom>
        </p:spPr>
      </p:pic>
    </p:spTree>
    <p:extLst>
      <p:ext uri="{BB962C8B-B14F-4D97-AF65-F5344CB8AC3E}">
        <p14:creationId xmlns:p14="http://schemas.microsoft.com/office/powerpoint/2010/main" val="1766430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68724-CCB1-46AC-9E16-8BA6197B13EE}"/>
              </a:ext>
            </a:extLst>
          </p:cNvPr>
          <p:cNvSpPr>
            <a:spLocks noGrp="1"/>
          </p:cNvSpPr>
          <p:nvPr>
            <p:ph type="title"/>
          </p:nvPr>
        </p:nvSpPr>
        <p:spPr/>
        <p:txBody>
          <a:bodyPr>
            <a:noAutofit/>
          </a:bodyPr>
          <a:lstStyle/>
          <a:p>
            <a:r>
              <a:rPr lang="en-US" sz="3600" dirty="0" smtClean="0">
                <a:latin typeface="Times New Roman" panose="02020603050405020304" pitchFamily="18" charset="0"/>
                <a:cs typeface="Times New Roman" panose="02020603050405020304" pitchFamily="18" charset="0"/>
              </a:rPr>
              <a:t>Tasks</a:t>
            </a:r>
            <a:endParaRPr lang="en-GB" sz="36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F05897B6-6083-49CB-8594-DE6D269B6A28}"/>
              </a:ext>
            </a:extLst>
          </p:cNvPr>
          <p:cNvSpPr>
            <a:spLocks noGrp="1"/>
          </p:cNvSpPr>
          <p:nvPr>
            <p:ph type="dt" sz="half" idx="2"/>
          </p:nvPr>
        </p:nvSpPr>
        <p:spPr>
          <a:xfrm>
            <a:off x="6840748" y="6525344"/>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z="1600" smtClean="0"/>
              <a:t>9 February, 2018</a:t>
            </a:r>
            <a:endParaRPr lang="en-GB" sz="1600" dirty="0"/>
          </a:p>
        </p:txBody>
      </p:sp>
      <p:sp>
        <p:nvSpPr>
          <p:cNvPr id="9" name="Footer Placeholder 4">
            <a:extLst>
              <a:ext uri="{FF2B5EF4-FFF2-40B4-BE49-F238E27FC236}">
                <a16:creationId xmlns:a16="http://schemas.microsoft.com/office/drawing/2014/main" id="{56659358-668F-4C4B-B00F-92EECDC98995}"/>
              </a:ext>
            </a:extLst>
          </p:cNvPr>
          <p:cNvSpPr>
            <a:spLocks noGrp="1"/>
          </p:cNvSpPr>
          <p:nvPr>
            <p:ph type="ftr" sz="quarter" idx="3"/>
          </p:nvPr>
        </p:nvSpPr>
        <p:spPr>
          <a:xfrm>
            <a:off x="145571" y="6525344"/>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sz="1600" dirty="0"/>
              <a:t>Dr.Santi Nuratch  |  Embedded Computing and Control Laboratory  (ECC Lab) |  KMUTT</a:t>
            </a:r>
            <a:endParaRPr lang="en-GB" sz="1600" dirty="0"/>
          </a:p>
        </p:txBody>
      </p:sp>
      <p:sp>
        <p:nvSpPr>
          <p:cNvPr id="10" name="Slide Number Placeholder 5">
            <a:extLst>
              <a:ext uri="{FF2B5EF4-FFF2-40B4-BE49-F238E27FC236}">
                <a16:creationId xmlns:a16="http://schemas.microsoft.com/office/drawing/2014/main" id="{D2F801D8-5286-4950-A555-F7FC24D14B76}"/>
              </a:ext>
            </a:extLst>
          </p:cNvPr>
          <p:cNvSpPr>
            <a:spLocks noGrp="1"/>
          </p:cNvSpPr>
          <p:nvPr>
            <p:ph type="sldNum" sz="quarter" idx="4"/>
          </p:nvPr>
        </p:nvSpPr>
        <p:spPr>
          <a:xfrm>
            <a:off x="8333116" y="6525344"/>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z="1600" smtClean="0"/>
              <a:pPr/>
              <a:t>3</a:t>
            </a:fld>
            <a:endParaRPr lang="en-GB" sz="1600"/>
          </a:p>
        </p:txBody>
      </p:sp>
      <p:sp>
        <p:nvSpPr>
          <p:cNvPr id="2" name="TextBox 1"/>
          <p:cNvSpPr txBox="1"/>
          <p:nvPr/>
        </p:nvSpPr>
        <p:spPr>
          <a:xfrm>
            <a:off x="160456" y="908720"/>
            <a:ext cx="157222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Task States</a:t>
            </a:r>
            <a:endParaRPr lang="en-US" sz="2400" dirty="0"/>
          </a:p>
        </p:txBody>
      </p:sp>
      <p:pic>
        <p:nvPicPr>
          <p:cNvPr id="4" name="Picture 3"/>
          <p:cNvPicPr>
            <a:picLocks noChangeAspect="1"/>
          </p:cNvPicPr>
          <p:nvPr/>
        </p:nvPicPr>
        <p:blipFill>
          <a:blip r:embed="rId3"/>
          <a:stretch>
            <a:fillRect/>
          </a:stretch>
        </p:blipFill>
        <p:spPr>
          <a:xfrm>
            <a:off x="946568" y="1137066"/>
            <a:ext cx="5281616" cy="5392045"/>
          </a:xfrm>
          <a:prstGeom prst="rect">
            <a:avLst/>
          </a:prstGeom>
        </p:spPr>
      </p:pic>
      <p:sp>
        <p:nvSpPr>
          <p:cNvPr id="5" name="Rectangle 4"/>
          <p:cNvSpPr/>
          <p:nvPr/>
        </p:nvSpPr>
        <p:spPr>
          <a:xfrm>
            <a:off x="4460934" y="855798"/>
            <a:ext cx="4572000" cy="830997"/>
          </a:xfrm>
          <a:prstGeom prst="rect">
            <a:avLst/>
          </a:prstGeom>
          <a:solidFill>
            <a:schemeClr val="bg1">
              <a:lumMod val="50000"/>
              <a:alpha val="2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r>
              <a:rPr lang="en-US" sz="1200" dirty="0">
                <a:solidFill>
                  <a:schemeClr val="tx1"/>
                </a:solidFill>
                <a:latin typeface="Times New Roman" panose="02020603050405020304" pitchFamily="18" charset="0"/>
                <a:cs typeface="Times New Roman" panose="02020603050405020304" pitchFamily="18" charset="0"/>
              </a:rPr>
              <a:t>T</a:t>
            </a:r>
            <a:r>
              <a:rPr lang="en-US" sz="1200" dirty="0" smtClean="0">
                <a:solidFill>
                  <a:schemeClr val="tx1"/>
                </a:solidFill>
                <a:latin typeface="Times New Roman" panose="02020603050405020304" pitchFamily="18" charset="0"/>
                <a:cs typeface="Times New Roman" panose="02020603050405020304" pitchFamily="18" charset="0"/>
              </a:rPr>
              <a:t>asks </a:t>
            </a:r>
            <a:r>
              <a:rPr lang="en-US" sz="1200" dirty="0">
                <a:solidFill>
                  <a:schemeClr val="tx1"/>
                </a:solidFill>
                <a:latin typeface="Times New Roman" panose="02020603050405020304" pitchFamily="18" charset="0"/>
                <a:cs typeface="Times New Roman" panose="02020603050405020304" pitchFamily="18" charset="0"/>
              </a:rPr>
              <a:t>in the Suspended state cannot be selected to enter the Running </a:t>
            </a:r>
            <a:r>
              <a:rPr lang="en-US" sz="1200" dirty="0" smtClean="0">
                <a:solidFill>
                  <a:schemeClr val="tx1"/>
                </a:solidFill>
                <a:latin typeface="Times New Roman" panose="02020603050405020304" pitchFamily="18" charset="0"/>
                <a:cs typeface="Times New Roman" panose="02020603050405020304" pitchFamily="18" charset="0"/>
              </a:rPr>
              <a:t>state, and do </a:t>
            </a:r>
            <a:r>
              <a:rPr lang="en-US" sz="1200" dirty="0">
                <a:solidFill>
                  <a:schemeClr val="tx1"/>
                </a:solidFill>
                <a:latin typeface="Times New Roman" panose="02020603050405020304" pitchFamily="18" charset="0"/>
                <a:cs typeface="Times New Roman" panose="02020603050405020304" pitchFamily="18" charset="0"/>
              </a:rPr>
              <a:t>not have a time out. Instead, tasks only enter or exit the Suspended state when explicitly commanded to do so through the vTaskSuspend() and xTaskResume() API calls respectively.</a:t>
            </a:r>
          </a:p>
        </p:txBody>
      </p:sp>
      <p:sp>
        <p:nvSpPr>
          <p:cNvPr id="26" name="Rectangle 25"/>
          <p:cNvSpPr/>
          <p:nvPr/>
        </p:nvSpPr>
        <p:spPr>
          <a:xfrm>
            <a:off x="5603893" y="2330123"/>
            <a:ext cx="3433024" cy="1015663"/>
          </a:xfrm>
          <a:prstGeom prst="rect">
            <a:avLst/>
          </a:prstGeom>
          <a:solidFill>
            <a:srgbClr val="4CB748">
              <a:alpha val="2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When a task is actually executing it is said to be in the Running state. It is currently </a:t>
            </a:r>
            <a:r>
              <a:rPr lang="en-US" sz="1200" dirty="0" smtClean="0">
                <a:solidFill>
                  <a:schemeClr val="tx1"/>
                </a:solidFill>
                <a:latin typeface="Times New Roman" panose="02020603050405020304" pitchFamily="18" charset="0"/>
                <a:cs typeface="Times New Roman" panose="02020603050405020304" pitchFamily="18" charset="0"/>
              </a:rPr>
              <a:t>utilizing </a:t>
            </a:r>
            <a:r>
              <a:rPr lang="en-US" sz="1200" dirty="0">
                <a:solidFill>
                  <a:schemeClr val="tx1"/>
                </a:solidFill>
                <a:latin typeface="Times New Roman" panose="02020603050405020304" pitchFamily="18" charset="0"/>
                <a:cs typeface="Times New Roman" panose="02020603050405020304" pitchFamily="18" charset="0"/>
              </a:rPr>
              <a:t>the processor. If the processor on which the RTOS is running only has a single core then there can only be one task in the Running state at any given time.</a:t>
            </a:r>
          </a:p>
        </p:txBody>
      </p:sp>
      <p:sp>
        <p:nvSpPr>
          <p:cNvPr id="27" name="Rectangle 26"/>
          <p:cNvSpPr/>
          <p:nvPr/>
        </p:nvSpPr>
        <p:spPr>
          <a:xfrm>
            <a:off x="5959228" y="4266188"/>
            <a:ext cx="3073706" cy="1754326"/>
          </a:xfrm>
          <a:prstGeom prst="rect">
            <a:avLst/>
          </a:prstGeom>
          <a:solidFill>
            <a:srgbClr val="FF0000">
              <a:alpha val="2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A task is said to be in the Blocked state if it is currently waiting for either a temporal or external </a:t>
            </a:r>
            <a:r>
              <a:rPr lang="en-US" sz="1200" dirty="0" smtClean="0">
                <a:solidFill>
                  <a:schemeClr val="tx1"/>
                </a:solidFill>
                <a:latin typeface="Times New Roman" panose="02020603050405020304" pitchFamily="18" charset="0"/>
                <a:cs typeface="Times New Roman" panose="02020603050405020304" pitchFamily="18" charset="0"/>
              </a:rPr>
              <a:t>event. </a:t>
            </a:r>
            <a:r>
              <a:rPr lang="en-US" sz="1200" dirty="0">
                <a:solidFill>
                  <a:schemeClr val="tx1"/>
                </a:solidFill>
                <a:latin typeface="Times New Roman" panose="02020603050405020304" pitchFamily="18" charset="0"/>
                <a:cs typeface="Times New Roman" panose="02020603050405020304" pitchFamily="18" charset="0"/>
              </a:rPr>
              <a:t>Tasks can also block to wait for queue, semaphore, event group, notification or semaphore event. Tasks in the Blocked state normally have a 'timeout' period, after which the task will be timeout, and be unblocked, even if the event the task was waiting for has not occurred.</a:t>
            </a:r>
          </a:p>
        </p:txBody>
      </p:sp>
      <p:sp>
        <p:nvSpPr>
          <p:cNvPr id="28" name="Rectangle 27"/>
          <p:cNvSpPr/>
          <p:nvPr/>
        </p:nvSpPr>
        <p:spPr>
          <a:xfrm>
            <a:off x="160456" y="3246219"/>
            <a:ext cx="1783884" cy="2123658"/>
          </a:xfrm>
          <a:prstGeom prst="rect">
            <a:avLst/>
          </a:prstGeom>
          <a:solidFill>
            <a:srgbClr val="FFFF00">
              <a:alpha val="2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When a task is actually executing it is said to be in the Running state. It is currently </a:t>
            </a:r>
            <a:r>
              <a:rPr lang="en-US" sz="1200" dirty="0" smtClean="0">
                <a:solidFill>
                  <a:schemeClr val="tx1"/>
                </a:solidFill>
                <a:latin typeface="Times New Roman" panose="02020603050405020304" pitchFamily="18" charset="0"/>
                <a:cs typeface="Times New Roman" panose="02020603050405020304" pitchFamily="18" charset="0"/>
              </a:rPr>
              <a:t>utilizing </a:t>
            </a:r>
            <a:r>
              <a:rPr lang="en-US" sz="1200" dirty="0">
                <a:solidFill>
                  <a:schemeClr val="tx1"/>
                </a:solidFill>
                <a:latin typeface="Times New Roman" panose="02020603050405020304" pitchFamily="18" charset="0"/>
                <a:cs typeface="Times New Roman" panose="02020603050405020304" pitchFamily="18" charset="0"/>
              </a:rPr>
              <a:t>the processor. If the processor on which the RTOS is running only has a single core then there can only be one task in the Running state at any given time.</a:t>
            </a:r>
          </a:p>
        </p:txBody>
      </p:sp>
    </p:spTree>
    <p:extLst>
      <p:ext uri="{BB962C8B-B14F-4D97-AF65-F5344CB8AC3E}">
        <p14:creationId xmlns:p14="http://schemas.microsoft.com/office/powerpoint/2010/main" val="309534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68724-CCB1-46AC-9E16-8BA6197B13EE}"/>
              </a:ext>
            </a:extLst>
          </p:cNvPr>
          <p:cNvSpPr>
            <a:spLocks noGrp="1"/>
          </p:cNvSpPr>
          <p:nvPr>
            <p:ph type="title"/>
          </p:nvPr>
        </p:nvSpPr>
        <p:spPr/>
        <p:txBody>
          <a:bodyPr>
            <a:noAutofit/>
          </a:bodyPr>
          <a:lstStyle/>
          <a:p>
            <a:r>
              <a:rPr lang="en-US" sz="3600" dirty="0" smtClean="0">
                <a:latin typeface="Times New Roman" panose="02020603050405020304" pitchFamily="18" charset="0"/>
                <a:cs typeface="Times New Roman" panose="02020603050405020304" pitchFamily="18" charset="0"/>
              </a:rPr>
              <a:t>Tasks</a:t>
            </a:r>
            <a:endParaRPr lang="en-GB" sz="36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F05897B6-6083-49CB-8594-DE6D269B6A28}"/>
              </a:ext>
            </a:extLst>
          </p:cNvPr>
          <p:cNvSpPr>
            <a:spLocks noGrp="1"/>
          </p:cNvSpPr>
          <p:nvPr>
            <p:ph type="dt" sz="half" idx="2"/>
          </p:nvPr>
        </p:nvSpPr>
        <p:spPr>
          <a:xfrm>
            <a:off x="6840748" y="6525344"/>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z="1600" smtClean="0"/>
              <a:t>9 February, 2018</a:t>
            </a:r>
            <a:endParaRPr lang="en-GB" sz="1600" dirty="0"/>
          </a:p>
        </p:txBody>
      </p:sp>
      <p:sp>
        <p:nvSpPr>
          <p:cNvPr id="9" name="Footer Placeholder 4">
            <a:extLst>
              <a:ext uri="{FF2B5EF4-FFF2-40B4-BE49-F238E27FC236}">
                <a16:creationId xmlns:a16="http://schemas.microsoft.com/office/drawing/2014/main" id="{56659358-668F-4C4B-B00F-92EECDC98995}"/>
              </a:ext>
            </a:extLst>
          </p:cNvPr>
          <p:cNvSpPr>
            <a:spLocks noGrp="1"/>
          </p:cNvSpPr>
          <p:nvPr>
            <p:ph type="ftr" sz="quarter" idx="3"/>
          </p:nvPr>
        </p:nvSpPr>
        <p:spPr>
          <a:xfrm>
            <a:off x="145571" y="6525344"/>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sz="1600" dirty="0"/>
              <a:t>Dr.Santi Nuratch  |  Embedded Computing and Control Laboratory  (ECC Lab) |  KMUTT</a:t>
            </a:r>
            <a:endParaRPr lang="en-GB" sz="1600" dirty="0"/>
          </a:p>
        </p:txBody>
      </p:sp>
      <p:sp>
        <p:nvSpPr>
          <p:cNvPr id="10" name="Slide Number Placeholder 5">
            <a:extLst>
              <a:ext uri="{FF2B5EF4-FFF2-40B4-BE49-F238E27FC236}">
                <a16:creationId xmlns:a16="http://schemas.microsoft.com/office/drawing/2014/main" id="{D2F801D8-5286-4950-A555-F7FC24D14B76}"/>
              </a:ext>
            </a:extLst>
          </p:cNvPr>
          <p:cNvSpPr>
            <a:spLocks noGrp="1"/>
          </p:cNvSpPr>
          <p:nvPr>
            <p:ph type="sldNum" sz="quarter" idx="4"/>
          </p:nvPr>
        </p:nvSpPr>
        <p:spPr>
          <a:xfrm>
            <a:off x="8333116" y="6525344"/>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z="1600" smtClean="0"/>
              <a:pPr/>
              <a:t>4</a:t>
            </a:fld>
            <a:endParaRPr lang="en-GB" sz="1600"/>
          </a:p>
        </p:txBody>
      </p:sp>
      <p:sp>
        <p:nvSpPr>
          <p:cNvPr id="2" name="TextBox 1"/>
          <p:cNvSpPr txBox="1"/>
          <p:nvPr/>
        </p:nvSpPr>
        <p:spPr>
          <a:xfrm>
            <a:off x="160456" y="908720"/>
            <a:ext cx="177741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Task </a:t>
            </a:r>
            <a:r>
              <a:rPr lang="en-US" sz="2400" dirty="0" smtClean="0">
                <a:latin typeface="Times New Roman" panose="02020603050405020304" pitchFamily="18" charset="0"/>
                <a:cs typeface="Times New Roman" panose="02020603050405020304" pitchFamily="18" charset="0"/>
              </a:rPr>
              <a:t>Priority</a:t>
            </a:r>
            <a:endParaRPr lang="en-US" sz="2400" dirty="0"/>
          </a:p>
        </p:txBody>
      </p:sp>
      <p:pic>
        <p:nvPicPr>
          <p:cNvPr id="3" name="Picture 2"/>
          <p:cNvPicPr>
            <a:picLocks noChangeAspect="1"/>
          </p:cNvPicPr>
          <p:nvPr/>
        </p:nvPicPr>
        <p:blipFill>
          <a:blip r:embed="rId3"/>
          <a:stretch>
            <a:fillRect/>
          </a:stretch>
        </p:blipFill>
        <p:spPr>
          <a:xfrm>
            <a:off x="251520" y="1064246"/>
            <a:ext cx="5400600" cy="5394263"/>
          </a:xfrm>
          <a:prstGeom prst="rect">
            <a:avLst/>
          </a:prstGeom>
        </p:spPr>
      </p:pic>
      <p:sp>
        <p:nvSpPr>
          <p:cNvPr id="5" name="Rectangle 4"/>
          <p:cNvSpPr/>
          <p:nvPr/>
        </p:nvSpPr>
        <p:spPr>
          <a:xfrm>
            <a:off x="4126790" y="2129068"/>
            <a:ext cx="4994090"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smtClean="0">
                <a:solidFill>
                  <a:schemeClr val="tx1"/>
                </a:solidFill>
                <a:latin typeface="Times New Roman" panose="02020603050405020304" pitchFamily="18" charset="0"/>
                <a:cs typeface="Times New Roman" panose="02020603050405020304" pitchFamily="18" charset="0"/>
              </a:rPr>
              <a:t>Each task </a:t>
            </a:r>
            <a:r>
              <a:rPr lang="en-US" sz="1200" dirty="0">
                <a:solidFill>
                  <a:schemeClr val="tx1"/>
                </a:solidFill>
                <a:latin typeface="Times New Roman" panose="02020603050405020304" pitchFamily="18" charset="0"/>
                <a:cs typeface="Times New Roman" panose="02020603050405020304" pitchFamily="18" charset="0"/>
              </a:rPr>
              <a:t>is assigned a priority </a:t>
            </a:r>
            <a:r>
              <a:rPr lang="en-US" sz="1200" dirty="0" smtClean="0">
                <a:solidFill>
                  <a:schemeClr val="tx1"/>
                </a:solidFill>
                <a:latin typeface="Times New Roman" panose="02020603050405020304" pitchFamily="18" charset="0"/>
                <a:cs typeface="Times New Roman" panose="02020603050405020304" pitchFamily="18" charset="0"/>
              </a:rPr>
              <a:t>from </a:t>
            </a:r>
            <a:r>
              <a:rPr lang="en-US" sz="1200" b="1" dirty="0" smtClean="0">
                <a:solidFill>
                  <a:schemeClr val="tx1"/>
                </a:solidFill>
                <a:latin typeface="Times New Roman" panose="02020603050405020304" pitchFamily="18" charset="0"/>
                <a:cs typeface="Times New Roman" panose="02020603050405020304" pitchFamily="18" charset="0"/>
              </a:rPr>
              <a:t>0</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to </a:t>
            </a:r>
            <a:r>
              <a:rPr lang="en-US" sz="1200" b="1" dirty="0" smtClean="0">
                <a:solidFill>
                  <a:schemeClr val="tx1"/>
                </a:solidFill>
                <a:latin typeface="Times New Roman" panose="02020603050405020304" pitchFamily="18" charset="0"/>
                <a:cs typeface="Times New Roman" panose="02020603050405020304" pitchFamily="18" charset="0"/>
              </a:rPr>
              <a:t>configMAX_PRIORITIES</a:t>
            </a:r>
            <a:r>
              <a:rPr lang="en-US" sz="1200" b="1" dirty="0">
                <a:solidFill>
                  <a:schemeClr val="tx1"/>
                </a:solidFill>
                <a:latin typeface="Times New Roman" panose="02020603050405020304" pitchFamily="18" charset="0"/>
                <a:cs typeface="Times New Roman" panose="02020603050405020304" pitchFamily="18" charset="0"/>
              </a:rPr>
              <a:t>-1</a:t>
            </a:r>
            <a:r>
              <a:rPr lang="en-US" sz="1200" dirty="0">
                <a:solidFill>
                  <a:schemeClr val="tx1"/>
                </a:solidFill>
                <a:latin typeface="Times New Roman" panose="02020603050405020304" pitchFamily="18" charset="0"/>
                <a:cs typeface="Times New Roman" panose="02020603050405020304" pitchFamily="18" charset="0"/>
              </a:rPr>
              <a:t> where configMAX_PRIORITIES is </a:t>
            </a:r>
            <a:r>
              <a:rPr lang="en-US" sz="1200" dirty="0" smtClean="0">
                <a:solidFill>
                  <a:schemeClr val="tx1"/>
                </a:solidFill>
                <a:latin typeface="Times New Roman" panose="02020603050405020304" pitchFamily="18" charset="0"/>
                <a:cs typeface="Times New Roman" panose="02020603050405020304" pitchFamily="18" charset="0"/>
              </a:rPr>
              <a:t>defined </a:t>
            </a:r>
            <a:r>
              <a:rPr lang="en-US" sz="1200" dirty="0">
                <a:solidFill>
                  <a:schemeClr val="tx1"/>
                </a:solidFill>
                <a:latin typeface="Times New Roman" panose="02020603050405020304" pitchFamily="18" charset="0"/>
                <a:cs typeface="Times New Roman" panose="02020603050405020304" pitchFamily="18" charset="0"/>
              </a:rPr>
              <a:t>within </a:t>
            </a:r>
            <a:r>
              <a:rPr lang="en-US" sz="1200" dirty="0" smtClean="0">
                <a:solidFill>
                  <a:schemeClr val="tx1"/>
                </a:solidFill>
                <a:latin typeface="Times New Roman" panose="02020603050405020304" pitchFamily="18" charset="0"/>
                <a:cs typeface="Times New Roman" panose="02020603050405020304" pitchFamily="18" charset="0"/>
              </a:rPr>
              <a:t>FreeRTOSConfig.h</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126790" y="2656358"/>
            <a:ext cx="4994090"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Low priority numbers denote low priority tasks. The idle task has priority zero (tskIDLE_PRIORITY</a:t>
            </a:r>
            <a:r>
              <a:rPr lang="en-US" sz="1200" dirty="0" smtClean="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126790" y="4653136"/>
            <a:ext cx="4994090"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smtClean="0">
                <a:solidFill>
                  <a:schemeClr val="tx1"/>
                </a:solidFill>
                <a:latin typeface="Times New Roman" panose="02020603050405020304" pitchFamily="18" charset="0"/>
                <a:cs typeface="Times New Roman" panose="02020603050405020304" pitchFamily="18" charset="0"/>
              </a:rPr>
              <a:t>The </a:t>
            </a:r>
            <a:r>
              <a:rPr lang="en-US" sz="1200" dirty="0">
                <a:solidFill>
                  <a:schemeClr val="tx1"/>
                </a:solidFill>
                <a:latin typeface="Times New Roman" panose="02020603050405020304" pitchFamily="18" charset="0"/>
                <a:cs typeface="Times New Roman" panose="02020603050405020304" pitchFamily="18" charset="0"/>
              </a:rPr>
              <a:t>task placed into the Running state is always the highest priority task that is able to </a:t>
            </a:r>
            <a:r>
              <a:rPr lang="en-US" sz="1200" dirty="0" smtClean="0">
                <a:solidFill>
                  <a:schemeClr val="tx1"/>
                </a:solidFill>
                <a:latin typeface="Times New Roman" panose="02020603050405020304" pitchFamily="18" charset="0"/>
                <a:cs typeface="Times New Roman" panose="02020603050405020304" pitchFamily="18" charset="0"/>
              </a:rPr>
              <a:t>run</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4126790" y="5180426"/>
            <a:ext cx="4994090"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smtClean="0">
                <a:solidFill>
                  <a:schemeClr val="tx1"/>
                </a:solidFill>
                <a:latin typeface="Times New Roman" panose="02020603050405020304" pitchFamily="18" charset="0"/>
                <a:cs typeface="Times New Roman" panose="02020603050405020304" pitchFamily="18" charset="0"/>
              </a:rPr>
              <a:t>Ready </a:t>
            </a:r>
            <a:r>
              <a:rPr lang="en-US" sz="1200" dirty="0">
                <a:solidFill>
                  <a:schemeClr val="tx1"/>
                </a:solidFill>
                <a:latin typeface="Times New Roman" panose="02020603050405020304" pitchFamily="18" charset="0"/>
                <a:cs typeface="Times New Roman" panose="02020603050405020304" pitchFamily="18" charset="0"/>
              </a:rPr>
              <a:t>state tasks of equal priority will share the available processing time using a time sliced round robin scheduling scheme. </a:t>
            </a:r>
          </a:p>
        </p:txBody>
      </p:sp>
    </p:spTree>
    <p:extLst>
      <p:ext uri="{BB962C8B-B14F-4D97-AF65-F5344CB8AC3E}">
        <p14:creationId xmlns:p14="http://schemas.microsoft.com/office/powerpoint/2010/main" val="4248853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68724-CCB1-46AC-9E16-8BA6197B13EE}"/>
              </a:ext>
            </a:extLst>
          </p:cNvPr>
          <p:cNvSpPr>
            <a:spLocks noGrp="1"/>
          </p:cNvSpPr>
          <p:nvPr>
            <p:ph type="title"/>
          </p:nvPr>
        </p:nvSpPr>
        <p:spPr/>
        <p:txBody>
          <a:bodyPr>
            <a:noAutofit/>
          </a:bodyPr>
          <a:lstStyle/>
          <a:p>
            <a:r>
              <a:rPr lang="en-US" sz="3600" dirty="0" smtClean="0">
                <a:latin typeface="Times New Roman" panose="02020603050405020304" pitchFamily="18" charset="0"/>
                <a:cs typeface="Times New Roman" panose="02020603050405020304" pitchFamily="18" charset="0"/>
              </a:rPr>
              <a:t>Tasks</a:t>
            </a:r>
            <a:endParaRPr lang="en-GB" sz="36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F05897B6-6083-49CB-8594-DE6D269B6A28}"/>
              </a:ext>
            </a:extLst>
          </p:cNvPr>
          <p:cNvSpPr>
            <a:spLocks noGrp="1"/>
          </p:cNvSpPr>
          <p:nvPr>
            <p:ph type="dt" sz="half" idx="2"/>
          </p:nvPr>
        </p:nvSpPr>
        <p:spPr>
          <a:xfrm>
            <a:off x="6840748" y="6525344"/>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z="1600" smtClean="0"/>
              <a:t>9 February, 2018</a:t>
            </a:r>
            <a:endParaRPr lang="en-GB" sz="1600" dirty="0"/>
          </a:p>
        </p:txBody>
      </p:sp>
      <p:sp>
        <p:nvSpPr>
          <p:cNvPr id="9" name="Footer Placeholder 4">
            <a:extLst>
              <a:ext uri="{FF2B5EF4-FFF2-40B4-BE49-F238E27FC236}">
                <a16:creationId xmlns:a16="http://schemas.microsoft.com/office/drawing/2014/main" id="{56659358-668F-4C4B-B00F-92EECDC98995}"/>
              </a:ext>
            </a:extLst>
          </p:cNvPr>
          <p:cNvSpPr>
            <a:spLocks noGrp="1"/>
          </p:cNvSpPr>
          <p:nvPr>
            <p:ph type="ftr" sz="quarter" idx="3"/>
          </p:nvPr>
        </p:nvSpPr>
        <p:spPr>
          <a:xfrm>
            <a:off x="145571" y="6525344"/>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sz="1600" dirty="0"/>
              <a:t>Dr.Santi Nuratch  |  Embedded Computing and Control Laboratory  (ECC Lab) |  KMUTT</a:t>
            </a:r>
            <a:endParaRPr lang="en-GB" sz="1600" dirty="0"/>
          </a:p>
        </p:txBody>
      </p:sp>
      <p:sp>
        <p:nvSpPr>
          <p:cNvPr id="10" name="Slide Number Placeholder 5">
            <a:extLst>
              <a:ext uri="{FF2B5EF4-FFF2-40B4-BE49-F238E27FC236}">
                <a16:creationId xmlns:a16="http://schemas.microsoft.com/office/drawing/2014/main" id="{D2F801D8-5286-4950-A555-F7FC24D14B76}"/>
              </a:ext>
            </a:extLst>
          </p:cNvPr>
          <p:cNvSpPr>
            <a:spLocks noGrp="1"/>
          </p:cNvSpPr>
          <p:nvPr>
            <p:ph type="sldNum" sz="quarter" idx="4"/>
          </p:nvPr>
        </p:nvSpPr>
        <p:spPr>
          <a:xfrm>
            <a:off x="8333116" y="6525344"/>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z="1600" smtClean="0"/>
              <a:pPr/>
              <a:t>5</a:t>
            </a:fld>
            <a:endParaRPr lang="en-GB" sz="1600"/>
          </a:p>
        </p:txBody>
      </p:sp>
      <p:sp>
        <p:nvSpPr>
          <p:cNvPr id="2" name="TextBox 1"/>
          <p:cNvSpPr txBox="1"/>
          <p:nvPr/>
        </p:nvSpPr>
        <p:spPr>
          <a:xfrm>
            <a:off x="160456" y="908720"/>
            <a:ext cx="358982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Idle Task &amp; Idle Task Hook</a:t>
            </a:r>
            <a:endParaRPr lang="en-US" sz="2400" dirty="0"/>
          </a:p>
        </p:txBody>
      </p:sp>
      <p:sp>
        <p:nvSpPr>
          <p:cNvPr id="5" name="Rectangle 4"/>
          <p:cNvSpPr/>
          <p:nvPr/>
        </p:nvSpPr>
        <p:spPr>
          <a:xfrm>
            <a:off x="3814192" y="4653136"/>
            <a:ext cx="5218742" cy="830997"/>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The idle task is created automatically when the RTOS scheduler is started to ensure there is always at least one task that is able to run. It is created at the lowest possible priority to ensure it does not use any CPU time if there are higher priority application tasks in the ready state.</a:t>
            </a:r>
          </a:p>
        </p:txBody>
      </p:sp>
      <p:pic>
        <p:nvPicPr>
          <p:cNvPr id="4" name="Picture 3"/>
          <p:cNvPicPr>
            <a:picLocks noChangeAspect="1"/>
          </p:cNvPicPr>
          <p:nvPr/>
        </p:nvPicPr>
        <p:blipFill>
          <a:blip r:embed="rId3"/>
          <a:stretch>
            <a:fillRect/>
          </a:stretch>
        </p:blipFill>
        <p:spPr>
          <a:xfrm>
            <a:off x="160456" y="1057828"/>
            <a:ext cx="5616624" cy="5610033"/>
          </a:xfrm>
          <a:prstGeom prst="rect">
            <a:avLst/>
          </a:prstGeom>
        </p:spPr>
      </p:pic>
      <p:sp>
        <p:nvSpPr>
          <p:cNvPr id="14" name="Rectangle 13"/>
          <p:cNvSpPr/>
          <p:nvPr/>
        </p:nvSpPr>
        <p:spPr>
          <a:xfrm>
            <a:off x="3814192" y="5538128"/>
            <a:ext cx="5218742" cy="830997"/>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An idle task hook is a function that is called during each cycle of the idle task. If you want application functionality to run at the idle priority then there are two options: 1) Implement the functionality in an idle task hook</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2) Create an idle priority task to implement the functionality</a:t>
            </a:r>
          </a:p>
        </p:txBody>
      </p:sp>
      <p:sp>
        <p:nvSpPr>
          <p:cNvPr id="15" name="Rectangle 14"/>
          <p:cNvSpPr/>
          <p:nvPr/>
        </p:nvSpPr>
        <p:spPr>
          <a:xfrm>
            <a:off x="3814192" y="2643731"/>
            <a:ext cx="5218742"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smtClean="0">
                <a:solidFill>
                  <a:schemeClr val="tx1"/>
                </a:solidFill>
                <a:latin typeface="Times New Roman" panose="02020603050405020304" pitchFamily="18" charset="0"/>
                <a:cs typeface="Times New Roman" panose="02020603050405020304" pitchFamily="18" charset="0"/>
              </a:rPr>
              <a:t>It </a:t>
            </a:r>
            <a:r>
              <a:rPr lang="en-US" sz="1200" dirty="0">
                <a:solidFill>
                  <a:schemeClr val="tx1"/>
                </a:solidFill>
                <a:latin typeface="Times New Roman" panose="02020603050405020304" pitchFamily="18" charset="0"/>
                <a:cs typeface="Times New Roman" panose="02020603050405020304" pitchFamily="18" charset="0"/>
              </a:rPr>
              <a:t>is common to use the idle hook function to place the microcontroller CPU into a power saving mode.</a:t>
            </a:r>
          </a:p>
        </p:txBody>
      </p:sp>
      <p:sp>
        <p:nvSpPr>
          <p:cNvPr id="16" name="Rectangle 15"/>
          <p:cNvSpPr/>
          <p:nvPr/>
        </p:nvSpPr>
        <p:spPr>
          <a:xfrm>
            <a:off x="3814192" y="2122969"/>
            <a:ext cx="5218742"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 It is </a:t>
            </a:r>
            <a:r>
              <a:rPr lang="en-US" sz="1200" dirty="0" smtClean="0">
                <a:solidFill>
                  <a:schemeClr val="tx1"/>
                </a:solidFill>
                <a:latin typeface="Times New Roman" panose="02020603050405020304" pitchFamily="18" charset="0"/>
                <a:cs typeface="Times New Roman" panose="02020603050405020304" pitchFamily="18" charset="0"/>
              </a:rPr>
              <a:t>imperative </a:t>
            </a:r>
            <a:r>
              <a:rPr lang="en-US" sz="1200" dirty="0">
                <a:solidFill>
                  <a:schemeClr val="tx1"/>
                </a:solidFill>
                <a:latin typeface="Times New Roman" panose="02020603050405020304" pitchFamily="18" charset="0"/>
                <a:cs typeface="Times New Roman" panose="02020603050405020304" pitchFamily="18" charset="0"/>
              </a:rPr>
              <a:t>that the hook function does not call any API functions that might cause the idle task to block</a:t>
            </a:r>
          </a:p>
        </p:txBody>
      </p:sp>
    </p:spTree>
    <p:extLst>
      <p:ext uri="{BB962C8B-B14F-4D97-AF65-F5344CB8AC3E}">
        <p14:creationId xmlns:p14="http://schemas.microsoft.com/office/powerpoint/2010/main" val="2897300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68724-CCB1-46AC-9E16-8BA6197B13EE}"/>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Queues, Mutexes, Semaphores</a:t>
            </a:r>
            <a:endParaRPr lang="en-GB" sz="36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F05897B6-6083-49CB-8594-DE6D269B6A28}"/>
              </a:ext>
            </a:extLst>
          </p:cNvPr>
          <p:cNvSpPr>
            <a:spLocks noGrp="1"/>
          </p:cNvSpPr>
          <p:nvPr>
            <p:ph type="dt" sz="half" idx="2"/>
          </p:nvPr>
        </p:nvSpPr>
        <p:spPr>
          <a:xfrm>
            <a:off x="6840748" y="6525344"/>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z="1600" smtClean="0"/>
              <a:t>9 February, 2018</a:t>
            </a:r>
            <a:endParaRPr lang="en-GB" sz="1600" dirty="0"/>
          </a:p>
        </p:txBody>
      </p:sp>
      <p:sp>
        <p:nvSpPr>
          <p:cNvPr id="9" name="Footer Placeholder 4">
            <a:extLst>
              <a:ext uri="{FF2B5EF4-FFF2-40B4-BE49-F238E27FC236}">
                <a16:creationId xmlns:a16="http://schemas.microsoft.com/office/drawing/2014/main" id="{56659358-668F-4C4B-B00F-92EECDC98995}"/>
              </a:ext>
            </a:extLst>
          </p:cNvPr>
          <p:cNvSpPr>
            <a:spLocks noGrp="1"/>
          </p:cNvSpPr>
          <p:nvPr>
            <p:ph type="ftr" sz="quarter" idx="3"/>
          </p:nvPr>
        </p:nvSpPr>
        <p:spPr>
          <a:xfrm>
            <a:off x="145571" y="6525344"/>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sz="1600" dirty="0"/>
              <a:t>Dr.Santi Nuratch  |  Embedded Computing and Control Laboratory  (ECC Lab) |  KMUTT</a:t>
            </a:r>
            <a:endParaRPr lang="en-GB" sz="1600" dirty="0"/>
          </a:p>
        </p:txBody>
      </p:sp>
      <p:sp>
        <p:nvSpPr>
          <p:cNvPr id="10" name="Slide Number Placeholder 5">
            <a:extLst>
              <a:ext uri="{FF2B5EF4-FFF2-40B4-BE49-F238E27FC236}">
                <a16:creationId xmlns:a16="http://schemas.microsoft.com/office/drawing/2014/main" id="{D2F801D8-5286-4950-A555-F7FC24D14B76}"/>
              </a:ext>
            </a:extLst>
          </p:cNvPr>
          <p:cNvSpPr>
            <a:spLocks noGrp="1"/>
          </p:cNvSpPr>
          <p:nvPr>
            <p:ph type="sldNum" sz="quarter" idx="4"/>
          </p:nvPr>
        </p:nvSpPr>
        <p:spPr>
          <a:xfrm>
            <a:off x="8333116" y="6525344"/>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z="1600" smtClean="0"/>
              <a:pPr/>
              <a:t>6</a:t>
            </a:fld>
            <a:endParaRPr lang="en-GB" sz="1600"/>
          </a:p>
        </p:txBody>
      </p:sp>
      <p:sp>
        <p:nvSpPr>
          <p:cNvPr id="2" name="TextBox 1"/>
          <p:cNvSpPr txBox="1"/>
          <p:nvPr/>
        </p:nvSpPr>
        <p:spPr>
          <a:xfrm>
            <a:off x="160456" y="908720"/>
            <a:ext cx="416973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Queue (First In First </a:t>
            </a:r>
            <a:r>
              <a:rPr lang="en-US" sz="2400" dirty="0" smtClean="0">
                <a:latin typeface="Times New Roman" panose="02020603050405020304" pitchFamily="18" charset="0"/>
                <a:cs typeface="Times New Roman" panose="02020603050405020304" pitchFamily="18" charset="0"/>
              </a:rPr>
              <a:t>Out, FIFO)</a:t>
            </a:r>
            <a:endParaRPr lang="en-US" sz="2400" dirty="0"/>
          </a:p>
        </p:txBody>
      </p:sp>
      <p:sp>
        <p:nvSpPr>
          <p:cNvPr id="17" name="Rectangle 16"/>
          <p:cNvSpPr/>
          <p:nvPr/>
        </p:nvSpPr>
        <p:spPr>
          <a:xfrm>
            <a:off x="4584776" y="2503979"/>
            <a:ext cx="4344531" cy="138499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There are two ways in which queue behavior could have been implemented: </a:t>
            </a:r>
            <a:endParaRPr lang="en-US" sz="1200" dirty="0" smtClean="0">
              <a:solidFill>
                <a:schemeClr val="tx1"/>
              </a:solidFill>
              <a:latin typeface="Times New Roman" panose="02020603050405020304" pitchFamily="18" charset="0"/>
              <a:cs typeface="Times New Roman" panose="02020603050405020304" pitchFamily="18" charset="0"/>
            </a:endParaRPr>
          </a:p>
          <a:p>
            <a:pPr marL="228600" indent="-228600">
              <a:buAutoNum type="arabicParenR"/>
            </a:pPr>
            <a:r>
              <a:rPr lang="en-US" sz="1200" dirty="0" smtClean="0">
                <a:solidFill>
                  <a:schemeClr val="tx1"/>
                </a:solidFill>
                <a:latin typeface="Times New Roman" panose="02020603050405020304" pitchFamily="18" charset="0"/>
                <a:cs typeface="Times New Roman" panose="02020603050405020304" pitchFamily="18" charset="0"/>
              </a:rPr>
              <a:t>Queue </a:t>
            </a:r>
            <a:r>
              <a:rPr lang="en-US" sz="1200" dirty="0">
                <a:solidFill>
                  <a:schemeClr val="tx1"/>
                </a:solidFill>
                <a:latin typeface="Times New Roman" panose="02020603050405020304" pitchFamily="18" charset="0"/>
                <a:cs typeface="Times New Roman" panose="02020603050405020304" pitchFamily="18" charset="0"/>
              </a:rPr>
              <a:t>by </a:t>
            </a:r>
            <a:r>
              <a:rPr lang="en-US" sz="1200" dirty="0" smtClean="0">
                <a:solidFill>
                  <a:schemeClr val="tx1"/>
                </a:solidFill>
                <a:latin typeface="Times New Roman" panose="02020603050405020304" pitchFamily="18" charset="0"/>
                <a:cs typeface="Times New Roman" panose="02020603050405020304" pitchFamily="18" charset="0"/>
              </a:rPr>
              <a:t>copy: Queuing </a:t>
            </a:r>
            <a:r>
              <a:rPr lang="en-US" sz="1200" dirty="0">
                <a:solidFill>
                  <a:schemeClr val="tx1"/>
                </a:solidFill>
                <a:latin typeface="Times New Roman" panose="02020603050405020304" pitchFamily="18" charset="0"/>
                <a:cs typeface="Times New Roman" panose="02020603050405020304" pitchFamily="18" charset="0"/>
              </a:rPr>
              <a:t>by copy means the data sent to the queue is copied byte for byte into </a:t>
            </a:r>
            <a:r>
              <a:rPr lang="en-US" sz="1200" dirty="0" smtClean="0">
                <a:solidFill>
                  <a:schemeClr val="tx1"/>
                </a:solidFill>
                <a:latin typeface="Times New Roman" panose="02020603050405020304" pitchFamily="18" charset="0"/>
                <a:cs typeface="Times New Roman" panose="02020603050405020304" pitchFamily="18" charset="0"/>
              </a:rPr>
              <a:t>the queue</a:t>
            </a:r>
            <a:r>
              <a:rPr lang="en-US" sz="1200" dirty="0">
                <a:solidFill>
                  <a:schemeClr val="tx1"/>
                </a:solidFill>
                <a:latin typeface="Times New Roman" panose="02020603050405020304" pitchFamily="18" charset="0"/>
                <a:cs typeface="Times New Roman" panose="02020603050405020304" pitchFamily="18" charset="0"/>
              </a:rPr>
              <a:t>. </a:t>
            </a:r>
            <a:endParaRPr lang="en-US" sz="1200" dirty="0" smtClean="0">
              <a:solidFill>
                <a:schemeClr val="tx1"/>
              </a:solidFill>
              <a:latin typeface="Times New Roman" panose="02020603050405020304" pitchFamily="18" charset="0"/>
              <a:cs typeface="Times New Roman" panose="02020603050405020304" pitchFamily="18" charset="0"/>
            </a:endParaRPr>
          </a:p>
          <a:p>
            <a:pPr marL="228600" indent="-228600">
              <a:buAutoNum type="arabicParenR"/>
            </a:pPr>
            <a:r>
              <a:rPr lang="en-US" sz="1200" dirty="0">
                <a:solidFill>
                  <a:schemeClr val="tx1"/>
                </a:solidFill>
                <a:latin typeface="Times New Roman" panose="02020603050405020304" pitchFamily="18" charset="0"/>
                <a:cs typeface="Times New Roman" panose="02020603050405020304" pitchFamily="18" charset="0"/>
              </a:rPr>
              <a:t>Queue by reference: Queuing by reference means the queue only holds pointers to the data sent to </a:t>
            </a:r>
            <a:r>
              <a:rPr lang="en-US" sz="1200" dirty="0" smtClean="0">
                <a:solidFill>
                  <a:schemeClr val="tx1"/>
                </a:solidFill>
                <a:latin typeface="Times New Roman" panose="02020603050405020304" pitchFamily="18" charset="0"/>
                <a:cs typeface="Times New Roman" panose="02020603050405020304" pitchFamily="18" charset="0"/>
              </a:rPr>
              <a:t>the queue</a:t>
            </a:r>
            <a:r>
              <a:rPr lang="en-US" sz="1200" dirty="0">
                <a:solidFill>
                  <a:schemeClr val="tx1"/>
                </a:solidFill>
                <a:latin typeface="Times New Roman" panose="02020603050405020304" pitchFamily="18" charset="0"/>
                <a:cs typeface="Times New Roman" panose="02020603050405020304" pitchFamily="18" charset="0"/>
              </a:rPr>
              <a:t>, not the data itself</a:t>
            </a:r>
          </a:p>
        </p:txBody>
      </p:sp>
      <p:sp>
        <p:nvSpPr>
          <p:cNvPr id="18" name="Rectangle 17"/>
          <p:cNvSpPr/>
          <p:nvPr/>
        </p:nvSpPr>
        <p:spPr>
          <a:xfrm>
            <a:off x="4584449" y="1297739"/>
            <a:ext cx="4344531" cy="1015663"/>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A queue can hold a finite number of fixed size data items. The maximum number of items a</a:t>
            </a:r>
          </a:p>
          <a:p>
            <a:r>
              <a:rPr lang="en-US" sz="1200" dirty="0">
                <a:solidFill>
                  <a:schemeClr val="tx1"/>
                </a:solidFill>
                <a:latin typeface="Times New Roman" panose="02020603050405020304" pitchFamily="18" charset="0"/>
                <a:cs typeface="Times New Roman" panose="02020603050405020304" pitchFamily="18" charset="0"/>
              </a:rPr>
              <a:t>queue can hold is called its ‘length’. Both the length and the size of each data item are set</a:t>
            </a:r>
          </a:p>
          <a:p>
            <a:r>
              <a:rPr lang="en-US" sz="1200" dirty="0">
                <a:solidFill>
                  <a:schemeClr val="tx1"/>
                </a:solidFill>
                <a:latin typeface="Times New Roman" panose="02020603050405020304" pitchFamily="18" charset="0"/>
                <a:cs typeface="Times New Roman" panose="02020603050405020304" pitchFamily="18" charset="0"/>
              </a:rPr>
              <a:t>when the queue is created.</a:t>
            </a:r>
          </a:p>
        </p:txBody>
      </p:sp>
      <p:pic>
        <p:nvPicPr>
          <p:cNvPr id="12" name="Picture 11"/>
          <p:cNvPicPr>
            <a:picLocks noChangeAspect="1"/>
          </p:cNvPicPr>
          <p:nvPr/>
        </p:nvPicPr>
        <p:blipFill>
          <a:blip r:embed="rId3"/>
          <a:stretch>
            <a:fillRect/>
          </a:stretch>
        </p:blipFill>
        <p:spPr>
          <a:xfrm>
            <a:off x="395537" y="1426343"/>
            <a:ext cx="4113970" cy="3154786"/>
          </a:xfrm>
          <a:prstGeom prst="rect">
            <a:avLst/>
          </a:prstGeom>
        </p:spPr>
      </p:pic>
      <p:pic>
        <p:nvPicPr>
          <p:cNvPr id="13" name="Picture 12"/>
          <p:cNvPicPr>
            <a:picLocks noChangeAspect="1"/>
          </p:cNvPicPr>
          <p:nvPr/>
        </p:nvPicPr>
        <p:blipFill>
          <a:blip r:embed="rId4"/>
          <a:stretch>
            <a:fillRect/>
          </a:stretch>
        </p:blipFill>
        <p:spPr>
          <a:xfrm>
            <a:off x="4699728" y="4276609"/>
            <a:ext cx="4113971" cy="2071927"/>
          </a:xfrm>
          <a:prstGeom prst="rect">
            <a:avLst/>
          </a:prstGeom>
        </p:spPr>
      </p:pic>
      <p:sp>
        <p:nvSpPr>
          <p:cNvPr id="19" name="Rectangle 18"/>
          <p:cNvSpPr/>
          <p:nvPr/>
        </p:nvSpPr>
        <p:spPr>
          <a:xfrm>
            <a:off x="164976" y="4581128"/>
            <a:ext cx="4344531" cy="646331"/>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FreeRTOS uses the queue by copy method. Queuing by copy is considered to </a:t>
            </a:r>
            <a:r>
              <a:rPr lang="en-US" sz="1200" dirty="0" smtClean="0">
                <a:solidFill>
                  <a:schemeClr val="tx1"/>
                </a:solidFill>
                <a:latin typeface="Times New Roman" panose="02020603050405020304" pitchFamily="18" charset="0"/>
                <a:cs typeface="Times New Roman" panose="02020603050405020304" pitchFamily="18" charset="0"/>
              </a:rPr>
              <a:t>be simultaneously </a:t>
            </a:r>
            <a:r>
              <a:rPr lang="en-US" sz="1200" dirty="0">
                <a:solidFill>
                  <a:schemeClr val="tx1"/>
                </a:solidFill>
                <a:latin typeface="Times New Roman" panose="02020603050405020304" pitchFamily="18" charset="0"/>
                <a:cs typeface="Times New Roman" panose="02020603050405020304" pitchFamily="18" charset="0"/>
              </a:rPr>
              <a:t>more powerful and simpler to use than queueing by reference</a:t>
            </a:r>
          </a:p>
        </p:txBody>
      </p:sp>
      <p:sp>
        <p:nvSpPr>
          <p:cNvPr id="20" name="Rectangle 19"/>
          <p:cNvSpPr/>
          <p:nvPr/>
        </p:nvSpPr>
        <p:spPr>
          <a:xfrm>
            <a:off x="164976" y="5319150"/>
            <a:ext cx="4344531" cy="1200329"/>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Queues are objects in their own right that can be accessed by any task or </a:t>
            </a:r>
            <a:r>
              <a:rPr lang="en-US" sz="1200" dirty="0" err="1">
                <a:solidFill>
                  <a:schemeClr val="tx1"/>
                </a:solidFill>
                <a:latin typeface="Times New Roman" panose="02020603050405020304" pitchFamily="18" charset="0"/>
                <a:cs typeface="Times New Roman" panose="02020603050405020304" pitchFamily="18" charset="0"/>
              </a:rPr>
              <a:t>ISR</a:t>
            </a:r>
            <a:r>
              <a:rPr lang="en-US" sz="1200" dirty="0">
                <a:solidFill>
                  <a:schemeClr val="tx1"/>
                </a:solidFill>
                <a:latin typeface="Times New Roman" panose="02020603050405020304" pitchFamily="18" charset="0"/>
                <a:cs typeface="Times New Roman" panose="02020603050405020304" pitchFamily="18" charset="0"/>
              </a:rPr>
              <a:t> that knows </a:t>
            </a:r>
            <a:r>
              <a:rPr lang="en-US" sz="1200" dirty="0" smtClean="0">
                <a:solidFill>
                  <a:schemeClr val="tx1"/>
                </a:solidFill>
                <a:latin typeface="Times New Roman" panose="02020603050405020304" pitchFamily="18" charset="0"/>
                <a:cs typeface="Times New Roman" panose="02020603050405020304" pitchFamily="18" charset="0"/>
              </a:rPr>
              <a:t>of their </a:t>
            </a:r>
            <a:r>
              <a:rPr lang="en-US" sz="1200" dirty="0">
                <a:solidFill>
                  <a:schemeClr val="tx1"/>
                </a:solidFill>
                <a:latin typeface="Times New Roman" panose="02020603050405020304" pitchFamily="18" charset="0"/>
                <a:cs typeface="Times New Roman" panose="02020603050405020304" pitchFamily="18" charset="0"/>
              </a:rPr>
              <a:t>existence. Any number of tasks can write to the same queue, and any number of </a:t>
            </a:r>
            <a:r>
              <a:rPr lang="en-US" sz="1200" dirty="0" smtClean="0">
                <a:solidFill>
                  <a:schemeClr val="tx1"/>
                </a:solidFill>
                <a:latin typeface="Times New Roman" panose="02020603050405020304" pitchFamily="18" charset="0"/>
                <a:cs typeface="Times New Roman" panose="02020603050405020304" pitchFamily="18" charset="0"/>
              </a:rPr>
              <a:t>tasks can </a:t>
            </a:r>
            <a:r>
              <a:rPr lang="en-US" sz="1200" dirty="0">
                <a:solidFill>
                  <a:schemeClr val="tx1"/>
                </a:solidFill>
                <a:latin typeface="Times New Roman" panose="02020603050405020304" pitchFamily="18" charset="0"/>
                <a:cs typeface="Times New Roman" panose="02020603050405020304" pitchFamily="18" charset="0"/>
              </a:rPr>
              <a:t>read from the same queue. </a:t>
            </a:r>
            <a:r>
              <a:rPr lang="en-US" sz="1200" b="1" dirty="0">
                <a:solidFill>
                  <a:schemeClr val="tx1"/>
                </a:solidFill>
                <a:latin typeface="Times New Roman" panose="02020603050405020304" pitchFamily="18" charset="0"/>
                <a:cs typeface="Times New Roman" panose="02020603050405020304" pitchFamily="18" charset="0"/>
              </a:rPr>
              <a:t>In practice </a:t>
            </a:r>
            <a:r>
              <a:rPr lang="en-US" sz="1200" dirty="0">
                <a:solidFill>
                  <a:schemeClr val="tx1"/>
                </a:solidFill>
                <a:latin typeface="Times New Roman" panose="02020603050405020304" pitchFamily="18" charset="0"/>
                <a:cs typeface="Times New Roman" panose="02020603050405020304" pitchFamily="18" charset="0"/>
              </a:rPr>
              <a:t>it is very common for a queue to have </a:t>
            </a:r>
            <a:r>
              <a:rPr lang="en-US" sz="1200" dirty="0" smtClean="0">
                <a:solidFill>
                  <a:schemeClr val="tx1"/>
                </a:solidFill>
                <a:latin typeface="Times New Roman" panose="02020603050405020304" pitchFamily="18" charset="0"/>
                <a:cs typeface="Times New Roman" panose="02020603050405020304" pitchFamily="18" charset="0"/>
              </a:rPr>
              <a:t>multiple writers</a:t>
            </a:r>
            <a:r>
              <a:rPr lang="en-US" sz="1200" dirty="0">
                <a:solidFill>
                  <a:schemeClr val="tx1"/>
                </a:solidFill>
                <a:latin typeface="Times New Roman" panose="02020603050405020304" pitchFamily="18" charset="0"/>
                <a:cs typeface="Times New Roman" panose="02020603050405020304" pitchFamily="18" charset="0"/>
              </a:rPr>
              <a:t>, but much less common for a queue to have multiple readers</a:t>
            </a:r>
          </a:p>
        </p:txBody>
      </p:sp>
    </p:spTree>
    <p:extLst>
      <p:ext uri="{BB962C8B-B14F-4D97-AF65-F5344CB8AC3E}">
        <p14:creationId xmlns:p14="http://schemas.microsoft.com/office/powerpoint/2010/main" val="164612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68724-CCB1-46AC-9E16-8BA6197B13EE}"/>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Queues, Mutexes, Semaphores</a:t>
            </a:r>
            <a:endParaRPr lang="en-GB" sz="36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F05897B6-6083-49CB-8594-DE6D269B6A28}"/>
              </a:ext>
            </a:extLst>
          </p:cNvPr>
          <p:cNvSpPr>
            <a:spLocks noGrp="1"/>
          </p:cNvSpPr>
          <p:nvPr>
            <p:ph type="dt" sz="half" idx="2"/>
          </p:nvPr>
        </p:nvSpPr>
        <p:spPr>
          <a:xfrm>
            <a:off x="6840748" y="6525344"/>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z="1600" smtClean="0"/>
              <a:t>9 February, 2018</a:t>
            </a:r>
            <a:endParaRPr lang="en-GB" sz="1600" dirty="0"/>
          </a:p>
        </p:txBody>
      </p:sp>
      <p:sp>
        <p:nvSpPr>
          <p:cNvPr id="9" name="Footer Placeholder 4">
            <a:extLst>
              <a:ext uri="{FF2B5EF4-FFF2-40B4-BE49-F238E27FC236}">
                <a16:creationId xmlns:a16="http://schemas.microsoft.com/office/drawing/2014/main" id="{56659358-668F-4C4B-B00F-92EECDC98995}"/>
              </a:ext>
            </a:extLst>
          </p:cNvPr>
          <p:cNvSpPr>
            <a:spLocks noGrp="1"/>
          </p:cNvSpPr>
          <p:nvPr>
            <p:ph type="ftr" sz="quarter" idx="3"/>
          </p:nvPr>
        </p:nvSpPr>
        <p:spPr>
          <a:xfrm>
            <a:off x="145571" y="6525344"/>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sz="1600" dirty="0"/>
              <a:t>Dr.Santi Nuratch  |  Embedded Computing and Control Laboratory  (ECC Lab) |  KMUTT</a:t>
            </a:r>
            <a:endParaRPr lang="en-GB" sz="1600" dirty="0"/>
          </a:p>
        </p:txBody>
      </p:sp>
      <p:sp>
        <p:nvSpPr>
          <p:cNvPr id="10" name="Slide Number Placeholder 5">
            <a:extLst>
              <a:ext uri="{FF2B5EF4-FFF2-40B4-BE49-F238E27FC236}">
                <a16:creationId xmlns:a16="http://schemas.microsoft.com/office/drawing/2014/main" id="{D2F801D8-5286-4950-A555-F7FC24D14B76}"/>
              </a:ext>
            </a:extLst>
          </p:cNvPr>
          <p:cNvSpPr>
            <a:spLocks noGrp="1"/>
          </p:cNvSpPr>
          <p:nvPr>
            <p:ph type="sldNum" sz="quarter" idx="4"/>
          </p:nvPr>
        </p:nvSpPr>
        <p:spPr>
          <a:xfrm>
            <a:off x="8333116" y="6525344"/>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z="1600" smtClean="0"/>
              <a:pPr/>
              <a:t>7</a:t>
            </a:fld>
            <a:endParaRPr lang="en-GB" sz="1600"/>
          </a:p>
        </p:txBody>
      </p:sp>
      <p:sp>
        <p:nvSpPr>
          <p:cNvPr id="2" name="TextBox 1"/>
          <p:cNvSpPr txBox="1"/>
          <p:nvPr/>
        </p:nvSpPr>
        <p:spPr>
          <a:xfrm>
            <a:off x="160456" y="908720"/>
            <a:ext cx="425949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Queue </a:t>
            </a:r>
            <a:r>
              <a:rPr lang="en-US" sz="2400" dirty="0" smtClean="0">
                <a:latin typeface="Times New Roman" panose="02020603050405020304" pitchFamily="18" charset="0"/>
                <a:cs typeface="Times New Roman" panose="02020603050405020304" pitchFamily="18" charset="0"/>
              </a:rPr>
              <a:t>(Accessing and Blocking)</a:t>
            </a:r>
            <a:endParaRPr lang="en-US" sz="2400" dirty="0"/>
          </a:p>
        </p:txBody>
      </p:sp>
      <p:sp>
        <p:nvSpPr>
          <p:cNvPr id="18" name="Rectangle 17"/>
          <p:cNvSpPr/>
          <p:nvPr/>
        </p:nvSpPr>
        <p:spPr>
          <a:xfrm>
            <a:off x="6036852" y="2226930"/>
            <a:ext cx="3020774"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Queue can be accessed by multiple tasks including </a:t>
            </a:r>
            <a:r>
              <a:rPr lang="en-US" sz="1200" dirty="0" err="1" smtClean="0">
                <a:solidFill>
                  <a:schemeClr val="tx1"/>
                </a:solidFill>
                <a:latin typeface="Times New Roman" panose="02020603050405020304" pitchFamily="18" charset="0"/>
                <a:cs typeface="Times New Roman" panose="02020603050405020304" pitchFamily="18" charset="0"/>
              </a:rPr>
              <a:t>ISRs</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67544" y="1412776"/>
            <a:ext cx="5472608" cy="2329526"/>
          </a:xfrm>
          <a:prstGeom prst="rect">
            <a:avLst/>
          </a:prstGeom>
        </p:spPr>
      </p:pic>
      <p:sp>
        <p:nvSpPr>
          <p:cNvPr id="15" name="Rectangle 14"/>
          <p:cNvSpPr/>
          <p:nvPr/>
        </p:nvSpPr>
        <p:spPr>
          <a:xfrm>
            <a:off x="333256" y="3789040"/>
            <a:ext cx="8724370"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When a task attempts to read from a queue, it can optionally specify a ‘block’ time. This is </a:t>
            </a:r>
            <a:r>
              <a:rPr lang="en-US" sz="1200" dirty="0" smtClean="0">
                <a:solidFill>
                  <a:schemeClr val="tx1"/>
                </a:solidFill>
                <a:latin typeface="Times New Roman" panose="02020603050405020304" pitchFamily="18" charset="0"/>
                <a:cs typeface="Times New Roman" panose="02020603050405020304" pitchFamily="18" charset="0"/>
              </a:rPr>
              <a:t>the time </a:t>
            </a:r>
            <a:r>
              <a:rPr lang="en-US" sz="1200" dirty="0">
                <a:solidFill>
                  <a:schemeClr val="tx1"/>
                </a:solidFill>
                <a:latin typeface="Times New Roman" panose="02020603050405020304" pitchFamily="18" charset="0"/>
                <a:cs typeface="Times New Roman" panose="02020603050405020304" pitchFamily="18" charset="0"/>
              </a:rPr>
              <a:t>the task will be kept in the Blocked state to wait for data to be available from the </a:t>
            </a:r>
            <a:r>
              <a:rPr lang="en-US" sz="1200" dirty="0" smtClean="0">
                <a:solidFill>
                  <a:schemeClr val="tx1"/>
                </a:solidFill>
                <a:latin typeface="Times New Roman" panose="02020603050405020304" pitchFamily="18" charset="0"/>
                <a:cs typeface="Times New Roman" panose="02020603050405020304" pitchFamily="18" charset="0"/>
              </a:rPr>
              <a:t>queue</a:t>
            </a:r>
          </a:p>
        </p:txBody>
      </p:sp>
      <p:sp>
        <p:nvSpPr>
          <p:cNvPr id="16" name="Rectangle 15"/>
          <p:cNvSpPr/>
          <p:nvPr/>
        </p:nvSpPr>
        <p:spPr>
          <a:xfrm>
            <a:off x="340612" y="4376137"/>
            <a:ext cx="8724370" cy="830997"/>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Queues can have multiple readers, so it is possible for a single queue to have more than </a:t>
            </a:r>
            <a:r>
              <a:rPr lang="en-US" sz="1200" dirty="0" smtClean="0">
                <a:solidFill>
                  <a:schemeClr val="tx1"/>
                </a:solidFill>
                <a:latin typeface="Times New Roman" panose="02020603050405020304" pitchFamily="18" charset="0"/>
                <a:cs typeface="Times New Roman" panose="02020603050405020304" pitchFamily="18" charset="0"/>
              </a:rPr>
              <a:t>one task </a:t>
            </a:r>
            <a:r>
              <a:rPr lang="en-US" sz="1200" dirty="0">
                <a:solidFill>
                  <a:schemeClr val="tx1"/>
                </a:solidFill>
                <a:latin typeface="Times New Roman" panose="02020603050405020304" pitchFamily="18" charset="0"/>
                <a:cs typeface="Times New Roman" panose="02020603050405020304" pitchFamily="18" charset="0"/>
              </a:rPr>
              <a:t>blocked on it waiting for data. When this is the case, only one task will be </a:t>
            </a:r>
            <a:r>
              <a:rPr lang="en-US" sz="1200" dirty="0" smtClean="0">
                <a:solidFill>
                  <a:schemeClr val="tx1"/>
                </a:solidFill>
                <a:latin typeface="Times New Roman" panose="02020603050405020304" pitchFamily="18" charset="0"/>
                <a:cs typeface="Times New Roman" panose="02020603050405020304" pitchFamily="18" charset="0"/>
              </a:rPr>
              <a:t>unblocked when </a:t>
            </a:r>
            <a:r>
              <a:rPr lang="en-US" sz="1200" dirty="0">
                <a:solidFill>
                  <a:schemeClr val="tx1"/>
                </a:solidFill>
                <a:latin typeface="Times New Roman" panose="02020603050405020304" pitchFamily="18" charset="0"/>
                <a:cs typeface="Times New Roman" panose="02020603050405020304" pitchFamily="18" charset="0"/>
              </a:rPr>
              <a:t>data becomes available. The task that is unblocked will always be the highest priority</a:t>
            </a:r>
          </a:p>
          <a:p>
            <a:r>
              <a:rPr lang="en-US" sz="1200" dirty="0">
                <a:solidFill>
                  <a:schemeClr val="tx1"/>
                </a:solidFill>
                <a:latin typeface="Times New Roman" panose="02020603050405020304" pitchFamily="18" charset="0"/>
                <a:cs typeface="Times New Roman" panose="02020603050405020304" pitchFamily="18" charset="0"/>
              </a:rPr>
              <a:t>task that is waiting for data. If the blocked tasks have equal priority, then the task that </a:t>
            </a:r>
            <a:r>
              <a:rPr lang="en-US" sz="1200" dirty="0" smtClean="0">
                <a:solidFill>
                  <a:schemeClr val="tx1"/>
                </a:solidFill>
                <a:latin typeface="Times New Roman" panose="02020603050405020304" pitchFamily="18" charset="0"/>
                <a:cs typeface="Times New Roman" panose="02020603050405020304" pitchFamily="18" charset="0"/>
              </a:rPr>
              <a:t>has been </a:t>
            </a:r>
            <a:r>
              <a:rPr lang="en-US" sz="1200" dirty="0">
                <a:solidFill>
                  <a:schemeClr val="tx1"/>
                </a:solidFill>
                <a:latin typeface="Times New Roman" panose="02020603050405020304" pitchFamily="18" charset="0"/>
                <a:cs typeface="Times New Roman" panose="02020603050405020304" pitchFamily="18" charset="0"/>
              </a:rPr>
              <a:t>waiting for data the longest will be </a:t>
            </a:r>
            <a:r>
              <a:rPr lang="en-US" sz="1200" dirty="0" smtClean="0">
                <a:solidFill>
                  <a:schemeClr val="tx1"/>
                </a:solidFill>
                <a:latin typeface="Times New Roman" panose="02020603050405020304" pitchFamily="18" charset="0"/>
                <a:cs typeface="Times New Roman" panose="02020603050405020304" pitchFamily="18" charset="0"/>
              </a:rPr>
              <a:t>unblocked</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340612" y="5332566"/>
            <a:ext cx="8724370"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Just as when reading from a queue, a task can optionally specify a block time when writing </a:t>
            </a:r>
            <a:r>
              <a:rPr lang="en-US" sz="1200" dirty="0" smtClean="0">
                <a:solidFill>
                  <a:schemeClr val="tx1"/>
                </a:solidFill>
                <a:latin typeface="Times New Roman" panose="02020603050405020304" pitchFamily="18" charset="0"/>
                <a:cs typeface="Times New Roman" panose="02020603050405020304" pitchFamily="18" charset="0"/>
              </a:rPr>
              <a:t>to a </a:t>
            </a:r>
            <a:r>
              <a:rPr lang="en-US" sz="1200" dirty="0">
                <a:solidFill>
                  <a:schemeClr val="tx1"/>
                </a:solidFill>
                <a:latin typeface="Times New Roman" panose="02020603050405020304" pitchFamily="18" charset="0"/>
                <a:cs typeface="Times New Roman" panose="02020603050405020304" pitchFamily="18" charset="0"/>
              </a:rPr>
              <a:t>queue. In this case, the block time is the maximum time the task should be held in </a:t>
            </a:r>
            <a:r>
              <a:rPr lang="en-US" sz="1200" dirty="0" smtClean="0">
                <a:solidFill>
                  <a:schemeClr val="tx1"/>
                </a:solidFill>
                <a:latin typeface="Times New Roman" panose="02020603050405020304" pitchFamily="18" charset="0"/>
                <a:cs typeface="Times New Roman" panose="02020603050405020304" pitchFamily="18" charset="0"/>
              </a:rPr>
              <a:t>the Blocked </a:t>
            </a:r>
            <a:r>
              <a:rPr lang="en-US" sz="1200" dirty="0">
                <a:solidFill>
                  <a:schemeClr val="tx1"/>
                </a:solidFill>
                <a:latin typeface="Times New Roman" panose="02020603050405020304" pitchFamily="18" charset="0"/>
                <a:cs typeface="Times New Roman" panose="02020603050405020304" pitchFamily="18" charset="0"/>
              </a:rPr>
              <a:t>state to wait for space to become available on the </a:t>
            </a:r>
            <a:r>
              <a:rPr lang="en-US" sz="1200" dirty="0" smtClean="0">
                <a:solidFill>
                  <a:schemeClr val="tx1"/>
                </a:solidFill>
                <a:latin typeface="Times New Roman" panose="02020603050405020304" pitchFamily="18" charset="0"/>
                <a:cs typeface="Times New Roman" panose="02020603050405020304" pitchFamily="18" charset="0"/>
              </a:rPr>
              <a:t>queue</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340612" y="5919663"/>
            <a:ext cx="8724370" cy="461665"/>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Queues can have multiple writers, so it is possible for a full queue to have more than one </a:t>
            </a:r>
            <a:r>
              <a:rPr lang="en-US" sz="1200" dirty="0" smtClean="0">
                <a:solidFill>
                  <a:schemeClr val="tx1"/>
                </a:solidFill>
                <a:latin typeface="Times New Roman" panose="02020603050405020304" pitchFamily="18" charset="0"/>
                <a:cs typeface="Times New Roman" panose="02020603050405020304" pitchFamily="18" charset="0"/>
              </a:rPr>
              <a:t>task blocked </a:t>
            </a:r>
            <a:r>
              <a:rPr lang="en-US" sz="1200" dirty="0">
                <a:solidFill>
                  <a:schemeClr val="tx1"/>
                </a:solidFill>
                <a:latin typeface="Times New Roman" panose="02020603050405020304" pitchFamily="18" charset="0"/>
                <a:cs typeface="Times New Roman" panose="02020603050405020304" pitchFamily="18" charset="0"/>
              </a:rPr>
              <a:t>on it waiting to complete a send operation. When this is the case, only one task </a:t>
            </a:r>
            <a:r>
              <a:rPr lang="en-US" sz="1200" dirty="0" smtClean="0">
                <a:solidFill>
                  <a:schemeClr val="tx1"/>
                </a:solidFill>
                <a:latin typeface="Times New Roman" panose="02020603050405020304" pitchFamily="18" charset="0"/>
                <a:cs typeface="Times New Roman" panose="02020603050405020304" pitchFamily="18" charset="0"/>
              </a:rPr>
              <a:t>will be </a:t>
            </a:r>
            <a:r>
              <a:rPr lang="en-US" sz="1200" dirty="0">
                <a:solidFill>
                  <a:schemeClr val="tx1"/>
                </a:solidFill>
                <a:latin typeface="Times New Roman" panose="02020603050405020304" pitchFamily="18" charset="0"/>
                <a:cs typeface="Times New Roman" panose="02020603050405020304" pitchFamily="18" charset="0"/>
              </a:rPr>
              <a:t>unblocked when space on the queue becomes available</a:t>
            </a:r>
            <a:r>
              <a:rPr lang="en-US" sz="1200" dirty="0" smtClean="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036852" y="2832611"/>
            <a:ext cx="3020774" cy="830997"/>
          </a:xfrm>
          <a:prstGeom prst="rect">
            <a:avLst/>
          </a:prstGeom>
          <a:solidFill>
            <a:schemeClr val="tx1">
              <a:alpha val="2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Queues can be grouped into sets, allowing a task to enter the Blocked state to wait for data </a:t>
            </a:r>
            <a:r>
              <a:rPr lang="en-US" sz="1200" dirty="0" smtClean="0">
                <a:solidFill>
                  <a:schemeClr val="tx1"/>
                </a:solidFill>
                <a:latin typeface="Times New Roman" panose="02020603050405020304" pitchFamily="18" charset="0"/>
                <a:cs typeface="Times New Roman" panose="02020603050405020304" pitchFamily="18" charset="0"/>
              </a:rPr>
              <a:t>to become </a:t>
            </a:r>
            <a:r>
              <a:rPr lang="en-US" sz="1200" dirty="0">
                <a:solidFill>
                  <a:schemeClr val="tx1"/>
                </a:solidFill>
                <a:latin typeface="Times New Roman" panose="02020603050405020304" pitchFamily="18" charset="0"/>
                <a:cs typeface="Times New Roman" panose="02020603050405020304" pitchFamily="18" charset="0"/>
              </a:rPr>
              <a:t>available on any of the queues </a:t>
            </a:r>
            <a:r>
              <a:rPr lang="en-US" sz="1200" dirty="0" smtClean="0">
                <a:solidFill>
                  <a:schemeClr val="tx1"/>
                </a:solidFill>
                <a:latin typeface="Times New Roman" panose="02020603050405020304" pitchFamily="18" charset="0"/>
                <a:cs typeface="Times New Roman" panose="02020603050405020304" pitchFamily="18" charset="0"/>
              </a:rPr>
              <a:t>in the </a:t>
            </a:r>
            <a:r>
              <a:rPr lang="en-US" sz="1200" dirty="0">
                <a:solidFill>
                  <a:schemeClr val="tx1"/>
                </a:solidFill>
                <a:latin typeface="Times New Roman" panose="02020603050405020304" pitchFamily="18" charset="0"/>
                <a:cs typeface="Times New Roman" panose="02020603050405020304" pitchFamily="18" charset="0"/>
              </a:rPr>
              <a:t>set</a:t>
            </a:r>
          </a:p>
        </p:txBody>
      </p:sp>
      <p:sp>
        <p:nvSpPr>
          <p:cNvPr id="5" name="Rectangle 4"/>
          <p:cNvSpPr/>
          <p:nvPr/>
        </p:nvSpPr>
        <p:spPr>
          <a:xfrm>
            <a:off x="1475656" y="3172907"/>
            <a:ext cx="1146468" cy="338554"/>
          </a:xfrm>
          <a:prstGeom prst="rect">
            <a:avLst/>
          </a:prstGeom>
        </p:spPr>
        <p:txBody>
          <a:bodyPr wrap="none">
            <a:spAutoFit/>
          </a:bodyPr>
          <a:lstStyle/>
          <a:p>
            <a:r>
              <a:rPr lang="en-US" sz="1600" dirty="0" smtClean="0">
                <a:solidFill>
                  <a:schemeClr val="tx1">
                    <a:lumMod val="65000"/>
                    <a:lumOff val="35000"/>
                  </a:schemeClr>
                </a:solidFill>
                <a:latin typeface="Bahnschrift Light Condensed" panose="020B0502040204020203" pitchFamily="34" charset="0"/>
              </a:rPr>
              <a:t>xQueueSend( )</a:t>
            </a:r>
            <a:endParaRPr lang="en-US" sz="1600" dirty="0">
              <a:solidFill>
                <a:schemeClr val="tx1">
                  <a:lumMod val="65000"/>
                  <a:lumOff val="35000"/>
                </a:schemeClr>
              </a:solidFill>
              <a:latin typeface="Bahnschrift Light Condensed" panose="020B0502040204020203" pitchFamily="34" charset="0"/>
            </a:endParaRPr>
          </a:p>
        </p:txBody>
      </p:sp>
      <p:sp>
        <p:nvSpPr>
          <p:cNvPr id="24" name="Rectangle 23"/>
          <p:cNvSpPr/>
          <p:nvPr/>
        </p:nvSpPr>
        <p:spPr>
          <a:xfrm>
            <a:off x="251520" y="1454587"/>
            <a:ext cx="1742785" cy="338554"/>
          </a:xfrm>
          <a:prstGeom prst="rect">
            <a:avLst/>
          </a:prstGeom>
        </p:spPr>
        <p:txBody>
          <a:bodyPr wrap="none">
            <a:spAutoFit/>
          </a:bodyPr>
          <a:lstStyle/>
          <a:p>
            <a:r>
              <a:rPr lang="en-US" sz="1600" dirty="0" smtClean="0">
                <a:solidFill>
                  <a:schemeClr val="tx1">
                    <a:lumMod val="65000"/>
                    <a:lumOff val="35000"/>
                  </a:schemeClr>
                </a:solidFill>
                <a:latin typeface="Bahnschrift Light Condensed" panose="020B0502040204020203" pitchFamily="34" charset="0"/>
              </a:rPr>
              <a:t>xQueueSendFromISR ( )</a:t>
            </a:r>
            <a:endParaRPr lang="en-US" sz="1600" dirty="0">
              <a:solidFill>
                <a:schemeClr val="tx1">
                  <a:lumMod val="65000"/>
                  <a:lumOff val="35000"/>
                </a:schemeClr>
              </a:solidFill>
              <a:latin typeface="Bahnschrift Light Condensed" panose="020B0502040204020203" pitchFamily="34" charset="0"/>
            </a:endParaRPr>
          </a:p>
        </p:txBody>
      </p:sp>
      <p:sp>
        <p:nvSpPr>
          <p:cNvPr id="25" name="Rectangle 24"/>
          <p:cNvSpPr/>
          <p:nvPr/>
        </p:nvSpPr>
        <p:spPr>
          <a:xfrm>
            <a:off x="3275856" y="3172907"/>
            <a:ext cx="1370888" cy="338554"/>
          </a:xfrm>
          <a:prstGeom prst="rect">
            <a:avLst/>
          </a:prstGeom>
        </p:spPr>
        <p:txBody>
          <a:bodyPr wrap="none">
            <a:spAutoFit/>
          </a:bodyPr>
          <a:lstStyle/>
          <a:p>
            <a:r>
              <a:rPr lang="en-US" sz="1600" dirty="0" smtClean="0">
                <a:solidFill>
                  <a:schemeClr val="tx1">
                    <a:lumMod val="65000"/>
                    <a:lumOff val="35000"/>
                  </a:schemeClr>
                </a:solidFill>
                <a:latin typeface="Bahnschrift Light Condensed" panose="020B0502040204020203" pitchFamily="34" charset="0"/>
              </a:rPr>
              <a:t>xQueueReceive ( )</a:t>
            </a:r>
            <a:endParaRPr lang="en-US" sz="1600" dirty="0">
              <a:solidFill>
                <a:schemeClr val="tx1">
                  <a:lumMod val="65000"/>
                  <a:lumOff val="35000"/>
                </a:schemeClr>
              </a:solidFill>
              <a:latin typeface="Bahnschrift Light Condensed" panose="020B0502040204020203" pitchFamily="34" charset="0"/>
            </a:endParaRPr>
          </a:p>
        </p:txBody>
      </p:sp>
      <p:sp>
        <p:nvSpPr>
          <p:cNvPr id="26" name="Rectangle 25"/>
          <p:cNvSpPr/>
          <p:nvPr/>
        </p:nvSpPr>
        <p:spPr>
          <a:xfrm>
            <a:off x="4499992" y="1454587"/>
            <a:ext cx="1936749" cy="338554"/>
          </a:xfrm>
          <a:prstGeom prst="rect">
            <a:avLst/>
          </a:prstGeom>
        </p:spPr>
        <p:txBody>
          <a:bodyPr wrap="none">
            <a:spAutoFit/>
          </a:bodyPr>
          <a:lstStyle/>
          <a:p>
            <a:r>
              <a:rPr lang="en-US" sz="1600" dirty="0" err="1" smtClean="0">
                <a:solidFill>
                  <a:schemeClr val="tx1">
                    <a:lumMod val="65000"/>
                    <a:lumOff val="35000"/>
                  </a:schemeClr>
                </a:solidFill>
                <a:latin typeface="Bahnschrift Light Condensed" panose="020B0502040204020203" pitchFamily="34" charset="0"/>
              </a:rPr>
              <a:t>xQueueReceiveFromISR</a:t>
            </a:r>
            <a:r>
              <a:rPr lang="en-US" sz="1600" dirty="0" smtClean="0">
                <a:solidFill>
                  <a:schemeClr val="tx1">
                    <a:lumMod val="65000"/>
                    <a:lumOff val="35000"/>
                  </a:schemeClr>
                </a:solidFill>
                <a:latin typeface="Bahnschrift Light Condensed" panose="020B0502040204020203" pitchFamily="34" charset="0"/>
              </a:rPr>
              <a:t> ( )</a:t>
            </a:r>
            <a:endParaRPr lang="en-US" sz="1600" dirty="0">
              <a:solidFill>
                <a:schemeClr val="tx1">
                  <a:lumMod val="65000"/>
                  <a:lumOff val="35000"/>
                </a:schemeClr>
              </a:solidFill>
              <a:latin typeface="Bahnschrift Light Condensed" panose="020B0502040204020203" pitchFamily="34" charset="0"/>
            </a:endParaRPr>
          </a:p>
        </p:txBody>
      </p:sp>
    </p:spTree>
    <p:extLst>
      <p:ext uri="{BB962C8B-B14F-4D97-AF65-F5344CB8AC3E}">
        <p14:creationId xmlns:p14="http://schemas.microsoft.com/office/powerpoint/2010/main" val="3804699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68724-CCB1-46AC-9E16-8BA6197B13EE}"/>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Queues, Mutexes, Semaphores</a:t>
            </a:r>
            <a:endParaRPr lang="en-GB" sz="36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F05897B6-6083-49CB-8594-DE6D269B6A28}"/>
              </a:ext>
            </a:extLst>
          </p:cNvPr>
          <p:cNvSpPr>
            <a:spLocks noGrp="1"/>
          </p:cNvSpPr>
          <p:nvPr>
            <p:ph type="dt" sz="half" idx="2"/>
          </p:nvPr>
        </p:nvSpPr>
        <p:spPr>
          <a:xfrm>
            <a:off x="6840748" y="6525344"/>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z="1600" smtClean="0"/>
              <a:t>9 February, 2018</a:t>
            </a:r>
            <a:endParaRPr lang="en-GB" sz="1600" dirty="0"/>
          </a:p>
        </p:txBody>
      </p:sp>
      <p:sp>
        <p:nvSpPr>
          <p:cNvPr id="9" name="Footer Placeholder 4">
            <a:extLst>
              <a:ext uri="{FF2B5EF4-FFF2-40B4-BE49-F238E27FC236}">
                <a16:creationId xmlns:a16="http://schemas.microsoft.com/office/drawing/2014/main" id="{56659358-668F-4C4B-B00F-92EECDC98995}"/>
              </a:ext>
            </a:extLst>
          </p:cNvPr>
          <p:cNvSpPr>
            <a:spLocks noGrp="1"/>
          </p:cNvSpPr>
          <p:nvPr>
            <p:ph type="ftr" sz="quarter" idx="3"/>
          </p:nvPr>
        </p:nvSpPr>
        <p:spPr>
          <a:xfrm>
            <a:off x="145571" y="6525344"/>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sz="1600" dirty="0"/>
              <a:t>Dr.Santi Nuratch  |  Embedded Computing and Control Laboratory  (ECC Lab) |  KMUTT</a:t>
            </a:r>
            <a:endParaRPr lang="en-GB" sz="1600" dirty="0"/>
          </a:p>
        </p:txBody>
      </p:sp>
      <p:sp>
        <p:nvSpPr>
          <p:cNvPr id="10" name="Slide Number Placeholder 5">
            <a:extLst>
              <a:ext uri="{FF2B5EF4-FFF2-40B4-BE49-F238E27FC236}">
                <a16:creationId xmlns:a16="http://schemas.microsoft.com/office/drawing/2014/main" id="{D2F801D8-5286-4950-A555-F7FC24D14B76}"/>
              </a:ext>
            </a:extLst>
          </p:cNvPr>
          <p:cNvSpPr>
            <a:spLocks noGrp="1"/>
          </p:cNvSpPr>
          <p:nvPr>
            <p:ph type="sldNum" sz="quarter" idx="4"/>
          </p:nvPr>
        </p:nvSpPr>
        <p:spPr>
          <a:xfrm>
            <a:off x="8333116" y="6525344"/>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z="1600" smtClean="0"/>
              <a:pPr/>
              <a:t>8</a:t>
            </a:fld>
            <a:endParaRPr lang="en-GB" sz="1600"/>
          </a:p>
        </p:txBody>
      </p:sp>
      <p:sp>
        <p:nvSpPr>
          <p:cNvPr id="2" name="TextBox 1"/>
          <p:cNvSpPr txBox="1"/>
          <p:nvPr/>
        </p:nvSpPr>
        <p:spPr>
          <a:xfrm>
            <a:off x="160456" y="908720"/>
            <a:ext cx="410400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Queue </a:t>
            </a:r>
            <a:r>
              <a:rPr lang="en-US" sz="2400" dirty="0" smtClean="0">
                <a:latin typeface="Times New Roman" panose="02020603050405020304" pitchFamily="18" charset="0"/>
                <a:cs typeface="Times New Roman" panose="02020603050405020304" pitchFamily="18" charset="0"/>
              </a:rPr>
              <a:t>(Sequence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Execution</a:t>
            </a:r>
            <a:r>
              <a:rPr lang="en-US" sz="2400" dirty="0">
                <a:latin typeface="Times New Roman" panose="02020603050405020304" pitchFamily="18" charset="0"/>
                <a:cs typeface="Times New Roman" panose="02020603050405020304" pitchFamily="18" charset="0"/>
              </a:rPr>
              <a:t>)</a:t>
            </a:r>
            <a:endParaRPr lang="en-US" sz="2400" dirty="0"/>
          </a:p>
        </p:txBody>
      </p:sp>
      <p:sp>
        <p:nvSpPr>
          <p:cNvPr id="20" name="Rectangle 19"/>
          <p:cNvSpPr/>
          <p:nvPr/>
        </p:nvSpPr>
        <p:spPr>
          <a:xfrm>
            <a:off x="5841150" y="1708172"/>
            <a:ext cx="3157464" cy="1015663"/>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t0</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smtClean="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runs </a:t>
            </a:r>
            <a:r>
              <a:rPr lang="en-US" sz="1200" dirty="0">
                <a:solidFill>
                  <a:schemeClr val="tx1"/>
                </a:solidFill>
                <a:latin typeface="Times New Roman" panose="02020603050405020304" pitchFamily="18" charset="0"/>
                <a:cs typeface="Times New Roman" panose="02020603050405020304" pitchFamily="18" charset="0"/>
              </a:rPr>
              <a:t>first because it has the highest </a:t>
            </a:r>
            <a:r>
              <a:rPr lang="en-US" sz="1200" dirty="0" smtClean="0">
                <a:solidFill>
                  <a:schemeClr val="tx1"/>
                </a:solidFill>
                <a:latin typeface="Times New Roman" panose="02020603050405020304" pitchFamily="18" charset="0"/>
                <a:cs typeface="Times New Roman" panose="02020603050405020304" pitchFamily="18" charset="0"/>
              </a:rPr>
              <a:t>priority</a:t>
            </a:r>
            <a:r>
              <a:rPr lang="en-US" sz="1200" dirty="0">
                <a:solidFill>
                  <a:schemeClr val="tx1"/>
                </a:solidFill>
                <a:latin typeface="Times New Roman" panose="02020603050405020304" pitchFamily="18" charset="0"/>
                <a:cs typeface="Times New Roman" panose="02020603050405020304" pitchFamily="18" charset="0"/>
              </a:rPr>
              <a:t>. It attempts to read from the queue. The queue is empty so the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enters the Blocked state to wait for data to become </a:t>
            </a:r>
            <a:r>
              <a:rPr lang="en-US" sz="1200" dirty="0" smtClean="0">
                <a:solidFill>
                  <a:schemeClr val="tx1"/>
                </a:solidFill>
                <a:latin typeface="Times New Roman" panose="02020603050405020304" pitchFamily="18" charset="0"/>
                <a:cs typeface="Times New Roman" panose="02020603050405020304" pitchFamily="18" charset="0"/>
              </a:rPr>
              <a:t>available</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5841150" y="3286246"/>
            <a:ext cx="3157464" cy="646331"/>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t2</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rgbClr val="00B050"/>
                </a:solidFill>
                <a:latin typeface="Times New Roman" panose="02020603050405020304" pitchFamily="18" charset="0"/>
                <a:cs typeface="Times New Roman" panose="02020603050405020304" pitchFamily="18" charset="0"/>
              </a:rPr>
              <a:t>Task_B</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writes to the queue, causing the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to exit the Blocked state. The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has the highest priority so pre-empts </a:t>
            </a:r>
            <a:r>
              <a:rPr lang="en-US" sz="1200" b="1" dirty="0">
                <a:solidFill>
                  <a:srgbClr val="00B050"/>
                </a:solidFill>
                <a:latin typeface="Times New Roman" panose="02020603050405020304" pitchFamily="18" charset="0"/>
                <a:cs typeface="Times New Roman" panose="02020603050405020304" pitchFamily="18" charset="0"/>
              </a:rPr>
              <a:t>Task_B</a:t>
            </a:r>
            <a:endParaRPr lang="en-US" sz="1200" dirty="0">
              <a:solidFill>
                <a:srgbClr val="0070C0"/>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160456" y="3416062"/>
            <a:ext cx="5157338" cy="2272400"/>
          </a:xfrm>
          <a:prstGeom prst="rect">
            <a:avLst/>
          </a:prstGeom>
        </p:spPr>
      </p:pic>
      <p:pic>
        <p:nvPicPr>
          <p:cNvPr id="19" name="Picture 18"/>
          <p:cNvPicPr>
            <a:picLocks noChangeAspect="1"/>
          </p:cNvPicPr>
          <p:nvPr/>
        </p:nvPicPr>
        <p:blipFill>
          <a:blip r:embed="rId4"/>
          <a:stretch>
            <a:fillRect/>
          </a:stretch>
        </p:blipFill>
        <p:spPr>
          <a:xfrm>
            <a:off x="251520" y="1409014"/>
            <a:ext cx="5495851" cy="1933534"/>
          </a:xfrm>
          <a:prstGeom prst="rect">
            <a:avLst/>
          </a:prstGeom>
        </p:spPr>
      </p:pic>
      <p:sp>
        <p:nvSpPr>
          <p:cNvPr id="28" name="Rectangle 27"/>
          <p:cNvSpPr/>
          <p:nvPr/>
        </p:nvSpPr>
        <p:spPr>
          <a:xfrm>
            <a:off x="5829886" y="4075283"/>
            <a:ext cx="3161656" cy="646331"/>
          </a:xfrm>
          <a:prstGeom prst="rect">
            <a:avLst/>
          </a:prstGeom>
          <a:solidFill>
            <a:srgbClr val="0070C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t3</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rgbClr val="C00000"/>
                </a:solidFill>
                <a:latin typeface="Times New Roman" panose="02020603050405020304" pitchFamily="18" charset="0"/>
                <a:cs typeface="Times New Roman" panose="02020603050405020304" pitchFamily="18" charset="0"/>
              </a:rPr>
              <a:t>Task_A </a:t>
            </a:r>
            <a:r>
              <a:rPr lang="en-US" sz="1200" dirty="0" smtClean="0">
                <a:solidFill>
                  <a:schemeClr val="tx1"/>
                </a:solidFill>
                <a:latin typeface="Times New Roman" panose="02020603050405020304" pitchFamily="18" charset="0"/>
                <a:cs typeface="Times New Roman" panose="02020603050405020304" pitchFamily="18" charset="0"/>
              </a:rPr>
              <a:t>empties </a:t>
            </a:r>
            <a:r>
              <a:rPr lang="en-US" sz="1200" dirty="0">
                <a:solidFill>
                  <a:schemeClr val="tx1"/>
                </a:solidFill>
                <a:latin typeface="Times New Roman" panose="02020603050405020304" pitchFamily="18" charset="0"/>
                <a:cs typeface="Times New Roman" panose="02020603050405020304" pitchFamily="18" charset="0"/>
              </a:rPr>
              <a:t>the queue then enters the Blocked state again. This time </a:t>
            </a:r>
            <a:r>
              <a:rPr lang="en-US" sz="1200" b="1" dirty="0" smtClean="0">
                <a:solidFill>
                  <a:srgbClr val="0070C0"/>
                </a:solidFill>
                <a:latin typeface="Times New Roman" panose="02020603050405020304" pitchFamily="18" charset="0"/>
                <a:cs typeface="Times New Roman" panose="02020603050405020304" pitchFamily="18" charset="0"/>
              </a:rPr>
              <a:t>Task_C</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runs after the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has blocked</a:t>
            </a:r>
          </a:p>
        </p:txBody>
      </p:sp>
      <p:sp>
        <p:nvSpPr>
          <p:cNvPr id="29" name="Rectangle 28"/>
          <p:cNvSpPr/>
          <p:nvPr/>
        </p:nvSpPr>
        <p:spPr>
          <a:xfrm>
            <a:off x="5831982" y="2866541"/>
            <a:ext cx="3157464" cy="276999"/>
          </a:xfrm>
          <a:prstGeom prst="rect">
            <a:avLst/>
          </a:prstGeom>
          <a:solidFill>
            <a:srgbClr val="00B05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t1</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rgbClr val="00B050"/>
                </a:solidFill>
                <a:latin typeface="Times New Roman" panose="02020603050405020304" pitchFamily="18" charset="0"/>
                <a:cs typeface="Times New Roman" panose="02020603050405020304" pitchFamily="18" charset="0"/>
              </a:rPr>
              <a:t>Task_B</a:t>
            </a:r>
            <a:r>
              <a:rPr lang="en-US" sz="1200" dirty="0">
                <a:solidFill>
                  <a:schemeClr val="tx1"/>
                </a:solidFill>
                <a:latin typeface="Times New Roman" panose="02020603050405020304" pitchFamily="18" charset="0"/>
                <a:cs typeface="Times New Roman" panose="02020603050405020304" pitchFamily="18" charset="0"/>
              </a:rPr>
              <a:t> runs after the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a:solidFill>
                  <a:schemeClr val="tx1"/>
                </a:solidFill>
                <a:latin typeface="Times New Roman" panose="02020603050405020304" pitchFamily="18" charset="0"/>
                <a:cs typeface="Times New Roman" panose="02020603050405020304" pitchFamily="18" charset="0"/>
              </a:rPr>
              <a:t> has blocked</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5841150" y="4864320"/>
            <a:ext cx="3157464" cy="646331"/>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t4</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rgbClr val="0070C0"/>
                </a:solidFill>
                <a:latin typeface="Times New Roman" panose="02020603050405020304" pitchFamily="18" charset="0"/>
                <a:cs typeface="Times New Roman" panose="02020603050405020304" pitchFamily="18" charset="0"/>
              </a:rPr>
              <a:t>Task_C</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writes to the queue, causing the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to exit the Blocked state and pre-empt </a:t>
            </a:r>
            <a:r>
              <a:rPr lang="en-US" sz="1200" b="1" dirty="0">
                <a:solidFill>
                  <a:srgbClr val="0070C0"/>
                </a:solidFill>
                <a:latin typeface="Times New Roman" panose="02020603050405020304" pitchFamily="18" charset="0"/>
                <a:cs typeface="Times New Roman" panose="02020603050405020304" pitchFamily="18" charset="0"/>
              </a:rPr>
              <a:t>Task_C</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 and so it goes on</a:t>
            </a:r>
          </a:p>
        </p:txBody>
      </p:sp>
    </p:spTree>
    <p:extLst>
      <p:ext uri="{BB962C8B-B14F-4D97-AF65-F5344CB8AC3E}">
        <p14:creationId xmlns:p14="http://schemas.microsoft.com/office/powerpoint/2010/main" val="2029135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68724-CCB1-46AC-9E16-8BA6197B13EE}"/>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Queues, Mutexes, Semaphores</a:t>
            </a:r>
            <a:endParaRPr lang="en-GB" sz="36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F05897B6-6083-49CB-8594-DE6D269B6A28}"/>
              </a:ext>
            </a:extLst>
          </p:cNvPr>
          <p:cNvSpPr>
            <a:spLocks noGrp="1"/>
          </p:cNvSpPr>
          <p:nvPr>
            <p:ph type="dt" sz="half" idx="2"/>
          </p:nvPr>
        </p:nvSpPr>
        <p:spPr>
          <a:xfrm>
            <a:off x="6840748" y="6525344"/>
            <a:ext cx="1348947"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GB" sz="1600" smtClean="0"/>
              <a:t>9 February, 2018</a:t>
            </a:r>
            <a:endParaRPr lang="en-GB" sz="1600" dirty="0"/>
          </a:p>
        </p:txBody>
      </p:sp>
      <p:sp>
        <p:nvSpPr>
          <p:cNvPr id="9" name="Footer Placeholder 4">
            <a:extLst>
              <a:ext uri="{FF2B5EF4-FFF2-40B4-BE49-F238E27FC236}">
                <a16:creationId xmlns:a16="http://schemas.microsoft.com/office/drawing/2014/main" id="{56659358-668F-4C4B-B00F-92EECDC98995}"/>
              </a:ext>
            </a:extLst>
          </p:cNvPr>
          <p:cNvSpPr>
            <a:spLocks noGrp="1"/>
          </p:cNvSpPr>
          <p:nvPr>
            <p:ph type="ftr" sz="quarter" idx="3"/>
          </p:nvPr>
        </p:nvSpPr>
        <p:spPr>
          <a:xfrm>
            <a:off x="145571" y="6525344"/>
            <a:ext cx="6695177" cy="285035"/>
          </a:xfrm>
          <a:prstGeom prst="rect">
            <a:avLst/>
          </a:prstGeom>
        </p:spPr>
        <p:txBody>
          <a:bodyPr/>
          <a:lstStyle>
            <a:lvl1pPr algn="l">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r>
              <a:rPr lang="en-US" sz="1600" dirty="0"/>
              <a:t>Dr.Santi Nuratch  |  Embedded Computing and Control Laboratory  (ECC Lab) |  KMUTT</a:t>
            </a:r>
            <a:endParaRPr lang="en-GB" sz="1600" dirty="0"/>
          </a:p>
        </p:txBody>
      </p:sp>
      <p:sp>
        <p:nvSpPr>
          <p:cNvPr id="10" name="Slide Number Placeholder 5">
            <a:extLst>
              <a:ext uri="{FF2B5EF4-FFF2-40B4-BE49-F238E27FC236}">
                <a16:creationId xmlns:a16="http://schemas.microsoft.com/office/drawing/2014/main" id="{D2F801D8-5286-4950-A555-F7FC24D14B76}"/>
              </a:ext>
            </a:extLst>
          </p:cNvPr>
          <p:cNvSpPr>
            <a:spLocks noGrp="1"/>
          </p:cNvSpPr>
          <p:nvPr>
            <p:ph type="sldNum" sz="quarter" idx="4"/>
          </p:nvPr>
        </p:nvSpPr>
        <p:spPr>
          <a:xfrm>
            <a:off x="8333116" y="6525344"/>
            <a:ext cx="699818" cy="285035"/>
          </a:xfrm>
          <a:prstGeom prst="rect">
            <a:avLst/>
          </a:prstGeom>
        </p:spPr>
        <p:txBody>
          <a:bodyPr/>
          <a:lstStyle>
            <a:lvl1pPr algn="r">
              <a:defRPr sz="1400" b="1">
                <a:solidFill>
                  <a:schemeClr val="tx1">
                    <a:lumMod val="65000"/>
                    <a:lumOff val="35000"/>
                  </a:schemeClr>
                </a:solidFill>
                <a:latin typeface="TH SarabunPSK" panose="020B0500040200020003" pitchFamily="34" charset="-34"/>
                <a:cs typeface="TH SarabunPSK" panose="020B0500040200020003" pitchFamily="34" charset="-34"/>
              </a:defRPr>
            </a:lvl1pPr>
          </a:lstStyle>
          <a:p>
            <a:fld id="{712AED0E-93F2-41B3-89C0-0F3909611842}" type="slidenum">
              <a:rPr lang="en-GB" sz="1600" smtClean="0"/>
              <a:pPr/>
              <a:t>9</a:t>
            </a:fld>
            <a:endParaRPr lang="en-GB" sz="1600"/>
          </a:p>
        </p:txBody>
      </p:sp>
      <p:sp>
        <p:nvSpPr>
          <p:cNvPr id="2" name="TextBox 1"/>
          <p:cNvSpPr txBox="1"/>
          <p:nvPr/>
        </p:nvSpPr>
        <p:spPr>
          <a:xfrm>
            <a:off x="160456" y="908720"/>
            <a:ext cx="410400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Queue </a:t>
            </a:r>
            <a:r>
              <a:rPr lang="en-US" sz="2400" dirty="0" smtClean="0">
                <a:latin typeface="Times New Roman" panose="02020603050405020304" pitchFamily="18" charset="0"/>
                <a:cs typeface="Times New Roman" panose="02020603050405020304" pitchFamily="18" charset="0"/>
              </a:rPr>
              <a:t>(Sequence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Execution</a:t>
            </a:r>
            <a:r>
              <a:rPr lang="en-US" sz="2400" dirty="0">
                <a:latin typeface="Times New Roman" panose="02020603050405020304" pitchFamily="18" charset="0"/>
                <a:cs typeface="Times New Roman" panose="02020603050405020304" pitchFamily="18" charset="0"/>
              </a:rPr>
              <a:t>)</a:t>
            </a:r>
            <a:endParaRPr lang="en-US" sz="2400" dirty="0"/>
          </a:p>
        </p:txBody>
      </p:sp>
      <p:sp>
        <p:nvSpPr>
          <p:cNvPr id="20" name="Rectangle 19"/>
          <p:cNvSpPr/>
          <p:nvPr/>
        </p:nvSpPr>
        <p:spPr>
          <a:xfrm>
            <a:off x="5875470" y="891882"/>
            <a:ext cx="3157464" cy="461665"/>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t1</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smtClean="0">
                <a:solidFill>
                  <a:srgbClr val="0070C0"/>
                </a:solidFill>
                <a:latin typeface="Times New Roman" panose="02020603050405020304" pitchFamily="18" charset="0"/>
                <a:cs typeface="Times New Roman" panose="02020603050405020304" pitchFamily="18" charset="0"/>
              </a:rPr>
              <a:t>Task_C</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executes and sends </a:t>
            </a:r>
            <a:r>
              <a:rPr lang="en-US" sz="1200" dirty="0" smtClean="0">
                <a:solidFill>
                  <a:schemeClr val="tx1"/>
                </a:solidFill>
                <a:latin typeface="Times New Roman" panose="02020603050405020304" pitchFamily="18" charset="0"/>
                <a:cs typeface="Times New Roman" panose="02020603050405020304" pitchFamily="18" charset="0"/>
              </a:rPr>
              <a:t>5 </a:t>
            </a:r>
            <a:r>
              <a:rPr lang="en-US" sz="1200" dirty="0">
                <a:solidFill>
                  <a:schemeClr val="tx1"/>
                </a:solidFill>
                <a:latin typeface="Times New Roman" panose="02020603050405020304" pitchFamily="18" charset="0"/>
                <a:cs typeface="Times New Roman" panose="02020603050405020304" pitchFamily="18" charset="0"/>
              </a:rPr>
              <a:t>data items to the </a:t>
            </a:r>
            <a:r>
              <a:rPr lang="en-US" sz="1200" dirty="0" smtClean="0">
                <a:solidFill>
                  <a:schemeClr val="tx1"/>
                </a:solidFill>
                <a:latin typeface="Times New Roman" panose="02020603050405020304" pitchFamily="18" charset="0"/>
                <a:cs typeface="Times New Roman" panose="02020603050405020304" pitchFamily="18" charset="0"/>
              </a:rPr>
              <a:t>queue</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stretch>
            <a:fillRect/>
          </a:stretch>
        </p:blipFill>
        <p:spPr>
          <a:xfrm>
            <a:off x="251520" y="1409014"/>
            <a:ext cx="5495851" cy="1933534"/>
          </a:xfrm>
          <a:prstGeom prst="rect">
            <a:avLst/>
          </a:prstGeom>
        </p:spPr>
      </p:pic>
      <p:sp>
        <p:nvSpPr>
          <p:cNvPr id="15" name="Rectangle 14"/>
          <p:cNvSpPr/>
          <p:nvPr/>
        </p:nvSpPr>
        <p:spPr>
          <a:xfrm>
            <a:off x="5874334" y="1460582"/>
            <a:ext cx="3157464" cy="830997"/>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t2</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The queue is full so </a:t>
            </a:r>
            <a:r>
              <a:rPr lang="en-US" sz="1200" b="1" dirty="0">
                <a:solidFill>
                  <a:srgbClr val="0070C0"/>
                </a:solidFill>
                <a:latin typeface="Times New Roman" panose="02020603050405020304" pitchFamily="18" charset="0"/>
                <a:cs typeface="Times New Roman" panose="02020603050405020304" pitchFamily="18" charset="0"/>
              </a:rPr>
              <a:t>Task_C</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enters the Blocked state to wait for its next send </a:t>
            </a:r>
            <a:r>
              <a:rPr lang="en-US" sz="1200" dirty="0" smtClean="0">
                <a:solidFill>
                  <a:schemeClr val="tx1"/>
                </a:solidFill>
                <a:latin typeface="Times New Roman" panose="02020603050405020304" pitchFamily="18" charset="0"/>
                <a:cs typeface="Times New Roman" panose="02020603050405020304" pitchFamily="18" charset="0"/>
              </a:rPr>
              <a:t>to complete</a:t>
            </a:r>
            <a:r>
              <a:rPr lang="en-US" sz="1200" dirty="0">
                <a:solidFill>
                  <a:schemeClr val="tx1"/>
                </a:solidFill>
                <a:latin typeface="Times New Roman" panose="02020603050405020304" pitchFamily="18" charset="0"/>
                <a:cs typeface="Times New Roman" panose="02020603050405020304" pitchFamily="18" charset="0"/>
              </a:rPr>
              <a:t>. </a:t>
            </a:r>
            <a:r>
              <a:rPr lang="en-US" sz="1200" b="1" dirty="0" smtClean="0">
                <a:solidFill>
                  <a:srgbClr val="00B050"/>
                </a:solidFill>
                <a:latin typeface="Times New Roman" panose="02020603050405020304" pitchFamily="18" charset="0"/>
                <a:cs typeface="Times New Roman" panose="02020603050405020304" pitchFamily="18" charset="0"/>
              </a:rPr>
              <a:t>Task_B</a:t>
            </a:r>
            <a:r>
              <a:rPr lang="en-US" sz="1200" dirty="0" smtClean="0">
                <a:solidFill>
                  <a:schemeClr val="tx1"/>
                </a:solidFill>
                <a:latin typeface="Times New Roman" panose="02020603050405020304" pitchFamily="18" charset="0"/>
                <a:cs typeface="Times New Roman" panose="02020603050405020304" pitchFamily="18" charset="0"/>
              </a:rPr>
              <a:t> is </a:t>
            </a:r>
            <a:r>
              <a:rPr lang="en-US" sz="1200" dirty="0">
                <a:solidFill>
                  <a:schemeClr val="tx1"/>
                </a:solidFill>
                <a:latin typeface="Times New Roman" panose="02020603050405020304" pitchFamily="18" charset="0"/>
                <a:cs typeface="Times New Roman" panose="02020603050405020304" pitchFamily="18" charset="0"/>
              </a:rPr>
              <a:t>able to run, so </a:t>
            </a:r>
            <a:r>
              <a:rPr lang="en-US" sz="1200" dirty="0" smtClean="0">
                <a:solidFill>
                  <a:schemeClr val="tx1"/>
                </a:solidFill>
                <a:latin typeface="Times New Roman" panose="02020603050405020304" pitchFamily="18" charset="0"/>
                <a:cs typeface="Times New Roman" panose="02020603050405020304" pitchFamily="18" charset="0"/>
              </a:rPr>
              <a:t>enters the </a:t>
            </a:r>
            <a:r>
              <a:rPr lang="en-US" sz="1200" dirty="0">
                <a:solidFill>
                  <a:schemeClr val="tx1"/>
                </a:solidFill>
                <a:latin typeface="Times New Roman" panose="02020603050405020304" pitchFamily="18" charset="0"/>
                <a:cs typeface="Times New Roman" panose="02020603050405020304" pitchFamily="18" charset="0"/>
              </a:rPr>
              <a:t>Running state</a:t>
            </a:r>
          </a:p>
        </p:txBody>
      </p:sp>
      <p:sp>
        <p:nvSpPr>
          <p:cNvPr id="16" name="Rectangle 15"/>
          <p:cNvSpPr/>
          <p:nvPr/>
        </p:nvSpPr>
        <p:spPr>
          <a:xfrm>
            <a:off x="5874334" y="2394264"/>
            <a:ext cx="3157464" cy="830997"/>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t3</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rgbClr val="00B050"/>
                </a:solidFill>
                <a:latin typeface="Times New Roman" panose="02020603050405020304" pitchFamily="18" charset="0"/>
                <a:cs typeface="Times New Roman" panose="02020603050405020304" pitchFamily="18" charset="0"/>
              </a:rPr>
              <a:t>Task_B </a:t>
            </a:r>
            <a:r>
              <a:rPr lang="en-US" sz="1200" dirty="0" smtClean="0">
                <a:solidFill>
                  <a:schemeClr val="tx1"/>
                </a:solidFill>
                <a:latin typeface="Times New Roman" panose="02020603050405020304" pitchFamily="18" charset="0"/>
                <a:cs typeface="Times New Roman" panose="02020603050405020304" pitchFamily="18" charset="0"/>
              </a:rPr>
              <a:t>finds </a:t>
            </a:r>
            <a:r>
              <a:rPr lang="en-US" sz="1200" dirty="0">
                <a:solidFill>
                  <a:schemeClr val="tx1"/>
                </a:solidFill>
                <a:latin typeface="Times New Roman" panose="02020603050405020304" pitchFamily="18" charset="0"/>
                <a:cs typeface="Times New Roman" panose="02020603050405020304" pitchFamily="18" charset="0"/>
              </a:rPr>
              <a:t>the queue is already full, so enters the Blocked state to wait </a:t>
            </a:r>
            <a:r>
              <a:rPr lang="en-US" sz="1200" dirty="0" smtClean="0">
                <a:solidFill>
                  <a:schemeClr val="tx1"/>
                </a:solidFill>
                <a:latin typeface="Times New Roman" panose="02020603050405020304" pitchFamily="18" charset="0"/>
                <a:cs typeface="Times New Roman" panose="02020603050405020304" pitchFamily="18" charset="0"/>
              </a:rPr>
              <a:t>for its </a:t>
            </a:r>
            <a:r>
              <a:rPr lang="en-US" sz="1200" dirty="0">
                <a:solidFill>
                  <a:schemeClr val="tx1"/>
                </a:solidFill>
                <a:latin typeface="Times New Roman" panose="02020603050405020304" pitchFamily="18" charset="0"/>
                <a:cs typeface="Times New Roman" panose="02020603050405020304" pitchFamily="18" charset="0"/>
              </a:rPr>
              <a:t>first send to complete. </a:t>
            </a:r>
            <a:r>
              <a:rPr lang="en-US" sz="1200" b="1" dirty="0" smtClean="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is </a:t>
            </a:r>
            <a:r>
              <a:rPr lang="en-US" sz="1200" dirty="0">
                <a:solidFill>
                  <a:schemeClr val="tx1"/>
                </a:solidFill>
                <a:latin typeface="Times New Roman" panose="02020603050405020304" pitchFamily="18" charset="0"/>
                <a:cs typeface="Times New Roman" panose="02020603050405020304" pitchFamily="18" charset="0"/>
              </a:rPr>
              <a:t>now </a:t>
            </a:r>
            <a:r>
              <a:rPr lang="en-US" sz="1200" dirty="0" smtClean="0">
                <a:solidFill>
                  <a:schemeClr val="tx1"/>
                </a:solidFill>
                <a:latin typeface="Times New Roman" panose="02020603050405020304" pitchFamily="18" charset="0"/>
                <a:cs typeface="Times New Roman" panose="02020603050405020304" pitchFamily="18" charset="0"/>
              </a:rPr>
              <a:t>able to run</a:t>
            </a:r>
            <a:r>
              <a:rPr lang="en-US" sz="1200" dirty="0">
                <a:solidFill>
                  <a:schemeClr val="tx1"/>
                </a:solidFill>
                <a:latin typeface="Times New Roman" panose="02020603050405020304" pitchFamily="18" charset="0"/>
                <a:cs typeface="Times New Roman" panose="02020603050405020304" pitchFamily="18" charset="0"/>
              </a:rPr>
              <a:t>, so enters the Running state</a:t>
            </a:r>
          </a:p>
        </p:txBody>
      </p:sp>
      <p:sp>
        <p:nvSpPr>
          <p:cNvPr id="11" name="TextBox 10"/>
          <p:cNvSpPr txBox="1"/>
          <p:nvPr/>
        </p:nvSpPr>
        <p:spPr>
          <a:xfrm>
            <a:off x="1143968" y="3060478"/>
            <a:ext cx="2927404" cy="307777"/>
          </a:xfrm>
          <a:prstGeom prst="rect">
            <a:avLst/>
          </a:prstGeom>
          <a:noFill/>
        </p:spPr>
        <p:txBody>
          <a:bodyPr wrap="none" rtlCol="0">
            <a:spAutoFit/>
          </a:bodyPr>
          <a:lstStyle/>
          <a:p>
            <a:r>
              <a:rPr lang="en-US" sz="1400" b="1" dirty="0" smtClean="0">
                <a:latin typeface="Bahnschrift Light Condensed" panose="020B0502040204020203" pitchFamily="34" charset="0"/>
              </a:rPr>
              <a:t>Note: </a:t>
            </a:r>
            <a:r>
              <a:rPr lang="en-US" sz="1400" dirty="0" smtClean="0">
                <a:solidFill>
                  <a:srgbClr val="00B050"/>
                </a:solidFill>
                <a:latin typeface="Bahnschrift Light Condensed" panose="020B0502040204020203" pitchFamily="34" charset="0"/>
              </a:rPr>
              <a:t>T</a:t>
            </a:r>
            <a:r>
              <a:rPr lang="en-US" sz="1400" b="1" dirty="0" smtClean="0">
                <a:solidFill>
                  <a:srgbClr val="00B050"/>
                </a:solidFill>
                <a:latin typeface="Bahnschrift Light Condensed" panose="020B0502040204020203" pitchFamily="34" charset="0"/>
              </a:rPr>
              <a:t>ask_B</a:t>
            </a:r>
            <a:r>
              <a:rPr lang="en-US" sz="1400" dirty="0" smtClean="0">
                <a:latin typeface="Bahnschrift Light Condensed" panose="020B0502040204020203" pitchFamily="34" charset="0"/>
              </a:rPr>
              <a:t> and </a:t>
            </a:r>
            <a:r>
              <a:rPr lang="en-US" sz="1400" dirty="0" smtClean="0">
                <a:solidFill>
                  <a:srgbClr val="0070C0"/>
                </a:solidFill>
                <a:latin typeface="Bahnschrift Light Condensed" panose="020B0502040204020203" pitchFamily="34" charset="0"/>
              </a:rPr>
              <a:t>T</a:t>
            </a:r>
            <a:r>
              <a:rPr lang="en-US" sz="1400" b="1" dirty="0" smtClean="0">
                <a:solidFill>
                  <a:srgbClr val="0070C0"/>
                </a:solidFill>
                <a:latin typeface="Bahnschrift Light Condensed" panose="020B0502040204020203" pitchFamily="34" charset="0"/>
              </a:rPr>
              <a:t>ask_C</a:t>
            </a:r>
            <a:r>
              <a:rPr lang="en-US" sz="1400" dirty="0" smtClean="0">
                <a:latin typeface="Bahnschrift Light Condensed" panose="020B0502040204020203" pitchFamily="34" charset="0"/>
              </a:rPr>
              <a:t> have the same priority</a:t>
            </a:r>
            <a:endParaRPr lang="en-US" sz="1400" dirty="0">
              <a:latin typeface="Bahnschrift Light Condensed" panose="020B0502040204020203" pitchFamily="34" charset="0"/>
            </a:endParaRPr>
          </a:p>
        </p:txBody>
      </p:sp>
      <p:pic>
        <p:nvPicPr>
          <p:cNvPr id="12" name="Picture 11"/>
          <p:cNvPicPr>
            <a:picLocks noChangeAspect="1"/>
          </p:cNvPicPr>
          <p:nvPr/>
        </p:nvPicPr>
        <p:blipFill>
          <a:blip r:embed="rId4"/>
          <a:stretch>
            <a:fillRect/>
          </a:stretch>
        </p:blipFill>
        <p:spPr>
          <a:xfrm>
            <a:off x="251520" y="3298077"/>
            <a:ext cx="5664890" cy="2331822"/>
          </a:xfrm>
          <a:prstGeom prst="rect">
            <a:avLst/>
          </a:prstGeom>
        </p:spPr>
      </p:pic>
      <p:sp>
        <p:nvSpPr>
          <p:cNvPr id="24" name="Rectangle 23"/>
          <p:cNvSpPr/>
          <p:nvPr/>
        </p:nvSpPr>
        <p:spPr>
          <a:xfrm>
            <a:off x="5874334" y="4586462"/>
            <a:ext cx="3157464" cy="1015663"/>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err="1" smtClean="0">
                <a:solidFill>
                  <a:schemeClr val="tx1"/>
                </a:solidFill>
                <a:latin typeface="Bahnschrift Light Condensed" panose="020B0502040204020203" pitchFamily="34" charset="0"/>
                <a:cs typeface="Times New Roman" panose="02020603050405020304" pitchFamily="18" charset="0"/>
              </a:rPr>
              <a:t>t5</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rgbClr val="0070C0"/>
                </a:solidFill>
                <a:latin typeface="Times New Roman" panose="02020603050405020304" pitchFamily="18" charset="0"/>
                <a:cs typeface="Times New Roman" panose="02020603050405020304" pitchFamily="18" charset="0"/>
              </a:rPr>
              <a:t>Task_C </a:t>
            </a:r>
            <a:r>
              <a:rPr lang="en-US" sz="1200" dirty="0" smtClean="0">
                <a:solidFill>
                  <a:schemeClr val="tx1"/>
                </a:solidFill>
                <a:latin typeface="Times New Roman" panose="02020603050405020304" pitchFamily="18" charset="0"/>
                <a:cs typeface="Times New Roman" panose="02020603050405020304" pitchFamily="18" charset="0"/>
              </a:rPr>
              <a:t>sends </a:t>
            </a:r>
            <a:r>
              <a:rPr lang="en-US" sz="1200" dirty="0">
                <a:solidFill>
                  <a:schemeClr val="tx1"/>
                </a:solidFill>
                <a:latin typeface="Times New Roman" panose="02020603050405020304" pitchFamily="18" charset="0"/>
                <a:cs typeface="Times New Roman" panose="02020603050405020304" pitchFamily="18" charset="0"/>
              </a:rPr>
              <a:t>another data item to the queue. There was only one space </a:t>
            </a:r>
            <a:r>
              <a:rPr lang="en-US" sz="1200" dirty="0" smtClean="0">
                <a:solidFill>
                  <a:schemeClr val="tx1"/>
                </a:solidFill>
                <a:latin typeface="Times New Roman" panose="02020603050405020304" pitchFamily="18" charset="0"/>
                <a:cs typeface="Times New Roman" panose="02020603050405020304" pitchFamily="18" charset="0"/>
              </a:rPr>
              <a:t>in the </a:t>
            </a:r>
            <a:r>
              <a:rPr lang="en-US" sz="1200" dirty="0">
                <a:solidFill>
                  <a:schemeClr val="tx1"/>
                </a:solidFill>
                <a:latin typeface="Times New Roman" panose="02020603050405020304" pitchFamily="18" charset="0"/>
                <a:cs typeface="Times New Roman" panose="02020603050405020304" pitchFamily="18" charset="0"/>
              </a:rPr>
              <a:t>queue, so task </a:t>
            </a:r>
            <a:r>
              <a:rPr lang="en-US" sz="1200" b="1" dirty="0">
                <a:solidFill>
                  <a:srgbClr val="0070C0"/>
                </a:solidFill>
                <a:latin typeface="Times New Roman" panose="02020603050405020304" pitchFamily="18" charset="0"/>
                <a:cs typeface="Times New Roman" panose="02020603050405020304" pitchFamily="18" charset="0"/>
              </a:rPr>
              <a:t>Task_C</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enters the Blocked state to wait for its next send </a:t>
            </a:r>
            <a:r>
              <a:rPr lang="en-US" sz="1200" dirty="0" smtClean="0">
                <a:solidFill>
                  <a:schemeClr val="tx1"/>
                </a:solidFill>
                <a:latin typeface="Times New Roman" panose="02020603050405020304" pitchFamily="18" charset="0"/>
                <a:cs typeface="Times New Roman" panose="02020603050405020304" pitchFamily="18" charset="0"/>
              </a:rPr>
              <a:t>to complete</a:t>
            </a:r>
            <a:r>
              <a:rPr lang="en-US" sz="1200" dirty="0">
                <a:solidFill>
                  <a:schemeClr val="tx1"/>
                </a:solidFill>
                <a:latin typeface="Times New Roman" panose="02020603050405020304" pitchFamily="18" charset="0"/>
                <a:cs typeface="Times New Roman" panose="02020603050405020304" pitchFamily="18" charset="0"/>
              </a:rPr>
              <a:t>. Task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is again </a:t>
            </a:r>
            <a:r>
              <a:rPr lang="en-US" sz="1200" dirty="0" smtClean="0">
                <a:solidFill>
                  <a:schemeClr val="tx1"/>
                </a:solidFill>
                <a:latin typeface="Times New Roman" panose="02020603050405020304" pitchFamily="18" charset="0"/>
                <a:cs typeface="Times New Roman" panose="02020603050405020304" pitchFamily="18" charset="0"/>
              </a:rPr>
              <a:t>able </a:t>
            </a:r>
            <a:r>
              <a:rPr lang="en-US" sz="1200" dirty="0">
                <a:solidFill>
                  <a:schemeClr val="tx1"/>
                </a:solidFill>
                <a:latin typeface="Times New Roman" panose="02020603050405020304" pitchFamily="18" charset="0"/>
                <a:cs typeface="Times New Roman" panose="02020603050405020304" pitchFamily="18" charset="0"/>
              </a:rPr>
              <a:t>to run so </a:t>
            </a:r>
            <a:r>
              <a:rPr lang="en-US" sz="1200" dirty="0" smtClean="0">
                <a:solidFill>
                  <a:schemeClr val="tx1"/>
                </a:solidFill>
                <a:latin typeface="Times New Roman" panose="02020603050405020304" pitchFamily="18" charset="0"/>
                <a:cs typeface="Times New Roman" panose="02020603050405020304" pitchFamily="18" charset="0"/>
              </a:rPr>
              <a:t>enters the </a:t>
            </a:r>
            <a:r>
              <a:rPr lang="en-US" sz="1200" dirty="0">
                <a:solidFill>
                  <a:schemeClr val="tx1"/>
                </a:solidFill>
                <a:latin typeface="Times New Roman" panose="02020603050405020304" pitchFamily="18" charset="0"/>
                <a:cs typeface="Times New Roman" panose="02020603050405020304" pitchFamily="18" charset="0"/>
              </a:rPr>
              <a:t>Running </a:t>
            </a:r>
            <a:r>
              <a:rPr lang="en-US" sz="1200" dirty="0" smtClean="0">
                <a:solidFill>
                  <a:schemeClr val="tx1"/>
                </a:solidFill>
                <a:latin typeface="Times New Roman" panose="02020603050405020304" pitchFamily="18" charset="0"/>
                <a:cs typeface="Times New Roman" panose="02020603050405020304" pitchFamily="18" charset="0"/>
              </a:rPr>
              <a:t>state</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633728" y="5643221"/>
            <a:ext cx="3157464" cy="830997"/>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err="1" smtClean="0">
                <a:solidFill>
                  <a:schemeClr val="tx1"/>
                </a:solidFill>
                <a:latin typeface="Bahnschrift Light Condensed" panose="020B0502040204020203" pitchFamily="34" charset="0"/>
                <a:cs typeface="Times New Roman" panose="02020603050405020304" pitchFamily="18" charset="0"/>
              </a:rPr>
              <a:t>t6</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dirty="0" smtClean="0">
                <a:solidFill>
                  <a:schemeClr val="tx1"/>
                </a:solidFill>
                <a:latin typeface="Times New Roman" panose="02020603050405020304" pitchFamily="18" charset="0"/>
                <a:cs typeface="Times New Roman" panose="02020603050405020304" pitchFamily="18" charset="0"/>
              </a:rPr>
              <a:t>Both</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smtClean="0">
                <a:solidFill>
                  <a:srgbClr val="00B050"/>
                </a:solidFill>
                <a:latin typeface="Times New Roman" panose="02020603050405020304" pitchFamily="18" charset="0"/>
                <a:cs typeface="Times New Roman" panose="02020603050405020304" pitchFamily="18" charset="0"/>
              </a:rPr>
              <a:t>Task_B</a:t>
            </a:r>
            <a:r>
              <a:rPr lang="en-US" sz="1200" b="1" dirty="0" smtClean="0">
                <a:solidFill>
                  <a:srgbClr val="0070C0"/>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and</a:t>
            </a:r>
            <a:r>
              <a:rPr lang="en-US" sz="1200" b="1" dirty="0">
                <a:solidFill>
                  <a:srgbClr val="0070C0"/>
                </a:solidFill>
                <a:latin typeface="Times New Roman" panose="02020603050405020304" pitchFamily="18" charset="0"/>
                <a:cs typeface="Times New Roman" panose="02020603050405020304" pitchFamily="18" charset="0"/>
              </a:rPr>
              <a:t> </a:t>
            </a:r>
            <a:r>
              <a:rPr lang="en-US" sz="1200" b="1" dirty="0" smtClean="0">
                <a:solidFill>
                  <a:srgbClr val="0070C0"/>
                </a:solidFill>
                <a:latin typeface="Times New Roman" panose="02020603050405020304" pitchFamily="18" charset="0"/>
                <a:cs typeface="Times New Roman" panose="02020603050405020304" pitchFamily="18" charset="0"/>
              </a:rPr>
              <a:t>Task_C </a:t>
            </a:r>
            <a:r>
              <a:rPr lang="en-US" sz="1200" dirty="0" smtClean="0">
                <a:solidFill>
                  <a:schemeClr val="tx1"/>
                </a:solidFill>
                <a:latin typeface="Times New Roman" panose="02020603050405020304" pitchFamily="18" charset="0"/>
                <a:cs typeface="Times New Roman" panose="02020603050405020304" pitchFamily="18" charset="0"/>
              </a:rPr>
              <a:t>have other items to be sent to the queue</a:t>
            </a:r>
            <a:r>
              <a:rPr lang="en-US" sz="1200" dirty="0">
                <a:solidFill>
                  <a:schemeClr val="tx1"/>
                </a:solidFill>
                <a:latin typeface="Times New Roman" panose="02020603050405020304" pitchFamily="18" charset="0"/>
                <a:cs typeface="Times New Roman" panose="02020603050405020304" pitchFamily="18" charset="0"/>
              </a:rPr>
              <a:t>. This time </a:t>
            </a:r>
            <a:r>
              <a:rPr lang="en-US" sz="1200" b="1" dirty="0">
                <a:solidFill>
                  <a:srgbClr val="00B050"/>
                </a:solidFill>
                <a:latin typeface="Times New Roman" panose="02020603050405020304" pitchFamily="18" charset="0"/>
                <a:cs typeface="Times New Roman" panose="02020603050405020304" pitchFamily="18" charset="0"/>
              </a:rPr>
              <a:t>Task_B</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has been waiting </a:t>
            </a:r>
            <a:r>
              <a:rPr lang="en-US" sz="1200" dirty="0" smtClean="0">
                <a:solidFill>
                  <a:schemeClr val="tx1"/>
                </a:solidFill>
                <a:latin typeface="Times New Roman" panose="02020603050405020304" pitchFamily="18" charset="0"/>
                <a:cs typeface="Times New Roman" panose="02020603050405020304" pitchFamily="18" charset="0"/>
              </a:rPr>
              <a:t>longer than </a:t>
            </a:r>
            <a:r>
              <a:rPr lang="en-US" sz="1200" b="1" dirty="0">
                <a:solidFill>
                  <a:srgbClr val="0070C0"/>
                </a:solidFill>
                <a:latin typeface="Times New Roman" panose="02020603050405020304" pitchFamily="18" charset="0"/>
                <a:cs typeface="Times New Roman" panose="02020603050405020304" pitchFamily="18" charset="0"/>
              </a:rPr>
              <a:t>Task_C</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so </a:t>
            </a:r>
            <a:r>
              <a:rPr lang="en-US" sz="1200" b="1" dirty="0">
                <a:solidFill>
                  <a:srgbClr val="00B050"/>
                </a:solidFill>
                <a:latin typeface="Times New Roman" panose="02020603050405020304" pitchFamily="18" charset="0"/>
                <a:cs typeface="Times New Roman" panose="02020603050405020304" pitchFamily="18" charset="0"/>
              </a:rPr>
              <a:t>Task_B</a:t>
            </a:r>
            <a:r>
              <a:rPr lang="en-US" sz="1200" dirty="0" smtClean="0">
                <a:solidFill>
                  <a:schemeClr val="tx1"/>
                </a:solidFill>
                <a:latin typeface="Times New Roman" panose="02020603050405020304" pitchFamily="18" charset="0"/>
                <a:cs typeface="Times New Roman" panose="02020603050405020304" pitchFamily="18" charset="0"/>
              </a:rPr>
              <a:t> enters </a:t>
            </a:r>
            <a:r>
              <a:rPr lang="en-US" sz="1200" dirty="0">
                <a:solidFill>
                  <a:schemeClr val="tx1"/>
                </a:solidFill>
                <a:latin typeface="Times New Roman" panose="02020603050405020304" pitchFamily="18" charset="0"/>
                <a:cs typeface="Times New Roman" panose="02020603050405020304" pitchFamily="18" charset="0"/>
              </a:rPr>
              <a:t>the Running state </a:t>
            </a:r>
            <a:r>
              <a:rPr lang="en-US" sz="1200" dirty="0" smtClean="0">
                <a:solidFill>
                  <a:schemeClr val="tx1"/>
                </a:solidFill>
                <a:latin typeface="Times New Roman" panose="02020603050405020304" pitchFamily="18" charset="0"/>
                <a:cs typeface="Times New Roman" panose="02020603050405020304" pitchFamily="18" charset="0"/>
              </a:rPr>
              <a:t>(</a:t>
            </a:r>
            <a:r>
              <a:rPr lang="en-US" sz="1200" b="1" dirty="0">
                <a:solidFill>
                  <a:srgbClr val="C00000"/>
                </a:solidFill>
                <a:latin typeface="Times New Roman" panose="02020603050405020304" pitchFamily="18" charset="0"/>
                <a:cs typeface="Times New Roman" panose="02020603050405020304" pitchFamily="18" charset="0"/>
              </a:rPr>
              <a:t>Task_A </a:t>
            </a:r>
            <a:r>
              <a:rPr lang="en-US" sz="1200" dirty="0" smtClean="0">
                <a:solidFill>
                  <a:schemeClr val="tx1"/>
                </a:solidFill>
                <a:latin typeface="Times New Roman" panose="02020603050405020304" pitchFamily="18" charset="0"/>
                <a:cs typeface="Times New Roman" panose="02020603050405020304" pitchFamily="18" charset="0"/>
              </a:rPr>
              <a:t>is </a:t>
            </a:r>
            <a:r>
              <a:rPr lang="en-US" sz="1200" dirty="0">
                <a:solidFill>
                  <a:schemeClr val="tx1"/>
                </a:solidFill>
                <a:latin typeface="Times New Roman" panose="02020603050405020304" pitchFamily="18" charset="0"/>
                <a:cs typeface="Times New Roman" panose="02020603050405020304" pitchFamily="18" charset="0"/>
              </a:rPr>
              <a:t>pre-empted)</a:t>
            </a:r>
          </a:p>
        </p:txBody>
      </p:sp>
      <p:sp>
        <p:nvSpPr>
          <p:cNvPr id="17" name="Rectangle 16"/>
          <p:cNvSpPr/>
          <p:nvPr/>
        </p:nvSpPr>
        <p:spPr>
          <a:xfrm>
            <a:off x="5076056" y="3305697"/>
            <a:ext cx="3955742" cy="1200329"/>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smtClean="0">
                <a:solidFill>
                  <a:schemeClr val="tx1"/>
                </a:solidFill>
                <a:latin typeface="Bahnschrift Light Condensed" panose="020B0502040204020203" pitchFamily="34" charset="0"/>
                <a:cs typeface="Times New Roman" panose="02020603050405020304" pitchFamily="18" charset="0"/>
              </a:rPr>
              <a:t>t4</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rgbClr val="00B050"/>
                </a:solidFill>
                <a:latin typeface="Times New Roman" panose="02020603050405020304" pitchFamily="18" charset="0"/>
                <a:cs typeface="Times New Roman" panose="02020603050405020304" pitchFamily="18" charset="0"/>
              </a:rPr>
              <a:t>Task_B </a:t>
            </a:r>
            <a:r>
              <a:rPr lang="en-US" sz="1200" dirty="0" smtClean="0">
                <a:solidFill>
                  <a:schemeClr val="tx1"/>
                </a:solidFill>
                <a:latin typeface="Times New Roman" panose="02020603050405020304" pitchFamily="18" charset="0"/>
                <a:cs typeface="Times New Roman" panose="02020603050405020304" pitchFamily="18" charset="0"/>
              </a:rPr>
              <a:t>and</a:t>
            </a:r>
            <a:r>
              <a:rPr lang="en-US" sz="1200" b="1" dirty="0" smtClean="0">
                <a:solidFill>
                  <a:srgbClr val="00B050"/>
                </a:solidFill>
                <a:latin typeface="Times New Roman" panose="02020603050405020304" pitchFamily="18" charset="0"/>
                <a:cs typeface="Times New Roman" panose="02020603050405020304" pitchFamily="18" charset="0"/>
              </a:rPr>
              <a:t> </a:t>
            </a:r>
            <a:r>
              <a:rPr lang="en-US" sz="1200" b="1" dirty="0">
                <a:solidFill>
                  <a:srgbClr val="0070C0"/>
                </a:solidFill>
                <a:latin typeface="Times New Roman" panose="02020603050405020304" pitchFamily="18" charset="0"/>
                <a:cs typeface="Times New Roman" panose="02020603050405020304" pitchFamily="18" charset="0"/>
              </a:rPr>
              <a:t>Task_C </a:t>
            </a:r>
            <a:r>
              <a:rPr lang="en-US" sz="1200" dirty="0" smtClean="0">
                <a:solidFill>
                  <a:schemeClr val="tx1"/>
                </a:solidFill>
                <a:latin typeface="Times New Roman" panose="02020603050405020304" pitchFamily="18" charset="0"/>
                <a:cs typeface="Times New Roman" panose="02020603050405020304" pitchFamily="18" charset="0"/>
              </a:rPr>
              <a:t>are </a:t>
            </a:r>
            <a:r>
              <a:rPr lang="en-US" sz="1200" dirty="0">
                <a:solidFill>
                  <a:schemeClr val="tx1"/>
                </a:solidFill>
                <a:latin typeface="Times New Roman" panose="02020603050405020304" pitchFamily="18" charset="0"/>
                <a:cs typeface="Times New Roman" panose="02020603050405020304" pitchFamily="18" charset="0"/>
              </a:rPr>
              <a:t>waiting </a:t>
            </a:r>
            <a:r>
              <a:rPr lang="en-US" sz="1200" dirty="0" smtClean="0">
                <a:solidFill>
                  <a:schemeClr val="tx1"/>
                </a:solidFill>
                <a:latin typeface="Times New Roman" panose="02020603050405020304" pitchFamily="18" charset="0"/>
                <a:cs typeface="Times New Roman" panose="02020603050405020304" pitchFamily="18" charset="0"/>
              </a:rPr>
              <a:t>for space </a:t>
            </a:r>
            <a:r>
              <a:rPr lang="en-US" sz="1200" dirty="0">
                <a:solidFill>
                  <a:schemeClr val="tx1"/>
                </a:solidFill>
                <a:latin typeface="Times New Roman" panose="02020603050405020304" pitchFamily="18" charset="0"/>
                <a:cs typeface="Times New Roman" panose="02020603050405020304" pitchFamily="18" charset="0"/>
              </a:rPr>
              <a:t>to become available on the queue, resulting in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being </a:t>
            </a:r>
            <a:r>
              <a:rPr lang="en-US" sz="1200" dirty="0" smtClean="0">
                <a:solidFill>
                  <a:schemeClr val="tx1"/>
                </a:solidFill>
                <a:latin typeface="Times New Roman" panose="02020603050405020304" pitchFamily="18" charset="0"/>
                <a:cs typeface="Times New Roman" panose="02020603050405020304" pitchFamily="18" charset="0"/>
              </a:rPr>
              <a:t>pre-empted as </a:t>
            </a:r>
            <a:r>
              <a:rPr lang="en-US" sz="1200" dirty="0">
                <a:solidFill>
                  <a:schemeClr val="tx1"/>
                </a:solidFill>
                <a:latin typeface="Times New Roman" panose="02020603050405020304" pitchFamily="18" charset="0"/>
                <a:cs typeface="Times New Roman" panose="02020603050405020304" pitchFamily="18" charset="0"/>
              </a:rPr>
              <a:t>soon as it has removed one item from the </a:t>
            </a:r>
            <a:r>
              <a:rPr lang="en-US" sz="1200" dirty="0" smtClean="0">
                <a:solidFill>
                  <a:schemeClr val="tx1"/>
                </a:solidFill>
                <a:latin typeface="Times New Roman" panose="02020603050405020304" pitchFamily="18" charset="0"/>
                <a:cs typeface="Times New Roman" panose="02020603050405020304" pitchFamily="18" charset="0"/>
              </a:rPr>
              <a:t>queue. </a:t>
            </a:r>
            <a:r>
              <a:rPr lang="en-US" sz="1200" b="1" dirty="0">
                <a:solidFill>
                  <a:srgbClr val="00B050"/>
                </a:solidFill>
                <a:latin typeface="Times New Roman" panose="02020603050405020304" pitchFamily="18" charset="0"/>
                <a:cs typeface="Times New Roman" panose="02020603050405020304" pitchFamily="18" charset="0"/>
              </a:rPr>
              <a:t>Task_B </a:t>
            </a:r>
            <a:r>
              <a:rPr lang="en-US" sz="1200" dirty="0">
                <a:solidFill>
                  <a:schemeClr val="tx1"/>
                </a:solidFill>
                <a:latin typeface="Times New Roman" panose="02020603050405020304" pitchFamily="18" charset="0"/>
                <a:cs typeface="Times New Roman" panose="02020603050405020304" pitchFamily="18" charset="0"/>
              </a:rPr>
              <a:t>and</a:t>
            </a:r>
            <a:r>
              <a:rPr lang="en-US" sz="1200" b="1" dirty="0">
                <a:solidFill>
                  <a:srgbClr val="00B050"/>
                </a:solidFill>
                <a:latin typeface="Times New Roman" panose="02020603050405020304" pitchFamily="18" charset="0"/>
                <a:cs typeface="Times New Roman" panose="02020603050405020304" pitchFamily="18" charset="0"/>
              </a:rPr>
              <a:t> </a:t>
            </a:r>
            <a:r>
              <a:rPr lang="en-US" sz="1200" b="1" dirty="0">
                <a:solidFill>
                  <a:srgbClr val="0070C0"/>
                </a:solidFill>
                <a:latin typeface="Times New Roman" panose="02020603050405020304" pitchFamily="18" charset="0"/>
                <a:cs typeface="Times New Roman" panose="02020603050405020304" pitchFamily="18" charset="0"/>
              </a:rPr>
              <a:t>Task_C </a:t>
            </a:r>
            <a:r>
              <a:rPr lang="en-US" sz="1200" dirty="0">
                <a:solidFill>
                  <a:schemeClr val="tx1"/>
                </a:solidFill>
                <a:latin typeface="Times New Roman" panose="02020603050405020304" pitchFamily="18" charset="0"/>
                <a:cs typeface="Times New Roman" panose="02020603050405020304" pitchFamily="18" charset="0"/>
              </a:rPr>
              <a:t>have the same priority, so the scheduler selects the task that has been waiting </a:t>
            </a:r>
            <a:r>
              <a:rPr lang="en-US" sz="1200" dirty="0" smtClean="0">
                <a:solidFill>
                  <a:schemeClr val="tx1"/>
                </a:solidFill>
                <a:latin typeface="Times New Roman" panose="02020603050405020304" pitchFamily="18" charset="0"/>
                <a:cs typeface="Times New Roman" panose="02020603050405020304" pitchFamily="18" charset="0"/>
              </a:rPr>
              <a:t>the longest </a:t>
            </a:r>
            <a:r>
              <a:rPr lang="en-US" sz="1200" dirty="0">
                <a:solidFill>
                  <a:schemeClr val="tx1"/>
                </a:solidFill>
                <a:latin typeface="Times New Roman" panose="02020603050405020304" pitchFamily="18" charset="0"/>
                <a:cs typeface="Times New Roman" panose="02020603050405020304" pitchFamily="18" charset="0"/>
              </a:rPr>
              <a:t>as the task that will enter the Running state</a:t>
            </a:r>
          </a:p>
        </p:txBody>
      </p:sp>
      <p:sp>
        <p:nvSpPr>
          <p:cNvPr id="26" name="Rectangle 25"/>
          <p:cNvSpPr/>
          <p:nvPr/>
        </p:nvSpPr>
        <p:spPr>
          <a:xfrm>
            <a:off x="4071372" y="5652797"/>
            <a:ext cx="4960426" cy="830997"/>
          </a:xfrm>
          <a:prstGeom prst="rect">
            <a:avLst/>
          </a:prstGeom>
          <a:solidFill>
            <a:srgbClr val="C00000">
              <a:alpha val="1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200" b="1" dirty="0" err="1" smtClean="0">
                <a:solidFill>
                  <a:schemeClr val="tx1"/>
                </a:solidFill>
                <a:latin typeface="Bahnschrift Light Condensed" panose="020B0502040204020203" pitchFamily="34" charset="0"/>
                <a:cs typeface="Times New Roman" panose="02020603050405020304" pitchFamily="18" charset="0"/>
              </a:rPr>
              <a:t>t7</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rgbClr val="00B050"/>
                </a:solidFill>
                <a:latin typeface="Times New Roman" panose="02020603050405020304" pitchFamily="18" charset="0"/>
                <a:cs typeface="Times New Roman" panose="02020603050405020304" pitchFamily="18" charset="0"/>
              </a:rPr>
              <a:t>Task_B </a:t>
            </a:r>
            <a:r>
              <a:rPr lang="en-US" sz="1200" dirty="0" smtClean="0">
                <a:solidFill>
                  <a:schemeClr val="tx1"/>
                </a:solidFill>
                <a:latin typeface="Times New Roman" panose="02020603050405020304" pitchFamily="18" charset="0"/>
                <a:cs typeface="Times New Roman" panose="02020603050405020304" pitchFamily="18" charset="0"/>
              </a:rPr>
              <a:t>sends data </a:t>
            </a:r>
            <a:r>
              <a:rPr lang="en-US" sz="1200" dirty="0">
                <a:solidFill>
                  <a:schemeClr val="tx1"/>
                </a:solidFill>
                <a:latin typeface="Times New Roman" panose="02020603050405020304" pitchFamily="18" charset="0"/>
                <a:cs typeface="Times New Roman" panose="02020603050405020304" pitchFamily="18" charset="0"/>
              </a:rPr>
              <a:t>item to the queue. </a:t>
            </a:r>
            <a:r>
              <a:rPr lang="en-US" sz="1200" dirty="0" smtClean="0">
                <a:solidFill>
                  <a:schemeClr val="tx1"/>
                </a:solidFill>
                <a:latin typeface="Times New Roman" panose="02020603050405020304" pitchFamily="18" charset="0"/>
                <a:cs typeface="Times New Roman" panose="02020603050405020304" pitchFamily="18" charset="0"/>
              </a:rPr>
              <a:t>The, there </a:t>
            </a:r>
            <a:r>
              <a:rPr lang="en-US" sz="1200" dirty="0">
                <a:solidFill>
                  <a:schemeClr val="tx1"/>
                </a:solidFill>
                <a:latin typeface="Times New Roman" panose="02020603050405020304" pitchFamily="18" charset="0"/>
                <a:cs typeface="Times New Roman" panose="02020603050405020304" pitchFamily="18" charset="0"/>
              </a:rPr>
              <a:t>was </a:t>
            </a:r>
            <a:r>
              <a:rPr lang="en-US" sz="1200" dirty="0" smtClean="0">
                <a:solidFill>
                  <a:schemeClr val="tx1"/>
                </a:solidFill>
                <a:latin typeface="Times New Roman" panose="02020603050405020304" pitchFamily="18" charset="0"/>
                <a:cs typeface="Times New Roman" panose="02020603050405020304" pitchFamily="18" charset="0"/>
              </a:rPr>
              <a:t>no </a:t>
            </a:r>
            <a:r>
              <a:rPr lang="en-US" sz="1200" dirty="0">
                <a:solidFill>
                  <a:schemeClr val="tx1"/>
                </a:solidFill>
                <a:latin typeface="Times New Roman" panose="02020603050405020304" pitchFamily="18" charset="0"/>
                <a:cs typeface="Times New Roman" panose="02020603050405020304" pitchFamily="18" charset="0"/>
              </a:rPr>
              <a:t>space in </a:t>
            </a:r>
            <a:r>
              <a:rPr lang="en-US" sz="1200" dirty="0" smtClean="0">
                <a:solidFill>
                  <a:schemeClr val="tx1"/>
                </a:solidFill>
                <a:latin typeface="Times New Roman" panose="02020603050405020304" pitchFamily="18" charset="0"/>
                <a:cs typeface="Times New Roman" panose="02020603050405020304" pitchFamily="18" charset="0"/>
              </a:rPr>
              <a:t>the queue </a:t>
            </a:r>
            <a:r>
              <a:rPr lang="en-US" sz="1200" dirty="0">
                <a:solidFill>
                  <a:schemeClr val="tx1"/>
                </a:solidFill>
                <a:latin typeface="Times New Roman" panose="02020603050405020304" pitchFamily="18" charset="0"/>
                <a:cs typeface="Times New Roman" panose="02020603050405020304" pitchFamily="18" charset="0"/>
              </a:rPr>
              <a:t>so </a:t>
            </a:r>
            <a:r>
              <a:rPr lang="en-US" sz="1200" b="1" dirty="0">
                <a:solidFill>
                  <a:srgbClr val="00B050"/>
                </a:solidFill>
                <a:latin typeface="Times New Roman" panose="02020603050405020304" pitchFamily="18" charset="0"/>
                <a:cs typeface="Times New Roman" panose="02020603050405020304" pitchFamily="18" charset="0"/>
              </a:rPr>
              <a:t>Task_B</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enters the Blocked state to wait for its next send to </a:t>
            </a:r>
            <a:r>
              <a:rPr lang="en-US" sz="1200" dirty="0" smtClean="0">
                <a:solidFill>
                  <a:schemeClr val="tx1"/>
                </a:solidFill>
                <a:latin typeface="Times New Roman" panose="02020603050405020304" pitchFamily="18" charset="0"/>
                <a:cs typeface="Times New Roman" panose="02020603050405020304" pitchFamily="18" charset="0"/>
              </a:rPr>
              <a:t>complete. Both </a:t>
            </a:r>
            <a:r>
              <a:rPr lang="en-US" sz="1200" dirty="0">
                <a:solidFill>
                  <a:schemeClr val="tx1"/>
                </a:solidFill>
                <a:latin typeface="Times New Roman" panose="02020603050405020304" pitchFamily="18" charset="0"/>
                <a:cs typeface="Times New Roman" panose="02020603050405020304" pitchFamily="18" charset="0"/>
              </a:rPr>
              <a:t>tasks </a:t>
            </a:r>
            <a:r>
              <a:rPr lang="en-US" sz="1200" b="1" dirty="0">
                <a:solidFill>
                  <a:srgbClr val="0070C0"/>
                </a:solidFill>
                <a:latin typeface="Times New Roman" panose="02020603050405020304" pitchFamily="18" charset="0"/>
                <a:cs typeface="Times New Roman" panose="02020603050405020304" pitchFamily="18" charset="0"/>
              </a:rPr>
              <a:t>Task_C</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and </a:t>
            </a:r>
            <a:r>
              <a:rPr lang="en-US" sz="1200" b="1" dirty="0">
                <a:solidFill>
                  <a:srgbClr val="00B050"/>
                </a:solidFill>
                <a:latin typeface="Times New Roman" panose="02020603050405020304" pitchFamily="18" charset="0"/>
                <a:cs typeface="Times New Roman" panose="02020603050405020304" pitchFamily="18" charset="0"/>
              </a:rPr>
              <a:t>Task_B </a:t>
            </a:r>
            <a:r>
              <a:rPr lang="en-US" sz="1200" dirty="0" smtClean="0">
                <a:solidFill>
                  <a:schemeClr val="tx1"/>
                </a:solidFill>
                <a:latin typeface="Times New Roman" panose="02020603050405020304" pitchFamily="18" charset="0"/>
                <a:cs typeface="Times New Roman" panose="02020603050405020304" pitchFamily="18" charset="0"/>
              </a:rPr>
              <a:t>are </a:t>
            </a:r>
            <a:r>
              <a:rPr lang="en-US" sz="1200" dirty="0">
                <a:solidFill>
                  <a:schemeClr val="tx1"/>
                </a:solidFill>
                <a:latin typeface="Times New Roman" panose="02020603050405020304" pitchFamily="18" charset="0"/>
                <a:cs typeface="Times New Roman" panose="02020603050405020304" pitchFamily="18" charset="0"/>
              </a:rPr>
              <a:t>waiting for space to become available on </a:t>
            </a:r>
            <a:r>
              <a:rPr lang="en-US" sz="1200" dirty="0" smtClean="0">
                <a:solidFill>
                  <a:schemeClr val="tx1"/>
                </a:solidFill>
                <a:latin typeface="Times New Roman" panose="02020603050405020304" pitchFamily="18" charset="0"/>
                <a:cs typeface="Times New Roman" panose="02020603050405020304" pitchFamily="18" charset="0"/>
              </a:rPr>
              <a:t>the queue</a:t>
            </a:r>
            <a:r>
              <a:rPr lang="en-US" sz="1200" dirty="0">
                <a:solidFill>
                  <a:schemeClr val="tx1"/>
                </a:solidFill>
                <a:latin typeface="Times New Roman" panose="02020603050405020304" pitchFamily="18" charset="0"/>
                <a:cs typeface="Times New Roman" panose="02020603050405020304" pitchFamily="18" charset="0"/>
              </a:rPr>
              <a:t>, so task </a:t>
            </a:r>
            <a:r>
              <a:rPr lang="en-US" sz="1200" b="1" dirty="0">
                <a:solidFill>
                  <a:srgbClr val="C00000"/>
                </a:solidFill>
                <a:latin typeface="Times New Roman" panose="02020603050405020304" pitchFamily="18" charset="0"/>
                <a:cs typeface="Times New Roman" panose="02020603050405020304" pitchFamily="18" charset="0"/>
              </a:rPr>
              <a:t>Task_A</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is the only task that can enter the Running state</a:t>
            </a:r>
          </a:p>
        </p:txBody>
      </p:sp>
    </p:spTree>
    <p:extLst>
      <p:ext uri="{BB962C8B-B14F-4D97-AF65-F5344CB8AC3E}">
        <p14:creationId xmlns:p14="http://schemas.microsoft.com/office/powerpoint/2010/main" val="1344967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10588</TotalTime>
  <Words>1646</Words>
  <Application>Microsoft Office PowerPoint</Application>
  <PresentationFormat>On-screen Show (4:3)</PresentationFormat>
  <Paragraphs>95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Unicode MS</vt:lpstr>
      <vt:lpstr>Bahnschrift Light Condensed</vt:lpstr>
      <vt:lpstr>Calibri</vt:lpstr>
      <vt:lpstr>Century Gothic</vt:lpstr>
      <vt:lpstr>TH SarabunPSK</vt:lpstr>
      <vt:lpstr>Times New Roman</vt:lpstr>
      <vt:lpstr>Office Theme</vt:lpstr>
      <vt:lpstr>PowerPoint Presentation</vt:lpstr>
      <vt:lpstr>github.com/drsanti (all are there)</vt:lpstr>
      <vt:lpstr>Tasks</vt:lpstr>
      <vt:lpstr>Tasks</vt:lpstr>
      <vt:lpstr>Tasks</vt:lpstr>
      <vt:lpstr>Queues, Mutexes, Semaphores</vt:lpstr>
      <vt:lpstr>Queues, Mutexes, Semaphores</vt:lpstr>
      <vt:lpstr>Queues, Mutexes, Semaphores</vt:lpstr>
      <vt:lpstr>Queues, Mutexes, Semaphores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Dr.Santi</dc:creator>
  <cp:lastModifiedBy>Dr.Santi</cp:lastModifiedBy>
  <cp:revision>406</cp:revision>
  <dcterms:created xsi:type="dcterms:W3CDTF">2017-08-01T12:44:33Z</dcterms:created>
  <dcterms:modified xsi:type="dcterms:W3CDTF">2019-06-11T04:52:38Z</dcterms:modified>
</cp:coreProperties>
</file>