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28" r:id="rId2"/>
    <p:sldId id="431" r:id="rId3"/>
    <p:sldId id="434" r:id="rId4"/>
    <p:sldId id="435" r:id="rId5"/>
    <p:sldId id="442" r:id="rId6"/>
    <p:sldId id="444" r:id="rId7"/>
    <p:sldId id="433" r:id="rId8"/>
    <p:sldId id="432" r:id="rId9"/>
    <p:sldId id="436" r:id="rId10"/>
    <p:sldId id="437" r:id="rId11"/>
    <p:sldId id="440" r:id="rId12"/>
    <p:sldId id="445" r:id="rId13"/>
    <p:sldId id="439" r:id="rId14"/>
    <p:sldId id="438" r:id="rId15"/>
    <p:sldId id="441" r:id="rId16"/>
  </p:sldIdLst>
  <p:sldSz cx="9144000" cy="6858000" type="screen4x3"/>
  <p:notesSz cx="6743700" cy="9753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AFF"/>
    <a:srgbClr val="FFFFB7"/>
    <a:srgbClr val="F0F0F0"/>
    <a:srgbClr val="0000FF"/>
    <a:srgbClr val="00A249"/>
    <a:srgbClr val="89CC40"/>
    <a:srgbClr val="EEB500"/>
    <a:srgbClr val="FF5050"/>
    <a:srgbClr val="82BE3C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75445" autoAdjust="0"/>
  </p:normalViewPr>
  <p:slideViewPr>
    <p:cSldViewPr showGuides="1">
      <p:cViewPr>
        <p:scale>
          <a:sx n="70" d="100"/>
          <a:sy n="70" d="100"/>
        </p:scale>
        <p:origin x="139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6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599762" y="499534"/>
            <a:ext cx="2713091" cy="2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2316" y="9101669"/>
            <a:ext cx="30518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/>
              <a:t>KIT – University of the State of Baden-Wuerttemberg and </a:t>
            </a:r>
            <a:br>
              <a:rPr lang="en-US" sz="900"/>
            </a:br>
            <a:r>
              <a:rPr lang="en-US" sz="9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121" y="201508"/>
            <a:ext cx="991262" cy="49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33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870" y="1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370" y="4632960"/>
            <a:ext cx="539496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228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870" y="9264228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03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638">
              <a:defRPr/>
            </a:pPr>
            <a:endParaRPr lang="de-DE" b="0" strike="noStrik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05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68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 stößt Utility an</a:t>
            </a:r>
          </a:p>
          <a:p>
            <a:r>
              <a:rPr lang="de-DE" dirty="0" smtClean="0"/>
              <a:t>Utility verändert Model</a:t>
            </a:r>
          </a:p>
          <a:p>
            <a:r>
              <a:rPr lang="de-DE" dirty="0" smtClean="0"/>
              <a:t>Model wird von GUI angezeigt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98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Außerdem weitere Entwurfsmuster: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zum Berechnen, erste </a:t>
            </a:r>
            <a:r>
              <a:rPr lang="de-DE" dirty="0" err="1" smtClean="0"/>
              <a:t>wenns</a:t>
            </a:r>
            <a:r>
              <a:rPr lang="de-DE" dirty="0" smtClean="0"/>
              <a:t> gebraucht wird</a:t>
            </a:r>
          </a:p>
          <a:p>
            <a:r>
              <a:rPr lang="de-DE" dirty="0" smtClean="0"/>
              <a:t>Singleton beim </a:t>
            </a:r>
            <a:r>
              <a:rPr lang="de-DE" dirty="0" err="1" smtClean="0"/>
              <a:t>Undo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Stack</a:t>
            </a:r>
            <a:endParaRPr lang="de-DE" baseline="0" dirty="0" smtClean="0"/>
          </a:p>
          <a:p>
            <a:r>
              <a:rPr lang="de-DE" dirty="0" err="1" smtClean="0"/>
              <a:t>NullObject</a:t>
            </a:r>
            <a:r>
              <a:rPr lang="de-DE" baseline="0" dirty="0" smtClean="0"/>
              <a:t> bei Filtern</a:t>
            </a:r>
          </a:p>
          <a:p>
            <a:r>
              <a:rPr lang="de-DE" baseline="0" dirty="0" smtClean="0"/>
              <a:t>Adapter: </a:t>
            </a:r>
            <a:r>
              <a:rPr lang="de-DE" baseline="0" dirty="0" err="1" smtClean="0"/>
              <a:t>Ffmpeg</a:t>
            </a:r>
            <a:r>
              <a:rPr lang="de-DE" baseline="0" dirty="0" smtClean="0"/>
              <a:t> Aufrufe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Proxy: </a:t>
            </a:r>
            <a:r>
              <a:rPr lang="de-DE" baseline="0" dirty="0" err="1" smtClean="0"/>
              <a:t>ForwardPlayer</a:t>
            </a:r>
            <a:r>
              <a:rPr lang="de-DE" baseline="0" dirty="0" smtClean="0"/>
              <a:t> leitet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weiter an andere Klassen</a:t>
            </a:r>
            <a:endParaRPr lang="de-DE" baseline="0" dirty="0" smtClean="0"/>
          </a:p>
          <a:p>
            <a:r>
              <a:rPr lang="de-DE" baseline="0" dirty="0" err="1" smtClean="0"/>
              <a:t>Commands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Undo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commands</a:t>
            </a:r>
            <a:endParaRPr lang="de-DE" baseline="0" dirty="0" smtClean="0"/>
          </a:p>
          <a:p>
            <a:r>
              <a:rPr lang="de-DE" baseline="0" dirty="0" err="1" smtClean="0"/>
              <a:t>Iterator</a:t>
            </a:r>
            <a:r>
              <a:rPr lang="de-DE" baseline="0" dirty="0" smtClean="0"/>
              <a:t>: Videos </a:t>
            </a:r>
            <a:r>
              <a:rPr lang="de-DE" baseline="0" dirty="0" err="1" smtClean="0"/>
              <a:t>Qimages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7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Prototypen:</a:t>
            </a:r>
          </a:p>
          <a:p>
            <a:r>
              <a:rPr lang="de-DE" dirty="0" smtClean="0"/>
              <a:t>YUV Laden und Speichern</a:t>
            </a:r>
          </a:p>
          <a:p>
            <a:r>
              <a:rPr lang="de-DE" dirty="0" err="1" smtClean="0"/>
              <a:t>FFMpeg</a:t>
            </a:r>
            <a:r>
              <a:rPr lang="de-DE" baseline="0" dirty="0" smtClean="0"/>
              <a:t> Dekodieren</a:t>
            </a:r>
          </a:p>
          <a:p>
            <a:r>
              <a:rPr lang="de-DE" baseline="0" dirty="0" err="1" smtClean="0"/>
              <a:t>Qimages</a:t>
            </a:r>
            <a:r>
              <a:rPr lang="de-DE" baseline="0" dirty="0" smtClean="0"/>
              <a:t> anzeigen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3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5" descr="Kopfbild"/>
          <p:cNvPicPr>
            <a:picLocks noChangeAspect="1" noChangeArrowheads="1"/>
          </p:cNvPicPr>
          <p:nvPr userDrawn="1"/>
        </p:nvPicPr>
        <p:blipFill>
          <a:blip r:embed="rId2" cstate="print"/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1"/>
            <a:ext cx="4537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ts val="0"/>
              </a:spcBef>
              <a:spcAft>
                <a:spcPts val="200"/>
              </a:spcAft>
            </a:pPr>
            <a:r>
              <a:rPr lang="en-US" sz="2000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CES – Chair</a:t>
            </a:r>
            <a:r>
              <a:rPr lang="en-US" sz="2000" kern="1200" baseline="0" noProof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for Embedded Systems</a:t>
            </a:r>
            <a:endParaRPr lang="en-US" sz="2000" noProof="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1946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 smtClean="0">
                <a:solidFill>
                  <a:schemeClr val="tx1"/>
                </a:solidFill>
              </a:rPr>
              <a:t>ces.itec.kit.edu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17038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Clique para </a:t>
            </a:r>
            <a:r>
              <a:rPr lang="en-US" noProof="0" dirty="0" err="1" smtClean="0"/>
              <a:t>editar</a:t>
            </a:r>
            <a:r>
              <a:rPr lang="en-US" noProof="0" dirty="0" smtClean="0"/>
              <a:t> o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do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</a:t>
            </a:r>
            <a:r>
              <a:rPr lang="en-US" noProof="0" dirty="0" err="1" smtClean="0"/>
              <a:t>mestre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Clique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editar</a:t>
            </a:r>
            <a:r>
              <a:rPr lang="en-US" noProof="0" dirty="0" smtClean="0"/>
              <a:t> </a:t>
            </a:r>
            <a:r>
              <a:rPr lang="en-US" noProof="0" dirty="0" err="1" smtClean="0"/>
              <a:t>os</a:t>
            </a:r>
            <a:r>
              <a:rPr lang="en-US" noProof="0" dirty="0" smtClean="0"/>
              <a:t> </a:t>
            </a:r>
            <a:r>
              <a:rPr lang="en-US" noProof="0" dirty="0" err="1" smtClean="0"/>
              <a:t>estilos</a:t>
            </a:r>
            <a:r>
              <a:rPr lang="en-US" noProof="0" dirty="0" smtClean="0"/>
              <a:t> do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</a:t>
            </a:r>
            <a:r>
              <a:rPr lang="en-US" noProof="0" dirty="0" err="1" smtClean="0"/>
              <a:t>mestre</a:t>
            </a:r>
            <a:endParaRPr lang="en-US" noProof="0" dirty="0" smtClean="0"/>
          </a:p>
          <a:p>
            <a:pPr lvl="1"/>
            <a:r>
              <a:rPr lang="en-US" noProof="0" dirty="0" smtClean="0"/>
              <a:t>Segundo </a:t>
            </a:r>
            <a:r>
              <a:rPr lang="en-US" noProof="0" dirty="0" err="1" smtClean="0"/>
              <a:t>nível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Terceiro</a:t>
            </a:r>
            <a:r>
              <a:rPr lang="en-US" noProof="0" dirty="0" smtClean="0"/>
              <a:t> </a:t>
            </a:r>
            <a:r>
              <a:rPr lang="en-US" noProof="0" dirty="0" err="1" smtClean="0"/>
              <a:t>nível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nível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nível</a:t>
            </a:r>
            <a:endParaRPr lang="en-US" noProof="0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80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080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39605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409281" y="6324600"/>
            <a:ext cx="325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1667C520-F49C-4D12-A1AD-7CEE7577070E}" type="slidenum">
              <a:rPr lang="de-DE" sz="1100" b="1"/>
              <a:pPr algn="ctr">
                <a:spcBef>
                  <a:spcPct val="50000"/>
                </a:spcBef>
                <a:defRPr/>
              </a:pPr>
              <a:t>‹Nr.›</a:t>
            </a:fld>
            <a:endParaRPr lang="de-DE" sz="1100" b="1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47140" y="63246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defRPr/>
            </a:pPr>
            <a:endParaRPr lang="de-DE" sz="11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2" r:id="rId8"/>
    <p:sldLayoutId id="2147483651" r:id="rId9"/>
    <p:sldLayoutId id="2147483650" r:id="rId10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340768"/>
            <a:ext cx="8389937" cy="85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/>
            <a:r>
              <a:rPr lang="de-DE" sz="2800" b="1" dirty="0" smtClean="0"/>
              <a:t>Entwurfsphase</a:t>
            </a:r>
            <a:endParaRPr lang="de-DE" sz="2600" b="1" dirty="0" smtClean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043608" y="2421085"/>
            <a:ext cx="7072362" cy="71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tabLst>
                <a:tab pos="4038600" algn="l"/>
              </a:tabLst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912" y="2299243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Carina Weber, Jan Benedikt Schwarz, Johannes Werner, Noel </a:t>
            </a:r>
            <a:r>
              <a:rPr lang="de-DE" dirty="0" smtClean="0"/>
              <a:t>Schuhmacher, Sascha </a:t>
            </a:r>
            <a:r>
              <a:rPr lang="de-DE" dirty="0"/>
              <a:t>Rapp, Simon </a:t>
            </a:r>
            <a:r>
              <a:rPr lang="de-DE" dirty="0" err="1"/>
              <a:t>Grafenhorst</a:t>
            </a:r>
            <a:endParaRPr lang="de-DE" dirty="0"/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86876"/>
            <a:ext cx="2554560" cy="7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Lesen und Speichern von YUV Videos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Verschiedene Typen von YUV</a:t>
            </a:r>
          </a:p>
          <a:p>
            <a:pPr lvl="1"/>
            <a:r>
              <a:rPr lang="de-DE" dirty="0" smtClean="0"/>
              <a:t>YUV411</a:t>
            </a:r>
          </a:p>
          <a:p>
            <a:pPr lvl="1"/>
            <a:r>
              <a:rPr lang="de-DE" dirty="0" smtClean="0"/>
              <a:t>YUV420</a:t>
            </a:r>
          </a:p>
          <a:p>
            <a:pPr lvl="1"/>
            <a:r>
              <a:rPr lang="de-DE" dirty="0" smtClean="0"/>
              <a:t>YUV422</a:t>
            </a:r>
          </a:p>
          <a:p>
            <a:pPr lvl="1"/>
            <a:r>
              <a:rPr lang="de-DE" dirty="0" smtClean="0"/>
              <a:t>YUV444</a:t>
            </a:r>
          </a:p>
          <a:p>
            <a:pPr lvl="1"/>
            <a:endParaRPr lang="de-DE" dirty="0"/>
          </a:p>
          <a:p>
            <a:r>
              <a:rPr lang="de-DE" dirty="0" smtClean="0"/>
              <a:t>Unterschiedlich viele Bits pro Pixel</a:t>
            </a:r>
          </a:p>
          <a:p>
            <a:endParaRPr lang="de-DE" dirty="0"/>
          </a:p>
          <a:p>
            <a:r>
              <a:rPr lang="de-DE" dirty="0" smtClean="0"/>
              <a:t>Mehrere Bilder überlagern / Array aus Makroblöcken</a:t>
            </a:r>
          </a:p>
        </p:txBody>
      </p:sp>
    </p:spTree>
    <p:extLst>
      <p:ext uri="{BB962C8B-B14F-4D97-AF65-F5344CB8AC3E}">
        <p14:creationId xmlns:p14="http://schemas.microsoft.com/office/powerpoint/2010/main" val="32026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25403" y="1268760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YUVFileReader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7421" y="4003058"/>
            <a:ext cx="1787833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YUV411FileReader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Gleichschenkliges Dreieck 8"/>
          <p:cNvSpPr/>
          <p:nvPr/>
        </p:nvSpPr>
        <p:spPr>
          <a:xfrm>
            <a:off x="4355976" y="2376344"/>
            <a:ext cx="432048" cy="4045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>
            <a:stCxn id="9" idx="3"/>
          </p:cNvCxnSpPr>
          <p:nvPr/>
        </p:nvCxnSpPr>
        <p:spPr>
          <a:xfrm>
            <a:off x="4572000" y="2780928"/>
            <a:ext cx="0" cy="79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00520" y="4003058"/>
            <a:ext cx="1787833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YUV411FileReader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803619" y="4003058"/>
            <a:ext cx="1787833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YUV411FileReader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006718" y="4003058"/>
            <a:ext cx="1787833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YUV411FileReader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4" name="Gerader Verbinder 23"/>
          <p:cNvCxnSpPr>
            <a:endCxn id="5" idx="0"/>
          </p:cNvCxnSpPr>
          <p:nvPr/>
        </p:nvCxnSpPr>
        <p:spPr>
          <a:xfrm>
            <a:off x="1291337" y="3573016"/>
            <a:ext cx="1" cy="43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94435" y="3573016"/>
            <a:ext cx="1" cy="43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5697532" y="3573016"/>
            <a:ext cx="1" cy="43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7900628" y="3573016"/>
            <a:ext cx="1" cy="43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1291335" y="3573016"/>
            <a:ext cx="66092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3625403" y="1687438"/>
            <a:ext cx="1893195" cy="13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625403" y="1861327"/>
            <a:ext cx="1629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smtClean="0"/>
              <a:t>+</a:t>
            </a:r>
            <a:r>
              <a:rPr lang="de-DE" sz="1600" i="1" dirty="0" err="1" smtClean="0"/>
              <a:t>read</a:t>
            </a:r>
            <a:r>
              <a:rPr lang="de-DE" sz="1600" i="1" dirty="0" smtClean="0"/>
              <a:t>(): Video*</a:t>
            </a:r>
            <a:endParaRPr lang="de-DE" sz="1600" i="1" dirty="0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3625403" y="1775669"/>
            <a:ext cx="1893195" cy="13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/>
              <a:t> </a:t>
            </a:r>
            <a:r>
              <a:rPr lang="de-DE" dirty="0" smtClean="0"/>
              <a:t>bei </a:t>
            </a:r>
            <a:r>
              <a:rPr lang="de-DE" dirty="0" err="1" smtClean="0"/>
              <a:t>EncodedVideo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Singleton </a:t>
            </a:r>
            <a:r>
              <a:rPr lang="de-DE" dirty="0"/>
              <a:t>beim </a:t>
            </a:r>
            <a:r>
              <a:rPr lang="de-DE" dirty="0" err="1"/>
              <a:t>Undo</a:t>
            </a:r>
            <a:r>
              <a:rPr lang="de-DE" dirty="0"/>
              <a:t> </a:t>
            </a:r>
            <a:r>
              <a:rPr lang="de-DE" dirty="0" err="1" smtClean="0"/>
              <a:t>Stack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NullObject</a:t>
            </a:r>
            <a:r>
              <a:rPr lang="de-DE" dirty="0"/>
              <a:t> bei </a:t>
            </a:r>
            <a:r>
              <a:rPr lang="de-DE" dirty="0" smtClean="0"/>
              <a:t>Filtern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Adapter für </a:t>
            </a:r>
            <a:r>
              <a:rPr lang="de-DE" dirty="0" err="1" smtClean="0"/>
              <a:t>FFmpeg</a:t>
            </a:r>
            <a:r>
              <a:rPr lang="de-DE" dirty="0" smtClean="0"/>
              <a:t> Aufrufe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Proxy, da </a:t>
            </a:r>
            <a:r>
              <a:rPr lang="de-DE" dirty="0" err="1"/>
              <a:t>ForwardPlayer</a:t>
            </a:r>
            <a:r>
              <a:rPr lang="de-DE" dirty="0"/>
              <a:t> </a:t>
            </a:r>
            <a:r>
              <a:rPr lang="de-DE" dirty="0" smtClean="0"/>
              <a:t>Aufrufe weiterleitet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Commands</a:t>
            </a:r>
            <a:r>
              <a:rPr lang="de-DE" dirty="0"/>
              <a:t> mit </a:t>
            </a:r>
            <a:r>
              <a:rPr lang="de-DE" dirty="0" err="1" smtClean="0"/>
              <a:t>UndoCommands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Videos werden mithilfe von </a:t>
            </a:r>
            <a:r>
              <a:rPr lang="de-DE" dirty="0" err="1" smtClean="0"/>
              <a:t>Iterators</a:t>
            </a:r>
            <a:r>
              <a:rPr lang="de-DE" dirty="0" smtClean="0"/>
              <a:t> abgespielt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59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Vorhandene Prototypen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Klassen- und Sequenzdiagramme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Projektplan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45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Implementierungsphase</a:t>
            </a:r>
            <a:endParaRPr lang="de-DE" dirty="0"/>
          </a:p>
        </p:txBody>
      </p:sp>
      <p:pic>
        <p:nvPicPr>
          <p:cNvPr id="1026" name="Picture 2" descr="https://raw.githubusercontent.com/SuppenGeist/pse-ws1516-videoencoder-ta/master/Entwurf/Entwurfsheft/Projektplan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65" y="1028109"/>
            <a:ext cx="5426670" cy="515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4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Inhalt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r>
              <a:rPr lang="de-DE" sz="3200" dirty="0" smtClean="0"/>
              <a:t>Übersicht</a:t>
            </a:r>
          </a:p>
          <a:p>
            <a:r>
              <a:rPr lang="de-DE" sz="3200" dirty="0" smtClean="0"/>
              <a:t>Packages</a:t>
            </a:r>
            <a:endParaRPr lang="de-DE" sz="3200" dirty="0"/>
          </a:p>
          <a:p>
            <a:r>
              <a:rPr lang="de-DE" sz="3200" dirty="0"/>
              <a:t>Videoverarbeitung</a:t>
            </a:r>
          </a:p>
          <a:p>
            <a:r>
              <a:rPr lang="de-DE" sz="3200" dirty="0" smtClean="0"/>
              <a:t>Memento</a:t>
            </a:r>
            <a:endParaRPr lang="de-DE" sz="3200" dirty="0"/>
          </a:p>
          <a:p>
            <a:r>
              <a:rPr lang="de-DE" sz="3200" dirty="0" smtClean="0"/>
              <a:t>Strategie</a:t>
            </a:r>
          </a:p>
          <a:p>
            <a:r>
              <a:rPr lang="de-DE" sz="3200" dirty="0" smtClean="0"/>
              <a:t>Weitere Entwurfsmuster</a:t>
            </a:r>
            <a:endParaRPr lang="de-DE" sz="3200" dirty="0"/>
          </a:p>
          <a:p>
            <a:r>
              <a:rPr lang="de-DE" sz="3200" dirty="0" smtClean="0"/>
              <a:t>Implementierungsphase</a:t>
            </a:r>
          </a:p>
        </p:txBody>
      </p:sp>
    </p:spTree>
    <p:extLst>
      <p:ext uri="{BB962C8B-B14F-4D97-AF65-F5344CB8AC3E}">
        <p14:creationId xmlns:p14="http://schemas.microsoft.com/office/powerpoint/2010/main" val="4767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123727" y="1584504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Utility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123727" y="3213224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788024" y="3212976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GUI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88023" y="4879536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Memento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23726" y="4879536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Undo</a:t>
            </a:r>
            <a:r>
              <a:rPr lang="de-DE" dirty="0" smtClean="0">
                <a:solidFill>
                  <a:schemeClr val="tx1"/>
                </a:solidFill>
              </a:rPr>
              <a:t> / </a:t>
            </a:r>
            <a:r>
              <a:rPr lang="de-DE" dirty="0" err="1" smtClean="0">
                <a:solidFill>
                  <a:schemeClr val="tx1"/>
                </a:solidFill>
              </a:rPr>
              <a:t>Redo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>
            <a:stCxn id="6" idx="0"/>
            <a:endCxn id="4" idx="3"/>
          </p:cNvCxnSpPr>
          <p:nvPr/>
        </p:nvCxnSpPr>
        <p:spPr>
          <a:xfrm flipH="1" flipV="1">
            <a:off x="4016922" y="2138296"/>
            <a:ext cx="1717700" cy="1074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" idx="2"/>
            <a:endCxn id="5" idx="0"/>
          </p:cNvCxnSpPr>
          <p:nvPr/>
        </p:nvCxnSpPr>
        <p:spPr>
          <a:xfrm>
            <a:off x="3070325" y="2692088"/>
            <a:ext cx="0" cy="52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 flipV="1">
            <a:off x="4016922" y="3766768"/>
            <a:ext cx="771102" cy="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" idx="2"/>
            <a:endCxn id="8" idx="0"/>
          </p:cNvCxnSpPr>
          <p:nvPr/>
        </p:nvCxnSpPr>
        <p:spPr>
          <a:xfrm flipH="1">
            <a:off x="3070324" y="4320808"/>
            <a:ext cx="1" cy="5587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2"/>
            <a:endCxn id="7" idx="0"/>
          </p:cNvCxnSpPr>
          <p:nvPr/>
        </p:nvCxnSpPr>
        <p:spPr>
          <a:xfrm flipH="1">
            <a:off x="5734621" y="4320560"/>
            <a:ext cx="1" cy="5589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0"/>
            <a:endCxn id="5" idx="2"/>
          </p:cNvCxnSpPr>
          <p:nvPr/>
        </p:nvCxnSpPr>
        <p:spPr>
          <a:xfrm flipH="1" flipV="1">
            <a:off x="3070325" y="4320808"/>
            <a:ext cx="2664296" cy="5587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1"/>
            <a:endCxn id="8" idx="3"/>
          </p:cNvCxnSpPr>
          <p:nvPr/>
        </p:nvCxnSpPr>
        <p:spPr>
          <a:xfrm flipH="1">
            <a:off x="4016921" y="5433328"/>
            <a:ext cx="7711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8" idx="0"/>
          </p:cNvCxnSpPr>
          <p:nvPr/>
        </p:nvCxnSpPr>
        <p:spPr>
          <a:xfrm flipH="1">
            <a:off x="3070324" y="4320560"/>
            <a:ext cx="2664298" cy="5589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9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Packages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Utility</a:t>
            </a:r>
          </a:p>
          <a:p>
            <a:pPr lvl="1"/>
            <a:r>
              <a:rPr lang="de-DE" dirty="0" smtClean="0"/>
              <a:t>Laden und Speichern</a:t>
            </a:r>
          </a:p>
          <a:p>
            <a:pPr lvl="1"/>
            <a:r>
              <a:rPr lang="de-DE" dirty="0" smtClean="0"/>
              <a:t>Konvertieren</a:t>
            </a:r>
          </a:p>
          <a:p>
            <a:pPr lvl="1"/>
            <a:r>
              <a:rPr lang="de-DE" dirty="0" smtClean="0"/>
              <a:t>Filter Anwenden</a:t>
            </a:r>
          </a:p>
          <a:p>
            <a:pPr lvl="1"/>
            <a:r>
              <a:rPr lang="de-DE" dirty="0" smtClean="0"/>
              <a:t>Berechnen</a:t>
            </a:r>
          </a:p>
          <a:p>
            <a:pPr lvl="1"/>
            <a:endParaRPr lang="de-DE" dirty="0"/>
          </a:p>
          <a:p>
            <a:r>
              <a:rPr lang="de-DE" dirty="0" smtClean="0"/>
              <a:t>Model</a:t>
            </a:r>
          </a:p>
          <a:p>
            <a:pPr lvl="1"/>
            <a:r>
              <a:rPr lang="de-DE" dirty="0" smtClean="0"/>
              <a:t>Videodaten</a:t>
            </a:r>
          </a:p>
          <a:p>
            <a:pPr lvl="1"/>
            <a:r>
              <a:rPr lang="de-DE" dirty="0" smtClean="0"/>
              <a:t>Graphen</a:t>
            </a:r>
          </a:p>
          <a:p>
            <a:pPr lvl="1"/>
            <a:endParaRPr lang="de-DE" dirty="0"/>
          </a:p>
          <a:p>
            <a:r>
              <a:rPr lang="de-DE" dirty="0" smtClean="0"/>
              <a:t>GUI</a:t>
            </a:r>
          </a:p>
          <a:p>
            <a:r>
              <a:rPr lang="de-DE" dirty="0" err="1" smtClean="0"/>
              <a:t>Undo</a:t>
            </a:r>
            <a:r>
              <a:rPr lang="de-DE" dirty="0" smtClean="0"/>
              <a:t> / </a:t>
            </a:r>
            <a:r>
              <a:rPr lang="de-DE" dirty="0" err="1" smtClean="0"/>
              <a:t>Redo</a:t>
            </a:r>
            <a:endParaRPr lang="de-DE" dirty="0" smtClean="0"/>
          </a:p>
          <a:p>
            <a:r>
              <a:rPr lang="de-DE" dirty="0" smtClean="0"/>
              <a:t>Memento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1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Utility Package</a:t>
            </a:r>
            <a:endParaRPr lang="de-DE" dirty="0"/>
          </a:p>
        </p:txBody>
      </p:sp>
      <p:pic>
        <p:nvPicPr>
          <p:cNvPr id="2050" name="Picture 2" descr="https://raw.githubusercontent.com/SuppenGeist/pse-ws1516-videoencoder-ta/master/Entwurf/Entwurfsheft/Util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340768"/>
            <a:ext cx="4513210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68" y="1437832"/>
            <a:ext cx="3192020" cy="4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YUVVideo</a:t>
            </a:r>
            <a:endParaRPr lang="de-DE" dirty="0" smtClean="0"/>
          </a:p>
          <a:p>
            <a:pPr lvl="1"/>
            <a:r>
              <a:rPr lang="de-DE" dirty="0" smtClean="0"/>
              <a:t>YUV Metadaten: </a:t>
            </a:r>
            <a:r>
              <a:rPr lang="de-DE" dirty="0" err="1" smtClean="0"/>
              <a:t>PixelScheme</a:t>
            </a:r>
            <a:r>
              <a:rPr lang="de-DE" dirty="0" smtClean="0"/>
              <a:t>, Auflösung, usw.</a:t>
            </a:r>
          </a:p>
          <a:p>
            <a:pPr lvl="1"/>
            <a:endParaRPr lang="de-DE" dirty="0"/>
          </a:p>
          <a:p>
            <a:r>
              <a:rPr lang="de-DE" dirty="0" err="1" smtClean="0"/>
              <a:t>EncodedVideo</a:t>
            </a:r>
            <a:endParaRPr lang="de-DE" dirty="0" smtClean="0"/>
          </a:p>
          <a:p>
            <a:pPr lvl="1"/>
            <a:r>
              <a:rPr lang="de-DE" dirty="0" smtClean="0"/>
              <a:t>Bitrate, </a:t>
            </a:r>
            <a:r>
              <a:rPr lang="de-DE" dirty="0" err="1" smtClean="0"/>
              <a:t>RGBDifference</a:t>
            </a:r>
            <a:r>
              <a:rPr lang="de-DE" dirty="0" smtClean="0"/>
              <a:t>, </a:t>
            </a:r>
            <a:r>
              <a:rPr lang="de-DE" dirty="0" err="1" smtClean="0"/>
              <a:t>MacroBlockVideo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Video</a:t>
            </a:r>
            <a:endParaRPr lang="de-DE" dirty="0"/>
          </a:p>
          <a:p>
            <a:r>
              <a:rPr lang="de-DE" dirty="0" err="1"/>
              <a:t>AVVideo</a:t>
            </a:r>
            <a:endParaRPr lang="de-DE" dirty="0"/>
          </a:p>
          <a:p>
            <a:r>
              <a:rPr lang="de-DE" dirty="0" smtClean="0"/>
              <a:t>Project</a:t>
            </a:r>
          </a:p>
          <a:p>
            <a:r>
              <a:rPr lang="de-DE" dirty="0" smtClean="0"/>
              <a:t>Graph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2" y="1184558"/>
            <a:ext cx="8365837" cy="44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Videoverarbeitung: Modifizieren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267744" y="1487270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YUVFileReader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9769" y="1796363"/>
            <a:ext cx="1094705" cy="4893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String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3"/>
            <a:endCxn id="4" idx="1"/>
          </p:cNvCxnSpPr>
          <p:nvPr/>
        </p:nvCxnSpPr>
        <p:spPr>
          <a:xfrm>
            <a:off x="1884474" y="2041062"/>
            <a:ext cx="383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177574" y="1487270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Converter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538281" y="1796363"/>
            <a:ext cx="1261951" cy="4893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3"/>
            <a:endCxn id="10" idx="1"/>
          </p:cNvCxnSpPr>
          <p:nvPr/>
        </p:nvCxnSpPr>
        <p:spPr>
          <a:xfrm>
            <a:off x="4160939" y="2041062"/>
            <a:ext cx="377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0" idx="3"/>
            <a:endCxn id="7" idx="1"/>
          </p:cNvCxnSpPr>
          <p:nvPr/>
        </p:nvCxnSpPr>
        <p:spPr>
          <a:xfrm>
            <a:off x="5800232" y="2041062"/>
            <a:ext cx="377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77572" y="3660386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FilterApplier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>
            <a:stCxn id="7" idx="2"/>
            <a:endCxn id="25" idx="0"/>
          </p:cNvCxnSpPr>
          <p:nvPr/>
        </p:nvCxnSpPr>
        <p:spPr>
          <a:xfrm flipH="1">
            <a:off x="7124171" y="2594854"/>
            <a:ext cx="1" cy="289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6493195" y="2884264"/>
            <a:ext cx="1261951" cy="4893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AVVideo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5" idx="2"/>
            <a:endCxn id="21" idx="0"/>
          </p:cNvCxnSpPr>
          <p:nvPr/>
        </p:nvCxnSpPr>
        <p:spPr>
          <a:xfrm flipH="1">
            <a:off x="7124170" y="3373662"/>
            <a:ext cx="1" cy="286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67743" y="3660386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5" name="Gerade Verbindung mit Pfeil 34"/>
          <p:cNvCxnSpPr>
            <a:stCxn id="21" idx="1"/>
            <a:endCxn id="37" idx="3"/>
          </p:cNvCxnSpPr>
          <p:nvPr/>
        </p:nvCxnSpPr>
        <p:spPr>
          <a:xfrm flipH="1">
            <a:off x="5800231" y="4214178"/>
            <a:ext cx="3773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4538280" y="3969479"/>
            <a:ext cx="1261951" cy="4893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AVVideo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7" idx="1"/>
            <a:endCxn id="34" idx="3"/>
          </p:cNvCxnSpPr>
          <p:nvPr/>
        </p:nvCxnSpPr>
        <p:spPr>
          <a:xfrm flipH="1">
            <a:off x="4160938" y="4214178"/>
            <a:ext cx="377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622523" y="3969479"/>
            <a:ext cx="1261951" cy="4893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34" idx="1"/>
            <a:endCxn id="19" idx="3"/>
          </p:cNvCxnSpPr>
          <p:nvPr/>
        </p:nvCxnSpPr>
        <p:spPr>
          <a:xfrm flipH="1">
            <a:off x="1884474" y="4214178"/>
            <a:ext cx="38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06900" y="4970617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YUVFileSaver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>
            <a:stCxn id="19" idx="2"/>
            <a:endCxn id="23" idx="0"/>
          </p:cNvCxnSpPr>
          <p:nvPr/>
        </p:nvCxnSpPr>
        <p:spPr>
          <a:xfrm flipH="1">
            <a:off x="1253498" y="4458877"/>
            <a:ext cx="1" cy="511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21" grpId="0" animBg="1"/>
      <p:bldP spid="25" grpId="0" animBg="1"/>
      <p:bldP spid="34" grpId="0" animBg="1"/>
      <p:bldP spid="37" grpId="0" animBg="1"/>
      <p:bldP spid="1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Videoverarbeitung: Abspielen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267744" y="1487270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VideoLoader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9769" y="1796363"/>
            <a:ext cx="1094705" cy="4893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String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3"/>
            <a:endCxn id="4" idx="1"/>
          </p:cNvCxnSpPr>
          <p:nvPr/>
        </p:nvCxnSpPr>
        <p:spPr>
          <a:xfrm>
            <a:off x="1884474" y="2041062"/>
            <a:ext cx="383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177574" y="1487270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Converter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538281" y="1796363"/>
            <a:ext cx="1261951" cy="4893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AVVideo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3"/>
            <a:endCxn id="10" idx="1"/>
          </p:cNvCxnSpPr>
          <p:nvPr/>
        </p:nvCxnSpPr>
        <p:spPr>
          <a:xfrm>
            <a:off x="4160939" y="2041062"/>
            <a:ext cx="377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0" idx="3"/>
            <a:endCxn id="7" idx="1"/>
          </p:cNvCxnSpPr>
          <p:nvPr/>
        </p:nvCxnSpPr>
        <p:spPr>
          <a:xfrm>
            <a:off x="5800232" y="2041062"/>
            <a:ext cx="377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77572" y="3660386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VideoPlayer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>
            <a:stCxn id="7" idx="2"/>
            <a:endCxn id="25" idx="0"/>
          </p:cNvCxnSpPr>
          <p:nvPr/>
        </p:nvCxnSpPr>
        <p:spPr>
          <a:xfrm flipH="1">
            <a:off x="7124171" y="2594854"/>
            <a:ext cx="1" cy="289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6493195" y="2884264"/>
            <a:ext cx="1261951" cy="4893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5" idx="2"/>
            <a:endCxn id="21" idx="0"/>
          </p:cNvCxnSpPr>
          <p:nvPr/>
        </p:nvCxnSpPr>
        <p:spPr>
          <a:xfrm flipH="1">
            <a:off x="7124170" y="3373662"/>
            <a:ext cx="1" cy="286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67743" y="3660386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FrameView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21" idx="1"/>
            <a:endCxn id="37" idx="3"/>
          </p:cNvCxnSpPr>
          <p:nvPr/>
        </p:nvCxnSpPr>
        <p:spPr>
          <a:xfrm flipH="1">
            <a:off x="5800231" y="4214178"/>
            <a:ext cx="3773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4538280" y="3969479"/>
            <a:ext cx="1261951" cy="4893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QImage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7" idx="1"/>
            <a:endCxn id="34" idx="3"/>
          </p:cNvCxnSpPr>
          <p:nvPr/>
        </p:nvCxnSpPr>
        <p:spPr>
          <a:xfrm flipH="1">
            <a:off x="4160938" y="4214178"/>
            <a:ext cx="377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2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21" grpId="0" animBg="1"/>
      <p:bldP spid="25" grpId="0" animBg="1"/>
      <p:bldP spid="34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Memento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Warum?</a:t>
            </a:r>
          </a:p>
          <a:p>
            <a:pPr lvl="1"/>
            <a:r>
              <a:rPr lang="de-DE" dirty="0" smtClean="0"/>
              <a:t>Laden / Speichern ein Musskriterium</a:t>
            </a:r>
          </a:p>
          <a:p>
            <a:pPr lvl="1"/>
            <a:r>
              <a:rPr lang="de-DE" dirty="0" smtClean="0"/>
              <a:t>Kapselung der Daten</a:t>
            </a:r>
          </a:p>
          <a:p>
            <a:pPr lvl="1"/>
            <a:endParaRPr lang="de-DE" dirty="0"/>
          </a:p>
          <a:p>
            <a:r>
              <a:rPr lang="de-DE" dirty="0" smtClean="0"/>
              <a:t>Implementierung</a:t>
            </a:r>
          </a:p>
        </p:txBody>
      </p:sp>
      <p:sp>
        <p:nvSpPr>
          <p:cNvPr id="6" name="Rechteck 5"/>
          <p:cNvSpPr/>
          <p:nvPr/>
        </p:nvSpPr>
        <p:spPr>
          <a:xfrm>
            <a:off x="6228431" y="2080796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7" name="Raute 6"/>
          <p:cNvSpPr/>
          <p:nvPr/>
        </p:nvSpPr>
        <p:spPr>
          <a:xfrm>
            <a:off x="7031013" y="4691156"/>
            <a:ext cx="288032" cy="2880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868392" y="4994369"/>
            <a:ext cx="2613274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MainWindowMemento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Raute 8"/>
          <p:cNvSpPr/>
          <p:nvPr/>
        </p:nvSpPr>
        <p:spPr>
          <a:xfrm>
            <a:off x="5313313" y="5388964"/>
            <a:ext cx="288032" cy="2880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699792" y="4979188"/>
            <a:ext cx="2613274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AnalysisTabMemento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Raute 10"/>
          <p:cNvSpPr/>
          <p:nvPr/>
        </p:nvSpPr>
        <p:spPr>
          <a:xfrm>
            <a:off x="5321313" y="3598156"/>
            <a:ext cx="288032" cy="2880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682528" y="3188380"/>
            <a:ext cx="2613274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FilterTabMemento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Raute 12"/>
          <p:cNvSpPr/>
          <p:nvPr/>
        </p:nvSpPr>
        <p:spPr>
          <a:xfrm>
            <a:off x="2144466" y="4537405"/>
            <a:ext cx="288032" cy="2880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26717" y="4441365"/>
            <a:ext cx="1717749" cy="55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AnalysisBox</a:t>
            </a:r>
            <a:r>
              <a:rPr lang="de-DE" sz="1400" dirty="0" smtClean="0">
                <a:solidFill>
                  <a:schemeClr val="tx1"/>
                </a:solidFill>
              </a:rPr>
              <a:t/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err="1" smtClean="0">
                <a:solidFill>
                  <a:schemeClr val="tx1"/>
                </a:solidFill>
              </a:rPr>
              <a:t>ContainerMemento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90525" y="5256084"/>
            <a:ext cx="1717749" cy="55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AnalysisBox</a:t>
            </a:r>
            <a:r>
              <a:rPr lang="de-DE" sz="1400" dirty="0" smtClean="0">
                <a:solidFill>
                  <a:schemeClr val="tx1"/>
                </a:solidFill>
              </a:rPr>
              <a:t/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smtClean="0">
                <a:solidFill>
                  <a:schemeClr val="tx1"/>
                </a:solidFill>
              </a:rPr>
              <a:t>Memento</a:t>
            </a:r>
          </a:p>
        </p:txBody>
      </p:sp>
      <p:sp>
        <p:nvSpPr>
          <p:cNvPr id="16" name="Raute 15"/>
          <p:cNvSpPr/>
          <p:nvPr/>
        </p:nvSpPr>
        <p:spPr>
          <a:xfrm>
            <a:off x="2123728" y="5405658"/>
            <a:ext cx="288032" cy="2880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/>
          <p:cNvCxnSpPr/>
          <p:nvPr/>
        </p:nvCxnSpPr>
        <p:spPr>
          <a:xfrm>
            <a:off x="5601344" y="3737844"/>
            <a:ext cx="359655" cy="4328"/>
          </a:xfrm>
          <a:prstGeom prst="line">
            <a:avLst/>
          </a:prstGeom>
          <a:ln w="38100" cap="flat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5940152" y="3746178"/>
            <a:ext cx="1797" cy="1233010"/>
          </a:xfrm>
          <a:prstGeom prst="straightConnector1">
            <a:avLst/>
          </a:prstGeom>
          <a:ln w="3810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7" idx="0"/>
            <a:endCxn id="6" idx="2"/>
          </p:cNvCxnSpPr>
          <p:nvPr/>
        </p:nvCxnSpPr>
        <p:spPr>
          <a:xfrm flipV="1">
            <a:off x="7175029" y="3188380"/>
            <a:ext cx="0" cy="1502776"/>
          </a:xfrm>
          <a:prstGeom prst="straightConnector1">
            <a:avLst/>
          </a:prstGeom>
          <a:ln w="3810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9" idx="3"/>
            <a:endCxn id="8" idx="1"/>
          </p:cNvCxnSpPr>
          <p:nvPr/>
        </p:nvCxnSpPr>
        <p:spPr>
          <a:xfrm>
            <a:off x="5601345" y="5532980"/>
            <a:ext cx="267047" cy="0"/>
          </a:xfrm>
          <a:prstGeom prst="straightConnector1">
            <a:avLst/>
          </a:prstGeom>
          <a:ln w="3810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 flipV="1">
            <a:off x="2419213" y="4675975"/>
            <a:ext cx="567092" cy="2475"/>
          </a:xfrm>
          <a:prstGeom prst="line">
            <a:avLst/>
          </a:prstGeom>
          <a:ln w="38100" cap="flat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2966856" y="4675975"/>
            <a:ext cx="5087" cy="294085"/>
          </a:xfrm>
          <a:prstGeom prst="straightConnector1">
            <a:avLst/>
          </a:prstGeom>
          <a:ln w="3810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2419213" y="5549497"/>
            <a:ext cx="288032" cy="0"/>
          </a:xfrm>
          <a:prstGeom prst="straightConnector1">
            <a:avLst/>
          </a:prstGeom>
          <a:ln w="3810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ATE_2011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DATE_2011</Template>
  <TotalTime>0</TotalTime>
  <Words>267</Words>
  <Application>Microsoft Office PowerPoint</Application>
  <PresentationFormat>Bildschirmpräsentation (4:3)</PresentationFormat>
  <Paragraphs>128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Arial</vt:lpstr>
      <vt:lpstr>DATE_2011</vt:lpstr>
      <vt:lpstr>PowerPoint-Präsentation</vt:lpstr>
      <vt:lpstr>Inhalt</vt:lpstr>
      <vt:lpstr>Übersicht</vt:lpstr>
      <vt:lpstr>Packages</vt:lpstr>
      <vt:lpstr>Das Utility Package</vt:lpstr>
      <vt:lpstr>Das Model</vt:lpstr>
      <vt:lpstr>Videoverarbeitung: Modifizieren</vt:lpstr>
      <vt:lpstr>Videoverarbeitung: Abspielen</vt:lpstr>
      <vt:lpstr>Memento</vt:lpstr>
      <vt:lpstr>Strategie</vt:lpstr>
      <vt:lpstr>Strategie</vt:lpstr>
      <vt:lpstr>Weitere Entwurfsmuster</vt:lpstr>
      <vt:lpstr>Implementierungsphase</vt:lpstr>
      <vt:lpstr>Implementierungsphase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2015-11-28T15:31:34Z</dcterms:created>
  <dcterms:modified xsi:type="dcterms:W3CDTF">2016-01-25T14:00:23Z</dcterms:modified>
</cp:coreProperties>
</file>