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75548-98F2-4FBD-930F-52F754AE1729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670D0-2630-4CF2-BCD2-047F0C688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02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ชื่อและ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75548-98F2-4FBD-930F-52F754AE1729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670D0-2630-4CF2-BCD2-047F0C688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96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คำอ้างอิงพร้อม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75548-98F2-4FBD-930F-52F754AE1729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670D0-2630-4CF2-BCD2-047F0C68886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2537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นามบัต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75548-98F2-4FBD-930F-52F754AE1729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670D0-2630-4CF2-BCD2-047F0C688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835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นามบัตรอ้างอิ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75548-98F2-4FBD-930F-52F754AE1729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670D0-2630-4CF2-BCD2-047F0C68886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36215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จริง หรือ เท็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75548-98F2-4FBD-930F-52F754AE1729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670D0-2630-4CF2-BCD2-047F0C688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60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75548-98F2-4FBD-930F-52F754AE1729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670D0-2630-4CF2-BCD2-047F0C688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731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75548-98F2-4FBD-930F-52F754AE1729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670D0-2630-4CF2-BCD2-047F0C688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52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75548-98F2-4FBD-930F-52F754AE1729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670D0-2630-4CF2-BCD2-047F0C688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372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75548-98F2-4FBD-930F-52F754AE1729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670D0-2630-4CF2-BCD2-047F0C688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3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75548-98F2-4FBD-930F-52F754AE1729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670D0-2630-4CF2-BCD2-047F0C688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5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75548-98F2-4FBD-930F-52F754AE1729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670D0-2630-4CF2-BCD2-047F0C688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98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75548-98F2-4FBD-930F-52F754AE1729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670D0-2630-4CF2-BCD2-047F0C688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5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75548-98F2-4FBD-930F-52F754AE1729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670D0-2630-4CF2-BCD2-047F0C688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0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75548-98F2-4FBD-930F-52F754AE1729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670D0-2630-4CF2-BCD2-047F0C688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235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75548-98F2-4FBD-930F-52F754AE1729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670D0-2630-4CF2-BCD2-047F0C688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620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75548-98F2-4FBD-930F-52F754AE1729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38670D0-2630-4CF2-BCD2-047F0C688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3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55/2019/8392592" TargetMode="External"/><Relationship Id="rId2" Type="http://schemas.openxmlformats.org/officeDocument/2006/relationships/hyperlink" Target="https://doi.org/10.1038/s41598-020-79148-7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64B2298-EB04-4A11-9486-A453579872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8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Recent Advances in Deep Learning in GIS – Spatiotemporal data mining and forecasting</a:t>
            </a:r>
            <a:endParaRPr lang="en-US" sz="3800" dirty="0">
              <a:solidFill>
                <a:srgbClr val="FFFFFF"/>
              </a:solidFill>
            </a:endParaRP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C6E70AD3-6B62-45B6-9A15-B8712302FA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104" y="3962088"/>
            <a:ext cx="6112077" cy="1186108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A Thesis proposal &amp; literature survey by</a:t>
            </a:r>
          </a:p>
          <a:p>
            <a:pPr marL="0" marR="0" algn="l"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solidFill>
                  <a:srgbClr val="FFFFFF">
                    <a:alpha val="70000"/>
                  </a:srgb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ordia New" panose="020B0304020202020204" pitchFamily="34" charset="-34"/>
              </a:rPr>
              <a:t>Supasin </a:t>
            </a:r>
            <a:r>
              <a:rPr lang="en-US" b="1" dirty="0" err="1">
                <a:solidFill>
                  <a:srgbClr val="FFFFFF">
                    <a:alpha val="70000"/>
                  </a:srgb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ordia New" panose="020B0304020202020204" pitchFamily="34" charset="-34"/>
              </a:rPr>
              <a:t>Wuthikulphakdi</a:t>
            </a:r>
            <a:endParaRPr lang="en-US" dirty="0">
              <a:solidFill>
                <a:srgbClr val="FFFFFF">
                  <a:alpha val="70000"/>
                </a:srgbClr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Cordia New" panose="020B0304020202020204" pitchFamily="34" charset="-34"/>
            </a:endParaRPr>
          </a:p>
          <a:p>
            <a:pPr marL="0" marR="0" algn="l"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solidFill>
                  <a:srgbClr val="FFFFFF">
                    <a:alpha val="70000"/>
                  </a:srgb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ordia New" panose="020B0304020202020204" pitchFamily="34" charset="-34"/>
              </a:rPr>
              <a:t>ID# 608785068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ordia New" panose="020B0304020202020204" pitchFamily="34" charset="-34"/>
              </a:rPr>
              <a:t> </a:t>
            </a:r>
            <a:r>
              <a:rPr lang="en-US" b="1" dirty="0" err="1">
                <a:solidFill>
                  <a:srgbClr val="FFFFFF">
                    <a:alpha val="70000"/>
                  </a:srgb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ordia New" panose="020B0304020202020204" pitchFamily="34" charset="-34"/>
              </a:rPr>
              <a:t>Tamkang</a:t>
            </a:r>
            <a:r>
              <a:rPr lang="en-US" b="1" dirty="0">
                <a:solidFill>
                  <a:srgbClr val="FFFFFF">
                    <a:alpha val="70000"/>
                  </a:srgb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ordia New" panose="020B0304020202020204" pitchFamily="34" charset="-34"/>
              </a:rPr>
              <a:t> University</a:t>
            </a:r>
            <a:endParaRPr lang="en-US" dirty="0">
              <a:solidFill>
                <a:srgbClr val="FFFFFF">
                  <a:alpha val="70000"/>
                </a:srgbClr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Cordia New" panose="020B0304020202020204" pitchFamily="34" charset="-34"/>
            </a:endParaRPr>
          </a:p>
          <a:p>
            <a:pPr algn="l"/>
            <a:endParaRPr lang="en-US" dirty="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951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19D2CCB-1581-4A6F-9267-F43C35660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C9F42C12-35E1-4D0E-9443-7680604DB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Project Phases:</a:t>
            </a:r>
            <a:endParaRPr lang="en-US" sz="1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Cordia New" panose="020B0304020202020204" pitchFamily="34" charset="-34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11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August/September</a:t>
            </a:r>
          </a:p>
          <a:p>
            <a:pPr lvl="1" indent="-342900">
              <a:lnSpc>
                <a:spcPct val="107000"/>
              </a:lnSpc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900" dirty="0" smtClean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Run Models &amp; Environmental Solutions</a:t>
            </a:r>
            <a:endParaRPr lang="en-US" sz="900" dirty="0" smtClean="0">
              <a:solidFill>
                <a:srgbClr val="FF0000"/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1100" dirty="0" smtClean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October</a:t>
            </a:r>
            <a:endParaRPr lang="en-US" sz="1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Cordia New" panose="020B0304020202020204" pitchFamily="34" charset="-34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 3" panose="05040102010807070707" pitchFamily="18" charset="2"/>
              <a:buChar char=""/>
              <a:tabLst>
                <a:tab pos="914400" algn="l"/>
              </a:tabLst>
            </a:pPr>
            <a:r>
              <a:rPr lang="en-US" sz="1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Final Validation Runs</a:t>
            </a:r>
            <a:endParaRPr lang="en-US" sz="1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Cordia New" panose="020B0304020202020204" pitchFamily="34" charset="-34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1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November</a:t>
            </a:r>
            <a:endParaRPr lang="en-US" sz="1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Cordia New" panose="020B0304020202020204" pitchFamily="34" charset="-34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 3" panose="05040102010807070707" pitchFamily="18" charset="2"/>
              <a:buChar char=""/>
              <a:tabLst>
                <a:tab pos="914400" algn="l"/>
              </a:tabLst>
            </a:pPr>
            <a:r>
              <a:rPr lang="en-US" sz="1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Result &amp; Analysis + Writing a paper.</a:t>
            </a:r>
            <a:endParaRPr lang="en-US" sz="1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Cordia New" panose="020B0304020202020204" pitchFamily="34" charset="-34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1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December</a:t>
            </a:r>
            <a:endParaRPr lang="en-US" sz="1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Cordia New" panose="020B0304020202020204" pitchFamily="34" charset="-34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 3" panose="05040102010807070707" pitchFamily="18" charset="2"/>
              <a:buChar char=""/>
              <a:tabLst>
                <a:tab pos="914400" algn="l"/>
              </a:tabLst>
            </a:pPr>
            <a:r>
              <a:rPr lang="en-US" sz="1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Finish the paper.</a:t>
            </a:r>
            <a:endParaRPr lang="en-US" sz="1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Cordia New" panose="020B0304020202020204" pitchFamily="34" charset="-34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1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January</a:t>
            </a:r>
            <a:endParaRPr lang="en-US" sz="1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Cordia New" panose="020B0304020202020204" pitchFamily="34" charset="-34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 3" panose="05040102010807070707" pitchFamily="18" charset="2"/>
              <a:buChar char=""/>
              <a:tabLst>
                <a:tab pos="914400" algn="l"/>
              </a:tabLst>
            </a:pPr>
            <a:r>
              <a:rPr lang="en-US" sz="11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Defence</a:t>
            </a:r>
            <a:r>
              <a:rPr lang="en-US" sz="1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 oral exam</a:t>
            </a:r>
            <a:endParaRPr lang="en-US" sz="1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51478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F6D4D8-170B-4D0C-AF38-4C179F673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3335671B-0FF2-47F0-9C57-4F02C5B51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[1]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Li, Y., Yu, R., </a:t>
            </a:r>
            <a:r>
              <a:rPr lang="en-US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Shahabi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C., &amp; Liu, Y. (2017). Diffusion convolutional recurrent neural network: Data-driven traffic forecasting. </a:t>
            </a:r>
            <a:r>
              <a:rPr lang="en-US" sz="180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arXiv</a:t>
            </a:r>
            <a:r>
              <a:rPr lang="en-US" sz="1800" i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preprint arXiv:1707.01926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[2] Yu, B., Yin, H., &amp; Zhu, Z. (2017). </a:t>
            </a:r>
            <a:r>
              <a:rPr lang="en-US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Spatio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-temporal graph convolutional networks: A deep learning framework for traffic forecasting. </a:t>
            </a:r>
            <a:r>
              <a:rPr lang="en-US" sz="180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arXiv</a:t>
            </a:r>
            <a:r>
              <a:rPr lang="en-US" sz="1800" i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preprint arXiv:1709.04875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[3] Correa, D., </a:t>
            </a:r>
            <a:r>
              <a:rPr lang="en-US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Xie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K., &amp; </a:t>
            </a:r>
            <a:r>
              <a:rPr lang="en-US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Ozbay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K. (2017). Exploring the taxi and Uber demand in New York City: An empirical analysis and spatial modeling. In </a:t>
            </a:r>
            <a:r>
              <a:rPr lang="en-US" sz="1800" i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96th Annual Meeting of the Transportation Research Board, Washington, DC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1200"/>
              </a:spcAft>
            </a:pPr>
            <a:r>
              <a:rPr lang="en-US" sz="1800" spc="25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[4] Amato, F., </a:t>
            </a:r>
            <a:r>
              <a:rPr lang="en-US" sz="1800" spc="25" dirty="0" err="1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Guignard</a:t>
            </a:r>
            <a:r>
              <a:rPr lang="en-US" sz="1800" spc="25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 F., Robert, S., &amp; </a:t>
            </a:r>
            <a:r>
              <a:rPr lang="en-US" sz="1800" spc="25" dirty="0" err="1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Kanevski</a:t>
            </a:r>
            <a:r>
              <a:rPr lang="en-US" sz="1800" spc="25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 M. (2020). A novel framework for </a:t>
            </a:r>
            <a:r>
              <a:rPr lang="en-US" sz="1800" spc="25" dirty="0" err="1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spatio</a:t>
            </a:r>
            <a:r>
              <a:rPr lang="en-US" sz="1800" spc="25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‑temporal prediction of environmental data using deep learning. Scientific Reports, 2020(10), 22243. </a:t>
            </a:r>
            <a:r>
              <a:rPr lang="en-US" sz="1800" spc="25" dirty="0" err="1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doi:</a:t>
            </a:r>
            <a:r>
              <a:rPr lang="en-US" sz="1800" u="sng" spc="25" dirty="0" err="1">
                <a:solidFill>
                  <a:srgbClr val="337AB7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hlinkClick r:id="rId2"/>
              </a:rPr>
              <a:t>https</a:t>
            </a:r>
            <a:r>
              <a:rPr lang="en-US" sz="1800" u="sng" spc="25" dirty="0">
                <a:solidFill>
                  <a:srgbClr val="337AB7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hlinkClick r:id="rId2"/>
              </a:rPr>
              <a:t>://doi.org/10.1038/s41598-020-79148-7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200"/>
              </a:spcAft>
            </a:pPr>
            <a:r>
              <a:rPr lang="en-US" sz="1800" spc="25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[5] Tang, Q., Yang, M., &amp; Yang, Y. (2019). ST-LSTM: A Deep Learning Approach Combined </a:t>
            </a:r>
            <a:r>
              <a:rPr lang="en-US" sz="1800" spc="25" dirty="0" err="1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Spatio</a:t>
            </a:r>
            <a:r>
              <a:rPr lang="en-US" sz="1800" spc="25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-Temporal Features for Short-Term Forecast in Rail Transit. Journal of Advanced Transportation, 2019, Article ID 8392592. </a:t>
            </a:r>
            <a:r>
              <a:rPr lang="en-US" sz="1800" spc="25" dirty="0" err="1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doi:</a:t>
            </a:r>
            <a:r>
              <a:rPr lang="en-US" sz="1800" u="sng" spc="25" dirty="0" err="1">
                <a:solidFill>
                  <a:srgbClr val="337AB7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hlinkClick r:id="rId3"/>
              </a:rPr>
              <a:t>https</a:t>
            </a:r>
            <a:r>
              <a:rPr lang="en-US" sz="1800" u="sng" spc="25" dirty="0">
                <a:solidFill>
                  <a:srgbClr val="337AB7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hlinkClick r:id="rId3"/>
              </a:rPr>
              <a:t>://doi.org/10.1155/2019/8392592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</a:pPr>
            <a:r>
              <a:rPr lang="en-US" sz="1800" spc="25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[6] Lu, H., Huang, D., Song, Y., Jiang, D., Zhou, T., &amp; Qin, J. (2020). ST-</a:t>
            </a:r>
            <a:r>
              <a:rPr lang="en-US" sz="1800" spc="25" dirty="0" err="1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TrafficNet</a:t>
            </a:r>
            <a:r>
              <a:rPr lang="en-US" sz="1800" spc="25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: A Spatial-Temporal Deep Learning Network for Traffic Forecasting. Electronics, 2020(9), 1474.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228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7EF77BA-3BCC-4D43-9F87-642FB3A64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005DD0AC-21C8-4DDE-91F1-3E2D0B8A7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Spatiotemporal data</a:t>
            </a:r>
          </a:p>
          <a:p>
            <a:pPr lvl="1"/>
            <a:r>
              <a:rPr lang="en-US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a dataset collected in the space domain (a.k.a. a map over a location),</a:t>
            </a:r>
          </a:p>
          <a:p>
            <a:pPr lvl="2"/>
            <a:r>
              <a:rPr lang="en-US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and the time domain (a.k.a. the time series). </a:t>
            </a:r>
          </a:p>
          <a:p>
            <a:pPr lvl="2"/>
            <a:r>
              <a:rPr lang="en-US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Is a form of big data</a:t>
            </a:r>
          </a:p>
          <a:p>
            <a:r>
              <a:rPr lang="en-US" dirty="0">
                <a:latin typeface="Calibri" panose="020F0502020204030204" pitchFamily="34" charset="0"/>
                <a:ea typeface="新細明體" panose="02020500000000000000" pitchFamily="18" charset="-120"/>
              </a:rPr>
              <a:t>Why we need to process ST-data?</a:t>
            </a:r>
          </a:p>
          <a:p>
            <a:pPr lvl="1"/>
            <a:r>
              <a:rPr lang="en-US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Intelligent transport system (ITS)</a:t>
            </a:r>
          </a:p>
          <a:p>
            <a:pPr lvl="2"/>
            <a:r>
              <a:rPr lang="en-US" sz="1600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automatic guidance, self-driving cars, traffic prediction, etc.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新細明體" panose="02020500000000000000" pitchFamily="18" charset="-120"/>
              </a:rPr>
              <a:t>Weather forecast also need this form of data in the term of cloud/smog density</a:t>
            </a:r>
          </a:p>
          <a:p>
            <a:pPr lvl="2"/>
            <a:r>
              <a:rPr lang="en-US" dirty="0"/>
              <a:t>From overhead images</a:t>
            </a:r>
          </a:p>
          <a:p>
            <a:r>
              <a:rPr lang="en-US" dirty="0"/>
              <a:t>Problem: To manually collect, process, and forecast the ST data is a </a:t>
            </a:r>
            <a:r>
              <a:rPr lang="en-US" dirty="0" err="1"/>
              <a:t>labourious</a:t>
            </a:r>
            <a:r>
              <a:rPr lang="en-US" dirty="0"/>
              <a:t> task</a:t>
            </a:r>
          </a:p>
          <a:p>
            <a:pPr lvl="1"/>
            <a:r>
              <a:rPr lang="en-US" dirty="0"/>
              <a:t>Machine learning algorithms will do the job (i.e. SVM)</a:t>
            </a:r>
          </a:p>
          <a:p>
            <a:pPr lvl="2"/>
            <a:r>
              <a:rPr lang="en-US" dirty="0"/>
              <a:t>But ML architectures are not designed to extract feature representations autonomously</a:t>
            </a:r>
          </a:p>
          <a:p>
            <a:pPr lvl="2"/>
            <a:r>
              <a:rPr lang="en-US" dirty="0"/>
              <a:t>Deep learning algorithms are needed</a:t>
            </a:r>
          </a:p>
        </p:txBody>
      </p:sp>
    </p:spTree>
    <p:extLst>
      <p:ext uri="{BB962C8B-B14F-4D97-AF65-F5344CB8AC3E}">
        <p14:creationId xmlns:p14="http://schemas.microsoft.com/office/powerpoint/2010/main" val="2913151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D412DBF-91FF-42A5-B472-2C4488629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in ST-Data Mining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99BE4504-B064-4D7A-B5CD-41486E93E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Artificial Neural Networks</a:t>
            </a:r>
          </a:p>
          <a:p>
            <a:pPr lvl="1"/>
            <a:r>
              <a:rPr lang="en-US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ordia New" panose="020B0304020202020204" pitchFamily="34" charset="-34"/>
              </a:rPr>
              <a:t>capable of feature auto-extraction</a:t>
            </a:r>
          </a:p>
          <a:p>
            <a:pPr lvl="2"/>
            <a:r>
              <a:rPr lang="en-US" sz="16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ordia New" panose="020B0304020202020204" pitchFamily="34" charset="-34"/>
              </a:rPr>
              <a:t>CNN in space domain</a:t>
            </a:r>
          </a:p>
          <a:p>
            <a:pPr lvl="2"/>
            <a:r>
              <a:rPr lang="en-US" sz="16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ordia New" panose="020B0304020202020204" pitchFamily="34" charset="-34"/>
              </a:rPr>
              <a:t>RNN in time domain</a:t>
            </a:r>
          </a:p>
          <a:p>
            <a:r>
              <a:rPr lang="en-US" dirty="0">
                <a:latin typeface="Calibri" panose="020F0502020204030204" pitchFamily="34" charset="0"/>
                <a:ea typeface="新細明體" panose="02020500000000000000" pitchFamily="18" charset="-120"/>
                <a:cs typeface="Cordia New" panose="020B0304020202020204" pitchFamily="34" charset="-34"/>
              </a:rPr>
              <a:t>CNN captures space features (i.e. heatmap, graph data (GCN), &amp; data coordinates)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新細明體" panose="02020500000000000000" pitchFamily="18" charset="-120"/>
                <a:cs typeface="Cordia New" panose="020B0304020202020204" pitchFamily="34" charset="-34"/>
              </a:rPr>
              <a:t>But not the time series (i.e. changes)</a:t>
            </a:r>
          </a:p>
          <a:p>
            <a:r>
              <a:rPr lang="en-US" dirty="0"/>
              <a:t>RNN-LSTM captures time features</a:t>
            </a:r>
          </a:p>
          <a:p>
            <a:pPr lvl="1"/>
            <a:r>
              <a:rPr lang="en-US" dirty="0"/>
              <a:t>But RNN has a problem of vanishing/exploding gradient</a:t>
            </a:r>
          </a:p>
          <a:p>
            <a:pPr lvl="1"/>
            <a:r>
              <a:rPr lang="en-US" dirty="0"/>
              <a:t>LSTM is preferred in later works</a:t>
            </a:r>
          </a:p>
        </p:txBody>
      </p:sp>
    </p:spTree>
    <p:extLst>
      <p:ext uri="{BB962C8B-B14F-4D97-AF65-F5344CB8AC3E}">
        <p14:creationId xmlns:p14="http://schemas.microsoft.com/office/powerpoint/2010/main" val="1263665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8B7414B-09FD-47C2-8519-A08D4308B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Reviews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5038AFF7-5CCC-4C2E-B45D-97E7E7A35D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According to Li et al, 2018. [1], spatiotemporal forecasting</a:t>
            </a:r>
          </a:p>
          <a:p>
            <a:pPr lvl="1"/>
            <a:r>
              <a:rPr lang="en-US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is a crucial task for a learning system that operates in a dynamic environment.</a:t>
            </a:r>
          </a:p>
          <a:p>
            <a:pPr lvl="1"/>
            <a:r>
              <a:rPr lang="en-US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Useful in ITS &amp; Smart cities</a:t>
            </a:r>
          </a:p>
          <a:p>
            <a:pPr lvl="1"/>
            <a:r>
              <a:rPr lang="en-US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Diffusion Convolutional Recurrent Neural Network (DCRNN) model</a:t>
            </a:r>
          </a:p>
          <a:p>
            <a:pPr lvl="2"/>
            <a:r>
              <a:rPr lang="en-US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Forecast the road traffic within a specific space and timeframe (The dataset was METR-LA, 2014). Diffusion convolution extracts the traffic features, and the RNN processes the traffic volumes in sequence.</a:t>
            </a:r>
            <a:endParaRPr lang="en-US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Cordia New" panose="020B0304020202020204" pitchFamily="34" charset="-34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Yu et al, 2018. [2] proposed a Spatiotemporal Graph Convolutional Networks (STGCN)</a:t>
            </a:r>
          </a:p>
          <a:p>
            <a:pPr lvl="1"/>
            <a:r>
              <a:rPr lang="en-US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 to tackle the time series prediction problem in traffic domain.</a:t>
            </a:r>
          </a:p>
          <a:p>
            <a:pPr lvl="1"/>
            <a:r>
              <a:rPr lang="en-US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They formulated the problem on graphs and build the model with complete convolutional structures</a:t>
            </a:r>
          </a:p>
          <a:p>
            <a:pPr lvl="1"/>
            <a:r>
              <a:rPr lang="en-US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enabling much faster training speed with fewer parameters.</a:t>
            </a:r>
            <a:endParaRPr lang="en-US" dirty="0"/>
          </a:p>
        </p:txBody>
      </p:sp>
      <p:pic>
        <p:nvPicPr>
          <p:cNvPr id="16" name="ตัวแทนเนื้อหา 12">
            <a:extLst>
              <a:ext uri="{FF2B5EF4-FFF2-40B4-BE49-F238E27FC236}">
                <a16:creationId xmlns:a16="http://schemas.microsoft.com/office/drawing/2014/main" id="{DFCD373F-56B8-4D8E-9CA6-5BB2C061A0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9059" t="12669" r="48086" b="10014"/>
          <a:stretch/>
        </p:blipFill>
        <p:spPr>
          <a:xfrm>
            <a:off x="5269504" y="2160588"/>
            <a:ext cx="3824692" cy="3881437"/>
          </a:xfrm>
        </p:spPr>
      </p:pic>
    </p:spTree>
    <p:extLst>
      <p:ext uri="{BB962C8B-B14F-4D97-AF65-F5344CB8AC3E}">
        <p14:creationId xmlns:p14="http://schemas.microsoft.com/office/powerpoint/2010/main" val="4258957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F3F6B5B-D1C8-4127-BD68-555B414FE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Reviews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E17412BC-14A0-456E-98AB-73A0C84FB2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0083" y="2160589"/>
            <a:ext cx="4184035" cy="3880772"/>
          </a:xfrm>
        </p:spPr>
        <p:txBody>
          <a:bodyPr>
            <a:normAutofit fontScale="85000" lnSpcReduction="20000"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Correa et al, 2017 [3] performed a spatiotemporal data mining of Taxi vs Uber ridership in NYC, 2014+15.</a:t>
            </a:r>
          </a:p>
          <a:p>
            <a:pPr lvl="1"/>
            <a:r>
              <a:rPr lang="en-US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According to the heatmap inside the paper, the ridership for both taxi systems depended on several factors</a:t>
            </a:r>
          </a:p>
          <a:p>
            <a:pPr lvl="2"/>
            <a:r>
              <a:rPr lang="en-US" sz="1600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such as personal income, education, jobs, car ownership etc.</a:t>
            </a:r>
            <a:endParaRPr lang="en-US" dirty="0">
              <a:effectLst/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lvl="1"/>
            <a:r>
              <a:rPr lang="en-US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With 3 spatial models for ridership prediction – linear, spatial error and spatial lag models</a:t>
            </a:r>
          </a:p>
          <a:p>
            <a:pPr lvl="2"/>
            <a:r>
              <a:rPr lang="en-US" sz="16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the last one outperformed not only the first 2 algorithms, but also yielded a considerable accuracy and performance.</a:t>
            </a:r>
            <a:endParaRPr lang="en-US" sz="16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Cordia New" panose="020B0304020202020204" pitchFamily="34" charset="-34"/>
            </a:endParaRPr>
          </a:p>
          <a:p>
            <a:pPr lvl="1"/>
            <a:r>
              <a:rPr lang="en-US" dirty="0"/>
              <a:t>In the experiment, the presenter himself designed a Keras LSTM model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6C020FAE-AFBC-45A4-A664-688745BBBD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</p:txBody>
      </p:sp>
      <p:pic>
        <p:nvPicPr>
          <p:cNvPr id="6" name="ตัวแทนเนื้อหา 5" descr="รูปภาพประกอบด้วย ข้อความ, ภาพหน้าจอ, จอภาพ, คอมพิวเตอร์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22FF2C2D-BCBC-47B6-8A6F-B60496F77D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35" t="17535" r="8441" b="4933"/>
          <a:stretch/>
        </p:blipFill>
        <p:spPr>
          <a:xfrm>
            <a:off x="4708230" y="0"/>
            <a:ext cx="4602559" cy="2296001"/>
          </a:xfrm>
          <a:prstGeom prst="rect">
            <a:avLst/>
          </a:prstGeom>
        </p:spPr>
      </p:pic>
      <p:pic>
        <p:nvPicPr>
          <p:cNvPr id="7" name="ตัวแทนเนื้อหา 5">
            <a:extLst>
              <a:ext uri="{FF2B5EF4-FFF2-40B4-BE49-F238E27FC236}">
                <a16:creationId xmlns:a16="http://schemas.microsoft.com/office/drawing/2014/main" id="{AD2E892F-396C-47CB-9C02-42DB8A561A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312" t="15402" r="16871" b="7778"/>
          <a:stretch/>
        </p:blipFill>
        <p:spPr>
          <a:xfrm>
            <a:off x="4358936" y="2296001"/>
            <a:ext cx="4347031" cy="2853983"/>
          </a:xfrm>
          <a:prstGeom prst="rect">
            <a:avLst/>
          </a:prstGeom>
        </p:spPr>
      </p:pic>
      <p:pic>
        <p:nvPicPr>
          <p:cNvPr id="9" name="ตัวแทนเนื้อหา 9">
            <a:extLst>
              <a:ext uri="{FF2B5EF4-FFF2-40B4-BE49-F238E27FC236}">
                <a16:creationId xmlns:a16="http://schemas.microsoft.com/office/drawing/2014/main" id="{E7D9D3CC-97FA-4B60-A6CC-81056364E9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742" t="13268" r="33667" b="7423"/>
          <a:stretch/>
        </p:blipFill>
        <p:spPr>
          <a:xfrm>
            <a:off x="8705967" y="2228295"/>
            <a:ext cx="3486033" cy="462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864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46FEBB7-C1B8-46FE-A443-4A6B0FF95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Reviews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05499AE2-A583-4B82-8E64-36C9FF968D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Amato et al. [4] designed a deep learning-based architecture called “Empirical Orthogonal Functions principal component analysis” EOF-PCA</a:t>
            </a:r>
          </a:p>
          <a:p>
            <a:pPr lvl="1"/>
            <a:r>
              <a:rPr lang="en-US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in which the EOF framework decomposes the spatiotemporal input data</a:t>
            </a:r>
          </a:p>
          <a:p>
            <a:pPr lvl="1"/>
            <a:r>
              <a:rPr lang="en-US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Then, the input layer spatial covariates are processed by a “Fully Connected Neural Network” (FCNN)</a:t>
            </a:r>
          </a:p>
          <a:p>
            <a:pPr lvl="2"/>
            <a:r>
              <a:rPr lang="en-US" sz="1600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to obtain predictive coefficient to be recomposed altogether with the decomposed data stream, obtaining a spatiotemporal signal reconstruction.</a:t>
            </a:r>
            <a:endParaRPr lang="en-US" dirty="0"/>
          </a:p>
        </p:txBody>
      </p:sp>
      <p:pic>
        <p:nvPicPr>
          <p:cNvPr id="5" name="ตัวแทนเนื้อหา 5">
            <a:extLst>
              <a:ext uri="{FF2B5EF4-FFF2-40B4-BE49-F238E27FC236}">
                <a16:creationId xmlns:a16="http://schemas.microsoft.com/office/drawing/2014/main" id="{5027FF6F-ADE3-4F8A-9797-DF7385B926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7729" t="14933" r="12233" b="4356"/>
          <a:stretch/>
        </p:blipFill>
        <p:spPr>
          <a:xfrm>
            <a:off x="5089525" y="2519118"/>
            <a:ext cx="4184650" cy="3164376"/>
          </a:xfrm>
        </p:spPr>
      </p:pic>
    </p:spTree>
    <p:extLst>
      <p:ext uri="{BB962C8B-B14F-4D97-AF65-F5344CB8AC3E}">
        <p14:creationId xmlns:p14="http://schemas.microsoft.com/office/powerpoint/2010/main" val="2444731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EB86E92-DAB0-44A9-B945-910069A4E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Reviews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EA7E9AA5-FA68-4DBE-8E83-0D1466A457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Tang et al. [5] designed an LSTM based framework to learn and forecast the rail traffic.</a:t>
            </a:r>
          </a:p>
          <a:p>
            <a:pPr lvl="1"/>
            <a:r>
              <a:rPr lang="en-US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Accurate forecast can forewarn travel outburst, helping the passengers with their travel plans.</a:t>
            </a:r>
          </a:p>
          <a:p>
            <a:pPr lvl="1"/>
            <a:r>
              <a:rPr lang="en-US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Even though the LSTM is notably effective in temporal data,</a:t>
            </a:r>
          </a:p>
          <a:p>
            <a:pPr lvl="2"/>
            <a:r>
              <a:rPr lang="en-US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it cannot correlate the time domain with the space domain.</a:t>
            </a:r>
          </a:p>
          <a:p>
            <a:pPr lvl="2"/>
            <a:r>
              <a:rPr lang="en-US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That is why we propose ST-LSTM.</a:t>
            </a:r>
          </a:p>
          <a:p>
            <a:pPr lvl="2"/>
            <a:r>
              <a:rPr lang="en-US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Compared with other conventional models, ST-LSTM network can achieve a better performance in experiments.</a:t>
            </a:r>
            <a:endParaRPr lang="en-US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Cordia New" panose="020B0304020202020204" pitchFamily="34" charset="-34"/>
            </a:endParaRPr>
          </a:p>
          <a:p>
            <a:endParaRPr lang="en-US" dirty="0"/>
          </a:p>
        </p:txBody>
      </p:sp>
      <p:pic>
        <p:nvPicPr>
          <p:cNvPr id="7" name="ตัวแทนเนื้อหา 6">
            <a:extLst>
              <a:ext uri="{FF2B5EF4-FFF2-40B4-BE49-F238E27FC236}">
                <a16:creationId xmlns:a16="http://schemas.microsoft.com/office/drawing/2014/main" id="{D23DB045-32AD-4C4D-8EB1-4840BE59A29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7998" t="14555" r="8415" b="5111"/>
          <a:stretch/>
        </p:blipFill>
        <p:spPr>
          <a:xfrm>
            <a:off x="5089525" y="3733654"/>
            <a:ext cx="4184650" cy="2262259"/>
          </a:xfrm>
        </p:spPr>
      </p:pic>
      <p:pic>
        <p:nvPicPr>
          <p:cNvPr id="8" name="ตัวแทนเนื้อหา 4">
            <a:extLst>
              <a:ext uri="{FF2B5EF4-FFF2-40B4-BE49-F238E27FC236}">
                <a16:creationId xmlns:a16="http://schemas.microsoft.com/office/drawing/2014/main" id="{526F674E-97AA-493A-91B2-58A7300B16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89" t="14542" r="14547" b="5095"/>
          <a:stretch/>
        </p:blipFill>
        <p:spPr>
          <a:xfrm>
            <a:off x="5090940" y="1292625"/>
            <a:ext cx="4183062" cy="244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322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E83485B-874F-4595-A44B-EBF295139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Reviews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0B9A784E-C9B6-4B6B-A9AB-9A6C61423E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Lu et al. [6], designed a spatial-temporal deep learning network, termed ST-</a:t>
            </a:r>
            <a:r>
              <a:rPr lang="en-US" sz="18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TrafficNet</a:t>
            </a:r>
            <a:r>
              <a:rPr lang="en-US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,</a:t>
            </a:r>
          </a:p>
          <a:p>
            <a:pPr lvl="1"/>
            <a:r>
              <a:rPr lang="en-US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for traffic flow forecasting, whose architecture works as follows.</a:t>
            </a:r>
          </a:p>
          <a:p>
            <a:pPr lvl="2"/>
            <a:r>
              <a:rPr lang="en-US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1. The Spatial Aware Multi-Diffusion Convolution Bloc (ADC-Block – who introduces Graph Attention Mechanism (GAM) into the MDC) uncovers unseen spatial dependencies from traffic graph signals automatically</a:t>
            </a:r>
          </a:p>
          <a:p>
            <a:pPr lvl="2"/>
            <a:r>
              <a:rPr lang="en-US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2. From the data stream, the multi-diffusion convolution (MDC) block harvests ST-features of the spatial domain.</a:t>
            </a:r>
          </a:p>
          <a:p>
            <a:pPr lvl="2"/>
            <a:r>
              <a:rPr lang="en-US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3. The ST-</a:t>
            </a:r>
            <a:r>
              <a:rPr lang="en-US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TrafficNet</a:t>
            </a:r>
            <a:r>
              <a:rPr lang="en-US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, an LSTM based framework, harvests the features of the temporal domain.</a:t>
            </a:r>
          </a:p>
          <a:p>
            <a:pPr lvl="2"/>
            <a:r>
              <a:rPr lang="en-US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4. The output from both ANN are summed up to achieve convolutional results.</a:t>
            </a:r>
          </a:p>
          <a:p>
            <a:pPr lvl="2"/>
            <a:r>
              <a:rPr lang="en-US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And 5. The ST-</a:t>
            </a:r>
            <a:r>
              <a:rPr lang="en-US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TrafficNet</a:t>
            </a:r>
            <a:r>
              <a:rPr lang="en-US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 is evaluated on two benchmark datasets and compare it with various baseline methods for traffic forecasting.</a:t>
            </a:r>
            <a:endParaRPr lang="en-US" dirty="0"/>
          </a:p>
        </p:txBody>
      </p:sp>
      <p:pic>
        <p:nvPicPr>
          <p:cNvPr id="17" name="ตัวแทนเนื้อหา 16">
            <a:extLst>
              <a:ext uri="{FF2B5EF4-FFF2-40B4-BE49-F238E27FC236}">
                <a16:creationId xmlns:a16="http://schemas.microsoft.com/office/drawing/2014/main" id="{70C79164-4D3F-4E03-8BDE-536F2B35160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0728" t="14178" r="21568" b="5866"/>
          <a:stretch/>
        </p:blipFill>
        <p:spPr>
          <a:xfrm>
            <a:off x="4861369" y="2297837"/>
            <a:ext cx="5809590" cy="4528063"/>
          </a:xfrm>
        </p:spPr>
      </p:pic>
      <p:pic>
        <p:nvPicPr>
          <p:cNvPr id="12" name="ตัวแทนเนื้อหา 5">
            <a:extLst>
              <a:ext uri="{FF2B5EF4-FFF2-40B4-BE49-F238E27FC236}">
                <a16:creationId xmlns:a16="http://schemas.microsoft.com/office/drawing/2014/main" id="{9D341583-F1A8-43CB-8A92-4B2613CFB3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96" t="13424" r="33660" b="61521"/>
          <a:stretch/>
        </p:blipFill>
        <p:spPr>
          <a:xfrm>
            <a:off x="0" y="58515"/>
            <a:ext cx="4975668" cy="2065892"/>
          </a:xfrm>
          <a:prstGeom prst="rect">
            <a:avLst/>
          </a:prstGeom>
        </p:spPr>
      </p:pic>
      <p:pic>
        <p:nvPicPr>
          <p:cNvPr id="15" name="รูปภาพ 14">
            <a:extLst>
              <a:ext uri="{FF2B5EF4-FFF2-40B4-BE49-F238E27FC236}">
                <a16:creationId xmlns:a16="http://schemas.microsoft.com/office/drawing/2014/main" id="{1EF9606A-3196-4D91-B4A3-A3ADA316EB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947" t="38058" r="17209" b="5354"/>
          <a:stretch/>
        </p:blipFill>
        <p:spPr>
          <a:xfrm>
            <a:off x="4975668" y="-78734"/>
            <a:ext cx="4914867" cy="234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0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CE2AD56-AB0C-426A-ACC8-6A1333418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D127A621-F793-4E18-92E9-071B352B0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From each referred/surveyed paper</a:t>
            </a:r>
          </a:p>
          <a:p>
            <a:pPr lvl="1"/>
            <a:r>
              <a:rPr lang="en-US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we will run the CNN+LSTM code written for each model and dataset.</a:t>
            </a:r>
          </a:p>
          <a:p>
            <a:pPr marL="0" marR="0" indent="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Then, we will run the models in the reference</a:t>
            </a:r>
          </a:p>
          <a:p>
            <a:pPr marL="400050" lvl="1" indent="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1. with their own datasets</a:t>
            </a:r>
            <a:endParaRPr lang="en-US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Calibri" panose="020F0502020204030204" pitchFamily="34" charset="0"/>
            </a:endParaRPr>
          </a:p>
          <a:p>
            <a:pPr marL="400050" lvl="1" indent="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2. with the Taxi-Uber dataset and compare them in the form of MAE &amp; RMSE metrics</a:t>
            </a:r>
          </a:p>
          <a:p>
            <a:pPr marL="400050" lvl="1" indent="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the less of them for each model, the better it performs in the term of learning and forecasting.</a:t>
            </a:r>
          </a:p>
          <a:p>
            <a:pPr marL="0" indent="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Finally, we will conclude which model does the best learning/forecast.</a:t>
            </a:r>
            <a:endParaRPr lang="en-US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Cordia New" panose="020B0304020202020204" pitchFamily="34" charset="-34"/>
            </a:endParaRPr>
          </a:p>
          <a:p>
            <a:pPr marL="0" marR="0" indent="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The Deep Learning models and ANNs</a:t>
            </a:r>
          </a:p>
          <a:p>
            <a:pPr marL="400050" lvl="1" indent="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are written in Python with </a:t>
            </a:r>
            <a:r>
              <a:rPr lang="en-US" dirty="0" smtClean="0"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Pytorch &amp; </a:t>
            </a:r>
            <a:r>
              <a:rPr lang="en-US" dirty="0" err="1" smtClean="0"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TensorFlow</a:t>
            </a:r>
            <a:r>
              <a:rPr lang="en-US" dirty="0" smtClean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as our preferred </a:t>
            </a:r>
            <a:r>
              <a:rPr lang="en-US" dirty="0" smtClean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modules.</a:t>
            </a:r>
            <a:endParaRPr lang="en-US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Cordia New" panose="020B0304020202020204" pitchFamily="34" charset="-34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374565"/>
      </p:ext>
    </p:extLst>
  </p:cSld>
  <p:clrMapOvr>
    <a:masterClrMapping/>
  </p:clrMapOvr>
</p:sld>
</file>

<file path=ppt/theme/theme1.xml><?xml version="1.0" encoding="utf-8"?>
<a:theme xmlns:a="http://schemas.openxmlformats.org/drawingml/2006/main" name="เหลี่ยมเพชร">
  <a:themeElements>
    <a:clrScheme name="เหลี่ยมเพชร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เหลี่ยมเพชร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เหลี่ยมเพชร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187</TotalTime>
  <Words>914</Words>
  <Application>Microsoft Office PowerPoint</Application>
  <PresentationFormat>寬螢幕</PresentationFormat>
  <Paragraphs>97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21" baseType="lpstr">
      <vt:lpstr>新細明體</vt:lpstr>
      <vt:lpstr>Arial</vt:lpstr>
      <vt:lpstr>Calibri</vt:lpstr>
      <vt:lpstr>Cordia New</vt:lpstr>
      <vt:lpstr>IrisUPC</vt:lpstr>
      <vt:lpstr>Segoe UI</vt:lpstr>
      <vt:lpstr>Times New Roman</vt:lpstr>
      <vt:lpstr>Trebuchet MS</vt:lpstr>
      <vt:lpstr>Wingdings 3</vt:lpstr>
      <vt:lpstr>เหลี่ยมเพชร</vt:lpstr>
      <vt:lpstr>Recent Advances in Deep Learning in GIS – Spatiotemporal data mining and forecasting</vt:lpstr>
      <vt:lpstr>Introduction</vt:lpstr>
      <vt:lpstr>Deep learning in ST-Data Mining</vt:lpstr>
      <vt:lpstr>Literature Reviews</vt:lpstr>
      <vt:lpstr>Literature Reviews</vt:lpstr>
      <vt:lpstr>Literature Reviews</vt:lpstr>
      <vt:lpstr>Literature Reviews</vt:lpstr>
      <vt:lpstr>Literature Reviews</vt:lpstr>
      <vt:lpstr>Methodology</vt:lpstr>
      <vt:lpstr>Timeline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Survey in Applications of Deep Learning in GIS – Spatiotemporal data mining and forecasting </dc:title>
  <dc:creator>ศุภสิน วุฒิกุลภักดี</dc:creator>
  <cp:lastModifiedBy>Windows 使用者</cp:lastModifiedBy>
  <cp:revision>42</cp:revision>
  <dcterms:created xsi:type="dcterms:W3CDTF">2021-06-03T04:08:55Z</dcterms:created>
  <dcterms:modified xsi:type="dcterms:W3CDTF">2021-08-12T07:29:47Z</dcterms:modified>
</cp:coreProperties>
</file>