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62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6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5548-98F2-4FBD-930F-52F754AE1729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8670D0-2630-4CF2-BCD2-047F0C6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19/8392592" TargetMode="External"/><Relationship Id="rId2" Type="http://schemas.openxmlformats.org/officeDocument/2006/relationships/hyperlink" Target="https://doi.org/10.1038/s41598-020-79148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4B2298-EB04-4A11-9486-A4535798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Recent Advances in Deep Learning in GIS – Spatiotemporal data mining and forecasting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6E70AD3-6B62-45B6-9A15-B8712302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 Thesis proposal &amp; literature survey by</a:t>
            </a: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Supasin </a:t>
            </a:r>
            <a:r>
              <a:rPr lang="en-US" b="1" dirty="0" err="1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Wuthikulphakdi</a:t>
            </a:r>
            <a:endParaRPr lang="en-US" dirty="0">
              <a:solidFill>
                <a:srgbClr val="FFFFFF">
                  <a:alpha val="70000"/>
                </a:srgb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ID# 608785068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 </a:t>
            </a:r>
            <a:r>
              <a:rPr lang="en-US" b="1" dirty="0" err="1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Tamkang</a:t>
            </a:r>
            <a:r>
              <a:rPr lang="en-US" b="1" dirty="0">
                <a:solidFill>
                  <a:srgbClr val="FFFFFF">
                    <a:alpha val="70000"/>
                  </a:srgb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 University</a:t>
            </a:r>
            <a:endParaRPr lang="en-US" dirty="0">
              <a:solidFill>
                <a:srgbClr val="FFFFFF">
                  <a:alpha val="70000"/>
                </a:srgb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9D2CCB-1581-4A6F-9267-F43C356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9F42C12-35E1-4D0E-9443-7680604D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Project Phases: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May/June &lt;-(CURRENT PHASE)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Perform Literature Reviews, Python coding &amp; other essential skills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July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Perform even deeper LR + coding practice + Validation runs.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August/September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Custom Model Design, Training &amp; Testing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October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Final Validation Runs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November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Result &amp; Analysis + Writing a paper.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December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Finish the paper.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January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Char char=""/>
              <a:tabLst>
                <a:tab pos="914400" algn="l"/>
              </a:tabLst>
            </a:pPr>
            <a:r>
              <a:rPr lang="en-US" sz="1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Defence</a:t>
            </a:r>
            <a:r>
              <a:rPr lang="en-US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oral exam</a:t>
            </a:r>
            <a:endParaRPr lang="en-US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14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F6D4D8-170B-4D0C-AF38-4C179F6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335671B-0FF2-47F0-9C57-4F02C5B5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Li, Y., Yu, R.,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Shahabi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C., &amp; Liu, Y. (2017). Diffusion convolutional recurrent neural network: Data-driven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preprint arXiv:1707.01926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[2] Yu, B., Yin, H., &amp; Zhu, Z. (2017).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Spatio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-temporal graph convolutional networks: A deep learning framework for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preprint arXiv:1709.04875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[3] Correa, D.,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Xie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&amp;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Ozbay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 (2017). Exploring the taxi and Uber demand in New York City: An empirical analysis and spatial modeling. In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96th Annual Meeting of the Transportation Research Board, Washington, DC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[4] Amato, F.,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Guignard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F., Robert, S., &amp;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Kanevski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M. (2020). A novel framework for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spatio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‑temporal prediction of environmental data using deep learning. Scientific Reports, 2020(10), 22243.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doi:</a:t>
            </a:r>
            <a:r>
              <a:rPr lang="en-US" sz="1800" u="sng" spc="25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</a:t>
            </a:r>
            <a:r>
              <a:rPr lang="en-US" sz="1800" u="sng" spc="25" dirty="0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://doi.org/10.1038/s41598-020-79148-7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[5] Tang, Q., Yang, M., &amp; Yang, Y. (2019). ST-LSTM: A Deep Learning Approach Combined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Spatio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-Temporal Features for Short-Term Forecast in Rail Transit. Journal of Advanced Transportation, 2019, Article ID 8392592. 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doi:</a:t>
            </a:r>
            <a:r>
              <a:rPr lang="en-US" sz="1800" u="sng" spc="25" dirty="0" err="1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/>
              </a:rPr>
              <a:t>https</a:t>
            </a:r>
            <a:r>
              <a:rPr lang="en-US" sz="1800" u="sng" spc="25" dirty="0">
                <a:solidFill>
                  <a:srgbClr val="337AB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/>
              </a:rPr>
              <a:t>://doi.org/10.1155/2019/8392592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[6] Lu, H., Huang, D., Song, Y., Jiang, D., Zhou, T., &amp; Qin, J. (2020). ST-</a:t>
            </a:r>
            <a:r>
              <a:rPr lang="en-US" sz="1800" spc="25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TrafficNet</a:t>
            </a:r>
            <a:r>
              <a:rPr lang="en-US" sz="1800" spc="25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 Spatial-Temporal Deep Learning Network for Traffic Forecasting. Electronics, 2020(9), 1474.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EF77BA-3BCC-4D43-9F87-642FB3A6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05DD0AC-21C8-4DDE-91F1-3E2D0B8A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Spatiotemporal data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 dataset collected in the space domain (a.k.a. a map over a location),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and the time domain (a.k.a. the time series). 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Is a form of big data</a:t>
            </a:r>
          </a:p>
          <a:p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Why we need to process ST-data?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Intelligent transport system (ITS)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automatic guidance, self-driving cars, traffic prediction, etc.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</a:rPr>
              <a:t>Weather forecast also need this form of data in the term of cloud/smog density</a:t>
            </a:r>
          </a:p>
          <a:p>
            <a:pPr lvl="2"/>
            <a:r>
              <a:rPr lang="en-US" dirty="0"/>
              <a:t>From overhead images</a:t>
            </a:r>
          </a:p>
          <a:p>
            <a:r>
              <a:rPr lang="en-US" dirty="0"/>
              <a:t>Problem: To manually collect, process, and forecast the ST data is a </a:t>
            </a:r>
            <a:r>
              <a:rPr lang="en-US" dirty="0" err="1"/>
              <a:t>labourious</a:t>
            </a:r>
            <a:r>
              <a:rPr lang="en-US" dirty="0"/>
              <a:t> task</a:t>
            </a:r>
          </a:p>
          <a:p>
            <a:pPr lvl="1"/>
            <a:r>
              <a:rPr lang="en-US" dirty="0"/>
              <a:t>Machine learning algorithms will do the job (i.e. SVM)</a:t>
            </a:r>
          </a:p>
          <a:p>
            <a:pPr lvl="2"/>
            <a:r>
              <a:rPr lang="en-US" dirty="0"/>
              <a:t>But ML architectures are not designed to extract feature representations autonomously</a:t>
            </a:r>
          </a:p>
          <a:p>
            <a:pPr lvl="2"/>
            <a:r>
              <a:rPr lang="en-US" dirty="0"/>
              <a:t>Deep learning algorithms are needed</a:t>
            </a:r>
          </a:p>
        </p:txBody>
      </p:sp>
    </p:spTree>
    <p:extLst>
      <p:ext uri="{BB962C8B-B14F-4D97-AF65-F5344CB8AC3E}">
        <p14:creationId xmlns:p14="http://schemas.microsoft.com/office/powerpoint/2010/main" val="29131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412DBF-91FF-42A5-B472-2C448862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ST-Data Mining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9BE4504-B064-4D7A-B5CD-41486E93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capable of feature auto-extraction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CNN in space domain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RNN in time domain</a:t>
            </a:r>
          </a:p>
          <a:p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CNN captures space features (i.e. heatmap, graph data (GCN), &amp; data coordinates)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  <a:cs typeface="Cordia New" panose="020B0304020202020204" pitchFamily="34" charset="-34"/>
              </a:rPr>
              <a:t>But not the time series (i.e. changes)</a:t>
            </a:r>
          </a:p>
          <a:p>
            <a:r>
              <a:rPr lang="en-US" dirty="0"/>
              <a:t>RNN-LSTM captures time features</a:t>
            </a:r>
          </a:p>
          <a:p>
            <a:pPr lvl="1"/>
            <a:r>
              <a:rPr lang="en-US" dirty="0"/>
              <a:t>But RNN has a problem of vanishing/exploding gradient</a:t>
            </a:r>
          </a:p>
          <a:p>
            <a:pPr lvl="1"/>
            <a:r>
              <a:rPr lang="en-US" dirty="0"/>
              <a:t>LSTM is preferred in later works</a:t>
            </a:r>
          </a:p>
        </p:txBody>
      </p:sp>
    </p:spTree>
    <p:extLst>
      <p:ext uri="{BB962C8B-B14F-4D97-AF65-F5344CB8AC3E}">
        <p14:creationId xmlns:p14="http://schemas.microsoft.com/office/powerpoint/2010/main" val="12636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B7414B-09FD-47C2-8519-A08D4308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38AFF7-5CCC-4C2E-B45D-97E7E7A35D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According to Li et al, 2018. [1], spatiotemporal forecasting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is a crucial task for a learning system that operates in a dynamic environment.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Useful in ITS &amp; Smart cities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Diffusion Convolutional Recurrent Neural Network (DCRNN) model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Forecast the road traffic within a specific space and timeframe (The dataset was METR-LA, 2014). Diffusion convolution extracts the traffic features, and the RNN processes the traffic volumes in sequence.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Yu et al, 2018. [2] proposed a Spatiotemporal Graph Convolutional Networks (STGCN)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to tackle the time series prediction problem in traffic domain.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They formulated the problem on graphs and build the model with complete convolutional structures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enabling much faster training speed with fewer parameters.</a:t>
            </a:r>
            <a:endParaRPr lang="en-US" dirty="0"/>
          </a:p>
        </p:txBody>
      </p:sp>
      <p:pic>
        <p:nvPicPr>
          <p:cNvPr id="16" name="ตัวแทนเนื้อหา 12">
            <a:extLst>
              <a:ext uri="{FF2B5EF4-FFF2-40B4-BE49-F238E27FC236}">
                <a16:creationId xmlns:a16="http://schemas.microsoft.com/office/drawing/2014/main" id="{DFCD373F-56B8-4D8E-9CA6-5BB2C061A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059" t="12669" r="48086" b="10014"/>
          <a:stretch/>
        </p:blipFill>
        <p:spPr>
          <a:xfrm>
            <a:off x="5269504" y="2160588"/>
            <a:ext cx="3824692" cy="3881437"/>
          </a:xfrm>
        </p:spPr>
      </p:pic>
    </p:spTree>
    <p:extLst>
      <p:ext uri="{BB962C8B-B14F-4D97-AF65-F5344CB8AC3E}">
        <p14:creationId xmlns:p14="http://schemas.microsoft.com/office/powerpoint/2010/main" val="42589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3F6B5B-D1C8-4127-BD68-555B414F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17412BC-14A0-456E-98AB-73A0C84FB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083" y="2160589"/>
            <a:ext cx="4184035" cy="38807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Correa et al, 2017 [3] performed a spatiotemporal data mining of Taxi vs Uber ridership in NYC, 2014+15.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According to the heatmap inside the paper, the ridership for both taxi systems depended on several factors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such as personal income, education, jobs, car ownership etc.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With 3 spatial models for ridership prediction – linear, spatial error and spatial lag models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last one outperformed not only the first 2 algorithms, but also yielded a considerable accuracy and performance.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lvl="1"/>
            <a:r>
              <a:rPr lang="en-US" dirty="0"/>
              <a:t>In the experiment, the presenter himself designed a Keras LSTM model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C020FAE-AFBC-45A4-A664-688745BBB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6" name="ตัวแทนเนื้อหา 5" descr="รูปภาพประกอบด้วย ข้อความ, ภาพหน้าจอ, จอภาพ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2FF2C2D-BCBC-47B6-8A6F-B60496F77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t="17535" r="8441" b="4933"/>
          <a:stretch/>
        </p:blipFill>
        <p:spPr>
          <a:xfrm>
            <a:off x="4708230" y="0"/>
            <a:ext cx="4602559" cy="2296001"/>
          </a:xfrm>
          <a:prstGeom prst="rect">
            <a:avLst/>
          </a:prstGeom>
        </p:spPr>
      </p:pic>
      <p:pic>
        <p:nvPicPr>
          <p:cNvPr id="7" name="ตัวแทนเนื้อหา 5">
            <a:extLst>
              <a:ext uri="{FF2B5EF4-FFF2-40B4-BE49-F238E27FC236}">
                <a16:creationId xmlns:a16="http://schemas.microsoft.com/office/drawing/2014/main" id="{AD2E892F-396C-47CB-9C02-42DB8A561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2" t="15402" r="16871" b="7778"/>
          <a:stretch/>
        </p:blipFill>
        <p:spPr>
          <a:xfrm>
            <a:off x="4358936" y="2296001"/>
            <a:ext cx="4347031" cy="2853983"/>
          </a:xfrm>
          <a:prstGeom prst="rect">
            <a:avLst/>
          </a:prstGeom>
        </p:spPr>
      </p:pic>
      <p:pic>
        <p:nvPicPr>
          <p:cNvPr id="9" name="ตัวแทนเนื้อหา 9">
            <a:extLst>
              <a:ext uri="{FF2B5EF4-FFF2-40B4-BE49-F238E27FC236}">
                <a16:creationId xmlns:a16="http://schemas.microsoft.com/office/drawing/2014/main" id="{E7D9D3CC-97FA-4B60-A6CC-81056364E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42" t="13268" r="33667" b="7423"/>
          <a:stretch/>
        </p:blipFill>
        <p:spPr>
          <a:xfrm>
            <a:off x="8705967" y="2228295"/>
            <a:ext cx="3486033" cy="46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6FEBB7-C1B8-46FE-A443-4A6B0FF9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5499AE2-A583-4B82-8E64-36C9FF968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Amato et al. [4] designed a deep learning-based architecture called “Empirical Orthogonal Functions principal component analysis” EOF-PCA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in which the EOF framework decomposes the spatiotemporal input data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Then, the input layer spatial covariates are processed by a “Fully Connected Neural Network” (FCNN)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to obtain predictive coefficient to be recomposed altogether with the decomposed data stream, obtaining a spatiotemporal signal reconstruction.</a:t>
            </a:r>
            <a:endParaRPr lang="en-US" dirty="0"/>
          </a:p>
        </p:txBody>
      </p:sp>
      <p:pic>
        <p:nvPicPr>
          <p:cNvPr id="5" name="ตัวแทนเนื้อหา 5">
            <a:extLst>
              <a:ext uri="{FF2B5EF4-FFF2-40B4-BE49-F238E27FC236}">
                <a16:creationId xmlns:a16="http://schemas.microsoft.com/office/drawing/2014/main" id="{5027FF6F-ADE3-4F8A-9797-DF7385B926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729" t="14933" r="12233" b="4356"/>
          <a:stretch/>
        </p:blipFill>
        <p:spPr>
          <a:xfrm>
            <a:off x="5089525" y="2519118"/>
            <a:ext cx="4184650" cy="3164376"/>
          </a:xfrm>
        </p:spPr>
      </p:pic>
    </p:spTree>
    <p:extLst>
      <p:ext uri="{BB962C8B-B14F-4D97-AF65-F5344CB8AC3E}">
        <p14:creationId xmlns:p14="http://schemas.microsoft.com/office/powerpoint/2010/main" val="24447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B86E92-DAB0-44A9-B945-910069A4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7E9AA5-FA68-4DBE-8E83-0D1466A457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Tang et al. [5] designed an LSTM based framework to learn and forecast the rail traffic.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Accurate forecast can forewarn travel outburst, helping the passengers with their travel plans.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Even though the LSTM is notably effective in temporal data,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it cannot correlate the time domain with the space domain.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That is why we propose ST-LSTM.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Compared with other conventional models, ST-LSTM network can achieve a better performance in experiments.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D23DB045-32AD-4C4D-8EB1-4840BE59A2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998" t="14555" r="8415" b="5111"/>
          <a:stretch/>
        </p:blipFill>
        <p:spPr>
          <a:xfrm>
            <a:off x="5089525" y="3733654"/>
            <a:ext cx="4184650" cy="2262259"/>
          </a:xfrm>
        </p:spPr>
      </p:pic>
      <p:pic>
        <p:nvPicPr>
          <p:cNvPr id="8" name="ตัวแทนเนื้อหา 4">
            <a:extLst>
              <a:ext uri="{FF2B5EF4-FFF2-40B4-BE49-F238E27FC236}">
                <a16:creationId xmlns:a16="http://schemas.microsoft.com/office/drawing/2014/main" id="{526F674E-97AA-493A-91B2-58A7300B1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9" t="14542" r="14547" b="5095"/>
          <a:stretch/>
        </p:blipFill>
        <p:spPr>
          <a:xfrm>
            <a:off x="5090940" y="1292625"/>
            <a:ext cx="4183062" cy="24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83485B-874F-4595-A44B-EBF29513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B9A784E-C9B6-4B6B-A9AB-9A6C61423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Lu et al. [6], designed a spatial-temporal deep learning network, termed ST-</a:t>
            </a:r>
            <a:r>
              <a:rPr lang="en-US" sz="1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TrafficNet</a:t>
            </a: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for traffic flow forecasting, whose architecture works as follows.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1. The Spatial Aware Multi-Diffusion Convolution Bloc (ADC-Block – who introduces Graph Attention Mechanism (GAM) into the MDC) uncovers unseen spatial dependencies from traffic graph signals automatically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2. From the data stream, the multi-diffusion convolution (MDC) block harvests ST-features of the spatial domain.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3. The ST-</a:t>
            </a:r>
            <a:r>
              <a:rPr lang="en-US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TrafficNet</a:t>
            </a: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 an LSTM based framework, harvests the features of the temporal domain.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4. The output from both ANN are summed up to achieve convolutional results.</a:t>
            </a:r>
          </a:p>
          <a:p>
            <a:pPr lvl="2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And 5. The ST-</a:t>
            </a:r>
            <a:r>
              <a:rPr lang="en-US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TrafficNet</a:t>
            </a: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is evaluated on two benchmark datasets and compare it with various baseline methods for traffic forecasting.</a:t>
            </a:r>
            <a:endParaRPr lang="en-US" dirty="0"/>
          </a:p>
        </p:txBody>
      </p:sp>
      <p:pic>
        <p:nvPicPr>
          <p:cNvPr id="17" name="ตัวแทนเนื้อหา 16">
            <a:extLst>
              <a:ext uri="{FF2B5EF4-FFF2-40B4-BE49-F238E27FC236}">
                <a16:creationId xmlns:a16="http://schemas.microsoft.com/office/drawing/2014/main" id="{70C79164-4D3F-4E03-8BDE-536F2B351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728" t="14178" r="21568" b="5866"/>
          <a:stretch/>
        </p:blipFill>
        <p:spPr>
          <a:xfrm>
            <a:off x="4861369" y="2297837"/>
            <a:ext cx="5809590" cy="4528063"/>
          </a:xfrm>
        </p:spPr>
      </p:pic>
      <p:pic>
        <p:nvPicPr>
          <p:cNvPr id="12" name="ตัวแทนเนื้อหา 5">
            <a:extLst>
              <a:ext uri="{FF2B5EF4-FFF2-40B4-BE49-F238E27FC236}">
                <a16:creationId xmlns:a16="http://schemas.microsoft.com/office/drawing/2014/main" id="{9D341583-F1A8-43CB-8A92-4B2613CFB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96" t="13424" r="33660" b="61521"/>
          <a:stretch/>
        </p:blipFill>
        <p:spPr>
          <a:xfrm>
            <a:off x="0" y="58515"/>
            <a:ext cx="4975668" cy="2065892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1EF9606A-3196-4D91-B4A3-A3ADA316E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7" t="38058" r="17209" b="5354"/>
          <a:stretch/>
        </p:blipFill>
        <p:spPr>
          <a:xfrm>
            <a:off x="4975668" y="-78734"/>
            <a:ext cx="4914867" cy="2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E2AD56-AB0C-426A-ACC8-6A133341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127A621-F793-4E18-92E9-071B352B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From each referred/surveyed paper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we will run the CNN+LSTM code written for each model and dataset.</a:t>
            </a: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Then, we will run the models in the reference</a:t>
            </a: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1. with their own datasets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2. with the Taxi-Uber dataset and compare them in the form of MAE &amp; RMSE metrics</a:t>
            </a: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less of them for each model, the better it performs in the term of learning and forecasting.</a:t>
            </a:r>
          </a:p>
          <a:p>
            <a:pPr marL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Finally, we will conclude which model does the best learning/forecast.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Deep Learning models and ANNs</a:t>
            </a:r>
          </a:p>
          <a:p>
            <a:pPr marL="400050" lvl="1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are written in Python with Keras as our preferred library/module.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4565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1228</Words>
  <Application>Microsoft Office PowerPoint</Application>
  <PresentationFormat>แบบจอกว้าง</PresentationFormat>
  <Paragraphs>101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Times New Roman</vt:lpstr>
      <vt:lpstr>Trebuchet MS</vt:lpstr>
      <vt:lpstr>Wingdings 3</vt:lpstr>
      <vt:lpstr>เหลี่ยมเพชร</vt:lpstr>
      <vt:lpstr>Recent Advances in Deep Learning in GIS – Spatiotemporal data mining and forecasting</vt:lpstr>
      <vt:lpstr>Introduction</vt:lpstr>
      <vt:lpstr>Deep learning in ST-Data Mining</vt:lpstr>
      <vt:lpstr>Literature Reviews</vt:lpstr>
      <vt:lpstr>Literature Reviews</vt:lpstr>
      <vt:lpstr>Literature Reviews</vt:lpstr>
      <vt:lpstr>Literature Reviews</vt:lpstr>
      <vt:lpstr>Literature Reviews</vt:lpstr>
      <vt:lpstr>Methodology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in Applications of Deep Learning in GIS – Spatiotemporal data mining and forecasting </dc:title>
  <dc:creator>ศุภสิน วุฒิกุลภักดี</dc:creator>
  <cp:lastModifiedBy>ศุภสิน วุฒิกุลภักดี</cp:lastModifiedBy>
  <cp:revision>41</cp:revision>
  <dcterms:created xsi:type="dcterms:W3CDTF">2021-06-03T04:08:55Z</dcterms:created>
  <dcterms:modified xsi:type="dcterms:W3CDTF">2021-06-07T07:17:13Z</dcterms:modified>
</cp:coreProperties>
</file>