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703" r:id="rId1"/>
  </p:sldMasterIdLst>
  <p:sldIdLst>
    <p:sldId id="256" r:id="rId2"/>
    <p:sldId id="279" r:id="rId3"/>
    <p:sldId id="257" r:id="rId4"/>
    <p:sldId id="263" r:id="rId5"/>
    <p:sldId id="261" r:id="rId6"/>
    <p:sldId id="264" r:id="rId7"/>
    <p:sldId id="280" r:id="rId8"/>
    <p:sldId id="266" r:id="rId9"/>
    <p:sldId id="282" r:id="rId10"/>
    <p:sldId id="268" r:id="rId11"/>
    <p:sldId id="270" r:id="rId12"/>
    <p:sldId id="269" r:id="rId13"/>
    <p:sldId id="271" r:id="rId14"/>
    <p:sldId id="273" r:id="rId15"/>
    <p:sldId id="281" r:id="rId16"/>
    <p:sldId id="278" r:id="rId17"/>
    <p:sldId id="283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สไตล์สีปานกลาง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สไตล์สีอ่อน 3 - เน้น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สไตล์สีอ่อน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สไตล์สีอ่อน 2 - เน้น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'Results(NEW)'!$L$18:$M$18</c:f>
              <c:strCache>
                <c:ptCount val="2"/>
                <c:pt idx="0">
                  <c:v>Train 9B:</c:v>
                </c:pt>
                <c:pt idx="1">
                  <c:v>MSE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TFK-DCGAN</c:v>
                </c:pt>
                <c:pt idx="1">
                  <c:v>TFK-CVAE</c:v>
                </c:pt>
                <c:pt idx="2">
                  <c:v>TFK-VAE</c:v>
                </c:pt>
                <c:pt idx="3">
                  <c:v>TFK-WGAN-GP</c:v>
                </c:pt>
                <c:pt idx="4">
                  <c:v>TFK-LSGAN</c:v>
                </c:pt>
                <c:pt idx="5">
                  <c:v>TFK-BAE</c:v>
                </c:pt>
              </c:strCache>
            </c:strRef>
          </c:cat>
          <c:val>
            <c:numRef>
              <c:f>'Results(NEW)'!$N$18:$S$18</c:f>
              <c:numCache>
                <c:formatCode>General</c:formatCode>
                <c:ptCount val="6"/>
                <c:pt idx="0">
                  <c:v>2.9312241999999999E-2</c:v>
                </c:pt>
                <c:pt idx="1">
                  <c:v>5.1539875999999998E-3</c:v>
                </c:pt>
                <c:pt idx="2">
                  <c:v>8.3984589999999996E-4</c:v>
                </c:pt>
                <c:pt idx="3">
                  <c:v>8.1253720000000005E-3</c:v>
                </c:pt>
                <c:pt idx="4">
                  <c:v>0.1126827</c:v>
                </c:pt>
                <c:pt idx="5">
                  <c:v>2.8075112E-3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43-45BD-A852-3B5A1334DE69}"/>
            </c:ext>
          </c:extLst>
        </c:ser>
        <c:ser>
          <c:idx val="1"/>
          <c:order val="1"/>
          <c:tx>
            <c:strRef>
              <c:f>'Results(NEW)'!$L$19:$M$19</c:f>
              <c:strCache>
                <c:ptCount val="2"/>
                <c:pt idx="0">
                  <c:v>Train 9B:</c:v>
                </c:pt>
                <c:pt idx="1">
                  <c:v>RMSE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TFK-DCGAN</c:v>
                </c:pt>
                <c:pt idx="1">
                  <c:v>TFK-CVAE</c:v>
                </c:pt>
                <c:pt idx="2">
                  <c:v>TFK-VAE</c:v>
                </c:pt>
                <c:pt idx="3">
                  <c:v>TFK-WGAN-GP</c:v>
                </c:pt>
                <c:pt idx="4">
                  <c:v>TFK-LSGAN</c:v>
                </c:pt>
                <c:pt idx="5">
                  <c:v>TFK-BAE</c:v>
                </c:pt>
              </c:strCache>
            </c:strRef>
          </c:cat>
          <c:val>
            <c:numRef>
              <c:f>'Results(NEW)'!$N$19:$S$19</c:f>
              <c:numCache>
                <c:formatCode>General</c:formatCode>
                <c:ptCount val="6"/>
                <c:pt idx="0">
                  <c:v>0.171208182697209</c:v>
                </c:pt>
                <c:pt idx="1">
                  <c:v>7.1791279999999999E-2</c:v>
                </c:pt>
                <c:pt idx="2">
                  <c:v>2.8980094892874314E-2</c:v>
                </c:pt>
                <c:pt idx="3">
                  <c:v>9.0140846629076093E-2</c:v>
                </c:pt>
                <c:pt idx="4">
                  <c:v>0.33568243945307202</c:v>
                </c:pt>
                <c:pt idx="5">
                  <c:v>5.2985955000000001E-2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43-45BD-A852-3B5A1334DE69}"/>
            </c:ext>
          </c:extLst>
        </c:ser>
        <c:ser>
          <c:idx val="2"/>
          <c:order val="2"/>
          <c:tx>
            <c:strRef>
              <c:f>'Results(NEW)'!$L$20:$M$20</c:f>
              <c:strCache>
                <c:ptCount val="2"/>
                <c:pt idx="0">
                  <c:v>Train 9B:</c:v>
                </c:pt>
                <c:pt idx="1">
                  <c:v>MAE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TFK-DCGAN</c:v>
                </c:pt>
                <c:pt idx="1">
                  <c:v>TFK-CVAE</c:v>
                </c:pt>
                <c:pt idx="2">
                  <c:v>TFK-VAE</c:v>
                </c:pt>
                <c:pt idx="3">
                  <c:v>TFK-WGAN-GP</c:v>
                </c:pt>
                <c:pt idx="4">
                  <c:v>TFK-LSGAN</c:v>
                </c:pt>
                <c:pt idx="5">
                  <c:v>TFK-BAE</c:v>
                </c:pt>
              </c:strCache>
            </c:strRef>
          </c:cat>
          <c:val>
            <c:numRef>
              <c:f>'Results(NEW)'!$N$20:$S$20</c:f>
              <c:numCache>
                <c:formatCode>General</c:formatCode>
                <c:ptCount val="6"/>
                <c:pt idx="0">
                  <c:v>4.8474759999999999E-2</c:v>
                </c:pt>
                <c:pt idx="1">
                  <c:v>1.000213E-2</c:v>
                </c:pt>
                <c:pt idx="2">
                  <c:v>9.2152729999999995E-3</c:v>
                </c:pt>
                <c:pt idx="3">
                  <c:v>2.1708265000000001E-2</c:v>
                </c:pt>
                <c:pt idx="4">
                  <c:v>0.18267849</c:v>
                </c:pt>
                <c:pt idx="5">
                  <c:v>4.6023809999999998E-2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43-45BD-A852-3B5A1334DE69}"/>
            </c:ext>
          </c:extLst>
        </c:ser>
        <c:ser>
          <c:idx val="3"/>
          <c:order val="3"/>
          <c:tx>
            <c:strRef>
              <c:f>'Results(NEW)'!$L$21:$M$21</c:f>
              <c:strCache>
                <c:ptCount val="2"/>
                <c:pt idx="0">
                  <c:v>Test 9B:</c:v>
                </c:pt>
                <c:pt idx="1">
                  <c:v>MSE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TFK-DCGAN</c:v>
                </c:pt>
                <c:pt idx="1">
                  <c:v>TFK-CVAE</c:v>
                </c:pt>
                <c:pt idx="2">
                  <c:v>TFK-VAE</c:v>
                </c:pt>
                <c:pt idx="3">
                  <c:v>TFK-WGAN-GP</c:v>
                </c:pt>
                <c:pt idx="4">
                  <c:v>TFK-LSGAN</c:v>
                </c:pt>
                <c:pt idx="5">
                  <c:v>TFK-BAE</c:v>
                </c:pt>
              </c:strCache>
            </c:strRef>
          </c:cat>
          <c:val>
            <c:numRef>
              <c:f>'Results(NEW)'!$N$21:$S$21</c:f>
              <c:numCache>
                <c:formatCode>General</c:formatCode>
                <c:ptCount val="6"/>
                <c:pt idx="0">
                  <c:v>2.7818643000000001E-2</c:v>
                </c:pt>
                <c:pt idx="1">
                  <c:v>4.3351070000000004E-3</c:v>
                </c:pt>
                <c:pt idx="2">
                  <c:v>6.9422319999999996E-4</c:v>
                </c:pt>
                <c:pt idx="3">
                  <c:v>7.5466680000000003E-3</c:v>
                </c:pt>
                <c:pt idx="4">
                  <c:v>0.10933066</c:v>
                </c:pt>
                <c:pt idx="5">
                  <c:v>3.5782484000000002E-3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343-45BD-A852-3B5A1334DE69}"/>
            </c:ext>
          </c:extLst>
        </c:ser>
        <c:ser>
          <c:idx val="4"/>
          <c:order val="4"/>
          <c:tx>
            <c:strRef>
              <c:f>'Results(NEW)'!$L$22:$M$22</c:f>
              <c:strCache>
                <c:ptCount val="2"/>
                <c:pt idx="0">
                  <c:v>Test 9B:</c:v>
                </c:pt>
                <c:pt idx="1">
                  <c:v>RMSE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TFK-DCGAN</c:v>
                </c:pt>
                <c:pt idx="1">
                  <c:v>TFK-CVAE</c:v>
                </c:pt>
                <c:pt idx="2">
                  <c:v>TFK-VAE</c:v>
                </c:pt>
                <c:pt idx="3">
                  <c:v>TFK-WGAN-GP</c:v>
                </c:pt>
                <c:pt idx="4">
                  <c:v>TFK-LSGAN</c:v>
                </c:pt>
                <c:pt idx="5">
                  <c:v>TFK-BAE</c:v>
                </c:pt>
              </c:strCache>
            </c:strRef>
          </c:cat>
          <c:val>
            <c:numRef>
              <c:f>'Results(NEW)'!$N$22:$S$22</c:f>
              <c:numCache>
                <c:formatCode>General</c:formatCode>
                <c:ptCount val="6"/>
                <c:pt idx="0">
                  <c:v>0.166789215948356</c:v>
                </c:pt>
                <c:pt idx="1">
                  <c:v>6.5841529999999995E-2</c:v>
                </c:pt>
                <c:pt idx="2">
                  <c:v>2.63481159467021E-2</c:v>
                </c:pt>
                <c:pt idx="3">
                  <c:v>8.6871560023488795E-2</c:v>
                </c:pt>
                <c:pt idx="4">
                  <c:v>0.33065187372048499</c:v>
                </c:pt>
                <c:pt idx="5">
                  <c:v>5.9818459999999997E-2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43-45BD-A852-3B5A1334DE69}"/>
            </c:ext>
          </c:extLst>
        </c:ser>
        <c:ser>
          <c:idx val="5"/>
          <c:order val="5"/>
          <c:tx>
            <c:strRef>
              <c:f>'Results(NEW)'!$L$23:$M$23</c:f>
              <c:strCache>
                <c:ptCount val="2"/>
                <c:pt idx="0">
                  <c:v>Test 9B:</c:v>
                </c:pt>
                <c:pt idx="1">
                  <c:v>MAE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TFK-DCGAN</c:v>
                </c:pt>
                <c:pt idx="1">
                  <c:v>TFK-CVAE</c:v>
                </c:pt>
                <c:pt idx="2">
                  <c:v>TFK-VAE</c:v>
                </c:pt>
                <c:pt idx="3">
                  <c:v>TFK-WGAN-GP</c:v>
                </c:pt>
                <c:pt idx="4">
                  <c:v>TFK-LSGAN</c:v>
                </c:pt>
                <c:pt idx="5">
                  <c:v>TFK-BAE</c:v>
                </c:pt>
              </c:strCache>
            </c:strRef>
          </c:cat>
          <c:val>
            <c:numRef>
              <c:f>'Results(NEW)'!$N$23:$S$23</c:f>
              <c:numCache>
                <c:formatCode>General</c:formatCode>
                <c:ptCount val="6"/>
                <c:pt idx="0">
                  <c:v>4.6871599999999999E-2</c:v>
                </c:pt>
                <c:pt idx="1">
                  <c:v>9.1832489999999992E-3</c:v>
                </c:pt>
                <c:pt idx="2">
                  <c:v>9.2439700000000007E-3</c:v>
                </c:pt>
                <c:pt idx="3">
                  <c:v>2.0719649999999999E-2</c:v>
                </c:pt>
                <c:pt idx="4">
                  <c:v>0.18496665000000001</c:v>
                </c:pt>
                <c:pt idx="5">
                  <c:v>5.3716972000000002E-2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343-45BD-A852-3B5A1334DE69}"/>
            </c:ext>
          </c:extLst>
        </c:ser>
        <c:ser>
          <c:idx val="6"/>
          <c:order val="6"/>
          <c:tx>
            <c:strRef>
              <c:f>'Results(NEW)'!$L$24:$M$24</c:f>
              <c:strCache>
                <c:ptCount val="2"/>
                <c:pt idx="0">
                  <c:v>Train 12B:</c:v>
                </c:pt>
                <c:pt idx="1">
                  <c:v>MSE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TFK-DCGAN</c:v>
                </c:pt>
                <c:pt idx="1">
                  <c:v>TFK-CVAE</c:v>
                </c:pt>
                <c:pt idx="2">
                  <c:v>TFK-VAE</c:v>
                </c:pt>
                <c:pt idx="3">
                  <c:v>TFK-WGAN-GP</c:v>
                </c:pt>
                <c:pt idx="4">
                  <c:v>TFK-LSGAN</c:v>
                </c:pt>
                <c:pt idx="5">
                  <c:v>TFK-BAE</c:v>
                </c:pt>
              </c:strCache>
            </c:strRef>
          </c:cat>
          <c:val>
            <c:numRef>
              <c:f>'Results(NEW)'!$N$24:$S$24</c:f>
              <c:numCache>
                <c:formatCode>General</c:formatCode>
                <c:ptCount val="6"/>
                <c:pt idx="0">
                  <c:v>2.1133374E-2</c:v>
                </c:pt>
                <c:pt idx="1">
                  <c:v>4.1983089999999999E-3</c:v>
                </c:pt>
                <c:pt idx="2">
                  <c:v>8.2212215000000005E-4</c:v>
                </c:pt>
                <c:pt idx="3">
                  <c:v>2.2673044E-2</c:v>
                </c:pt>
                <c:pt idx="4">
                  <c:v>0.40772452999999997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43-45BD-A852-3B5A1334DE69}"/>
            </c:ext>
          </c:extLst>
        </c:ser>
        <c:ser>
          <c:idx val="7"/>
          <c:order val="7"/>
          <c:tx>
            <c:strRef>
              <c:f>'Results(NEW)'!$L$25:$M$25</c:f>
              <c:strCache>
                <c:ptCount val="2"/>
                <c:pt idx="0">
                  <c:v>Train 12B:</c:v>
                </c:pt>
                <c:pt idx="1">
                  <c:v>RMSE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TFK-DCGAN</c:v>
                </c:pt>
                <c:pt idx="1">
                  <c:v>TFK-CVAE</c:v>
                </c:pt>
                <c:pt idx="2">
                  <c:v>TFK-VAE</c:v>
                </c:pt>
                <c:pt idx="3">
                  <c:v>TFK-WGAN-GP</c:v>
                </c:pt>
                <c:pt idx="4">
                  <c:v>TFK-LSGAN</c:v>
                </c:pt>
                <c:pt idx="5">
                  <c:v>TFK-BAE</c:v>
                </c:pt>
              </c:strCache>
            </c:strRef>
          </c:cat>
          <c:val>
            <c:numRef>
              <c:f>'Results(NEW)'!$N$25:$S$25</c:f>
              <c:numCache>
                <c:formatCode>General</c:formatCode>
                <c:ptCount val="6"/>
                <c:pt idx="0">
                  <c:v>0.14537322457312599</c:v>
                </c:pt>
                <c:pt idx="1">
                  <c:v>6.4794359999999995E-2</c:v>
                </c:pt>
                <c:pt idx="2">
                  <c:v>2.867267252977999E-2</c:v>
                </c:pt>
                <c:pt idx="3">
                  <c:v>0.15057570970685599</c:v>
                </c:pt>
                <c:pt idx="4">
                  <c:v>0.63853310760271098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343-45BD-A852-3B5A1334DE69}"/>
            </c:ext>
          </c:extLst>
        </c:ser>
        <c:ser>
          <c:idx val="8"/>
          <c:order val="8"/>
          <c:tx>
            <c:strRef>
              <c:f>'Results(NEW)'!$L$26:$M$26</c:f>
              <c:strCache>
                <c:ptCount val="2"/>
                <c:pt idx="0">
                  <c:v>Train 12B:</c:v>
                </c:pt>
                <c:pt idx="1">
                  <c:v>MAE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TFK-DCGAN</c:v>
                </c:pt>
                <c:pt idx="1">
                  <c:v>TFK-CVAE</c:v>
                </c:pt>
                <c:pt idx="2">
                  <c:v>TFK-VAE</c:v>
                </c:pt>
                <c:pt idx="3">
                  <c:v>TFK-WGAN-GP</c:v>
                </c:pt>
                <c:pt idx="4">
                  <c:v>TFK-LSGAN</c:v>
                </c:pt>
                <c:pt idx="5">
                  <c:v>TFK-BAE</c:v>
                </c:pt>
              </c:strCache>
            </c:strRef>
          </c:cat>
          <c:val>
            <c:numRef>
              <c:f>'Results(NEW)'!$N$26:$S$26</c:f>
              <c:numCache>
                <c:formatCode>General</c:formatCode>
                <c:ptCount val="6"/>
                <c:pt idx="0">
                  <c:v>4.4472903000000001E-2</c:v>
                </c:pt>
                <c:pt idx="1">
                  <c:v>8.0586930000000005E-3</c:v>
                </c:pt>
                <c:pt idx="2">
                  <c:v>9.4704820000000006E-3</c:v>
                </c:pt>
                <c:pt idx="3">
                  <c:v>4.6038307000000001E-2</c:v>
                </c:pt>
                <c:pt idx="4">
                  <c:v>0.24995048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343-45BD-A852-3B5A1334DE69}"/>
            </c:ext>
          </c:extLst>
        </c:ser>
        <c:ser>
          <c:idx val="9"/>
          <c:order val="9"/>
          <c:tx>
            <c:strRef>
              <c:f>'Results(NEW)'!$L$27:$M$27</c:f>
              <c:strCache>
                <c:ptCount val="2"/>
                <c:pt idx="0">
                  <c:v>Test 12B:</c:v>
                </c:pt>
                <c:pt idx="1">
                  <c:v>MSE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TFK-DCGAN</c:v>
                </c:pt>
                <c:pt idx="1">
                  <c:v>TFK-CVAE</c:v>
                </c:pt>
                <c:pt idx="2">
                  <c:v>TFK-VAE</c:v>
                </c:pt>
                <c:pt idx="3">
                  <c:v>TFK-WGAN-GP</c:v>
                </c:pt>
                <c:pt idx="4">
                  <c:v>TFK-LSGAN</c:v>
                </c:pt>
                <c:pt idx="5">
                  <c:v>TFK-BAE</c:v>
                </c:pt>
              </c:strCache>
            </c:strRef>
          </c:cat>
          <c:val>
            <c:numRef>
              <c:f>'Results(NEW)'!$N$27:$S$27</c:f>
              <c:numCache>
                <c:formatCode>General</c:formatCode>
                <c:ptCount val="6"/>
                <c:pt idx="0">
                  <c:v>1.8435907000000001E-2</c:v>
                </c:pt>
                <c:pt idx="1">
                  <c:v>3.2089998E-3</c:v>
                </c:pt>
                <c:pt idx="2">
                  <c:v>7.9671910000000002E-4</c:v>
                </c:pt>
                <c:pt idx="3">
                  <c:v>2.2399756999999999E-2</c:v>
                </c:pt>
                <c:pt idx="4">
                  <c:v>0.41008073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343-45BD-A852-3B5A1334DE69}"/>
            </c:ext>
          </c:extLst>
        </c:ser>
        <c:ser>
          <c:idx val="10"/>
          <c:order val="10"/>
          <c:tx>
            <c:strRef>
              <c:f>'Results(NEW)'!$L$28:$M$28</c:f>
              <c:strCache>
                <c:ptCount val="2"/>
                <c:pt idx="0">
                  <c:v>Test 12B:</c:v>
                </c:pt>
                <c:pt idx="1">
                  <c:v>RMSE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TFK-DCGAN</c:v>
                </c:pt>
                <c:pt idx="1">
                  <c:v>TFK-CVAE</c:v>
                </c:pt>
                <c:pt idx="2">
                  <c:v>TFK-VAE</c:v>
                </c:pt>
                <c:pt idx="3">
                  <c:v>TFK-WGAN-GP</c:v>
                </c:pt>
                <c:pt idx="4">
                  <c:v>TFK-LSGAN</c:v>
                </c:pt>
                <c:pt idx="5">
                  <c:v>TFK-BAE</c:v>
                </c:pt>
              </c:strCache>
            </c:strRef>
          </c:cat>
          <c:val>
            <c:numRef>
              <c:f>'Results(NEW)'!$N$28:$S$28</c:f>
              <c:numCache>
                <c:formatCode>General</c:formatCode>
                <c:ptCount val="6"/>
                <c:pt idx="0">
                  <c:v>0.13577888870819901</c:v>
                </c:pt>
                <c:pt idx="1">
                  <c:v>5.6648030000000002E-2</c:v>
                </c:pt>
                <c:pt idx="2">
                  <c:v>2.8226213082574701E-2</c:v>
                </c:pt>
                <c:pt idx="3">
                  <c:v>0.149665483854589</c:v>
                </c:pt>
                <c:pt idx="4">
                  <c:v>0.64037546089389497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343-45BD-A852-3B5A1334DE69}"/>
            </c:ext>
          </c:extLst>
        </c:ser>
        <c:ser>
          <c:idx val="11"/>
          <c:order val="11"/>
          <c:tx>
            <c:strRef>
              <c:f>'Results(NEW)'!$L$29:$M$29</c:f>
              <c:strCache>
                <c:ptCount val="2"/>
                <c:pt idx="0">
                  <c:v>Test 12B:</c:v>
                </c:pt>
                <c:pt idx="1">
                  <c:v>MAE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TFK-DCGAN</c:v>
                </c:pt>
                <c:pt idx="1">
                  <c:v>TFK-CVAE</c:v>
                </c:pt>
                <c:pt idx="2">
                  <c:v>TFK-VAE</c:v>
                </c:pt>
                <c:pt idx="3">
                  <c:v>TFK-WGAN-GP</c:v>
                </c:pt>
                <c:pt idx="4">
                  <c:v>TFK-LSGAN</c:v>
                </c:pt>
                <c:pt idx="5">
                  <c:v>TFK-BAE</c:v>
                </c:pt>
              </c:strCache>
            </c:strRef>
          </c:cat>
          <c:val>
            <c:numRef>
              <c:f>'Results(NEW)'!$N$29:$S$29</c:f>
              <c:numCache>
                <c:formatCode>General</c:formatCode>
                <c:ptCount val="6"/>
                <c:pt idx="0">
                  <c:v>4.1023522999999999E-2</c:v>
                </c:pt>
                <c:pt idx="1">
                  <c:v>7.0693832999999999E-3</c:v>
                </c:pt>
                <c:pt idx="2">
                  <c:v>9.8724669999999994E-3</c:v>
                </c:pt>
                <c:pt idx="3">
                  <c:v>4.5734169999999998E-2</c:v>
                </c:pt>
                <c:pt idx="4">
                  <c:v>0.24851514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343-45BD-A852-3B5A1334DE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9733855"/>
        <c:axId val="59726367"/>
      </c:barChart>
      <c:catAx>
        <c:axId val="59733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26367"/>
        <c:crosses val="autoZero"/>
        <c:auto val="1"/>
        <c:lblAlgn val="ctr"/>
        <c:lblOffset val="100"/>
        <c:noMultiLvlLbl val="0"/>
      </c:catAx>
      <c:valAx>
        <c:axId val="59726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33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D21800-BCB4-4344-9C8D-7B534F115E87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C036E0A4-8D05-4824-BF41-33A14CF24A14}">
      <dgm:prSet/>
      <dgm:spPr/>
      <dgm:t>
        <a:bodyPr/>
        <a:lstStyle/>
        <a:p>
          <a:r>
            <a:rPr lang="en-US"/>
            <a:t>Intelligent transport system (ITS)</a:t>
          </a:r>
        </a:p>
      </dgm:t>
    </dgm:pt>
    <dgm:pt modelId="{DC204C71-CA56-48E8-A411-867F07941185}" type="parTrans" cxnId="{8A8C5A90-54F8-4724-B334-6C870099BD75}">
      <dgm:prSet/>
      <dgm:spPr/>
      <dgm:t>
        <a:bodyPr/>
        <a:lstStyle/>
        <a:p>
          <a:endParaRPr lang="en-US"/>
        </a:p>
      </dgm:t>
    </dgm:pt>
    <dgm:pt modelId="{1CA3700C-0021-438C-8C12-8196A2925CD8}" type="sibTrans" cxnId="{8A8C5A90-54F8-4724-B334-6C870099BD75}">
      <dgm:prSet/>
      <dgm:spPr/>
      <dgm:t>
        <a:bodyPr/>
        <a:lstStyle/>
        <a:p>
          <a:endParaRPr lang="en-US"/>
        </a:p>
      </dgm:t>
    </dgm:pt>
    <dgm:pt modelId="{2D8A035B-41F9-4B62-8921-66CE304AA6CD}">
      <dgm:prSet/>
      <dgm:spPr/>
      <dgm:t>
        <a:bodyPr/>
        <a:lstStyle/>
        <a:p>
          <a:r>
            <a:rPr lang="en-US"/>
            <a:t>Disaster &amp; Weather forecast</a:t>
          </a:r>
        </a:p>
      </dgm:t>
    </dgm:pt>
    <dgm:pt modelId="{BA243C48-061A-434F-AFE0-B499051FA038}" type="parTrans" cxnId="{E3A93A66-84F1-4703-9F6D-26CD0D2CAA96}">
      <dgm:prSet/>
      <dgm:spPr/>
      <dgm:t>
        <a:bodyPr/>
        <a:lstStyle/>
        <a:p>
          <a:endParaRPr lang="en-US"/>
        </a:p>
      </dgm:t>
    </dgm:pt>
    <dgm:pt modelId="{9EC15DC0-2EC9-41C4-B1EF-2F65D08DD0EE}" type="sibTrans" cxnId="{E3A93A66-84F1-4703-9F6D-26CD0D2CAA96}">
      <dgm:prSet/>
      <dgm:spPr/>
      <dgm:t>
        <a:bodyPr/>
        <a:lstStyle/>
        <a:p>
          <a:endParaRPr lang="en-US"/>
        </a:p>
      </dgm:t>
    </dgm:pt>
    <dgm:pt modelId="{81FCED13-973A-456D-94F8-4D355E097889}">
      <dgm:prSet/>
      <dgm:spPr/>
      <dgm:t>
        <a:bodyPr/>
        <a:lstStyle/>
        <a:p>
          <a:r>
            <a:rPr lang="en-US"/>
            <a:t>To study DL-Implementations in STDM</a:t>
          </a:r>
        </a:p>
      </dgm:t>
    </dgm:pt>
    <dgm:pt modelId="{DF10BA22-BB5C-4CBB-A701-6EE42C8D496E}" type="parTrans" cxnId="{E70B76BC-2ADE-4CA7-A91C-385CB9C97CE6}">
      <dgm:prSet/>
      <dgm:spPr/>
      <dgm:t>
        <a:bodyPr/>
        <a:lstStyle/>
        <a:p>
          <a:endParaRPr lang="en-US"/>
        </a:p>
      </dgm:t>
    </dgm:pt>
    <dgm:pt modelId="{2E9D690D-9DB6-4FA5-B260-2F501B31D1AD}" type="sibTrans" cxnId="{E70B76BC-2ADE-4CA7-A91C-385CB9C97CE6}">
      <dgm:prSet/>
      <dgm:spPr/>
      <dgm:t>
        <a:bodyPr/>
        <a:lstStyle/>
        <a:p>
          <a:endParaRPr lang="en-US"/>
        </a:p>
      </dgm:t>
    </dgm:pt>
    <dgm:pt modelId="{32F38B5D-A696-41F5-B930-D7379A72BBA5}">
      <dgm:prSet/>
      <dgm:spPr/>
      <dgm:t>
        <a:bodyPr/>
        <a:lstStyle/>
        <a:p>
          <a:r>
            <a:rPr lang="en-US"/>
            <a:t>To mine ST-data is laborious</a:t>
          </a:r>
        </a:p>
      </dgm:t>
    </dgm:pt>
    <dgm:pt modelId="{1C11A473-ECB5-43CA-9222-0B515D2C7825}" type="parTrans" cxnId="{4CE80AF9-2ED0-45AC-944A-169E76A48A65}">
      <dgm:prSet/>
      <dgm:spPr/>
      <dgm:t>
        <a:bodyPr/>
        <a:lstStyle/>
        <a:p>
          <a:endParaRPr lang="en-US"/>
        </a:p>
      </dgm:t>
    </dgm:pt>
    <dgm:pt modelId="{9D191824-0C34-4372-848A-06CDB047649B}" type="sibTrans" cxnId="{4CE80AF9-2ED0-45AC-944A-169E76A48A65}">
      <dgm:prSet/>
      <dgm:spPr/>
      <dgm:t>
        <a:bodyPr/>
        <a:lstStyle/>
        <a:p>
          <a:endParaRPr lang="en-US"/>
        </a:p>
      </dgm:t>
    </dgm:pt>
    <dgm:pt modelId="{73A476C2-6260-4EDA-93CD-319060F00660}">
      <dgm:prSet/>
      <dgm:spPr/>
      <dgm:t>
        <a:bodyPr/>
        <a:lstStyle/>
        <a:p>
          <a:r>
            <a:rPr lang="en-US"/>
            <a:t>Deep learning can help -&gt; self-feature extraction</a:t>
          </a:r>
        </a:p>
      </dgm:t>
    </dgm:pt>
    <dgm:pt modelId="{F912A849-B634-436F-B0A0-750B690D5B8C}" type="parTrans" cxnId="{72E87EF0-2BC5-420F-AB66-5E5042C2BAD7}">
      <dgm:prSet/>
      <dgm:spPr/>
      <dgm:t>
        <a:bodyPr/>
        <a:lstStyle/>
        <a:p>
          <a:endParaRPr lang="en-US"/>
        </a:p>
      </dgm:t>
    </dgm:pt>
    <dgm:pt modelId="{68EF0B61-FA5E-405F-AD6F-C8D1D1F1BE0D}" type="sibTrans" cxnId="{72E87EF0-2BC5-420F-AB66-5E5042C2BAD7}">
      <dgm:prSet/>
      <dgm:spPr/>
      <dgm:t>
        <a:bodyPr/>
        <a:lstStyle/>
        <a:p>
          <a:endParaRPr lang="en-US"/>
        </a:p>
      </dgm:t>
    </dgm:pt>
    <dgm:pt modelId="{EADB5C73-EBAD-4108-A8CB-AC73C90DC3C9}">
      <dgm:prSet/>
      <dgm:spPr/>
      <dgm:t>
        <a:bodyPr/>
        <a:lstStyle/>
        <a:p>
          <a:r>
            <a:rPr lang="en-US"/>
            <a:t>Do newer STDM-DL models outperform older ones?</a:t>
          </a:r>
        </a:p>
      </dgm:t>
    </dgm:pt>
    <dgm:pt modelId="{202CD3C3-EED6-4869-9F5B-25919FF3FDE5}" type="parTrans" cxnId="{5F08EB20-6530-4566-A00F-A8841E2B2E5D}">
      <dgm:prSet/>
      <dgm:spPr/>
      <dgm:t>
        <a:bodyPr/>
        <a:lstStyle/>
        <a:p>
          <a:endParaRPr lang="en-US"/>
        </a:p>
      </dgm:t>
    </dgm:pt>
    <dgm:pt modelId="{5A195C70-4185-402F-A1B2-0CE03CA0B1F8}" type="sibTrans" cxnId="{5F08EB20-6530-4566-A00F-A8841E2B2E5D}">
      <dgm:prSet/>
      <dgm:spPr/>
      <dgm:t>
        <a:bodyPr/>
        <a:lstStyle/>
        <a:p>
          <a:endParaRPr lang="en-US"/>
        </a:p>
      </dgm:t>
    </dgm:pt>
    <dgm:pt modelId="{A96B2BF7-AE60-45FD-B7D3-6860B9770E44}" type="pres">
      <dgm:prSet presAssocID="{ACD21800-BCB4-4344-9C8D-7B534F115E87}" presName="diagram" presStyleCnt="0">
        <dgm:presLayoutVars>
          <dgm:dir/>
          <dgm:resizeHandles val="exact"/>
        </dgm:presLayoutVars>
      </dgm:prSet>
      <dgm:spPr/>
    </dgm:pt>
    <dgm:pt modelId="{59643BA9-C3B7-4EC6-8DEC-FFADC328F5A2}" type="pres">
      <dgm:prSet presAssocID="{C036E0A4-8D05-4824-BF41-33A14CF24A14}" presName="node" presStyleLbl="node1" presStyleIdx="0" presStyleCnt="5">
        <dgm:presLayoutVars>
          <dgm:bulletEnabled val="1"/>
        </dgm:presLayoutVars>
      </dgm:prSet>
      <dgm:spPr/>
    </dgm:pt>
    <dgm:pt modelId="{62F37832-1458-4607-A33C-883939B5FE01}" type="pres">
      <dgm:prSet presAssocID="{1CA3700C-0021-438C-8C12-8196A2925CD8}" presName="sibTrans" presStyleCnt="0"/>
      <dgm:spPr/>
    </dgm:pt>
    <dgm:pt modelId="{7A34C244-68DA-4DB5-BE49-6C5153AFF87E}" type="pres">
      <dgm:prSet presAssocID="{2D8A035B-41F9-4B62-8921-66CE304AA6CD}" presName="node" presStyleLbl="node1" presStyleIdx="1" presStyleCnt="5">
        <dgm:presLayoutVars>
          <dgm:bulletEnabled val="1"/>
        </dgm:presLayoutVars>
      </dgm:prSet>
      <dgm:spPr/>
    </dgm:pt>
    <dgm:pt modelId="{A529A759-D124-4059-B129-486CF015E8A8}" type="pres">
      <dgm:prSet presAssocID="{9EC15DC0-2EC9-41C4-B1EF-2F65D08DD0EE}" presName="sibTrans" presStyleCnt="0"/>
      <dgm:spPr/>
    </dgm:pt>
    <dgm:pt modelId="{9BBBD06F-17F8-460F-AD92-B4532F38158C}" type="pres">
      <dgm:prSet presAssocID="{81FCED13-973A-456D-94F8-4D355E097889}" presName="node" presStyleLbl="node1" presStyleIdx="2" presStyleCnt="5">
        <dgm:presLayoutVars>
          <dgm:bulletEnabled val="1"/>
        </dgm:presLayoutVars>
      </dgm:prSet>
      <dgm:spPr/>
    </dgm:pt>
    <dgm:pt modelId="{AB79B7D5-C666-40E3-A67B-77F87DCA4FB0}" type="pres">
      <dgm:prSet presAssocID="{2E9D690D-9DB6-4FA5-B260-2F501B31D1AD}" presName="sibTrans" presStyleCnt="0"/>
      <dgm:spPr/>
    </dgm:pt>
    <dgm:pt modelId="{AB603934-C573-4752-B000-9A96ECBB8984}" type="pres">
      <dgm:prSet presAssocID="{32F38B5D-A696-41F5-B930-D7379A72BBA5}" presName="node" presStyleLbl="node1" presStyleIdx="3" presStyleCnt="5">
        <dgm:presLayoutVars>
          <dgm:bulletEnabled val="1"/>
        </dgm:presLayoutVars>
      </dgm:prSet>
      <dgm:spPr/>
    </dgm:pt>
    <dgm:pt modelId="{D8ACF35A-29BD-4A17-AC9D-8F4D9EF5067C}" type="pres">
      <dgm:prSet presAssocID="{9D191824-0C34-4372-848A-06CDB047649B}" presName="sibTrans" presStyleCnt="0"/>
      <dgm:spPr/>
    </dgm:pt>
    <dgm:pt modelId="{D7BE07FC-F550-4362-BA19-B0BDB818708A}" type="pres">
      <dgm:prSet presAssocID="{EADB5C73-EBAD-4108-A8CB-AC73C90DC3C9}" presName="node" presStyleLbl="node1" presStyleIdx="4" presStyleCnt="5">
        <dgm:presLayoutVars>
          <dgm:bulletEnabled val="1"/>
        </dgm:presLayoutVars>
      </dgm:prSet>
      <dgm:spPr/>
    </dgm:pt>
  </dgm:ptLst>
  <dgm:cxnLst>
    <dgm:cxn modelId="{8B4AB410-0EBD-4C30-8D42-86CF956EAA08}" type="presOf" srcId="{32F38B5D-A696-41F5-B930-D7379A72BBA5}" destId="{AB603934-C573-4752-B000-9A96ECBB8984}" srcOrd="0" destOrd="0" presId="urn:microsoft.com/office/officeart/2005/8/layout/default"/>
    <dgm:cxn modelId="{DD171A1C-4365-4A1B-B2C6-0802BA51C1FB}" type="presOf" srcId="{EADB5C73-EBAD-4108-A8CB-AC73C90DC3C9}" destId="{D7BE07FC-F550-4362-BA19-B0BDB818708A}" srcOrd="0" destOrd="0" presId="urn:microsoft.com/office/officeart/2005/8/layout/default"/>
    <dgm:cxn modelId="{5F08EB20-6530-4566-A00F-A8841E2B2E5D}" srcId="{ACD21800-BCB4-4344-9C8D-7B534F115E87}" destId="{EADB5C73-EBAD-4108-A8CB-AC73C90DC3C9}" srcOrd="4" destOrd="0" parTransId="{202CD3C3-EED6-4869-9F5B-25919FF3FDE5}" sibTransId="{5A195C70-4185-402F-A1B2-0CE03CA0B1F8}"/>
    <dgm:cxn modelId="{E3A93A66-84F1-4703-9F6D-26CD0D2CAA96}" srcId="{ACD21800-BCB4-4344-9C8D-7B534F115E87}" destId="{2D8A035B-41F9-4B62-8921-66CE304AA6CD}" srcOrd="1" destOrd="0" parTransId="{BA243C48-061A-434F-AFE0-B499051FA038}" sibTransId="{9EC15DC0-2EC9-41C4-B1EF-2F65D08DD0EE}"/>
    <dgm:cxn modelId="{277FD78B-7446-4C20-981A-5E57AC8D3595}" type="presOf" srcId="{73A476C2-6260-4EDA-93CD-319060F00660}" destId="{AB603934-C573-4752-B000-9A96ECBB8984}" srcOrd="0" destOrd="1" presId="urn:microsoft.com/office/officeart/2005/8/layout/default"/>
    <dgm:cxn modelId="{8A8C5A90-54F8-4724-B334-6C870099BD75}" srcId="{ACD21800-BCB4-4344-9C8D-7B534F115E87}" destId="{C036E0A4-8D05-4824-BF41-33A14CF24A14}" srcOrd="0" destOrd="0" parTransId="{DC204C71-CA56-48E8-A411-867F07941185}" sibTransId="{1CA3700C-0021-438C-8C12-8196A2925CD8}"/>
    <dgm:cxn modelId="{4B07A890-E9E6-4518-93D6-01133CFEC019}" type="presOf" srcId="{81FCED13-973A-456D-94F8-4D355E097889}" destId="{9BBBD06F-17F8-460F-AD92-B4532F38158C}" srcOrd="0" destOrd="0" presId="urn:microsoft.com/office/officeart/2005/8/layout/default"/>
    <dgm:cxn modelId="{E70B76BC-2ADE-4CA7-A91C-385CB9C97CE6}" srcId="{ACD21800-BCB4-4344-9C8D-7B534F115E87}" destId="{81FCED13-973A-456D-94F8-4D355E097889}" srcOrd="2" destOrd="0" parTransId="{DF10BA22-BB5C-4CBB-A701-6EE42C8D496E}" sibTransId="{2E9D690D-9DB6-4FA5-B260-2F501B31D1AD}"/>
    <dgm:cxn modelId="{183159C6-82DA-47DA-9E88-BA186F69330D}" type="presOf" srcId="{ACD21800-BCB4-4344-9C8D-7B534F115E87}" destId="{A96B2BF7-AE60-45FD-B7D3-6860B9770E44}" srcOrd="0" destOrd="0" presId="urn:microsoft.com/office/officeart/2005/8/layout/default"/>
    <dgm:cxn modelId="{2A5B21C8-65AE-43E1-934B-68E11D17BB2B}" type="presOf" srcId="{C036E0A4-8D05-4824-BF41-33A14CF24A14}" destId="{59643BA9-C3B7-4EC6-8DEC-FFADC328F5A2}" srcOrd="0" destOrd="0" presId="urn:microsoft.com/office/officeart/2005/8/layout/default"/>
    <dgm:cxn modelId="{4B626BDF-A045-4670-BBDE-EF4ADDC56F07}" type="presOf" srcId="{2D8A035B-41F9-4B62-8921-66CE304AA6CD}" destId="{7A34C244-68DA-4DB5-BE49-6C5153AFF87E}" srcOrd="0" destOrd="0" presId="urn:microsoft.com/office/officeart/2005/8/layout/default"/>
    <dgm:cxn modelId="{72E87EF0-2BC5-420F-AB66-5E5042C2BAD7}" srcId="{32F38B5D-A696-41F5-B930-D7379A72BBA5}" destId="{73A476C2-6260-4EDA-93CD-319060F00660}" srcOrd="0" destOrd="0" parTransId="{F912A849-B634-436F-B0A0-750B690D5B8C}" sibTransId="{68EF0B61-FA5E-405F-AD6F-C8D1D1F1BE0D}"/>
    <dgm:cxn modelId="{4CE80AF9-2ED0-45AC-944A-169E76A48A65}" srcId="{ACD21800-BCB4-4344-9C8D-7B534F115E87}" destId="{32F38B5D-A696-41F5-B930-D7379A72BBA5}" srcOrd="3" destOrd="0" parTransId="{1C11A473-ECB5-43CA-9222-0B515D2C7825}" sibTransId="{9D191824-0C34-4372-848A-06CDB047649B}"/>
    <dgm:cxn modelId="{A38D02ED-2519-4F52-B853-6CD3216D7C4F}" type="presParOf" srcId="{A96B2BF7-AE60-45FD-B7D3-6860B9770E44}" destId="{59643BA9-C3B7-4EC6-8DEC-FFADC328F5A2}" srcOrd="0" destOrd="0" presId="urn:microsoft.com/office/officeart/2005/8/layout/default"/>
    <dgm:cxn modelId="{0FFEA6B1-8BAB-4357-921C-4C70F9EF2A18}" type="presParOf" srcId="{A96B2BF7-AE60-45FD-B7D3-6860B9770E44}" destId="{62F37832-1458-4607-A33C-883939B5FE01}" srcOrd="1" destOrd="0" presId="urn:microsoft.com/office/officeart/2005/8/layout/default"/>
    <dgm:cxn modelId="{397363D3-C7B1-47B6-AAC8-07C61D516EA7}" type="presParOf" srcId="{A96B2BF7-AE60-45FD-B7D3-6860B9770E44}" destId="{7A34C244-68DA-4DB5-BE49-6C5153AFF87E}" srcOrd="2" destOrd="0" presId="urn:microsoft.com/office/officeart/2005/8/layout/default"/>
    <dgm:cxn modelId="{2617922D-A973-49A3-B6C8-93F3B6D3F8BF}" type="presParOf" srcId="{A96B2BF7-AE60-45FD-B7D3-6860B9770E44}" destId="{A529A759-D124-4059-B129-486CF015E8A8}" srcOrd="3" destOrd="0" presId="urn:microsoft.com/office/officeart/2005/8/layout/default"/>
    <dgm:cxn modelId="{E6A62D40-44BD-4092-AF84-094EA52248D3}" type="presParOf" srcId="{A96B2BF7-AE60-45FD-B7D3-6860B9770E44}" destId="{9BBBD06F-17F8-460F-AD92-B4532F38158C}" srcOrd="4" destOrd="0" presId="urn:microsoft.com/office/officeart/2005/8/layout/default"/>
    <dgm:cxn modelId="{016F3842-0CCD-4846-B07B-E49B3117332F}" type="presParOf" srcId="{A96B2BF7-AE60-45FD-B7D3-6860B9770E44}" destId="{AB79B7D5-C666-40E3-A67B-77F87DCA4FB0}" srcOrd="5" destOrd="0" presId="urn:microsoft.com/office/officeart/2005/8/layout/default"/>
    <dgm:cxn modelId="{A097AC9C-B565-4171-8B99-BA252BA4F02E}" type="presParOf" srcId="{A96B2BF7-AE60-45FD-B7D3-6860B9770E44}" destId="{AB603934-C573-4752-B000-9A96ECBB8984}" srcOrd="6" destOrd="0" presId="urn:microsoft.com/office/officeart/2005/8/layout/default"/>
    <dgm:cxn modelId="{86BF4B5D-1DD1-431D-952C-36A983419E0E}" type="presParOf" srcId="{A96B2BF7-AE60-45FD-B7D3-6860B9770E44}" destId="{D8ACF35A-29BD-4A17-AC9D-8F4D9EF5067C}" srcOrd="7" destOrd="0" presId="urn:microsoft.com/office/officeart/2005/8/layout/default"/>
    <dgm:cxn modelId="{4299BE4C-1B13-4AC0-ACCD-F3532790AC2C}" type="presParOf" srcId="{A96B2BF7-AE60-45FD-B7D3-6860B9770E44}" destId="{D7BE07FC-F550-4362-BA19-B0BDB818708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09FF52-D360-4DF5-87C2-73694C8D469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023162-E016-46E4-8FE4-DF44A4513F07}">
      <dgm:prSet/>
      <dgm:spPr/>
      <dgm:t>
        <a:bodyPr/>
        <a:lstStyle/>
        <a:p>
          <a:r>
            <a:rPr lang="en-US"/>
            <a:t>Download &amp; visualise the dataset</a:t>
          </a:r>
        </a:p>
      </dgm:t>
    </dgm:pt>
    <dgm:pt modelId="{6C16830F-0F39-4E71-A2F9-918A23AEC79B}" type="parTrans" cxnId="{9891B6CC-C900-4E2F-8B36-327E92C4BA91}">
      <dgm:prSet/>
      <dgm:spPr/>
      <dgm:t>
        <a:bodyPr/>
        <a:lstStyle/>
        <a:p>
          <a:endParaRPr lang="en-US"/>
        </a:p>
      </dgm:t>
    </dgm:pt>
    <dgm:pt modelId="{BBB45EE0-5F04-4742-B091-57CC2A9E9047}" type="sibTrans" cxnId="{9891B6CC-C900-4E2F-8B36-327E92C4BA91}">
      <dgm:prSet/>
      <dgm:spPr/>
      <dgm:t>
        <a:bodyPr/>
        <a:lstStyle/>
        <a:p>
          <a:endParaRPr lang="en-US"/>
        </a:p>
      </dgm:t>
    </dgm:pt>
    <dgm:pt modelId="{D068473D-2B78-4FFD-9FA8-07B0EB701ADE}">
      <dgm:prSet/>
      <dgm:spPr/>
      <dgm:t>
        <a:bodyPr/>
        <a:lstStyle/>
        <a:p>
          <a:r>
            <a:rPr lang="en-US"/>
            <a:t>Extract spatial (coordinates) and temporal features.</a:t>
          </a:r>
        </a:p>
      </dgm:t>
    </dgm:pt>
    <dgm:pt modelId="{C3F7BF6D-DB38-4483-98B2-6294BCA41DCE}" type="parTrans" cxnId="{CB047C8B-4F1A-4AD5-A1E8-EB87C9FB2DD8}">
      <dgm:prSet/>
      <dgm:spPr/>
      <dgm:t>
        <a:bodyPr/>
        <a:lstStyle/>
        <a:p>
          <a:endParaRPr lang="en-US"/>
        </a:p>
      </dgm:t>
    </dgm:pt>
    <dgm:pt modelId="{11389C20-2321-47B0-AC42-19D13C8C379F}" type="sibTrans" cxnId="{CB047C8B-4F1A-4AD5-A1E8-EB87C9FB2DD8}">
      <dgm:prSet/>
      <dgm:spPr/>
      <dgm:t>
        <a:bodyPr/>
        <a:lstStyle/>
        <a:p>
          <a:endParaRPr lang="en-US"/>
        </a:p>
      </dgm:t>
    </dgm:pt>
    <dgm:pt modelId="{C9B1E0A7-48FB-485C-B332-F97F43291E21}">
      <dgm:prSet/>
      <dgm:spPr/>
      <dgm:t>
        <a:bodyPr/>
        <a:lstStyle/>
        <a:p>
          <a:r>
            <a:rPr lang="en-US"/>
            <a:t>Spat.F. = coordinates, temp.F. = timestamps with one frequency each</a:t>
          </a:r>
        </a:p>
      </dgm:t>
    </dgm:pt>
    <dgm:pt modelId="{4D1BF19B-9621-45AB-9A7B-F2A490FD8653}" type="parTrans" cxnId="{0B0DD2BE-A2DF-4002-9D94-64E004EF65A7}">
      <dgm:prSet/>
      <dgm:spPr/>
      <dgm:t>
        <a:bodyPr/>
        <a:lstStyle/>
        <a:p>
          <a:endParaRPr lang="en-US"/>
        </a:p>
      </dgm:t>
    </dgm:pt>
    <dgm:pt modelId="{1C1DE2B7-A5DA-4DFA-8B95-2D289E643F8A}" type="sibTrans" cxnId="{0B0DD2BE-A2DF-4002-9D94-64E004EF65A7}">
      <dgm:prSet/>
      <dgm:spPr/>
      <dgm:t>
        <a:bodyPr/>
        <a:lstStyle/>
        <a:p>
          <a:endParaRPr lang="en-US"/>
        </a:p>
      </dgm:t>
    </dgm:pt>
    <dgm:pt modelId="{306DA054-A4DC-47F7-9277-768C5A4C3E71}">
      <dgm:prSet/>
      <dgm:spPr/>
      <dgm:t>
        <a:bodyPr/>
        <a:lstStyle/>
        <a:p>
          <a:r>
            <a:rPr lang="en-US"/>
            <a:t>Convert coordinates to rasterised heatmaps</a:t>
          </a:r>
        </a:p>
      </dgm:t>
    </dgm:pt>
    <dgm:pt modelId="{1C56D446-9E41-4E74-BD98-9E4CE9B89608}" type="parTrans" cxnId="{01B5773E-B9F1-44FA-B2E1-0EA8CFBB15C7}">
      <dgm:prSet/>
      <dgm:spPr/>
      <dgm:t>
        <a:bodyPr/>
        <a:lstStyle/>
        <a:p>
          <a:endParaRPr lang="en-US"/>
        </a:p>
      </dgm:t>
    </dgm:pt>
    <dgm:pt modelId="{1D9C0A99-EA51-4946-93DE-6C4C7BDEEBA5}" type="sibTrans" cxnId="{01B5773E-B9F1-44FA-B2E1-0EA8CFBB15C7}">
      <dgm:prSet/>
      <dgm:spPr/>
      <dgm:t>
        <a:bodyPr/>
        <a:lstStyle/>
        <a:p>
          <a:endParaRPr lang="en-US"/>
        </a:p>
      </dgm:t>
    </dgm:pt>
    <dgm:pt modelId="{7205FA85-F9A6-4FB5-9C5D-6953ED916B0F}">
      <dgm:prSet/>
      <dgm:spPr/>
      <dgm:t>
        <a:bodyPr/>
        <a:lstStyle/>
        <a:p>
          <a:r>
            <a:rPr lang="en-US"/>
            <a:t>And temporal features to time series</a:t>
          </a:r>
        </a:p>
      </dgm:t>
    </dgm:pt>
    <dgm:pt modelId="{3C0BBEA5-251F-435B-8D49-4AC2AC45CB13}" type="parTrans" cxnId="{001ED972-DE1E-4D6B-823A-21B6545972AF}">
      <dgm:prSet/>
      <dgm:spPr/>
      <dgm:t>
        <a:bodyPr/>
        <a:lstStyle/>
        <a:p>
          <a:endParaRPr lang="en-US"/>
        </a:p>
      </dgm:t>
    </dgm:pt>
    <dgm:pt modelId="{4892AC4E-97DC-42B5-80ED-D4DF1D04CBAC}" type="sibTrans" cxnId="{001ED972-DE1E-4D6B-823A-21B6545972AF}">
      <dgm:prSet/>
      <dgm:spPr/>
      <dgm:t>
        <a:bodyPr/>
        <a:lstStyle/>
        <a:p>
          <a:endParaRPr lang="en-US"/>
        </a:p>
      </dgm:t>
    </dgm:pt>
    <dgm:pt modelId="{990F0BDB-E2CD-4FD4-B632-76CBE5C40989}">
      <dgm:prSet/>
      <dgm:spPr/>
      <dgm:t>
        <a:bodyPr/>
        <a:lstStyle/>
        <a:p>
          <a:r>
            <a:rPr lang="en-US" dirty="0"/>
            <a:t>Run spatial models on </a:t>
          </a:r>
          <a:r>
            <a:rPr lang="en-US" dirty="0" err="1"/>
            <a:t>rasterised</a:t>
          </a:r>
          <a:r>
            <a:rPr lang="en-US" dirty="0"/>
            <a:t> heatmaps</a:t>
          </a:r>
        </a:p>
      </dgm:t>
    </dgm:pt>
    <dgm:pt modelId="{E3766712-96EE-4E71-BCEE-D3D46780AED3}" type="parTrans" cxnId="{44AF0673-B55D-4BF2-AD95-CA5749BC1B91}">
      <dgm:prSet/>
      <dgm:spPr/>
      <dgm:t>
        <a:bodyPr/>
        <a:lstStyle/>
        <a:p>
          <a:endParaRPr lang="en-US"/>
        </a:p>
      </dgm:t>
    </dgm:pt>
    <dgm:pt modelId="{66DA839E-1CE0-49FF-8E44-1A13813487F1}" type="sibTrans" cxnId="{44AF0673-B55D-4BF2-AD95-CA5749BC1B91}">
      <dgm:prSet/>
      <dgm:spPr/>
      <dgm:t>
        <a:bodyPr/>
        <a:lstStyle/>
        <a:p>
          <a:endParaRPr lang="en-US"/>
        </a:p>
      </dgm:t>
    </dgm:pt>
    <dgm:pt modelId="{5625FC1A-91D2-4256-91EF-32633B081A0D}">
      <dgm:prSet/>
      <dgm:spPr/>
      <dgm:t>
        <a:bodyPr/>
        <a:lstStyle/>
        <a:p>
          <a:r>
            <a:rPr lang="en-US" dirty="0"/>
            <a:t>And temporal models on time series</a:t>
          </a:r>
        </a:p>
      </dgm:t>
    </dgm:pt>
    <dgm:pt modelId="{54F06705-DADC-4D55-B980-8D66665C06ED}" type="parTrans" cxnId="{90FEC559-0F2C-484E-A223-75424E16D17C}">
      <dgm:prSet/>
      <dgm:spPr/>
      <dgm:t>
        <a:bodyPr/>
        <a:lstStyle/>
        <a:p>
          <a:endParaRPr lang="en-US"/>
        </a:p>
      </dgm:t>
    </dgm:pt>
    <dgm:pt modelId="{AA0059DA-61CF-4EC3-BCB6-6EED3853BA2C}" type="sibTrans" cxnId="{90FEC559-0F2C-484E-A223-75424E16D17C}">
      <dgm:prSet/>
      <dgm:spPr/>
      <dgm:t>
        <a:bodyPr/>
        <a:lstStyle/>
        <a:p>
          <a:endParaRPr lang="en-US"/>
        </a:p>
      </dgm:t>
    </dgm:pt>
    <dgm:pt modelId="{D804E99B-0F3F-40AE-BB22-9A0B8F633A45}">
      <dgm:prSet/>
      <dgm:spPr/>
      <dgm:t>
        <a:bodyPr/>
        <a:lstStyle/>
        <a:p>
          <a:r>
            <a:rPr lang="en-US"/>
            <a:t>Visaulise and record the results</a:t>
          </a:r>
        </a:p>
      </dgm:t>
    </dgm:pt>
    <dgm:pt modelId="{C6AF2903-760D-4547-A057-AE81ABA5486B}" type="parTrans" cxnId="{413F5B46-DE9C-4B4B-9ABE-370033BDA961}">
      <dgm:prSet/>
      <dgm:spPr/>
      <dgm:t>
        <a:bodyPr/>
        <a:lstStyle/>
        <a:p>
          <a:endParaRPr lang="en-US"/>
        </a:p>
      </dgm:t>
    </dgm:pt>
    <dgm:pt modelId="{F667E2D2-DD9B-48A2-8E68-78968276B5AF}" type="sibTrans" cxnId="{413F5B46-DE9C-4B4B-9ABE-370033BDA961}">
      <dgm:prSet/>
      <dgm:spPr/>
      <dgm:t>
        <a:bodyPr/>
        <a:lstStyle/>
        <a:p>
          <a:endParaRPr lang="en-US"/>
        </a:p>
      </dgm:t>
    </dgm:pt>
    <dgm:pt modelId="{7D8A052C-BD5E-488D-A5B5-B3A6C6886B37}" type="pres">
      <dgm:prSet presAssocID="{6309FF52-D360-4DF5-87C2-73694C8D469E}" presName="Name0" presStyleCnt="0">
        <dgm:presLayoutVars>
          <dgm:dir/>
          <dgm:resizeHandles val="exact"/>
        </dgm:presLayoutVars>
      </dgm:prSet>
      <dgm:spPr/>
    </dgm:pt>
    <dgm:pt modelId="{10DE7973-4F21-482D-957C-BC9D5477BE53}" type="pres">
      <dgm:prSet presAssocID="{97023162-E016-46E4-8FE4-DF44A4513F07}" presName="node" presStyleLbl="node1" presStyleIdx="0" presStyleCnt="5">
        <dgm:presLayoutVars>
          <dgm:bulletEnabled val="1"/>
        </dgm:presLayoutVars>
      </dgm:prSet>
      <dgm:spPr/>
    </dgm:pt>
    <dgm:pt modelId="{1E80B7B8-EF64-4FBC-8622-793190CCCA84}" type="pres">
      <dgm:prSet presAssocID="{BBB45EE0-5F04-4742-B091-57CC2A9E9047}" presName="sibTrans" presStyleLbl="sibTrans1D1" presStyleIdx="0" presStyleCnt="4"/>
      <dgm:spPr/>
    </dgm:pt>
    <dgm:pt modelId="{5536EB6A-9643-4699-9B46-EC1205444038}" type="pres">
      <dgm:prSet presAssocID="{BBB45EE0-5F04-4742-B091-57CC2A9E9047}" presName="connectorText" presStyleLbl="sibTrans1D1" presStyleIdx="0" presStyleCnt="4"/>
      <dgm:spPr/>
    </dgm:pt>
    <dgm:pt modelId="{B6A81618-2C87-4B21-BDB3-897DB9B287C7}" type="pres">
      <dgm:prSet presAssocID="{D068473D-2B78-4FFD-9FA8-07B0EB701ADE}" presName="node" presStyleLbl="node1" presStyleIdx="1" presStyleCnt="5">
        <dgm:presLayoutVars>
          <dgm:bulletEnabled val="1"/>
        </dgm:presLayoutVars>
      </dgm:prSet>
      <dgm:spPr/>
    </dgm:pt>
    <dgm:pt modelId="{51400369-CF2F-4FC3-98D2-9B7BDB843EC5}" type="pres">
      <dgm:prSet presAssocID="{11389C20-2321-47B0-AC42-19D13C8C379F}" presName="sibTrans" presStyleLbl="sibTrans1D1" presStyleIdx="1" presStyleCnt="4"/>
      <dgm:spPr/>
    </dgm:pt>
    <dgm:pt modelId="{FD037D29-137C-4094-AB24-8277B8F96F6A}" type="pres">
      <dgm:prSet presAssocID="{11389C20-2321-47B0-AC42-19D13C8C379F}" presName="connectorText" presStyleLbl="sibTrans1D1" presStyleIdx="1" presStyleCnt="4"/>
      <dgm:spPr/>
    </dgm:pt>
    <dgm:pt modelId="{69D43674-3DB0-4B23-9FF9-9A6D9B343290}" type="pres">
      <dgm:prSet presAssocID="{306DA054-A4DC-47F7-9277-768C5A4C3E71}" presName="node" presStyleLbl="node1" presStyleIdx="2" presStyleCnt="5">
        <dgm:presLayoutVars>
          <dgm:bulletEnabled val="1"/>
        </dgm:presLayoutVars>
      </dgm:prSet>
      <dgm:spPr/>
    </dgm:pt>
    <dgm:pt modelId="{26E37438-9B44-4884-99C0-ECCF1DBC0604}" type="pres">
      <dgm:prSet presAssocID="{1D9C0A99-EA51-4946-93DE-6C4C7BDEEBA5}" presName="sibTrans" presStyleLbl="sibTrans1D1" presStyleIdx="2" presStyleCnt="4"/>
      <dgm:spPr/>
    </dgm:pt>
    <dgm:pt modelId="{F8DCF301-B056-4AB1-9D87-DE61F173D111}" type="pres">
      <dgm:prSet presAssocID="{1D9C0A99-EA51-4946-93DE-6C4C7BDEEBA5}" presName="connectorText" presStyleLbl="sibTrans1D1" presStyleIdx="2" presStyleCnt="4"/>
      <dgm:spPr/>
    </dgm:pt>
    <dgm:pt modelId="{89EF6763-A36E-4E1B-9CBF-C66786E5A487}" type="pres">
      <dgm:prSet presAssocID="{990F0BDB-E2CD-4FD4-B632-76CBE5C40989}" presName="node" presStyleLbl="node1" presStyleIdx="3" presStyleCnt="5">
        <dgm:presLayoutVars>
          <dgm:bulletEnabled val="1"/>
        </dgm:presLayoutVars>
      </dgm:prSet>
      <dgm:spPr/>
    </dgm:pt>
    <dgm:pt modelId="{3AA802A4-8233-486C-930F-2ECC37427BA8}" type="pres">
      <dgm:prSet presAssocID="{66DA839E-1CE0-49FF-8E44-1A13813487F1}" presName="sibTrans" presStyleLbl="sibTrans1D1" presStyleIdx="3" presStyleCnt="4"/>
      <dgm:spPr/>
    </dgm:pt>
    <dgm:pt modelId="{513CC224-ADAF-476F-8C57-99A923CC8E3A}" type="pres">
      <dgm:prSet presAssocID="{66DA839E-1CE0-49FF-8E44-1A13813487F1}" presName="connectorText" presStyleLbl="sibTrans1D1" presStyleIdx="3" presStyleCnt="4"/>
      <dgm:spPr/>
    </dgm:pt>
    <dgm:pt modelId="{0A9A2975-BB0E-4011-ABA5-791B17E73FCF}" type="pres">
      <dgm:prSet presAssocID="{D804E99B-0F3F-40AE-BB22-9A0B8F633A45}" presName="node" presStyleLbl="node1" presStyleIdx="4" presStyleCnt="5">
        <dgm:presLayoutVars>
          <dgm:bulletEnabled val="1"/>
        </dgm:presLayoutVars>
      </dgm:prSet>
      <dgm:spPr/>
    </dgm:pt>
  </dgm:ptLst>
  <dgm:cxnLst>
    <dgm:cxn modelId="{05DF390E-DCDA-4295-88BA-327B3E991248}" type="presOf" srcId="{D804E99B-0F3F-40AE-BB22-9A0B8F633A45}" destId="{0A9A2975-BB0E-4011-ABA5-791B17E73FCF}" srcOrd="0" destOrd="0" presId="urn:microsoft.com/office/officeart/2016/7/layout/RepeatingBendingProcessNew"/>
    <dgm:cxn modelId="{8ADAAA13-CC42-4EAF-A5D9-1271EB9C2310}" type="presOf" srcId="{11389C20-2321-47B0-AC42-19D13C8C379F}" destId="{51400369-CF2F-4FC3-98D2-9B7BDB843EC5}" srcOrd="0" destOrd="0" presId="urn:microsoft.com/office/officeart/2016/7/layout/RepeatingBendingProcessNew"/>
    <dgm:cxn modelId="{52E35E27-A8A2-482F-BA16-DA325F169DA3}" type="presOf" srcId="{1D9C0A99-EA51-4946-93DE-6C4C7BDEEBA5}" destId="{26E37438-9B44-4884-99C0-ECCF1DBC0604}" srcOrd="0" destOrd="0" presId="urn:microsoft.com/office/officeart/2016/7/layout/RepeatingBendingProcessNew"/>
    <dgm:cxn modelId="{4AFB7127-F73D-4907-95E1-ECCBC968B9FF}" type="presOf" srcId="{7205FA85-F9A6-4FB5-9C5D-6953ED916B0F}" destId="{69D43674-3DB0-4B23-9FF9-9A6D9B343290}" srcOrd="0" destOrd="1" presId="urn:microsoft.com/office/officeart/2016/7/layout/RepeatingBendingProcessNew"/>
    <dgm:cxn modelId="{2F73BD3C-3697-40B7-B5E3-3A6A471A9FCB}" type="presOf" srcId="{6309FF52-D360-4DF5-87C2-73694C8D469E}" destId="{7D8A052C-BD5E-488D-A5B5-B3A6C6886B37}" srcOrd="0" destOrd="0" presId="urn:microsoft.com/office/officeart/2016/7/layout/RepeatingBendingProcessNew"/>
    <dgm:cxn modelId="{01B5773E-B9F1-44FA-B2E1-0EA8CFBB15C7}" srcId="{6309FF52-D360-4DF5-87C2-73694C8D469E}" destId="{306DA054-A4DC-47F7-9277-768C5A4C3E71}" srcOrd="2" destOrd="0" parTransId="{1C56D446-9E41-4E74-BD98-9E4CE9B89608}" sibTransId="{1D9C0A99-EA51-4946-93DE-6C4C7BDEEBA5}"/>
    <dgm:cxn modelId="{58D32561-7088-4092-9212-60534CEB6032}" type="presOf" srcId="{D068473D-2B78-4FFD-9FA8-07B0EB701ADE}" destId="{B6A81618-2C87-4B21-BDB3-897DB9B287C7}" srcOrd="0" destOrd="0" presId="urn:microsoft.com/office/officeart/2016/7/layout/RepeatingBendingProcessNew"/>
    <dgm:cxn modelId="{54921962-E844-4883-B298-1D56C35E03CD}" type="presOf" srcId="{306DA054-A4DC-47F7-9277-768C5A4C3E71}" destId="{69D43674-3DB0-4B23-9FF9-9A6D9B343290}" srcOrd="0" destOrd="0" presId="urn:microsoft.com/office/officeart/2016/7/layout/RepeatingBendingProcessNew"/>
    <dgm:cxn modelId="{413F5B46-DE9C-4B4B-9ABE-370033BDA961}" srcId="{6309FF52-D360-4DF5-87C2-73694C8D469E}" destId="{D804E99B-0F3F-40AE-BB22-9A0B8F633A45}" srcOrd="4" destOrd="0" parTransId="{C6AF2903-760D-4547-A057-AE81ABA5486B}" sibTransId="{F667E2D2-DD9B-48A2-8E68-78968276B5AF}"/>
    <dgm:cxn modelId="{001ED972-DE1E-4D6B-823A-21B6545972AF}" srcId="{306DA054-A4DC-47F7-9277-768C5A4C3E71}" destId="{7205FA85-F9A6-4FB5-9C5D-6953ED916B0F}" srcOrd="0" destOrd="0" parTransId="{3C0BBEA5-251F-435B-8D49-4AC2AC45CB13}" sibTransId="{4892AC4E-97DC-42B5-80ED-D4DF1D04CBAC}"/>
    <dgm:cxn modelId="{44AF0673-B55D-4BF2-AD95-CA5749BC1B91}" srcId="{6309FF52-D360-4DF5-87C2-73694C8D469E}" destId="{990F0BDB-E2CD-4FD4-B632-76CBE5C40989}" srcOrd="3" destOrd="0" parTransId="{E3766712-96EE-4E71-BCEE-D3D46780AED3}" sibTransId="{66DA839E-1CE0-49FF-8E44-1A13813487F1}"/>
    <dgm:cxn modelId="{AFC2F854-4372-4796-A65C-4EDC46C49DC6}" type="presOf" srcId="{BBB45EE0-5F04-4742-B091-57CC2A9E9047}" destId="{1E80B7B8-EF64-4FBC-8622-793190CCCA84}" srcOrd="0" destOrd="0" presId="urn:microsoft.com/office/officeart/2016/7/layout/RepeatingBendingProcessNew"/>
    <dgm:cxn modelId="{90FEC559-0F2C-484E-A223-75424E16D17C}" srcId="{990F0BDB-E2CD-4FD4-B632-76CBE5C40989}" destId="{5625FC1A-91D2-4256-91EF-32633B081A0D}" srcOrd="0" destOrd="0" parTransId="{54F06705-DADC-4D55-B980-8D66665C06ED}" sibTransId="{AA0059DA-61CF-4EC3-BCB6-6EED3853BA2C}"/>
    <dgm:cxn modelId="{9805088A-FF7F-4D3D-AF9C-6F3694F019A9}" type="presOf" srcId="{5625FC1A-91D2-4256-91EF-32633B081A0D}" destId="{89EF6763-A36E-4E1B-9CBF-C66786E5A487}" srcOrd="0" destOrd="1" presId="urn:microsoft.com/office/officeart/2016/7/layout/RepeatingBendingProcessNew"/>
    <dgm:cxn modelId="{CB047C8B-4F1A-4AD5-A1E8-EB87C9FB2DD8}" srcId="{6309FF52-D360-4DF5-87C2-73694C8D469E}" destId="{D068473D-2B78-4FFD-9FA8-07B0EB701ADE}" srcOrd="1" destOrd="0" parTransId="{C3F7BF6D-DB38-4483-98B2-6294BCA41DCE}" sibTransId="{11389C20-2321-47B0-AC42-19D13C8C379F}"/>
    <dgm:cxn modelId="{9F1D4692-AA01-475E-A355-84C967E4EEEF}" type="presOf" srcId="{66DA839E-1CE0-49FF-8E44-1A13813487F1}" destId="{513CC224-ADAF-476F-8C57-99A923CC8E3A}" srcOrd="1" destOrd="0" presId="urn:microsoft.com/office/officeart/2016/7/layout/RepeatingBendingProcessNew"/>
    <dgm:cxn modelId="{3BF42498-E107-476D-A2F1-0C9509693397}" type="presOf" srcId="{1D9C0A99-EA51-4946-93DE-6C4C7BDEEBA5}" destId="{F8DCF301-B056-4AB1-9D87-DE61F173D111}" srcOrd="1" destOrd="0" presId="urn:microsoft.com/office/officeart/2016/7/layout/RepeatingBendingProcessNew"/>
    <dgm:cxn modelId="{22C9FCB4-61C2-4505-BA67-4E76C2D00D9D}" type="presOf" srcId="{11389C20-2321-47B0-AC42-19D13C8C379F}" destId="{FD037D29-137C-4094-AB24-8277B8F96F6A}" srcOrd="1" destOrd="0" presId="urn:microsoft.com/office/officeart/2016/7/layout/RepeatingBendingProcessNew"/>
    <dgm:cxn modelId="{6AFD0BB6-8A38-425D-AD76-CE1438A326F9}" type="presOf" srcId="{990F0BDB-E2CD-4FD4-B632-76CBE5C40989}" destId="{89EF6763-A36E-4E1B-9CBF-C66786E5A487}" srcOrd="0" destOrd="0" presId="urn:microsoft.com/office/officeart/2016/7/layout/RepeatingBendingProcessNew"/>
    <dgm:cxn modelId="{0B0DD2BE-A2DF-4002-9D94-64E004EF65A7}" srcId="{D068473D-2B78-4FFD-9FA8-07B0EB701ADE}" destId="{C9B1E0A7-48FB-485C-B332-F97F43291E21}" srcOrd="0" destOrd="0" parTransId="{4D1BF19B-9621-45AB-9A7B-F2A490FD8653}" sibTransId="{1C1DE2B7-A5DA-4DFA-8B95-2D289E643F8A}"/>
    <dgm:cxn modelId="{9891B6CC-C900-4E2F-8B36-327E92C4BA91}" srcId="{6309FF52-D360-4DF5-87C2-73694C8D469E}" destId="{97023162-E016-46E4-8FE4-DF44A4513F07}" srcOrd="0" destOrd="0" parTransId="{6C16830F-0F39-4E71-A2F9-918A23AEC79B}" sibTransId="{BBB45EE0-5F04-4742-B091-57CC2A9E9047}"/>
    <dgm:cxn modelId="{0DCEEBD7-CA0F-4590-B630-7A621D84B2EE}" type="presOf" srcId="{BBB45EE0-5F04-4742-B091-57CC2A9E9047}" destId="{5536EB6A-9643-4699-9B46-EC1205444038}" srcOrd="1" destOrd="0" presId="urn:microsoft.com/office/officeart/2016/7/layout/RepeatingBendingProcessNew"/>
    <dgm:cxn modelId="{0E94CCD9-E85C-4888-964B-CECB39D9BE18}" type="presOf" srcId="{66DA839E-1CE0-49FF-8E44-1A13813487F1}" destId="{3AA802A4-8233-486C-930F-2ECC37427BA8}" srcOrd="0" destOrd="0" presId="urn:microsoft.com/office/officeart/2016/7/layout/RepeatingBendingProcessNew"/>
    <dgm:cxn modelId="{B21E92DF-343B-44F4-BF56-941B15DE087B}" type="presOf" srcId="{C9B1E0A7-48FB-485C-B332-F97F43291E21}" destId="{B6A81618-2C87-4B21-BDB3-897DB9B287C7}" srcOrd="0" destOrd="1" presId="urn:microsoft.com/office/officeart/2016/7/layout/RepeatingBendingProcessNew"/>
    <dgm:cxn modelId="{D88246E2-D4A7-48BA-9702-CB04B4891104}" type="presOf" srcId="{97023162-E016-46E4-8FE4-DF44A4513F07}" destId="{10DE7973-4F21-482D-957C-BC9D5477BE53}" srcOrd="0" destOrd="0" presId="urn:microsoft.com/office/officeart/2016/7/layout/RepeatingBendingProcessNew"/>
    <dgm:cxn modelId="{19C90C64-7439-4257-A3F1-22937C005B54}" type="presParOf" srcId="{7D8A052C-BD5E-488D-A5B5-B3A6C6886B37}" destId="{10DE7973-4F21-482D-957C-BC9D5477BE53}" srcOrd="0" destOrd="0" presId="urn:microsoft.com/office/officeart/2016/7/layout/RepeatingBendingProcessNew"/>
    <dgm:cxn modelId="{69FA63E3-4B45-4E62-9AAF-5380D8102A3F}" type="presParOf" srcId="{7D8A052C-BD5E-488D-A5B5-B3A6C6886B37}" destId="{1E80B7B8-EF64-4FBC-8622-793190CCCA84}" srcOrd="1" destOrd="0" presId="urn:microsoft.com/office/officeart/2016/7/layout/RepeatingBendingProcessNew"/>
    <dgm:cxn modelId="{E003BA61-1EDA-49F4-B7C6-943B73B2AD7C}" type="presParOf" srcId="{1E80B7B8-EF64-4FBC-8622-793190CCCA84}" destId="{5536EB6A-9643-4699-9B46-EC1205444038}" srcOrd="0" destOrd="0" presId="urn:microsoft.com/office/officeart/2016/7/layout/RepeatingBendingProcessNew"/>
    <dgm:cxn modelId="{CA2C6777-2059-4FC8-9609-E9ED31C963E7}" type="presParOf" srcId="{7D8A052C-BD5E-488D-A5B5-B3A6C6886B37}" destId="{B6A81618-2C87-4B21-BDB3-897DB9B287C7}" srcOrd="2" destOrd="0" presId="urn:microsoft.com/office/officeart/2016/7/layout/RepeatingBendingProcessNew"/>
    <dgm:cxn modelId="{F6FE2134-777C-4F45-81BB-5A5C51076D31}" type="presParOf" srcId="{7D8A052C-BD5E-488D-A5B5-B3A6C6886B37}" destId="{51400369-CF2F-4FC3-98D2-9B7BDB843EC5}" srcOrd="3" destOrd="0" presId="urn:microsoft.com/office/officeart/2016/7/layout/RepeatingBendingProcessNew"/>
    <dgm:cxn modelId="{97E3058E-F8A3-4A0F-BDAF-1C69B76BB0BA}" type="presParOf" srcId="{51400369-CF2F-4FC3-98D2-9B7BDB843EC5}" destId="{FD037D29-137C-4094-AB24-8277B8F96F6A}" srcOrd="0" destOrd="0" presId="urn:microsoft.com/office/officeart/2016/7/layout/RepeatingBendingProcessNew"/>
    <dgm:cxn modelId="{7CCAF9ED-87D7-40D9-B0E6-6BD70C18F654}" type="presParOf" srcId="{7D8A052C-BD5E-488D-A5B5-B3A6C6886B37}" destId="{69D43674-3DB0-4B23-9FF9-9A6D9B343290}" srcOrd="4" destOrd="0" presId="urn:microsoft.com/office/officeart/2016/7/layout/RepeatingBendingProcessNew"/>
    <dgm:cxn modelId="{19F1C3A0-2579-43E2-8D01-216688494373}" type="presParOf" srcId="{7D8A052C-BD5E-488D-A5B5-B3A6C6886B37}" destId="{26E37438-9B44-4884-99C0-ECCF1DBC0604}" srcOrd="5" destOrd="0" presId="urn:microsoft.com/office/officeart/2016/7/layout/RepeatingBendingProcessNew"/>
    <dgm:cxn modelId="{BE599C84-0570-4E1D-A3A8-3F065886261A}" type="presParOf" srcId="{26E37438-9B44-4884-99C0-ECCF1DBC0604}" destId="{F8DCF301-B056-4AB1-9D87-DE61F173D111}" srcOrd="0" destOrd="0" presId="urn:microsoft.com/office/officeart/2016/7/layout/RepeatingBendingProcessNew"/>
    <dgm:cxn modelId="{06AE8258-4433-420B-A918-A4BD429F5DCD}" type="presParOf" srcId="{7D8A052C-BD5E-488D-A5B5-B3A6C6886B37}" destId="{89EF6763-A36E-4E1B-9CBF-C66786E5A487}" srcOrd="6" destOrd="0" presId="urn:microsoft.com/office/officeart/2016/7/layout/RepeatingBendingProcessNew"/>
    <dgm:cxn modelId="{0526C574-3714-4465-B29F-3092FDE3AD3E}" type="presParOf" srcId="{7D8A052C-BD5E-488D-A5B5-B3A6C6886B37}" destId="{3AA802A4-8233-486C-930F-2ECC37427BA8}" srcOrd="7" destOrd="0" presId="urn:microsoft.com/office/officeart/2016/7/layout/RepeatingBendingProcessNew"/>
    <dgm:cxn modelId="{AF1DD5B5-0B32-40BA-9E07-7D5DBB960255}" type="presParOf" srcId="{3AA802A4-8233-486C-930F-2ECC37427BA8}" destId="{513CC224-ADAF-476F-8C57-99A923CC8E3A}" srcOrd="0" destOrd="0" presId="urn:microsoft.com/office/officeart/2016/7/layout/RepeatingBendingProcessNew"/>
    <dgm:cxn modelId="{7F16F49F-D448-45BD-896B-FEE1E807E637}" type="presParOf" srcId="{7D8A052C-BD5E-488D-A5B5-B3A6C6886B37}" destId="{0A9A2975-BB0E-4011-ABA5-791B17E73FCF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43BA9-C3B7-4EC6-8DEC-FFADC328F5A2}">
      <dsp:nvSpPr>
        <dsp:cNvPr id="0" name=""/>
        <dsp:cNvSpPr/>
      </dsp:nvSpPr>
      <dsp:spPr>
        <a:xfrm>
          <a:off x="0" y="194592"/>
          <a:ext cx="2686347" cy="161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Intelligent transport system (ITS)</a:t>
          </a:r>
        </a:p>
      </dsp:txBody>
      <dsp:txXfrm>
        <a:off x="0" y="194592"/>
        <a:ext cx="2686347" cy="1611808"/>
      </dsp:txXfrm>
    </dsp:sp>
    <dsp:sp modelId="{7A34C244-68DA-4DB5-BE49-6C5153AFF87E}">
      <dsp:nvSpPr>
        <dsp:cNvPr id="0" name=""/>
        <dsp:cNvSpPr/>
      </dsp:nvSpPr>
      <dsp:spPr>
        <a:xfrm>
          <a:off x="2954982" y="194592"/>
          <a:ext cx="2686347" cy="161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Disaster &amp; Weather forecast</a:t>
          </a:r>
        </a:p>
      </dsp:txBody>
      <dsp:txXfrm>
        <a:off x="2954982" y="194592"/>
        <a:ext cx="2686347" cy="1611808"/>
      </dsp:txXfrm>
    </dsp:sp>
    <dsp:sp modelId="{9BBBD06F-17F8-460F-AD92-B4532F38158C}">
      <dsp:nvSpPr>
        <dsp:cNvPr id="0" name=""/>
        <dsp:cNvSpPr/>
      </dsp:nvSpPr>
      <dsp:spPr>
        <a:xfrm>
          <a:off x="5909964" y="194592"/>
          <a:ext cx="2686347" cy="161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study DL-Implementations in STDM</a:t>
          </a:r>
        </a:p>
      </dsp:txBody>
      <dsp:txXfrm>
        <a:off x="5909964" y="194592"/>
        <a:ext cx="2686347" cy="1611808"/>
      </dsp:txXfrm>
    </dsp:sp>
    <dsp:sp modelId="{AB603934-C573-4752-B000-9A96ECBB8984}">
      <dsp:nvSpPr>
        <dsp:cNvPr id="0" name=""/>
        <dsp:cNvSpPr/>
      </dsp:nvSpPr>
      <dsp:spPr>
        <a:xfrm>
          <a:off x="1477491" y="2075035"/>
          <a:ext cx="2686347" cy="161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mine ST-data is laborious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Deep learning can help -&gt; self-feature extraction</a:t>
          </a:r>
        </a:p>
      </dsp:txBody>
      <dsp:txXfrm>
        <a:off x="1477491" y="2075035"/>
        <a:ext cx="2686347" cy="1611808"/>
      </dsp:txXfrm>
    </dsp:sp>
    <dsp:sp modelId="{D7BE07FC-F550-4362-BA19-B0BDB818708A}">
      <dsp:nvSpPr>
        <dsp:cNvPr id="0" name=""/>
        <dsp:cNvSpPr/>
      </dsp:nvSpPr>
      <dsp:spPr>
        <a:xfrm>
          <a:off x="4432473" y="2075035"/>
          <a:ext cx="2686347" cy="161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 newer STDM-DL models outperform older ones?</a:t>
          </a:r>
        </a:p>
      </dsp:txBody>
      <dsp:txXfrm>
        <a:off x="4432473" y="2075035"/>
        <a:ext cx="2686347" cy="1611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0B7B8-EF64-4FBC-8622-793190CCCA84}">
      <dsp:nvSpPr>
        <dsp:cNvPr id="0" name=""/>
        <dsp:cNvSpPr/>
      </dsp:nvSpPr>
      <dsp:spPr>
        <a:xfrm>
          <a:off x="2781118" y="849169"/>
          <a:ext cx="607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7775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9046" y="891697"/>
        <a:ext cx="31918" cy="6383"/>
      </dsp:txXfrm>
    </dsp:sp>
    <dsp:sp modelId="{10DE7973-4F21-482D-957C-BC9D5477BE53}">
      <dsp:nvSpPr>
        <dsp:cNvPr id="0" name=""/>
        <dsp:cNvSpPr/>
      </dsp:nvSpPr>
      <dsp:spPr>
        <a:xfrm>
          <a:off x="7373" y="62226"/>
          <a:ext cx="2775545" cy="1665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04" tIns="142760" rIns="136004" bIns="1427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Download &amp; visualise the dataset</a:t>
          </a:r>
        </a:p>
      </dsp:txBody>
      <dsp:txXfrm>
        <a:off x="7373" y="62226"/>
        <a:ext cx="2775545" cy="1665327"/>
      </dsp:txXfrm>
    </dsp:sp>
    <dsp:sp modelId="{51400369-CF2F-4FC3-98D2-9B7BDB843EC5}">
      <dsp:nvSpPr>
        <dsp:cNvPr id="0" name=""/>
        <dsp:cNvSpPr/>
      </dsp:nvSpPr>
      <dsp:spPr>
        <a:xfrm>
          <a:off x="6195039" y="849169"/>
          <a:ext cx="607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7775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82967" y="891697"/>
        <a:ext cx="31918" cy="6383"/>
      </dsp:txXfrm>
    </dsp:sp>
    <dsp:sp modelId="{B6A81618-2C87-4B21-BDB3-897DB9B287C7}">
      <dsp:nvSpPr>
        <dsp:cNvPr id="0" name=""/>
        <dsp:cNvSpPr/>
      </dsp:nvSpPr>
      <dsp:spPr>
        <a:xfrm>
          <a:off x="3421293" y="62226"/>
          <a:ext cx="2775545" cy="1665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04" tIns="142760" rIns="136004" bIns="1427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Extract spatial (coordinates) and temporal features.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Spat.F. = coordinates, temp.F. = timestamps with one frequency each</a:t>
          </a:r>
        </a:p>
      </dsp:txBody>
      <dsp:txXfrm>
        <a:off x="3421293" y="62226"/>
        <a:ext cx="2775545" cy="1665327"/>
      </dsp:txXfrm>
    </dsp:sp>
    <dsp:sp modelId="{26E37438-9B44-4884-99C0-ECCF1DBC0604}">
      <dsp:nvSpPr>
        <dsp:cNvPr id="0" name=""/>
        <dsp:cNvSpPr/>
      </dsp:nvSpPr>
      <dsp:spPr>
        <a:xfrm>
          <a:off x="1395145" y="1725753"/>
          <a:ext cx="6827841" cy="607775"/>
        </a:xfrm>
        <a:custGeom>
          <a:avLst/>
          <a:gdLst/>
          <a:ahLst/>
          <a:cxnLst/>
          <a:rect l="0" t="0" r="0" b="0"/>
          <a:pathLst>
            <a:path>
              <a:moveTo>
                <a:pt x="6827841" y="0"/>
              </a:moveTo>
              <a:lnTo>
                <a:pt x="6827841" y="320987"/>
              </a:lnTo>
              <a:lnTo>
                <a:pt x="0" y="320987"/>
              </a:lnTo>
              <a:lnTo>
                <a:pt x="0" y="607775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37626" y="2026449"/>
        <a:ext cx="342880" cy="6383"/>
      </dsp:txXfrm>
    </dsp:sp>
    <dsp:sp modelId="{69D43674-3DB0-4B23-9FF9-9A6D9B343290}">
      <dsp:nvSpPr>
        <dsp:cNvPr id="0" name=""/>
        <dsp:cNvSpPr/>
      </dsp:nvSpPr>
      <dsp:spPr>
        <a:xfrm>
          <a:off x="6835214" y="62226"/>
          <a:ext cx="2775545" cy="1665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04" tIns="142760" rIns="136004" bIns="1427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 coordinates to rasterised heatmaps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And temporal features to time series</a:t>
          </a:r>
        </a:p>
      </dsp:txBody>
      <dsp:txXfrm>
        <a:off x="6835214" y="62226"/>
        <a:ext cx="2775545" cy="1665327"/>
      </dsp:txXfrm>
    </dsp:sp>
    <dsp:sp modelId="{3AA802A4-8233-486C-930F-2ECC37427BA8}">
      <dsp:nvSpPr>
        <dsp:cNvPr id="0" name=""/>
        <dsp:cNvSpPr/>
      </dsp:nvSpPr>
      <dsp:spPr>
        <a:xfrm>
          <a:off x="2781118" y="3152872"/>
          <a:ext cx="607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7775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9046" y="3195400"/>
        <a:ext cx="31918" cy="6383"/>
      </dsp:txXfrm>
    </dsp:sp>
    <dsp:sp modelId="{89EF6763-A36E-4E1B-9CBF-C66786E5A487}">
      <dsp:nvSpPr>
        <dsp:cNvPr id="0" name=""/>
        <dsp:cNvSpPr/>
      </dsp:nvSpPr>
      <dsp:spPr>
        <a:xfrm>
          <a:off x="7373" y="2365928"/>
          <a:ext cx="2775545" cy="1665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04" tIns="142760" rIns="136004" bIns="1427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Run spatial models on </a:t>
          </a:r>
          <a:r>
            <a:rPr lang="en-US" sz="1800" kern="1200" dirty="0" err="1"/>
            <a:t>rasterised</a:t>
          </a:r>
          <a:r>
            <a:rPr lang="en-US" sz="1800" kern="1200" dirty="0"/>
            <a:t> heatmaps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And temporal models on time series</a:t>
          </a:r>
        </a:p>
      </dsp:txBody>
      <dsp:txXfrm>
        <a:off x="7373" y="2365928"/>
        <a:ext cx="2775545" cy="1665327"/>
      </dsp:txXfrm>
    </dsp:sp>
    <dsp:sp modelId="{0A9A2975-BB0E-4011-ABA5-791B17E73FCF}">
      <dsp:nvSpPr>
        <dsp:cNvPr id="0" name=""/>
        <dsp:cNvSpPr/>
      </dsp:nvSpPr>
      <dsp:spPr>
        <a:xfrm>
          <a:off x="3421293" y="2365928"/>
          <a:ext cx="2775545" cy="1665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04" tIns="142760" rIns="136004" bIns="1427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Visaulise and record the results</a:t>
          </a:r>
        </a:p>
      </dsp:txBody>
      <dsp:txXfrm>
        <a:off x="3421293" y="2365928"/>
        <a:ext cx="2775545" cy="1665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4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2824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2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372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7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78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5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8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7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5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4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2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5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4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8357DDB-3A26-44C1-BEC3-9323E4646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700">
                <a:solidFill>
                  <a:srgbClr val="FFFFFF"/>
                </a:solidFill>
              </a:rPr>
              <a:t>Applications of Deep Learning in GIS – Spatiotemporal data mining and forecasting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46B5F34-EC2D-466E-B93D-82514A71F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</a:rPr>
              <a:t>Thesis Presentation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Student: </a:t>
            </a:r>
            <a:r>
              <a:rPr lang="en-US" sz="1600" dirty="0">
                <a:solidFill>
                  <a:schemeClr val="tx1"/>
                </a:solidFill>
              </a:rPr>
              <a:t>Supasin </a:t>
            </a:r>
            <a:r>
              <a:rPr lang="en-US" sz="1600" dirty="0" err="1">
                <a:solidFill>
                  <a:schemeClr val="tx1"/>
                </a:solidFill>
              </a:rPr>
              <a:t>Wuthikulphakdi</a:t>
            </a:r>
            <a:r>
              <a:rPr lang="en-US" sz="1600" dirty="0">
                <a:solidFill>
                  <a:schemeClr val="tx1"/>
                </a:solidFill>
              </a:rPr>
              <a:t>, TKU#608785068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Advisor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Yihjia</a:t>
            </a:r>
            <a:r>
              <a:rPr lang="en-US" sz="1600" dirty="0">
                <a:solidFill>
                  <a:schemeClr val="tx1"/>
                </a:solidFill>
              </a:rPr>
              <a:t> Tsai Ph.D.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35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47726F7-D46A-4AF9-B9F8-3492E113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CEHE – 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ตัวแทนเนื้อหา 2">
            <a:extLst>
              <a:ext uri="{FF2B5EF4-FFF2-40B4-BE49-F238E27FC236}">
                <a16:creationId xmlns:a16="http://schemas.microsoft.com/office/drawing/2014/main" id="{A7078FDA-52C9-4C49-8471-2B371A9C2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95918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54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E1C9370-2D02-4559-951C-A5FB46CD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fontAlgn="base">
              <a:lnSpc>
                <a:spcPct val="90000"/>
              </a:lnSpc>
              <a:spcAft>
                <a:spcPts val="600"/>
              </a:spcAft>
              <a:buClrTx/>
              <a:buSzPct val="125000"/>
              <a:tabLst/>
            </a:pPr>
            <a:r>
              <a:rPr lang="en-US" sz="1400">
                <a:solidFill>
                  <a:schemeClr val="bg1"/>
                </a:solidFill>
              </a:rPr>
              <a:t>EP2: Custom Event Heatmap Experiment (CEHE)</a:t>
            </a:r>
            <a:br>
              <a:rPr lang="en-US" sz="1400">
                <a:solidFill>
                  <a:schemeClr val="bg1"/>
                </a:solidFill>
              </a:rPr>
            </a:br>
            <a:r>
              <a:rPr lang="en-US" altLang="en-US" sz="1400" i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Hyperparameters (HPs):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- </a:t>
            </a:r>
            <a:r>
              <a:rPr lang="en-US" altLang="en-US" sz="1400" i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Epochs: 100</a:t>
            </a:r>
            <a:br>
              <a:rPr lang="en-US" altLang="en-US" sz="1400" i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</a:br>
            <a:r>
              <a:rPr lang="en-US" altLang="en-US" sz="1400" i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- Optimiser: Adam, LR = 0.001</a:t>
            </a:r>
            <a:br>
              <a:rPr lang="en-US" altLang="en-US" sz="1400" i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</a:br>
            <a:r>
              <a:rPr lang="en-US" altLang="en-US" sz="1400" i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-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OTHERWISE,</a:t>
            </a:r>
            <a:r>
              <a:rPr lang="en-US" altLang="en-US" sz="1400" i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default according to their origins.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D44A9865-9BAA-44FF-9FFD-69EFC2031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54" y="2160590"/>
            <a:ext cx="3973943" cy="344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 the spatial domain</a:t>
            </a:r>
          </a:p>
          <a:p>
            <a:pPr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VAE is the Best</a:t>
            </a:r>
          </a:p>
          <a:p>
            <a:pPr lvl="1"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Due to moderate simplicity</a:t>
            </a:r>
            <a:r>
              <a:rPr lang="en-US" altLang="en-US" sz="11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&amp; well tuned HPs despite minimal touches</a:t>
            </a:r>
          </a:p>
          <a:p>
            <a:pPr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Due to my small data size (36samples, 36*784 </a:t>
            </a:r>
            <a:r>
              <a:rPr lang="en-US" altLang="en-US" sz="11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rpsns</a:t>
            </a:r>
            <a:r>
              <a:rPr lang="en-US" altLang="en-US" sz="11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)</a:t>
            </a:r>
          </a:p>
          <a:p>
            <a:pPr lvl="1"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GANs did not beat the AEs</a:t>
            </a:r>
          </a:p>
          <a:p>
            <a:pPr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 the temporal domain (1096 samples)</a:t>
            </a:r>
          </a:p>
          <a:p>
            <a:pPr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FBProphet is the best</a:t>
            </a:r>
          </a:p>
          <a:p>
            <a:pPr lvl="1"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i="1" u="sng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Never overfits</a:t>
            </a: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but can be overtaken by Vanilla LSTM if HP-tuned.</a:t>
            </a:r>
          </a:p>
          <a:p>
            <a:pPr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Hidden subtest:</a:t>
            </a:r>
          </a:p>
          <a:p>
            <a:pPr lvl="1"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Add lookback steps (+)</a:t>
            </a:r>
          </a:p>
          <a:p>
            <a:pPr lvl="1"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Add more LSTM cells (+)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16" name="ตัวแทนเนื้อหา 15">
            <a:extLst>
              <a:ext uri="{FF2B5EF4-FFF2-40B4-BE49-F238E27FC236}">
                <a16:creationId xmlns:a16="http://schemas.microsoft.com/office/drawing/2014/main" id="{6D96A791-8BD5-4B63-9B3B-6533C96D5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777356"/>
              </p:ext>
            </p:extLst>
          </p:nvPr>
        </p:nvGraphicFramePr>
        <p:xfrm>
          <a:off x="5716872" y="-5"/>
          <a:ext cx="6038823" cy="6791901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842765">
                  <a:extLst>
                    <a:ext uri="{9D8B030D-6E8A-4147-A177-3AD203B41FA5}">
                      <a16:colId xmlns:a16="http://schemas.microsoft.com/office/drawing/2014/main" val="1952927250"/>
                    </a:ext>
                  </a:extLst>
                </a:gridCol>
                <a:gridCol w="550109">
                  <a:extLst>
                    <a:ext uri="{9D8B030D-6E8A-4147-A177-3AD203B41FA5}">
                      <a16:colId xmlns:a16="http://schemas.microsoft.com/office/drawing/2014/main" val="2144740512"/>
                    </a:ext>
                  </a:extLst>
                </a:gridCol>
                <a:gridCol w="389354">
                  <a:extLst>
                    <a:ext uri="{9D8B030D-6E8A-4147-A177-3AD203B41FA5}">
                      <a16:colId xmlns:a16="http://schemas.microsoft.com/office/drawing/2014/main" val="1724298658"/>
                    </a:ext>
                  </a:extLst>
                </a:gridCol>
                <a:gridCol w="511980">
                  <a:extLst>
                    <a:ext uri="{9D8B030D-6E8A-4147-A177-3AD203B41FA5}">
                      <a16:colId xmlns:a16="http://schemas.microsoft.com/office/drawing/2014/main" val="3996259877"/>
                    </a:ext>
                  </a:extLst>
                </a:gridCol>
                <a:gridCol w="511980">
                  <a:extLst>
                    <a:ext uri="{9D8B030D-6E8A-4147-A177-3AD203B41FA5}">
                      <a16:colId xmlns:a16="http://schemas.microsoft.com/office/drawing/2014/main" val="2983680176"/>
                    </a:ext>
                  </a:extLst>
                </a:gridCol>
                <a:gridCol w="557321">
                  <a:extLst>
                    <a:ext uri="{9D8B030D-6E8A-4147-A177-3AD203B41FA5}">
                      <a16:colId xmlns:a16="http://schemas.microsoft.com/office/drawing/2014/main" val="3446752282"/>
                    </a:ext>
                  </a:extLst>
                </a:gridCol>
                <a:gridCol w="524346">
                  <a:extLst>
                    <a:ext uri="{9D8B030D-6E8A-4147-A177-3AD203B41FA5}">
                      <a16:colId xmlns:a16="http://schemas.microsoft.com/office/drawing/2014/main" val="4072140865"/>
                    </a:ext>
                  </a:extLst>
                </a:gridCol>
                <a:gridCol w="511980">
                  <a:extLst>
                    <a:ext uri="{9D8B030D-6E8A-4147-A177-3AD203B41FA5}">
                      <a16:colId xmlns:a16="http://schemas.microsoft.com/office/drawing/2014/main" val="1791920640"/>
                    </a:ext>
                  </a:extLst>
                </a:gridCol>
                <a:gridCol w="511980">
                  <a:extLst>
                    <a:ext uri="{9D8B030D-6E8A-4147-A177-3AD203B41FA5}">
                      <a16:colId xmlns:a16="http://schemas.microsoft.com/office/drawing/2014/main" val="286973191"/>
                    </a:ext>
                  </a:extLst>
                </a:gridCol>
                <a:gridCol w="557321">
                  <a:extLst>
                    <a:ext uri="{9D8B030D-6E8A-4147-A177-3AD203B41FA5}">
                      <a16:colId xmlns:a16="http://schemas.microsoft.com/office/drawing/2014/main" val="102565831"/>
                    </a:ext>
                  </a:extLst>
                </a:gridCol>
                <a:gridCol w="569687">
                  <a:extLst>
                    <a:ext uri="{9D8B030D-6E8A-4147-A177-3AD203B41FA5}">
                      <a16:colId xmlns:a16="http://schemas.microsoft.com/office/drawing/2014/main" val="3095531801"/>
                    </a:ext>
                  </a:extLst>
                </a:gridCol>
              </a:tblGrid>
              <a:tr h="68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MODEL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DOMAIN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Batch size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Train Metrics: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6849" marR="66849" marT="33424" marB="3342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Test Metrics: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6849" marR="66849" marT="33424" marB="3342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17898"/>
                  </a:ext>
                </a:extLst>
              </a:tr>
              <a:tr h="358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MSE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RMSE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MAE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MAPE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MSE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RMSE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MAE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MAPE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3177665102"/>
                  </a:ext>
                </a:extLst>
              </a:tr>
              <a:tr h="358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Vanilla LSTM4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91.630625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9.572389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5.251044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0.244517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50.876132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7.132751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5.399653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0.369033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981853265"/>
                  </a:ext>
                </a:extLst>
              </a:tr>
              <a:tr h="68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MMS-LSTM4-noLB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Time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1LB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7.679134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2.771125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1.556069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0.133908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61.438013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7.83824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5.954068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0.29369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1496382110"/>
                  </a:ext>
                </a:extLst>
              </a:tr>
              <a:tr h="68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MMS-LSTM-LB5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Time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5LB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7.582465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2.753628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1.559106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0.138684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57.692435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7.595554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5.70559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0.283949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1145871930"/>
                  </a:ext>
                </a:extLst>
              </a:tr>
              <a:tr h="5018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TFK-BAE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Space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24tr +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12te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0.00280751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0.05298596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0.04602381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38999060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0.00357825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0.05981846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0.053716972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46504212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756881839"/>
                  </a:ext>
                </a:extLst>
              </a:tr>
              <a:tr h="358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TFK-DCGAN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Space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0.02931224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0.17120818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0.04847476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1127299.4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0.02781864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0.16678922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0.0468716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598425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3022640121"/>
                  </a:ext>
                </a:extLst>
              </a:tr>
              <a:tr h="681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FBProphet (37 days)</a:t>
                      </a:r>
                      <a:endParaRPr lang="en-US" sz="105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Time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1 day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n/a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n/a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  <a:highlight>
                            <a:srgbClr val="00FF00"/>
                          </a:highlight>
                        </a:rPr>
                        <a:t>n/a</a:t>
                      </a:r>
                      <a:endParaRPr lang="en-US" sz="105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n/a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48.613108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6.97231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5.045342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0.281977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1798844046"/>
                  </a:ext>
                </a:extLst>
              </a:tr>
              <a:tr h="358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TFK-CVAE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Space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0.00515399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0.07179128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0.01000213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4424340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0.00433511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0.06584153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0.009183249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4546362.5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260293960"/>
                  </a:ext>
                </a:extLst>
              </a:tr>
              <a:tr h="358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TFK-VAE</a:t>
                      </a:r>
                      <a:endParaRPr lang="en-US" sz="105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Space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9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0.00083985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0.02898009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  <a:highlight>
                            <a:srgbClr val="00FF00"/>
                          </a:highlight>
                        </a:rPr>
                        <a:t>0.009215273</a:t>
                      </a:r>
                      <a:endParaRPr lang="en-US" sz="105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2282401.2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0.00069422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0.02634812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0.00924397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00"/>
                          </a:highlight>
                        </a:rPr>
                        <a:t>1.30263E+13</a:t>
                      </a:r>
                      <a:endParaRPr lang="en-US" sz="105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3134911550"/>
                  </a:ext>
                </a:extLst>
              </a:tr>
              <a:tr h="358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TFK-WGAN-GP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Space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0.00812537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0.09014085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0.021708265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8.3067E+11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0.00754667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0.08687156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0.02071965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7.40703E+11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1598010893"/>
                  </a:ext>
                </a:extLst>
              </a:tr>
              <a:tr h="358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Weekly ARIMA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Time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7 days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n/a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n/a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n/a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n/a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1436.90057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37.9064714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28.42712296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0.195063926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2406995650"/>
                  </a:ext>
                </a:extLst>
              </a:tr>
              <a:tr h="358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TFK-LSGAN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Space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9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0.1126827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0.33568244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0.18267849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0.57419306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0.10933066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0.33065187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0.18496665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</a:rPr>
                        <a:t>0.5471558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4183719703"/>
                  </a:ext>
                </a:extLst>
              </a:tr>
              <a:tr h="3286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MMS-LSTM-Weekly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Time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 days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227.370864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15.078822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10.250484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0.086445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852.383545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29.195608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21.007481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0.143819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1723715597"/>
                  </a:ext>
                </a:extLst>
              </a:tr>
              <a:tr h="358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LSTM9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Time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5LB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7.578619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2.752929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1.563434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0.139068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55.893509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5.60772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5.70559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0.281344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7740" marR="7740" marT="0" marB="0" anchor="ctr"/>
                </a:tc>
                <a:extLst>
                  <a:ext uri="{0D108BD9-81ED-4DB2-BD59-A6C34878D82A}">
                    <a16:rowId xmlns:a16="http://schemas.microsoft.com/office/drawing/2014/main" val="259848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14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สี่เหลี่ยมผืนผ้า 37">
            <a:extLst>
              <a:ext uri="{FF2B5EF4-FFF2-40B4-BE49-F238E27FC236}">
                <a16:creationId xmlns:a16="http://schemas.microsoft.com/office/drawing/2014/main" id="{D7C73CBF-C563-4E4C-8489-F13D24983D18}"/>
              </a:ext>
            </a:extLst>
          </p:cNvPr>
          <p:cNvSpPr/>
          <p:nvPr/>
        </p:nvSpPr>
        <p:spPr>
          <a:xfrm>
            <a:off x="0" y="-1"/>
            <a:ext cx="5050564" cy="25551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ชื่อเรื่อง 5">
            <a:extLst>
              <a:ext uri="{FF2B5EF4-FFF2-40B4-BE49-F238E27FC236}">
                <a16:creationId xmlns:a16="http://schemas.microsoft.com/office/drawing/2014/main" id="{4AD90315-98A4-43EC-A696-17A4A354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564" y="15269"/>
            <a:ext cx="6672044" cy="1098958"/>
          </a:xfrm>
        </p:spPr>
        <p:txBody>
          <a:bodyPr>
            <a:normAutofit fontScale="90000"/>
          </a:bodyPr>
          <a:lstStyle/>
          <a:p>
            <a:r>
              <a:rPr lang="en-GB" dirty="0"/>
              <a:t>Spatial domain analysis</a:t>
            </a:r>
            <a:br>
              <a:rPr lang="en-GB" dirty="0"/>
            </a:br>
            <a:r>
              <a:rPr lang="en-GB" dirty="0"/>
              <a:t>:The Batch Size test</a:t>
            </a:r>
            <a:endParaRPr lang="en-US" dirty="0"/>
          </a:p>
        </p:txBody>
      </p:sp>
      <p:sp>
        <p:nvSpPr>
          <p:cNvPr id="81" name="ตัวแทนเนื้อหา 80">
            <a:extLst>
              <a:ext uri="{FF2B5EF4-FFF2-40B4-BE49-F238E27FC236}">
                <a16:creationId xmlns:a16="http://schemas.microsoft.com/office/drawing/2014/main" id="{4273C575-4B83-4893-8D68-47F3D57B8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0564" y="1029016"/>
            <a:ext cx="3922975" cy="215041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Expand the training batch (9 -&gt; 12)</a:t>
            </a:r>
          </a:p>
          <a:p>
            <a:pPr lvl="1"/>
            <a:r>
              <a:rPr lang="en-GB" dirty="0"/>
              <a:t>DCGAN &amp; CVAE improved</a:t>
            </a:r>
          </a:p>
          <a:p>
            <a:pPr lvl="1"/>
            <a:r>
              <a:rPr lang="en-GB" dirty="0"/>
              <a:t>WGAN-GP &amp; LSGAN worsened</a:t>
            </a:r>
          </a:p>
          <a:p>
            <a:pPr lvl="1"/>
            <a:r>
              <a:rPr lang="en-GB" dirty="0"/>
              <a:t>VAE</a:t>
            </a:r>
          </a:p>
          <a:p>
            <a:pPr lvl="2"/>
            <a:r>
              <a:rPr lang="en-GB" dirty="0"/>
              <a:t>Somewhat improved train MSE</a:t>
            </a:r>
          </a:p>
          <a:p>
            <a:pPr lvl="2"/>
            <a:r>
              <a:rPr lang="en-GB" dirty="0"/>
              <a:t>While slightly worsened others</a:t>
            </a:r>
          </a:p>
          <a:p>
            <a:pPr lvl="2"/>
            <a:r>
              <a:rPr lang="en-GB" dirty="0"/>
              <a:t>Is the best spatial model</a:t>
            </a:r>
            <a:endParaRPr lang="en-US" dirty="0"/>
          </a:p>
        </p:txBody>
      </p:sp>
      <p:graphicFrame>
        <p:nvGraphicFramePr>
          <p:cNvPr id="34" name="ตาราง 33">
            <a:extLst>
              <a:ext uri="{FF2B5EF4-FFF2-40B4-BE49-F238E27FC236}">
                <a16:creationId xmlns:a16="http://schemas.microsoft.com/office/drawing/2014/main" id="{B101F568-95DF-4962-B335-46D5DF0B8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26689"/>
              </p:ext>
            </p:extLst>
          </p:nvPr>
        </p:nvGraphicFramePr>
        <p:xfrm>
          <a:off x="0" y="0"/>
          <a:ext cx="5031105" cy="2541143"/>
        </p:xfrm>
        <a:graphic>
          <a:graphicData uri="http://schemas.openxmlformats.org/drawingml/2006/table">
            <a:tbl>
              <a:tblPr firstRow="1" firstCol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30831271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45316979"/>
                    </a:ext>
                  </a:extLst>
                </a:gridCol>
                <a:gridCol w="626745">
                  <a:extLst>
                    <a:ext uri="{9D8B030D-6E8A-4147-A177-3AD203B41FA5}">
                      <a16:colId xmlns:a16="http://schemas.microsoft.com/office/drawing/2014/main" val="372785202"/>
                    </a:ext>
                  </a:extLst>
                </a:gridCol>
                <a:gridCol w="626745">
                  <a:extLst>
                    <a:ext uri="{9D8B030D-6E8A-4147-A177-3AD203B41FA5}">
                      <a16:colId xmlns:a16="http://schemas.microsoft.com/office/drawing/2014/main" val="2231944631"/>
                    </a:ext>
                  </a:extLst>
                </a:gridCol>
                <a:gridCol w="626745">
                  <a:extLst>
                    <a:ext uri="{9D8B030D-6E8A-4147-A177-3AD203B41FA5}">
                      <a16:colId xmlns:a16="http://schemas.microsoft.com/office/drawing/2014/main" val="721976128"/>
                    </a:ext>
                  </a:extLst>
                </a:gridCol>
                <a:gridCol w="626745">
                  <a:extLst>
                    <a:ext uri="{9D8B030D-6E8A-4147-A177-3AD203B41FA5}">
                      <a16:colId xmlns:a16="http://schemas.microsoft.com/office/drawing/2014/main" val="304920212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895451329"/>
                    </a:ext>
                  </a:extLst>
                </a:gridCol>
                <a:gridCol w="626745">
                  <a:extLst>
                    <a:ext uri="{9D8B030D-6E8A-4147-A177-3AD203B41FA5}">
                      <a16:colId xmlns:a16="http://schemas.microsoft.com/office/drawing/2014/main" val="25996485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TFK-DCGAN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TFK-CVAE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TFK-VAE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TFK-WGAN-GP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TFK-LSGAN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TFK-BAE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8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Train 9B: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0.02931224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0.00515399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0.00083985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0.00812537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0.1126827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0.00280751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149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RMSE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0.17120818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0.07179128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0.02898009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0.09014085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0.335682439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0.05298596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156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0.04847476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0.01000213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0.00921527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0.02170827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0.18267849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0.04602381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622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Test 9B: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MSE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0.02781864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0.00433511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0.00069422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0.00754667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0.10933066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0.00357825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648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RMSE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0.16678922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0.06584153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0.02634812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0.08687156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0.330651874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0.05981846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365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0.0468716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0.00918325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0.00924397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0.02071965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0.18496665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0.05371697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9772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Train 12B: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0.02113337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0.00419831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0.00082212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0.02267304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0.40772453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5318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RMSE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0.14537322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0.06479436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0.02867267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0.15057571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0.638533108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615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0.0444729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0.00805869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0.00947048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0.04603831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0.24995048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086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Test 12B: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0.01843591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0.003209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0.00079672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0.02239976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0.41008073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0557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RMSE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0.13577889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0.05664803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0.02822621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0.14966548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0.640375461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704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0.04102352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0.00706938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0.00987247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0.04573417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0.24851514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673249"/>
                  </a:ext>
                </a:extLst>
              </a:tr>
            </a:tbl>
          </a:graphicData>
        </a:graphic>
      </p:graphicFrame>
      <p:graphicFrame>
        <p:nvGraphicFramePr>
          <p:cNvPr id="89" name="แผนภูมิ 88">
            <a:extLst>
              <a:ext uri="{FF2B5EF4-FFF2-40B4-BE49-F238E27FC236}">
                <a16:creationId xmlns:a16="http://schemas.microsoft.com/office/drawing/2014/main" id="{56A05315-55E2-43EB-9D29-B87208E15E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3239007"/>
              </p:ext>
            </p:extLst>
          </p:nvPr>
        </p:nvGraphicFramePr>
        <p:xfrm>
          <a:off x="0" y="2555193"/>
          <a:ext cx="5031105" cy="4302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0" name="รูปภาพ 89" descr="รูปภาพประกอบด้วย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579AD76-1EAB-4D2F-8FDC-2726E3044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71" t="20870" r="6918" b="17851"/>
          <a:stretch/>
        </p:blipFill>
        <p:spPr bwMode="auto">
          <a:xfrm>
            <a:off x="4944188" y="3196206"/>
            <a:ext cx="6407756" cy="36617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3" name="กล่องข้อความ 82">
            <a:extLst>
              <a:ext uri="{FF2B5EF4-FFF2-40B4-BE49-F238E27FC236}">
                <a16:creationId xmlns:a16="http://schemas.microsoft.com/office/drawing/2014/main" id="{3E810CB2-33E1-40FB-A52E-D8305EC8C5E9}"/>
              </a:ext>
            </a:extLst>
          </p:cNvPr>
          <p:cNvSpPr txBox="1"/>
          <p:nvPr/>
        </p:nvSpPr>
        <p:spPr>
          <a:xfrm>
            <a:off x="5436066" y="324433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LSGAN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กล่องข้อความ 91">
            <a:extLst>
              <a:ext uri="{FF2B5EF4-FFF2-40B4-BE49-F238E27FC236}">
                <a16:creationId xmlns:a16="http://schemas.microsoft.com/office/drawing/2014/main" id="{40C3C101-022C-4418-AC3B-BD493A2D480E}"/>
              </a:ext>
            </a:extLst>
          </p:cNvPr>
          <p:cNvSpPr txBox="1"/>
          <p:nvPr/>
        </p:nvSpPr>
        <p:spPr>
          <a:xfrm>
            <a:off x="7031510" y="3467887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CVAE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กล่องข้อความ 92">
            <a:extLst>
              <a:ext uri="{FF2B5EF4-FFF2-40B4-BE49-F238E27FC236}">
                <a16:creationId xmlns:a16="http://schemas.microsoft.com/office/drawing/2014/main" id="{2572EA25-186A-4DE6-9540-66F9923538D0}"/>
              </a:ext>
            </a:extLst>
          </p:cNvPr>
          <p:cNvSpPr txBox="1"/>
          <p:nvPr/>
        </p:nvSpPr>
        <p:spPr>
          <a:xfrm>
            <a:off x="8356335" y="346788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DCGAN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4" name="กล่องข้อความ 93">
            <a:extLst>
              <a:ext uri="{FF2B5EF4-FFF2-40B4-BE49-F238E27FC236}">
                <a16:creationId xmlns:a16="http://schemas.microsoft.com/office/drawing/2014/main" id="{E6C032CD-CECD-49D7-B2C8-BF7E4655666D}"/>
              </a:ext>
            </a:extLst>
          </p:cNvPr>
          <p:cNvSpPr txBox="1"/>
          <p:nvPr/>
        </p:nvSpPr>
        <p:spPr>
          <a:xfrm>
            <a:off x="10201796" y="3132111"/>
            <a:ext cx="5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VAE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กล่องข้อความ 94">
            <a:extLst>
              <a:ext uri="{FF2B5EF4-FFF2-40B4-BE49-F238E27FC236}">
                <a16:creationId xmlns:a16="http://schemas.microsoft.com/office/drawing/2014/main" id="{F43995F0-F96F-45C5-8EF4-D1DB2CA26F98}"/>
              </a:ext>
            </a:extLst>
          </p:cNvPr>
          <p:cNvSpPr txBox="1"/>
          <p:nvPr/>
        </p:nvSpPr>
        <p:spPr>
          <a:xfrm>
            <a:off x="10524289" y="5030655"/>
            <a:ext cx="896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WGAN-GP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6" name="กล่องข้อความ 95">
            <a:extLst>
              <a:ext uri="{FF2B5EF4-FFF2-40B4-BE49-F238E27FC236}">
                <a16:creationId xmlns:a16="http://schemas.microsoft.com/office/drawing/2014/main" id="{032C4376-68BD-47CC-9CE0-810D0D2D31FD}"/>
              </a:ext>
            </a:extLst>
          </p:cNvPr>
          <p:cNvSpPr txBox="1"/>
          <p:nvPr/>
        </p:nvSpPr>
        <p:spPr>
          <a:xfrm>
            <a:off x="10543496" y="6089846"/>
            <a:ext cx="418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BAE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4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C8EDE36-2419-4F18-9A23-4EE9E970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446088"/>
            <a:ext cx="3570129" cy="1005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/>
              <a:t>Visualised Frequency Prediction</a:t>
            </a: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D7251559-C1AA-4B09-BD38-700B0776AF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4" t="16413" r="21575" b="9700"/>
          <a:stretch/>
        </p:blipFill>
        <p:spPr bwMode="auto">
          <a:xfrm>
            <a:off x="6323013" y="456581"/>
            <a:ext cx="5181600" cy="5425779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D01CEFC5-D828-4395-8FF0-C7023E2B5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1609344"/>
            <a:ext cx="3555557" cy="43018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A = Weekly Auto ARIMA</a:t>
            </a:r>
          </a:p>
          <a:p>
            <a:r>
              <a:rPr lang="en-US" sz="1400" dirty="0"/>
              <a:t>B = FBProphet</a:t>
            </a:r>
          </a:p>
          <a:p>
            <a:r>
              <a:rPr lang="en-US" sz="1400" dirty="0"/>
              <a:t>C = MMS-LSTM-5LB</a:t>
            </a:r>
          </a:p>
          <a:p>
            <a:r>
              <a:rPr lang="en-US" sz="1400" dirty="0"/>
              <a:t>D = MMS-LSTM-</a:t>
            </a:r>
            <a:r>
              <a:rPr lang="en-US" sz="1400" dirty="0" err="1"/>
              <a:t>noLB</a:t>
            </a:r>
            <a:endParaRPr lang="en-US" sz="1400" dirty="0"/>
          </a:p>
          <a:p>
            <a:r>
              <a:rPr lang="en-US" sz="1400" dirty="0"/>
              <a:t>E = Vanilla LSTM</a:t>
            </a:r>
          </a:p>
          <a:p>
            <a:r>
              <a:rPr lang="en-US" sz="1400" dirty="0"/>
              <a:t>F = LSTM-Weekly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6517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70767FC-098A-439C-B193-CEBBE72F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What if I use the weekly model to test the daily data</a:t>
            </a:r>
          </a:p>
        </p:txBody>
      </p:sp>
      <p:pic>
        <p:nvPicPr>
          <p:cNvPr id="56" name="ตัวแทนเนื้อหา 5">
            <a:extLst>
              <a:ext uri="{FF2B5EF4-FFF2-40B4-BE49-F238E27FC236}">
                <a16:creationId xmlns:a16="http://schemas.microsoft.com/office/drawing/2014/main" id="{AA28CECD-9FD1-4955-96D1-D5266E4E36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0485" t="17740" r="22983" b="18754"/>
          <a:stretch/>
        </p:blipFill>
        <p:spPr>
          <a:xfrm>
            <a:off x="6134368" y="645106"/>
            <a:ext cx="5366723" cy="5247747"/>
          </a:xfrm>
          <a:prstGeom prst="rect">
            <a:avLst/>
          </a:prstGeom>
        </p:spPr>
      </p:pic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05ADDEC-A201-4E1F-91EE-BA5E191B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Top = LSTM4</a:t>
            </a:r>
          </a:p>
          <a:p>
            <a:r>
              <a:rPr lang="en-US">
                <a:solidFill>
                  <a:srgbClr val="000000"/>
                </a:solidFill>
              </a:rPr>
              <a:t>Middle = LSTM4 trained with weekly series</a:t>
            </a:r>
          </a:p>
          <a:p>
            <a:r>
              <a:rPr lang="en-US">
                <a:solidFill>
                  <a:srgbClr val="000000"/>
                </a:solidFill>
              </a:rPr>
              <a:t>Bottom = LSTM9</a:t>
            </a:r>
          </a:p>
        </p:txBody>
      </p:sp>
    </p:spTree>
    <p:extLst>
      <p:ext uri="{BB962C8B-B14F-4D97-AF65-F5344CB8AC3E}">
        <p14:creationId xmlns:p14="http://schemas.microsoft.com/office/powerpoint/2010/main" val="1628248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5578C0B-AE3C-4014-8C72-390D880B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 of my Thesis &amp; Discussion (1/2)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5619E45-3B54-4AA9-A032-04296D3E2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240211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 ECE taught me that</a:t>
            </a:r>
          </a:p>
          <a:p>
            <a:pPr lvl="1"/>
            <a:r>
              <a:rPr lang="en-GB" dirty="0"/>
              <a:t>ST-METANET, </a:t>
            </a:r>
            <a:r>
              <a:rPr lang="en-GB" dirty="0" err="1"/>
              <a:t>Pems</a:t>
            </a:r>
            <a:r>
              <a:rPr lang="en-GB" dirty="0"/>
              <a:t>-DRCNN, STGCN &amp; </a:t>
            </a:r>
            <a:r>
              <a:rPr lang="en-GB" dirty="0" err="1"/>
              <a:t>Spacetimeformer</a:t>
            </a:r>
            <a:r>
              <a:rPr lang="en-GB" dirty="0"/>
              <a:t> performed similarly well.</a:t>
            </a:r>
          </a:p>
          <a:p>
            <a:pPr lvl="1"/>
            <a:r>
              <a:rPr lang="en-GB" dirty="0"/>
              <a:t>PEMS bay train each model better than METR-LA</a:t>
            </a:r>
          </a:p>
          <a:p>
            <a:pPr lvl="1"/>
            <a:r>
              <a:rPr lang="en-GB" dirty="0"/>
              <a:t>Each model did well for its architecture.</a:t>
            </a:r>
          </a:p>
          <a:p>
            <a:r>
              <a:rPr lang="en-GB" dirty="0"/>
              <a:t>The Spat. CEHE taught me that</a:t>
            </a:r>
          </a:p>
          <a:p>
            <a:pPr lvl="1"/>
            <a:r>
              <a:rPr lang="en-US" dirty="0"/>
              <a:t>AEs are better that GANs for smaller datasets</a:t>
            </a:r>
          </a:p>
          <a:p>
            <a:pPr lvl="2"/>
            <a:r>
              <a:rPr lang="en-US" dirty="0"/>
              <a:t>GANs are harder to train &amp; require more data than AEs</a:t>
            </a:r>
          </a:p>
          <a:p>
            <a:pPr lvl="1"/>
            <a:r>
              <a:rPr lang="en-US" dirty="0"/>
              <a:t>Due to the much larger representation size (S:28224</a:t>
            </a:r>
            <a:r>
              <a:rPr lang="en-US" sz="1500" dirty="0"/>
              <a:t>(36*28*28)</a:t>
            </a:r>
            <a:r>
              <a:rPr lang="en-US" dirty="0"/>
              <a:t> vs T:1096)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milder gradient</a:t>
            </a:r>
          </a:p>
          <a:p>
            <a:pPr lvl="2"/>
            <a:r>
              <a:rPr lang="en-US" dirty="0"/>
              <a:t>Spatial models are much better than temporal ones, as they experienced much larger data</a:t>
            </a:r>
          </a:p>
          <a:p>
            <a:r>
              <a:rPr lang="en-US" dirty="0"/>
              <a:t>Future plans &amp; recommendations</a:t>
            </a:r>
          </a:p>
          <a:p>
            <a:pPr lvl="1"/>
            <a:r>
              <a:rPr lang="en-US" dirty="0"/>
              <a:t>More LSTM/AE/GAN variants</a:t>
            </a:r>
          </a:p>
          <a:p>
            <a:pPr lvl="1"/>
            <a:r>
              <a:rPr lang="en-US" dirty="0"/>
              <a:t>Daily </a:t>
            </a:r>
            <a:r>
              <a:rPr lang="en-US" dirty="0" err="1"/>
              <a:t>rasterisation</a:t>
            </a:r>
            <a:r>
              <a:rPr lang="en-US"/>
              <a:t> alg.</a:t>
            </a:r>
            <a:endParaRPr lang="en-US" dirty="0"/>
          </a:p>
          <a:p>
            <a:pPr lvl="1"/>
            <a:r>
              <a:rPr lang="en-US" dirty="0"/>
              <a:t>Do more subtests</a:t>
            </a:r>
          </a:p>
          <a:p>
            <a:pPr lvl="2"/>
            <a:r>
              <a:rPr lang="en-US" dirty="0"/>
              <a:t>Vary more HPs</a:t>
            </a:r>
          </a:p>
          <a:p>
            <a:pPr lvl="2"/>
            <a:r>
              <a:rPr lang="en-US" dirty="0"/>
              <a:t>broader HP-ranges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A9600A1A-694E-403A-96FE-CCAA3E220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24021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 Temp. CEHE taught me that</a:t>
            </a:r>
          </a:p>
          <a:p>
            <a:pPr lvl="1"/>
            <a:r>
              <a:rPr lang="en-GB" dirty="0"/>
              <a:t>As long as FBProphet is better, never trust the LSTM.</a:t>
            </a:r>
          </a:p>
          <a:p>
            <a:pPr lvl="1"/>
            <a:r>
              <a:rPr lang="en-GB" dirty="0"/>
              <a:t>It’s possible that vanilla LSTM will defeat FBProphet (if well tuned)</a:t>
            </a:r>
          </a:p>
          <a:p>
            <a:pPr lvl="1"/>
            <a:r>
              <a:rPr lang="en-US" dirty="0"/>
              <a:t>The more frequent a series, the better a model trains.</a:t>
            </a:r>
          </a:p>
          <a:p>
            <a:r>
              <a:rPr lang="en-US" dirty="0"/>
              <a:t>The ST-METANET &amp; </a:t>
            </a:r>
            <a:r>
              <a:rPr lang="en-US" dirty="0" err="1"/>
              <a:t>Spacetimeformer</a:t>
            </a:r>
            <a:endParaRPr lang="en-US" dirty="0"/>
          </a:p>
          <a:p>
            <a:pPr lvl="1"/>
            <a:r>
              <a:rPr lang="en-US" dirty="0"/>
              <a:t>Have a RAM problem</a:t>
            </a:r>
          </a:p>
          <a:p>
            <a:r>
              <a:rPr lang="en-GB" dirty="0"/>
              <a:t>Finally, I’ve learned that</a:t>
            </a:r>
          </a:p>
          <a:p>
            <a:pPr lvl="1"/>
            <a:r>
              <a:rPr lang="en-GB" dirty="0"/>
              <a:t>Newer, more complex models doesn’t always outperform older, more simple ones</a:t>
            </a:r>
          </a:p>
          <a:p>
            <a:pPr lvl="1"/>
            <a:r>
              <a:rPr lang="en-GB" dirty="0"/>
              <a:t>The subtests will eventually lead to</a:t>
            </a:r>
          </a:p>
          <a:p>
            <a:pPr lvl="2"/>
            <a:r>
              <a:rPr lang="en-US" dirty="0"/>
              <a:t>“HP-Tuning”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1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ชื่อเรื่อง 4">
            <a:extLst>
              <a:ext uri="{FF2B5EF4-FFF2-40B4-BE49-F238E27FC236}">
                <a16:creationId xmlns:a16="http://schemas.microsoft.com/office/drawing/2014/main" id="{6FF72B3F-D51B-4054-9FE1-DDCB8166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GB"/>
              <a:t>Findings of my Thesis &amp; Discussion (2/2)</a:t>
            </a:r>
            <a:endParaRPr lang="en-US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92471B7A-B459-40F6-9C1C-E73B7322F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Open questions</a:t>
            </a:r>
          </a:p>
          <a:p>
            <a:pPr lvl="1"/>
            <a:r>
              <a:rPr lang="en-US" dirty="0"/>
              <a:t>Is there any model that are good and dealing with CEHE dataset BOTH in </a:t>
            </a:r>
            <a:r>
              <a:rPr lang="en-US" dirty="0" err="1"/>
              <a:t>spacial</a:t>
            </a:r>
            <a:r>
              <a:rPr lang="en-US" dirty="0"/>
              <a:t> and temporal domain?</a:t>
            </a:r>
          </a:p>
          <a:p>
            <a:pPr lvl="2"/>
            <a:r>
              <a:rPr lang="en-US" dirty="0"/>
              <a:t>Currently no, because the datasets of most of the explored models involve sensors recording values at each timestamp</a:t>
            </a:r>
          </a:p>
          <a:p>
            <a:pPr lvl="2"/>
            <a:r>
              <a:rPr lang="en-US" dirty="0"/>
              <a:t>But my dataset has no sensors, only list of coordinates with only 1 frequency each. And thus, must be rasterized to predict/reconstruct heatmaps.</a:t>
            </a:r>
          </a:p>
          <a:p>
            <a:pPr lvl="1"/>
            <a:r>
              <a:rPr lang="en-US" dirty="0"/>
              <a:t>If you combine the best in temporal model and the best in spatial model for CEHE dataset, what would be the model looked like?</a:t>
            </a:r>
            <a:endParaRPr lang="en-GB" dirty="0"/>
          </a:p>
          <a:p>
            <a:pPr lvl="2"/>
            <a:r>
              <a:rPr lang="en-US" dirty="0"/>
              <a:t>VAE-FBP, VAE-LSTM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4013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67EE807-F946-4F97-BFD8-FEABBB45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6" y="494949"/>
            <a:ext cx="8596668" cy="1174459"/>
          </a:xfrm>
        </p:spPr>
        <p:txBody>
          <a:bodyPr/>
          <a:lstStyle/>
          <a:p>
            <a:r>
              <a:rPr lang="en-GB" dirty="0"/>
              <a:t>References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0DAFE02-2059-4413-ACDA-46F678275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69409"/>
            <a:ext cx="4184035" cy="4790113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[1] </a:t>
            </a: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Doshi, J., </a:t>
            </a:r>
            <a:r>
              <a:rPr lang="en-US" sz="800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Basu</a:t>
            </a: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S. and Pang, G., 2018. From satellite imagery to disaster insights. </a:t>
            </a:r>
            <a:r>
              <a:rPr lang="en-US" sz="800" i="1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arXiv</a:t>
            </a:r>
            <a:r>
              <a:rPr lang="en-US" sz="800" i="1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 preprint arXiv:1812.07033</a:t>
            </a: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.</a:t>
            </a:r>
            <a:endParaRPr lang="en-US" sz="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[2] Doshi, Jigar. 2018. Residual Inception Skip Network for Binary Segmentation. Pages 216–219 of: Proceedings of the IEEE Conference on Computer Vision and Pattern Recognition Workshops.</a:t>
            </a:r>
            <a:b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</a:br>
            <a:b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</a:br>
            <a: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[3] Amit, S.N.K.B. and Aoki, Y., 2017, September. Disaster detection from aerial imagery with convolutional neural network. In 2017 International Electronics Symposium on Knowledge Creation and Intelligent Computing (IES-KCIC) (pp. 239-245). IEEE.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[4] V. </a:t>
            </a:r>
            <a:r>
              <a:rPr lang="en-US" sz="800" dirty="0" err="1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Iglovikov</a:t>
            </a:r>
            <a: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S. </a:t>
            </a:r>
            <a:r>
              <a:rPr lang="en-US" sz="800" dirty="0" err="1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Mushinskiy</a:t>
            </a:r>
            <a: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and V. </a:t>
            </a:r>
            <a:r>
              <a:rPr lang="en-US" sz="800" dirty="0" err="1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Osin</a:t>
            </a:r>
            <a: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“Satellite Imagery Feature Detection using Deep Convolutional Neural Network: A Kaggle Competition,” vol. June 2017.</a:t>
            </a:r>
          </a:p>
          <a:p>
            <a: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[6] </a:t>
            </a:r>
            <a:r>
              <a:rPr lang="en-US" sz="800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Fang, Z., Wang, Y., Peng, L. and Hong, H., 2020. Predicting flood susceptibility using LSTM neural networks. </a:t>
            </a:r>
            <a:r>
              <a:rPr lang="en-US" sz="800" i="1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Journal of Hydrology</a:t>
            </a:r>
            <a:r>
              <a:rPr lang="en-US" sz="800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[online] p.125734. Available at: &lt;https://doi.org/10.1016/j.jhydrol.2020.125734&gt; [Accessed 18 April 2021].</a:t>
            </a:r>
            <a:endParaRPr lang="en-US" sz="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[7]</a:t>
            </a:r>
            <a:r>
              <a:rPr lang="fr-FR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 Li, Y., Yu, R., </a:t>
            </a:r>
            <a:r>
              <a:rPr lang="fr-FR" sz="800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Shahabi</a:t>
            </a:r>
            <a:r>
              <a:rPr lang="fr-FR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C., &amp; Liu, Y. (2017). </a:t>
            </a: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Diffusion convolutional recurrent neural network: Data-driven traffic forecasting. </a:t>
            </a:r>
            <a:r>
              <a:rPr lang="en-US" sz="800" i="1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arXiv</a:t>
            </a:r>
            <a:r>
              <a:rPr lang="en-US" sz="800" i="1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 preprint arXiv:1707.01926</a:t>
            </a: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.</a:t>
            </a:r>
            <a:endParaRPr lang="en-US" sz="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[8] S. Wang, J. Cao, &amp; P. Yu, "Deep Learning for </a:t>
            </a:r>
            <a:r>
              <a:rPr lang="en-US" sz="800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Spatio</a:t>
            </a: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-Temporal Data Mining: A Survey," in IEEE Transactions on Knowledge and Data Engineering, </a:t>
            </a:r>
            <a:r>
              <a:rPr lang="en-US" sz="800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doi</a:t>
            </a: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: 10.1109/TKDE.2020.3025580.</a:t>
            </a:r>
            <a:endParaRPr lang="en-US" sz="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[9] Yu, B., Yin, H., &amp; Zhu, Z. (2017). Spatiotemporal graph convolutional networks: A deep learning framework for traffic forecasting. </a:t>
            </a:r>
            <a:r>
              <a:rPr lang="en-US" sz="800" i="1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arXiv</a:t>
            </a:r>
            <a:r>
              <a:rPr lang="en-US" sz="800" i="1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 preprint arXiv:1709.04875</a:t>
            </a: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.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C526BF0E-4B1C-4F95-BF95-BA5CD7AED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669409"/>
            <a:ext cx="4184034" cy="4790112"/>
          </a:xfrm>
        </p:spPr>
        <p:txBody>
          <a:bodyPr>
            <a:normAutofit fontScale="62500" lnSpcReduction="20000"/>
          </a:bodyPr>
          <a:lstStyle/>
          <a:p>
            <a:r>
              <a:rPr lang="es-ES" sz="1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[15] de Medrano, R., &amp; Aznarte, J. L. (2020). </a:t>
            </a:r>
            <a:r>
              <a:rPr lang="en-US" sz="1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 spatiotemporal attention-based spot-forecasting framework for urban traffic prediction. </a:t>
            </a:r>
            <a:r>
              <a:rPr lang="en-US" sz="1800" i="1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Applied Soft Computing</a:t>
            </a:r>
            <a:r>
              <a:rPr lang="en-US" sz="1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 </a:t>
            </a:r>
            <a:r>
              <a:rPr lang="en-US" sz="1800" i="1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96</a:t>
            </a:r>
            <a:r>
              <a:rPr lang="en-US" sz="1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106615.</a:t>
            </a:r>
          </a:p>
          <a:p>
            <a:r>
              <a:rPr lang="en-US" sz="1800" spc="25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[16] </a:t>
            </a: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Luo, X., Li, D., &amp; Zhang, S. (2019). Traffic flow prediction during the holidays based on DFT and SVR. </a:t>
            </a:r>
            <a:r>
              <a:rPr lang="en-US" sz="1800" i="1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Journal of Sensors</a:t>
            </a: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, </a:t>
            </a:r>
            <a:r>
              <a:rPr lang="en-US" sz="1800" i="1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2019</a:t>
            </a: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[19] </a:t>
            </a:r>
            <a:r>
              <a:rPr lang="en-US" sz="1800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Atluri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G., </a:t>
            </a:r>
            <a:r>
              <a:rPr lang="en-US" sz="1800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Karpatne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A., &amp; Kumar, V. (2018). Spatiotemporal data mining: A survey of problems and methods. </a:t>
            </a:r>
            <a:r>
              <a:rPr lang="en-US" sz="1800" i="1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ACM Computing Surveys (CSUR)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 </a:t>
            </a:r>
            <a:r>
              <a:rPr lang="en-US" sz="1800" i="1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51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(4), 1-41.</a:t>
            </a:r>
            <a:endParaRPr lang="en-US" sz="1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ea typeface="DengXian" panose="02010600030101010101" pitchFamily="2" charset="-122"/>
                <a:cs typeface="Cordia New" panose="020B0304020202020204" pitchFamily="34" charset="-34"/>
              </a:rPr>
              <a:t>[71] 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Bai, L., Yao, L., Li, C., Wang, X., &amp; Wang, C. (2020). Adaptive graph convolutional recurrent network for traffic forecasting. </a:t>
            </a:r>
            <a:r>
              <a:rPr lang="en-US" sz="1800" i="1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arXiv</a:t>
            </a:r>
            <a:r>
              <a:rPr lang="en-US" sz="1800" i="1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 preprint arXiv:2007.02842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.</a:t>
            </a:r>
            <a:endParaRPr lang="en-US" sz="1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[72] Guo, S., Lin, Y., Feng, N., Song, C., &amp; Wan, H. (2019, July). Attention based spatial-temporal graph convolutional networks for traffic flow forecasting. In </a:t>
            </a:r>
            <a:r>
              <a:rPr lang="en-US" sz="1800" i="1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Proceedings of the AAAI Conference on Artificial Intelligence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 (Vol. 33, No. 01, pp. 922-929).</a:t>
            </a:r>
            <a:endParaRPr lang="en-US" sz="1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[73] Ghaderi, A., </a:t>
            </a:r>
            <a:r>
              <a:rPr lang="en-US" sz="1800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Sanandaji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B. M., &amp; Ghaderi, F. (2017). Deep forecast: Deep learning-based spatiotemporal forecasting. </a:t>
            </a:r>
            <a:r>
              <a:rPr lang="en-US" sz="1800" i="1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arXiv</a:t>
            </a:r>
            <a:r>
              <a:rPr lang="en-US" sz="1800" i="1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 preprint arXiv:1707.08110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.</a:t>
            </a:r>
            <a:endParaRPr lang="en-US" sz="1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r>
              <a:rPr lang="en-US" sz="1800" b="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[80] Grigsby, J., Wang, Z., &amp; Qi, Y. (2021). Long-Range Transformers for Dynamic Spatiotemporal Forecasting. </a:t>
            </a:r>
            <a:r>
              <a:rPr lang="en-US" sz="1800" b="0" dirty="0" err="1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arXiv</a:t>
            </a:r>
            <a:r>
              <a:rPr lang="en-US" sz="1800" b="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 preprint arXiv:2109.12218.</a:t>
            </a:r>
            <a:endParaRPr lang="en-US" sz="1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6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4">
            <a:extLst>
              <a:ext uri="{FF2B5EF4-FFF2-40B4-BE49-F238E27FC236}">
                <a16:creationId xmlns:a16="http://schemas.microsoft.com/office/drawing/2014/main" id="{E06D7F87-B16D-494D-965A-F515391E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&amp; Conclusion: What have I done?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C57C63CD-C63D-40AA-AEE6-1F590B2497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Technical basics</a:t>
            </a:r>
          </a:p>
          <a:p>
            <a:pPr lvl="1"/>
            <a:r>
              <a:rPr lang="en-US" dirty="0"/>
              <a:t>Applications, DL-Techniques</a:t>
            </a:r>
          </a:p>
          <a:p>
            <a:r>
              <a:rPr lang="en-US" dirty="0"/>
              <a:t>Paper survey</a:t>
            </a:r>
          </a:p>
          <a:p>
            <a:pPr lvl="1"/>
            <a:r>
              <a:rPr lang="en-US" dirty="0"/>
              <a:t>SOTA models are compared in my ECE.</a:t>
            </a:r>
          </a:p>
          <a:p>
            <a:pPr lvl="1"/>
            <a:r>
              <a:rPr lang="en-US" dirty="0"/>
              <a:t>Common models are implemented to my fire event data</a:t>
            </a:r>
          </a:p>
          <a:p>
            <a:r>
              <a:rPr lang="en-US" dirty="0"/>
              <a:t>Comparison tests</a:t>
            </a:r>
          </a:p>
          <a:p>
            <a:pPr lvl="1"/>
            <a:r>
              <a:rPr lang="en-US" dirty="0"/>
              <a:t>ECE</a:t>
            </a:r>
          </a:p>
          <a:p>
            <a:pPr lvl="1"/>
            <a:r>
              <a:rPr lang="en-US" dirty="0"/>
              <a:t>CEHE</a:t>
            </a:r>
          </a:p>
          <a:p>
            <a:pPr lvl="2"/>
            <a:r>
              <a:rPr lang="en-US" dirty="0"/>
              <a:t>How STDM works?</a:t>
            </a:r>
          </a:p>
          <a:p>
            <a:pPr lvl="2"/>
            <a:r>
              <a:rPr lang="en-US" dirty="0" err="1"/>
              <a:t>Rasterised</a:t>
            </a:r>
            <a:r>
              <a:rPr lang="en-US" dirty="0"/>
              <a:t> Heatmap Generation</a:t>
            </a:r>
          </a:p>
          <a:p>
            <a:pPr lvl="2"/>
            <a:r>
              <a:rPr lang="en-US" dirty="0"/>
              <a:t>Time series prediction</a:t>
            </a:r>
          </a:p>
          <a:p>
            <a:pPr lvl="2"/>
            <a:r>
              <a:rPr lang="en-US" dirty="0"/>
              <a:t>HP subtests</a:t>
            </a:r>
          </a:p>
        </p:txBody>
      </p:sp>
      <p:sp>
        <p:nvSpPr>
          <p:cNvPr id="7" name="ตัวแทนเนื้อหา 6">
            <a:extLst>
              <a:ext uri="{FF2B5EF4-FFF2-40B4-BE49-F238E27FC236}">
                <a16:creationId xmlns:a16="http://schemas.microsoft.com/office/drawing/2014/main" id="{80F03426-F510-4E5D-AE17-3A748303DF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Discovered  facts</a:t>
            </a:r>
          </a:p>
          <a:p>
            <a:pPr lvl="1"/>
            <a:r>
              <a:rPr lang="en-US" dirty="0"/>
              <a:t>(Newer, more complex vs older, more simple models)</a:t>
            </a:r>
          </a:p>
          <a:p>
            <a:pPr lvl="1"/>
            <a:r>
              <a:rPr lang="en-US" dirty="0"/>
              <a:t>[BEST ECE] DEEPFORECAST multi-LSTM </a:t>
            </a:r>
          </a:p>
          <a:p>
            <a:pPr lvl="1"/>
            <a:r>
              <a:rPr lang="en-US" dirty="0"/>
              <a:t>[BEST CEHE] VAE &amp; FBProphet</a:t>
            </a:r>
          </a:p>
          <a:p>
            <a:r>
              <a:rPr lang="en-US" dirty="0"/>
              <a:t>Discussion</a:t>
            </a:r>
          </a:p>
          <a:p>
            <a:pPr lvl="1"/>
            <a:r>
              <a:rPr lang="en-US" dirty="0"/>
              <a:t>Gave future subtest </a:t>
            </a:r>
            <a:r>
              <a:rPr lang="en-US" dirty="0" err="1"/>
              <a:t>recomms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Listed some open problems</a:t>
            </a:r>
          </a:p>
          <a:p>
            <a:pPr lvl="1"/>
            <a:r>
              <a:rPr lang="en-US" dirty="0"/>
              <a:t>Further discuss the results</a:t>
            </a:r>
          </a:p>
          <a:p>
            <a:pPr lvl="1"/>
            <a:r>
              <a:rPr lang="en-US" dirty="0"/>
              <a:t>Pointed out current issues</a:t>
            </a:r>
          </a:p>
          <a:p>
            <a:pPr lvl="1"/>
            <a:r>
              <a:rPr lang="en-US" dirty="0"/>
              <a:t>Indicated future research directions.</a:t>
            </a:r>
          </a:p>
        </p:txBody>
      </p:sp>
    </p:spTree>
    <p:extLst>
      <p:ext uri="{BB962C8B-B14F-4D97-AF65-F5344CB8AC3E}">
        <p14:creationId xmlns:p14="http://schemas.microsoft.com/office/powerpoint/2010/main" val="2575596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 descr="Question mark on green pastel background">
            <a:extLst>
              <a:ext uri="{FF2B5EF4-FFF2-40B4-BE49-F238E27FC236}">
                <a16:creationId xmlns:a16="http://schemas.microsoft.com/office/drawing/2014/main" id="{8481F2E2-BECB-4FC8-8E26-BF8FAC696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28" r="1736" b="909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5" name="ชื่อเรื่อง 4">
            <a:extLst>
              <a:ext uri="{FF2B5EF4-FFF2-40B4-BE49-F238E27FC236}">
                <a16:creationId xmlns:a16="http://schemas.microsoft.com/office/drawing/2014/main" id="{C29B8156-F621-408F-B7C6-A04F427C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Question Time!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DA2D4E0-6D02-43BB-85E0-B7EAD74E2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Q&amp;As.</a:t>
            </a:r>
          </a:p>
        </p:txBody>
      </p:sp>
    </p:spTree>
    <p:extLst>
      <p:ext uri="{BB962C8B-B14F-4D97-AF65-F5344CB8AC3E}">
        <p14:creationId xmlns:p14="http://schemas.microsoft.com/office/powerpoint/2010/main" val="235226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9244395-9DA2-49C9-89B9-4FD8445E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2281A81-6DF7-4C79-B9B8-FEAB5FA14B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ECE), I compared as many models as I could.</a:t>
            </a:r>
          </a:p>
          <a:p>
            <a:pPr lvl="1"/>
            <a:r>
              <a:rPr lang="en-US" dirty="0"/>
              <a:t>DEEPFORECAST multi-LSTM is the best</a:t>
            </a:r>
          </a:p>
          <a:p>
            <a:pPr lvl="2"/>
            <a:r>
              <a:rPr lang="en-US" dirty="0"/>
              <a:t>1.575 RMSE, 1.159 MAE</a:t>
            </a:r>
          </a:p>
          <a:p>
            <a:pPr lvl="1"/>
            <a:r>
              <a:rPr lang="en-US" dirty="0"/>
              <a:t>Among competing models, more complex ones aren’t always better.</a:t>
            </a:r>
          </a:p>
          <a:p>
            <a:pPr lvl="2"/>
            <a:r>
              <a:rPr lang="en-US" dirty="0"/>
              <a:t>Proven by metrics to be shown</a:t>
            </a:r>
          </a:p>
          <a:p>
            <a:pPr lvl="1"/>
            <a:r>
              <a:rPr lang="en-US" dirty="0"/>
              <a:t>PEMS-BAY trained STDL models better than METR-LA.</a:t>
            </a:r>
          </a:p>
          <a:p>
            <a:endParaRPr lang="en-US" dirty="0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5E87783-B591-4D31-85AA-A174A6E8F3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my CEHE,</a:t>
            </a:r>
          </a:p>
          <a:p>
            <a:pPr lvl="1"/>
            <a:r>
              <a:rPr lang="en-US" dirty="0"/>
              <a:t>I chose familiar models of each domain (S/T) to train with my fire event dataset</a:t>
            </a:r>
            <a:endParaRPr lang="en-US" u="sng" dirty="0"/>
          </a:p>
          <a:p>
            <a:pPr lvl="1"/>
            <a:r>
              <a:rPr lang="en-US" u="sng" dirty="0"/>
              <a:t>VAE is the best </a:t>
            </a:r>
            <a:r>
              <a:rPr lang="en-US" dirty="0"/>
              <a:t>in the space domain</a:t>
            </a:r>
          </a:p>
          <a:p>
            <a:pPr lvl="2"/>
            <a:r>
              <a:rPr lang="en-US" dirty="0"/>
              <a:t>0.026348 RMSE, 0.009244 MAE</a:t>
            </a:r>
          </a:p>
          <a:p>
            <a:pPr lvl="1"/>
            <a:r>
              <a:rPr lang="en-US" u="sng" dirty="0"/>
              <a:t>FBProphet is the best </a:t>
            </a:r>
            <a:r>
              <a:rPr lang="en-US" dirty="0"/>
              <a:t>in the time </a:t>
            </a:r>
            <a:r>
              <a:rPr lang="en-US" sz="1800" dirty="0"/>
              <a:t>domain</a:t>
            </a:r>
          </a:p>
          <a:p>
            <a:pPr lvl="2"/>
            <a:r>
              <a:rPr lang="en-US" dirty="0"/>
              <a:t>6.97231 RMSE, 5.045342 MAE</a:t>
            </a:r>
          </a:p>
          <a:p>
            <a:pPr lvl="1"/>
            <a:r>
              <a:rPr lang="en-US" dirty="0"/>
              <a:t>LSTM doesn’t always beat FBProphet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08BC245-2644-44AA-9B1C-20794192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graphicFrame>
        <p:nvGraphicFramePr>
          <p:cNvPr id="5" name="ตัวแทนเนื้อหา 2">
            <a:extLst>
              <a:ext uri="{FF2B5EF4-FFF2-40B4-BE49-F238E27FC236}">
                <a16:creationId xmlns:a16="http://schemas.microsoft.com/office/drawing/2014/main" id="{0B6202CA-0D6D-4083-85CC-A90CFE06CC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17487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66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A21D28A-E9F2-48B7-A43A-6B5C48BB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/>
              <a:t>Uses of STDM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081EB2D-3150-494E-A842-DEA828B0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r>
              <a:rPr lang="en-US"/>
              <a:t>Meteorology</a:t>
            </a:r>
          </a:p>
          <a:p>
            <a:r>
              <a:rPr lang="en-US"/>
              <a:t>Transportation (Most popular)</a:t>
            </a:r>
          </a:p>
          <a:p>
            <a:pPr lvl="1"/>
            <a:r>
              <a:rPr lang="en-US"/>
              <a:t>ITS</a:t>
            </a:r>
          </a:p>
          <a:p>
            <a:r>
              <a:rPr lang="en-US"/>
              <a:t>On-Demand Services</a:t>
            </a:r>
          </a:p>
          <a:p>
            <a:pPr lvl="1"/>
            <a:r>
              <a:rPr lang="en-US"/>
              <a:t>Taxi-hailing apps</a:t>
            </a:r>
          </a:p>
          <a:p>
            <a:r>
              <a:rPr lang="en-US"/>
              <a:t>LBSN</a:t>
            </a:r>
          </a:p>
          <a:p>
            <a:r>
              <a:rPr lang="en-US"/>
              <a:t>Criminology</a:t>
            </a:r>
          </a:p>
          <a:p>
            <a:r>
              <a:rPr lang="en-US"/>
              <a:t>Etc.</a:t>
            </a:r>
            <a:endParaRPr lang="en-US" dirty="0"/>
          </a:p>
        </p:txBody>
      </p:sp>
      <p:pic>
        <p:nvPicPr>
          <p:cNvPr id="4" name="圖片 10">
            <a:extLst>
              <a:ext uri="{FF2B5EF4-FFF2-40B4-BE49-F238E27FC236}">
                <a16:creationId xmlns:a16="http://schemas.microsoft.com/office/drawing/2014/main" id="{E9E52AFD-E35E-4E8C-B1B7-73FA4ACA3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85" t="15246" r="1521" b="42893"/>
          <a:stretch/>
        </p:blipFill>
        <p:spPr bwMode="auto">
          <a:xfrm>
            <a:off x="799814" y="2418325"/>
            <a:ext cx="5062993" cy="200971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382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69B01F7-3EB8-49DB-9F5B-8992DC83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Literature Review - Early WORKS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BA61304-820C-4F02-9B72-CBE322E1D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89"/>
            <a:ext cx="3973943" cy="40539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Disaster Impact Analysis &amp; Detection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Doshi et al.’s CNN [1,2]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Amit &amp; Aoki FC-CNN [3]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Fang’s LSS-LSTM [6]</a:t>
            </a:r>
          </a:p>
          <a:p>
            <a:r>
              <a:rPr lang="en-US" dirty="0">
                <a:solidFill>
                  <a:schemeClr val="bg1"/>
                </a:solidFill>
              </a:rPr>
              <a:t>GEO-Feature Detection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Iglovikov</a:t>
            </a:r>
            <a:r>
              <a:rPr lang="en-US" dirty="0">
                <a:solidFill>
                  <a:schemeClr val="bg1"/>
                </a:solidFill>
              </a:rPr>
              <a:t> et al.’s UNET [4]</a:t>
            </a:r>
          </a:p>
          <a:p>
            <a:r>
              <a:rPr lang="en-US" dirty="0">
                <a:solidFill>
                  <a:schemeClr val="bg1"/>
                </a:solidFill>
              </a:rPr>
              <a:t>Earlier surveys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Wang et al. [8]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Atluri</a:t>
            </a:r>
            <a:r>
              <a:rPr lang="en-US" dirty="0">
                <a:solidFill>
                  <a:schemeClr val="bg1"/>
                </a:solidFill>
              </a:rPr>
              <a:t> et al. [19]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圖片 33">
            <a:extLst>
              <a:ext uri="{FF2B5EF4-FFF2-40B4-BE49-F238E27FC236}">
                <a16:creationId xmlns:a16="http://schemas.microsoft.com/office/drawing/2014/main" id="{ECA6A648-6FF3-4502-8CF6-04CD5A3B59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7879" t="22739" r="8692" b="14539"/>
          <a:stretch/>
        </p:blipFill>
        <p:spPr bwMode="auto">
          <a:xfrm>
            <a:off x="6096001" y="1333489"/>
            <a:ext cx="5143500" cy="417850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1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93D3383-1966-4662-9EB5-0A9775B2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– Implemented models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7307BF05-D0ED-4303-B51C-80B701E55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2.2 (ECE)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80885740-41E1-4A9C-9F30-AD1581915B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DCRNN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/>
              <a:t>[7]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dirty="0"/>
              <a:t>STGCN [9]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ST-METANET[16]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CRANN [15]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Adaptive GCNN [71]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Attention-based ST-GCN [72]</a:t>
            </a:r>
          </a:p>
          <a:p>
            <a:pPr>
              <a:lnSpc>
                <a:spcPct val="110000"/>
              </a:lnSpc>
            </a:pPr>
            <a:r>
              <a:rPr lang="en-US" sz="2400" dirty="0" err="1"/>
              <a:t>Deepforecast</a:t>
            </a:r>
            <a:r>
              <a:rPr lang="en-US" sz="2400" dirty="0"/>
              <a:t> Multi-LSTM[73]</a:t>
            </a:r>
          </a:p>
          <a:p>
            <a:pPr>
              <a:lnSpc>
                <a:spcPct val="110000"/>
              </a:lnSpc>
            </a:pPr>
            <a:r>
              <a:rPr lang="en-US" sz="2400" dirty="0" err="1"/>
              <a:t>Spacetimeformer</a:t>
            </a:r>
            <a:r>
              <a:rPr lang="en-US" sz="2400" dirty="0"/>
              <a:t> [80]</a:t>
            </a:r>
          </a:p>
          <a:p>
            <a:endParaRPr lang="en-US" dirty="0"/>
          </a:p>
        </p:txBody>
      </p:sp>
      <p:sp>
        <p:nvSpPr>
          <p:cNvPr id="7" name="ตัวแทนข้อความ 6">
            <a:extLst>
              <a:ext uri="{FF2B5EF4-FFF2-40B4-BE49-F238E27FC236}">
                <a16:creationId xmlns:a16="http://schemas.microsoft.com/office/drawing/2014/main" id="{C85B7D9C-7BCA-4816-B7F9-249AD1082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2.3 (CEHE)</a:t>
            </a:r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190A3DBD-3824-48AD-86AD-F4477382CA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Autoencoders</a:t>
            </a:r>
          </a:p>
          <a:p>
            <a:pPr lvl="1"/>
            <a:r>
              <a:rPr lang="en-US" dirty="0"/>
              <a:t>BAE</a:t>
            </a:r>
          </a:p>
          <a:p>
            <a:pPr lvl="1"/>
            <a:r>
              <a:rPr lang="en-US" dirty="0"/>
              <a:t>VAE</a:t>
            </a:r>
          </a:p>
          <a:p>
            <a:pPr lvl="1"/>
            <a:r>
              <a:rPr lang="en-US" dirty="0"/>
              <a:t>CVAE</a:t>
            </a:r>
          </a:p>
          <a:p>
            <a:r>
              <a:rPr lang="en-US" dirty="0"/>
              <a:t>GAN</a:t>
            </a:r>
          </a:p>
          <a:p>
            <a:pPr lvl="1"/>
            <a:r>
              <a:rPr lang="en-US" dirty="0"/>
              <a:t>DCGAN</a:t>
            </a:r>
          </a:p>
          <a:p>
            <a:pPr lvl="1"/>
            <a:r>
              <a:rPr lang="en-US" dirty="0"/>
              <a:t>WGAN</a:t>
            </a:r>
          </a:p>
          <a:p>
            <a:pPr lvl="1"/>
            <a:r>
              <a:rPr lang="en-US" dirty="0"/>
              <a:t>LSGAN</a:t>
            </a:r>
          </a:p>
          <a:p>
            <a:r>
              <a:rPr lang="en-US" dirty="0"/>
              <a:t>FBProphet</a:t>
            </a:r>
          </a:p>
          <a:p>
            <a:r>
              <a:rPr lang="en-US" dirty="0"/>
              <a:t>ARIMA</a:t>
            </a:r>
          </a:p>
          <a:p>
            <a:r>
              <a:rPr lang="en-US" dirty="0"/>
              <a:t>LSTM</a:t>
            </a:r>
          </a:p>
          <a:p>
            <a:pPr lvl="1"/>
            <a:r>
              <a:rPr lang="en-US" dirty="0"/>
              <a:t>MMS = Matrix Manipulation System</a:t>
            </a:r>
          </a:p>
        </p:txBody>
      </p:sp>
    </p:spTree>
    <p:extLst>
      <p:ext uri="{BB962C8B-B14F-4D97-AF65-F5344CB8AC3E}">
        <p14:creationId xmlns:p14="http://schemas.microsoft.com/office/powerpoint/2010/main" val="404044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ชื่อเรื่อง 6">
            <a:extLst>
              <a:ext uri="{FF2B5EF4-FFF2-40B4-BE49-F238E27FC236}">
                <a16:creationId xmlns:a16="http://schemas.microsoft.com/office/drawing/2014/main" id="{FADC6249-0A0F-49A5-8497-1794B9B3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F41E1719-1615-4C5F-B1F3-505475A002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Q1: STDM DL-models can do a variety of learning and predictions, but how well can they do?</a:t>
            </a:r>
          </a:p>
          <a:p>
            <a:pPr lvl="1"/>
            <a:r>
              <a:rPr lang="en-US" dirty="0"/>
              <a:t>Metrics: MSE, RMSE, &amp; MAE</a:t>
            </a:r>
          </a:p>
        </p:txBody>
      </p:sp>
      <p:sp>
        <p:nvSpPr>
          <p:cNvPr id="9" name="ตัวแทนเนื้อหา 8">
            <a:extLst>
              <a:ext uri="{FF2B5EF4-FFF2-40B4-BE49-F238E27FC236}">
                <a16:creationId xmlns:a16="http://schemas.microsoft.com/office/drawing/2014/main" id="{48D96704-9A3E-41E9-B8C0-DB0E1DF96C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Q2: If I have a custom dataset with its data structure </a:t>
            </a:r>
            <a:r>
              <a:rPr lang="en-US" dirty="0" err="1"/>
              <a:t>visualised</a:t>
            </a:r>
            <a:r>
              <a:rPr lang="en-US" dirty="0"/>
              <a:t>, which model to be learned from it?</a:t>
            </a:r>
          </a:p>
          <a:p>
            <a:pPr lvl="1"/>
            <a:r>
              <a:rPr lang="en-US" dirty="0"/>
              <a:t>Such as the “NTPC-fire_2015-17” dataset</a:t>
            </a:r>
          </a:p>
          <a:p>
            <a:pPr lvl="2"/>
            <a:r>
              <a:rPr lang="en-US" dirty="0"/>
              <a:t>Which is small.</a:t>
            </a:r>
          </a:p>
          <a:p>
            <a:pPr lvl="1"/>
            <a:r>
              <a:rPr lang="en-US" dirty="0"/>
              <a:t>What if I vary some hyperparameters?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1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ชื่อเรื่อง 6">
            <a:extLst>
              <a:ext uri="{FF2B5EF4-FFF2-40B4-BE49-F238E27FC236}">
                <a16:creationId xmlns:a16="http://schemas.microsoft.com/office/drawing/2014/main" id="{E8BA8DA8-DBF7-4184-92DE-58E2A8DE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Experiment Episode 1: Exploratory Comparative Experiment (ECE)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F6EDF5B-BE40-4256-950D-447C2175E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54" y="2160590"/>
            <a:ext cx="3973943" cy="344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indent="-2286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Hyperparameters: default</a:t>
            </a:r>
          </a:p>
          <a:p>
            <a:pPr indent="-2286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US" altLang="en-US" b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Optimiser</a:t>
            </a:r>
            <a:r>
              <a:rPr lang="en-US" altLang="en-US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: Adam</a:t>
            </a:r>
          </a:p>
          <a:p>
            <a:pPr indent="-2286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US" altLang="en-US" b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Environment: COLAB GPU, </a:t>
            </a:r>
            <a:r>
              <a:rPr lang="en-US" altLang="en-US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TWCC</a:t>
            </a:r>
          </a:p>
          <a:p>
            <a:pPr indent="-2286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Method: run models, record and compare their metrics.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9" name="ตัวแทนเนื้อหา 8">
            <a:extLst>
              <a:ext uri="{FF2B5EF4-FFF2-40B4-BE49-F238E27FC236}">
                <a16:creationId xmlns:a16="http://schemas.microsoft.com/office/drawing/2014/main" id="{A11F75A9-95EB-421E-B1CE-EE5088EEA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698955"/>
              </p:ext>
            </p:extLst>
          </p:nvPr>
        </p:nvGraphicFramePr>
        <p:xfrm>
          <a:off x="5716872" y="-3"/>
          <a:ext cx="6026394" cy="685799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019897">
                  <a:extLst>
                    <a:ext uri="{9D8B030D-6E8A-4147-A177-3AD203B41FA5}">
                      <a16:colId xmlns:a16="http://schemas.microsoft.com/office/drawing/2014/main" val="4136643926"/>
                    </a:ext>
                  </a:extLst>
                </a:gridCol>
                <a:gridCol w="1546648">
                  <a:extLst>
                    <a:ext uri="{9D8B030D-6E8A-4147-A177-3AD203B41FA5}">
                      <a16:colId xmlns:a16="http://schemas.microsoft.com/office/drawing/2014/main" val="1889362953"/>
                    </a:ext>
                  </a:extLst>
                </a:gridCol>
                <a:gridCol w="1940140">
                  <a:extLst>
                    <a:ext uri="{9D8B030D-6E8A-4147-A177-3AD203B41FA5}">
                      <a16:colId xmlns:a16="http://schemas.microsoft.com/office/drawing/2014/main" val="2137342795"/>
                    </a:ext>
                  </a:extLst>
                </a:gridCol>
                <a:gridCol w="442526">
                  <a:extLst>
                    <a:ext uri="{9D8B030D-6E8A-4147-A177-3AD203B41FA5}">
                      <a16:colId xmlns:a16="http://schemas.microsoft.com/office/drawing/2014/main" val="493401638"/>
                    </a:ext>
                  </a:extLst>
                </a:gridCol>
                <a:gridCol w="417356">
                  <a:extLst>
                    <a:ext uri="{9D8B030D-6E8A-4147-A177-3AD203B41FA5}">
                      <a16:colId xmlns:a16="http://schemas.microsoft.com/office/drawing/2014/main" val="2897481763"/>
                    </a:ext>
                  </a:extLst>
                </a:gridCol>
                <a:gridCol w="659827">
                  <a:extLst>
                    <a:ext uri="{9D8B030D-6E8A-4147-A177-3AD203B41FA5}">
                      <a16:colId xmlns:a16="http://schemas.microsoft.com/office/drawing/2014/main" val="1170130527"/>
                    </a:ext>
                  </a:extLst>
                </a:gridCol>
              </a:tblGrid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Architecture</a:t>
                      </a:r>
                      <a:endParaRPr lang="en-US" sz="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Architecture Description</a:t>
                      </a:r>
                      <a:endParaRPr lang="en-US" sz="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Dataset Name/Desc</a:t>
                      </a:r>
                      <a:endParaRPr lang="en-US" sz="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learning rate</a:t>
                      </a:r>
                      <a:endParaRPr lang="en-US" sz="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Epochs</a:t>
                      </a:r>
                      <a:endParaRPr lang="en-US" sz="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Major DL Module</a:t>
                      </a:r>
                      <a:endParaRPr lang="en-US" sz="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946045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 dirty="0">
                          <a:solidFill>
                            <a:schemeClr val="tx1"/>
                          </a:solidFill>
                          <a:effectLst/>
                        </a:rPr>
                        <a:t>Taxi-Simple-LSTM-Pytorch</a:t>
                      </a:r>
                      <a:endParaRPr lang="en-US" sz="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Simple-LSTM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Time series of Taxi-Uber DS. (2014-15)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04000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Uber-Simple-LSTM-Pytorch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Simple-LSTM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Time series of Taxi-Uber DS. (2014-15)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392332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Taxi-Simple-LSTM-Keras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Simple-LSTM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Time series of Taxi-Uber DS. (2014-16)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TensorFlow Keras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109317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Uber-Simple-LSTM-Keras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Simple-LSTM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Time series of Taxi-Uber DS. (2014-17)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TensorFlow Keras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554853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CRANN-Temporal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Bahdanau Att.Mech Autoencoder (LSTM based)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temporal time series of hourly/daily car traffic (in Madrid)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620694"/>
                  </a:ext>
                </a:extLst>
              </a:tr>
              <a:tr h="37406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CRANN-Spatial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CNN+ST-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  <a:effectLst/>
                        </a:rPr>
                        <a:t>Att.Mech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graph data captured by 30 sensors + Timestamps (A 17000x30 matrix)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542923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CRANN-Dense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Fully Connected Feedforward NN (FCFFNN)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dense 3D+ tensor of both preceding modules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969416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 dirty="0">
                          <a:solidFill>
                            <a:schemeClr val="tx1"/>
                          </a:solidFill>
                          <a:effectLst/>
                        </a:rPr>
                        <a:t>Seq2seq (flow)</a:t>
                      </a:r>
                      <a:endParaRPr lang="en-US" sz="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Improved Seq2eq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ordia New" panose="020B0304020202020204" pitchFamily="34" charset="-34"/>
                        </a:rPr>
                        <a:t>Beijing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ordia New" panose="020B0304020202020204" pitchFamily="34" charset="-34"/>
                        </a:rPr>
                        <a:t>TDrive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MXNET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51489"/>
                  </a:ext>
                </a:extLst>
              </a:tr>
              <a:tr h="2621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GAT Seq2seq (flow)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Improved Seq2eq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ordia New" panose="020B0304020202020204" pitchFamily="34" charset="-34"/>
                        </a:rPr>
                        <a:t>Beijing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ordia New" panose="020B0304020202020204" pitchFamily="34" charset="-34"/>
                        </a:rPr>
                        <a:t>TDrive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MXNET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74348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ST-Metanet (flow)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Improved Seq2eq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ordia New" panose="020B0304020202020204" pitchFamily="34" charset="-34"/>
                        </a:rPr>
                        <a:t>Beijing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ordia New" panose="020B0304020202020204" pitchFamily="34" charset="-34"/>
                        </a:rPr>
                        <a:t>TDrive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MXNET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379733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Seq2seq (speed)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Improved Seq2eq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METR-LA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MXNET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123253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 dirty="0">
                          <a:solidFill>
                            <a:schemeClr val="tx1"/>
                          </a:solidFill>
                          <a:effectLst/>
                        </a:rPr>
                        <a:t>GAT Seq2seq (speed)</a:t>
                      </a:r>
                      <a:endParaRPr lang="en-US" sz="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Improved Seq2eq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METR-LA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MXNET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221425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 dirty="0">
                          <a:solidFill>
                            <a:schemeClr val="tx1"/>
                          </a:solidFill>
                          <a:effectLst/>
                        </a:rPr>
                        <a:t>ST-</a:t>
                      </a:r>
                      <a:r>
                        <a:rPr lang="en-US" sz="8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Metanet</a:t>
                      </a:r>
                      <a:r>
                        <a:rPr lang="en-US" sz="800" b="1" cap="none" spc="0" dirty="0">
                          <a:solidFill>
                            <a:schemeClr val="tx1"/>
                          </a:solidFill>
                          <a:effectLst/>
                        </a:rPr>
                        <a:t> (speed)</a:t>
                      </a:r>
                      <a:endParaRPr lang="en-US" sz="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Improved Seq2eq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METR-LA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MXNET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492054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AGCRN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Attentive Graph CRN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Caltrans PEMS04&amp;08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0.003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784537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ASTGCN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Attention Based GCN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Caltrans PEMS04&amp;08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406370"/>
                  </a:ext>
                </a:extLst>
              </a:tr>
              <a:tr h="37406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Deepforecast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Multi-LSTM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MS_winds - Wind Speed &amp; Flow Dataset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TensorFlow Keras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476242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DCRNN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R-CNN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PEMS &amp; METR-LA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TensorFlow Keras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688158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STGCN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Graph-CNN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PEMS &amp; METR-LA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369948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Spacetimeformer</a:t>
                      </a:r>
                      <a:endParaRPr lang="en-US" sz="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Transformer opted for ST-data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METR-LA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06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99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78CAAA4-269A-46C5-BA93-F0E3BCE7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ECE results: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85AF7E7-F60D-4803-8B79-52F0EA20C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lnSpcReduction="10000"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Deepforecast</a:t>
            </a:r>
            <a:r>
              <a:rPr lang="en-GB" sz="2000" dirty="0">
                <a:solidFill>
                  <a:schemeClr val="bg1"/>
                </a:solidFill>
              </a:rPr>
              <a:t> Multi-LSTM</a:t>
            </a:r>
          </a:p>
          <a:p>
            <a:pPr lvl="1"/>
            <a:r>
              <a:rPr lang="en-GB" sz="1800" dirty="0">
                <a:solidFill>
                  <a:schemeClr val="bg1"/>
                </a:solidFill>
              </a:rPr>
              <a:t>Is the best model to date</a:t>
            </a:r>
          </a:p>
          <a:p>
            <a:pPr lvl="1"/>
            <a:r>
              <a:rPr lang="en-GB" sz="1800" dirty="0">
                <a:solidFill>
                  <a:schemeClr val="bg1"/>
                </a:solidFill>
              </a:rPr>
              <a:t>1.575 RMSE, 1.159 MAE</a:t>
            </a:r>
          </a:p>
          <a:p>
            <a:r>
              <a:rPr lang="en-GB" sz="2000" dirty="0">
                <a:solidFill>
                  <a:schemeClr val="bg1"/>
                </a:solidFill>
              </a:rPr>
              <a:t>All model performed well</a:t>
            </a:r>
          </a:p>
          <a:p>
            <a:pPr lvl="1"/>
            <a:r>
              <a:rPr lang="en-GB" sz="1800" dirty="0">
                <a:solidFill>
                  <a:schemeClr val="bg1"/>
                </a:solidFill>
              </a:rPr>
              <a:t>At least for their arch.</a:t>
            </a:r>
          </a:p>
          <a:p>
            <a:r>
              <a:rPr lang="en-GB" sz="2000" dirty="0">
                <a:solidFill>
                  <a:schemeClr val="bg1"/>
                </a:solidFill>
              </a:rPr>
              <a:t>LSTM on the TAXI-Uber data</a:t>
            </a:r>
          </a:p>
          <a:p>
            <a:pPr lvl="1"/>
            <a:r>
              <a:rPr lang="en-GB" sz="1800" dirty="0">
                <a:solidFill>
                  <a:schemeClr val="bg1"/>
                </a:solidFill>
              </a:rPr>
              <a:t>Had a poor metrics</a:t>
            </a:r>
          </a:p>
          <a:p>
            <a:pPr lvl="1"/>
            <a:r>
              <a:rPr lang="en-GB" sz="1600" dirty="0">
                <a:solidFill>
                  <a:schemeClr val="bg1"/>
                </a:solidFill>
              </a:rPr>
              <a:t>Simplicity, overfitting, gradient vanishing &amp; explosion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ตัวแทนเนื้อหา 4">
            <a:extLst>
              <a:ext uri="{FF2B5EF4-FFF2-40B4-BE49-F238E27FC236}">
                <a16:creationId xmlns:a16="http://schemas.microsoft.com/office/drawing/2014/main" id="{93DE3C24-0F8E-47DA-9BE6-BF667AF5F5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434820"/>
              </p:ext>
            </p:extLst>
          </p:nvPr>
        </p:nvGraphicFramePr>
        <p:xfrm>
          <a:off x="5707547" y="16774"/>
          <a:ext cx="6481345" cy="5208021"/>
        </p:xfrm>
        <a:graphic>
          <a:graphicData uri="http://schemas.openxmlformats.org/drawingml/2006/table">
            <a:tbl>
              <a:tblPr/>
              <a:tblGrid>
                <a:gridCol w="646731">
                  <a:extLst>
                    <a:ext uri="{9D8B030D-6E8A-4147-A177-3AD203B41FA5}">
                      <a16:colId xmlns:a16="http://schemas.microsoft.com/office/drawing/2014/main" val="4057296778"/>
                    </a:ext>
                  </a:extLst>
                </a:gridCol>
                <a:gridCol w="507248">
                  <a:extLst>
                    <a:ext uri="{9D8B030D-6E8A-4147-A177-3AD203B41FA5}">
                      <a16:colId xmlns:a16="http://schemas.microsoft.com/office/drawing/2014/main" val="1230702065"/>
                    </a:ext>
                  </a:extLst>
                </a:gridCol>
                <a:gridCol w="559429">
                  <a:extLst>
                    <a:ext uri="{9D8B030D-6E8A-4147-A177-3AD203B41FA5}">
                      <a16:colId xmlns:a16="http://schemas.microsoft.com/office/drawing/2014/main" val="2841325020"/>
                    </a:ext>
                  </a:extLst>
                </a:gridCol>
                <a:gridCol w="505242">
                  <a:extLst>
                    <a:ext uri="{9D8B030D-6E8A-4147-A177-3AD203B41FA5}">
                      <a16:colId xmlns:a16="http://schemas.microsoft.com/office/drawing/2014/main" val="4110344057"/>
                    </a:ext>
                  </a:extLst>
                </a:gridCol>
                <a:gridCol w="330637">
                  <a:extLst>
                    <a:ext uri="{9D8B030D-6E8A-4147-A177-3AD203B41FA5}">
                      <a16:colId xmlns:a16="http://schemas.microsoft.com/office/drawing/2014/main" val="3830490529"/>
                    </a:ext>
                  </a:extLst>
                </a:gridCol>
                <a:gridCol w="505242">
                  <a:extLst>
                    <a:ext uri="{9D8B030D-6E8A-4147-A177-3AD203B41FA5}">
                      <a16:colId xmlns:a16="http://schemas.microsoft.com/office/drawing/2014/main" val="142753488"/>
                    </a:ext>
                  </a:extLst>
                </a:gridCol>
                <a:gridCol w="678842">
                  <a:extLst>
                    <a:ext uri="{9D8B030D-6E8A-4147-A177-3AD203B41FA5}">
                      <a16:colId xmlns:a16="http://schemas.microsoft.com/office/drawing/2014/main" val="4002913522"/>
                    </a:ext>
                  </a:extLst>
                </a:gridCol>
                <a:gridCol w="505242">
                  <a:extLst>
                    <a:ext uri="{9D8B030D-6E8A-4147-A177-3AD203B41FA5}">
                      <a16:colId xmlns:a16="http://schemas.microsoft.com/office/drawing/2014/main" val="3440206106"/>
                    </a:ext>
                  </a:extLst>
                </a:gridCol>
                <a:gridCol w="507248">
                  <a:extLst>
                    <a:ext uri="{9D8B030D-6E8A-4147-A177-3AD203B41FA5}">
                      <a16:colId xmlns:a16="http://schemas.microsoft.com/office/drawing/2014/main" val="3142931845"/>
                    </a:ext>
                  </a:extLst>
                </a:gridCol>
                <a:gridCol w="507248">
                  <a:extLst>
                    <a:ext uri="{9D8B030D-6E8A-4147-A177-3AD203B41FA5}">
                      <a16:colId xmlns:a16="http://schemas.microsoft.com/office/drawing/2014/main" val="927912988"/>
                    </a:ext>
                  </a:extLst>
                </a:gridCol>
                <a:gridCol w="720988">
                  <a:extLst>
                    <a:ext uri="{9D8B030D-6E8A-4147-A177-3AD203B41FA5}">
                      <a16:colId xmlns:a16="http://schemas.microsoft.com/office/drawing/2014/main" val="191512146"/>
                    </a:ext>
                  </a:extLst>
                </a:gridCol>
                <a:gridCol w="507248">
                  <a:extLst>
                    <a:ext uri="{9D8B030D-6E8A-4147-A177-3AD203B41FA5}">
                      <a16:colId xmlns:a16="http://schemas.microsoft.com/office/drawing/2014/main" val="3999430400"/>
                    </a:ext>
                  </a:extLst>
                </a:gridCol>
              </a:tblGrid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 Metrics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Metrics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 Metrics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Metrics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70412"/>
                  </a:ext>
                </a:extLst>
              </a:tr>
              <a:tr h="12361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Architecture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Architecture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343780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Taxi-Simple-LSTM-pytorch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72269860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8501.168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5753.569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AGCRN - PeMSD4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1040.761367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32.26083333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19.69416667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MAPE (TWCC)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13.02040833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916633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Uber-Simple-LSTM-pytorch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0.0332864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0.1824457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0.13018544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AGCRN - PeMSD8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718.9101563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26.8125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17.01583333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MAPE(COLAB)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10.65138333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786775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Taxi-Simple-LSTM-Keras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93431556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9666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92.484945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ASTGCN - PeMSD4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1173.7476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34.26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21.84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256032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Uber-Simple-LSTM-Keras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105050200.4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10249.4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83.21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ASTGCN - PeMSD8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809.4025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28.45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18.5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424106"/>
                  </a:ext>
                </a:extLst>
              </a:tr>
              <a:tr h="12361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CRANN-Temporal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6653.6636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81.569992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50.3727684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-3.82883501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Deepforecast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2.481881285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1.5753988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1.1590073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NRMSE_maxmin(%)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15.575216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13622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Relative error %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24.85518008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NRMSE_mean(%)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43.097104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981507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CRANN-Spatial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55740.719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236.09472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117.7406616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-14.2317371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DCRNN(Metr-LA)-STA - 15min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75.5161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4.02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9.39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349990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Relative error %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9.053748846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DCRNN(Metr-LA)-STA - 1hr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201.9241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6.79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16.71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274770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CRANN-Dense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67264.055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259.35315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138.2879333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-4.71734381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DCRNN(Metr-LA)-VAR- 15min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60.5284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363944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Relative error %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24.85518008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DCRNN(Metr-LA)-VAR - 1hr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114.0624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15.84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603283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Seq2seq (flow) [14]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1626.986623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40.33592224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5B9BD5"/>
                          </a:solidFill>
                          <a:effectLst/>
                          <a:latin typeface="Courier New" panose="02070309020205020404" pitchFamily="49" charset="0"/>
                        </a:rPr>
                        <a:t>21.3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DCRNN(Pemsbay)-STA - 15min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11.7649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092630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GAT Seq2seq (flow) [14]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1098.041371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33.13670731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5B9BD5"/>
                          </a:solidFill>
                          <a:effectLst/>
                          <a:latin typeface="Courier New" panose="02070309020205020404" pitchFamily="49" charset="0"/>
                        </a:rPr>
                        <a:t>18.3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DCRNN(Pemsbay)-STA - 1hrmin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49.2804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6.84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600776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ST-Metanet (flow) [14]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813.1885148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28.51646042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16.9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DCRNN(Pemsbay)-VAR - 15min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9.5481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3.59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068992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Seq2seq (speed) [14]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44.4751941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6.668972492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ourier New" panose="02070309020205020404" pitchFamily="49" charset="0"/>
                        </a:rPr>
                        <a:t>3.55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DCRNN(Pemsbay)-VAR - 1hr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26.1121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375423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GAT Seq2seq (speed) [14]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36.92343427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6.076465607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ourier New" panose="02070309020205020404" pitchFamily="49" charset="0"/>
                        </a:rPr>
                        <a:t>3.28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STGCN - 15min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16.532356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4.066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2.231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%Wmape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5.206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734292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ST-Metanet (speed) [14]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33.63158961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5.799274921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STGCN - 30 min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33.051001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5.749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3.04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%Wmape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7.386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396176"/>
                  </a:ext>
                </a:extLst>
              </a:tr>
              <a:tr h="12361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STGCN - 45min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46.744569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6.837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3.623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%Wmape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8.927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27771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Spacetimeformer [80]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36.21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6.017474553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Segoe UI" panose="020B0502040204020203" pitchFamily="34" charset="0"/>
                        </a:rPr>
                        <a:t>2.82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7.71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669700"/>
                  </a:ext>
                </a:extLst>
              </a:tr>
              <a:tr h="12361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model.loss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5B9BD5"/>
                          </a:solidFill>
                          <a:effectLst/>
                          <a:latin typeface="Segoe UI" panose="020B0502040204020203" pitchFamily="34" charset="0"/>
                        </a:rPr>
                        <a:t>0.258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948718"/>
                  </a:ext>
                </a:extLst>
              </a:tr>
            </a:tbl>
          </a:graphicData>
        </a:graphic>
      </p:graphicFrame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CC16511C-F8B2-41F4-B706-82F3D9EBC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63" y="4901172"/>
            <a:ext cx="2220339" cy="158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圖片 27">
            <a:extLst>
              <a:ext uri="{FF2B5EF4-FFF2-40B4-BE49-F238E27FC236}">
                <a16:creationId xmlns:a16="http://schemas.microsoft.com/office/drawing/2014/main" id="{4A79129D-F0CD-42C7-BBD3-E151695CB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600" y="4901172"/>
            <a:ext cx="2215248" cy="158683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90FD9584-5304-4E97-8491-16F6B0E0549F}"/>
              </a:ext>
            </a:extLst>
          </p:cNvPr>
          <p:cNvSpPr txBox="1"/>
          <p:nvPr/>
        </p:nvSpPr>
        <p:spPr>
          <a:xfrm>
            <a:off x="4740032" y="534034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Uber</a:t>
            </a:r>
            <a:endParaRPr lang="en-US" dirty="0"/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AC782C75-422E-49EB-AF04-BC49897B4D22}"/>
              </a:ext>
            </a:extLst>
          </p:cNvPr>
          <p:cNvSpPr txBox="1"/>
          <p:nvPr/>
        </p:nvSpPr>
        <p:spPr>
          <a:xfrm>
            <a:off x="6575352" y="5794697"/>
            <a:ext cx="5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Taxi</a:t>
            </a:r>
            <a:endParaRPr lang="en-US" dirty="0"/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A44F846A-2924-47F1-A2AD-0209F12B5FDE}"/>
              </a:ext>
            </a:extLst>
          </p:cNvPr>
          <p:cNvSpPr txBox="1"/>
          <p:nvPr/>
        </p:nvSpPr>
        <p:spPr>
          <a:xfrm>
            <a:off x="5791964" y="4741529"/>
            <a:ext cx="109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PYTORCH</a:t>
            </a:r>
            <a:endParaRPr lang="en-US" dirty="0"/>
          </a:p>
        </p:txBody>
      </p:sp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1F30A411-EDED-4700-ADDD-24FDFD34F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559" y="5461332"/>
            <a:ext cx="2082642" cy="1334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FAC0F66D-16F2-4C3D-A0EC-6BEF648A3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574" y="5464186"/>
            <a:ext cx="2102294" cy="133171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2B857604-8AF8-44F6-BB4A-EE9384F74BDB}"/>
              </a:ext>
            </a:extLst>
          </p:cNvPr>
          <p:cNvSpPr txBox="1"/>
          <p:nvPr/>
        </p:nvSpPr>
        <p:spPr>
          <a:xfrm>
            <a:off x="8895217" y="561325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Uber</a:t>
            </a:r>
            <a:endParaRPr lang="en-US" dirty="0"/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0745C621-23F3-4853-90EF-C72F0DF9BA40}"/>
              </a:ext>
            </a:extLst>
          </p:cNvPr>
          <p:cNvSpPr txBox="1"/>
          <p:nvPr/>
        </p:nvSpPr>
        <p:spPr>
          <a:xfrm>
            <a:off x="10794388" y="6128614"/>
            <a:ext cx="5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Taxi</a:t>
            </a:r>
            <a:endParaRPr lang="en-US" dirty="0"/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E1C28FE9-DF99-4907-AB46-85ECE2375416}"/>
              </a:ext>
            </a:extLst>
          </p:cNvPr>
          <p:cNvSpPr txBox="1"/>
          <p:nvPr/>
        </p:nvSpPr>
        <p:spPr>
          <a:xfrm>
            <a:off x="9844234" y="515848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TF-Keras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63577"/>
      </p:ext>
    </p:extLst>
  </p:cSld>
  <p:clrMapOvr>
    <a:masterClrMapping/>
  </p:clrMapOvr>
</p:sld>
</file>

<file path=ppt/theme/theme1.xml><?xml version="1.0" encoding="utf-8"?>
<a:theme xmlns:a="http://schemas.openxmlformats.org/drawingml/2006/main" name="เหลี่ยมเพชร">
  <a:themeElements>
    <a:clrScheme name="เหลี่ยมเพชร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เหลี่ยมเพชร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1015</TotalTime>
  <Words>2696</Words>
  <Application>Microsoft Office PowerPoint</Application>
  <PresentationFormat>แบบจอกว้าง</PresentationFormat>
  <Paragraphs>816</Paragraphs>
  <Slides>19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19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Segoe UI</vt:lpstr>
      <vt:lpstr>Times New Roman</vt:lpstr>
      <vt:lpstr>Trebuchet MS</vt:lpstr>
      <vt:lpstr>Wingdings 3</vt:lpstr>
      <vt:lpstr>เหลี่ยมเพชร</vt:lpstr>
      <vt:lpstr>Applications of Deep Learning in GIS – Spatiotemporal data mining and forecasting</vt:lpstr>
      <vt:lpstr>Contribution</vt:lpstr>
      <vt:lpstr>Motivation</vt:lpstr>
      <vt:lpstr>Uses of STDM</vt:lpstr>
      <vt:lpstr>Literature Review - Early WORKS</vt:lpstr>
      <vt:lpstr>Literature Review – Implemented models</vt:lpstr>
      <vt:lpstr>Hypothesis</vt:lpstr>
      <vt:lpstr>Experiment Episode 1: Exploratory Comparative Experiment (ECE)</vt:lpstr>
      <vt:lpstr>ECE results:</vt:lpstr>
      <vt:lpstr>CEHE – Procedure</vt:lpstr>
      <vt:lpstr>EP2: Custom Event Heatmap Experiment (CEHE) Hyperparameters (HPs): - Epochs: 100 - Optimiser: Adam, LR = 0.001 - OTHERWISE, default according to their origins.</vt:lpstr>
      <vt:lpstr>Spatial domain analysis :The Batch Size test</vt:lpstr>
      <vt:lpstr>Visualised Frequency Prediction</vt:lpstr>
      <vt:lpstr>What if I use the weekly model to test the daily data</vt:lpstr>
      <vt:lpstr>Findings of my Thesis &amp; Discussion (1/2)</vt:lpstr>
      <vt:lpstr>Findings of my Thesis &amp; Discussion (2/2)</vt:lpstr>
      <vt:lpstr>References</vt:lpstr>
      <vt:lpstr>Discussion &amp; Conclusion: What have I done?</vt:lpstr>
      <vt:lpstr>Question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Deep Learning in GIS – Spatiotemporal data mining and forecasting</dc:title>
  <dc:creator>ศุภสิน วุฒิกุลภักดี</dc:creator>
  <cp:lastModifiedBy>ศุภสิน วุฒิกุลภักดี</cp:lastModifiedBy>
  <cp:revision>141</cp:revision>
  <cp:lastPrinted>2022-01-08T12:39:09Z</cp:lastPrinted>
  <dcterms:created xsi:type="dcterms:W3CDTF">2022-01-06T02:29:52Z</dcterms:created>
  <dcterms:modified xsi:type="dcterms:W3CDTF">2022-01-11T13:15:15Z</dcterms:modified>
</cp:coreProperties>
</file>