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1869" autoAdjust="0"/>
  </p:normalViewPr>
  <p:slideViewPr>
    <p:cSldViewPr snapToGrid="0">
      <p:cViewPr varScale="1">
        <p:scale>
          <a:sx n="64" d="100"/>
          <a:sy n="64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EFBAA-E2B1-4D10-922F-970128E84563}" type="doc">
      <dgm:prSet loTypeId="urn:microsoft.com/office/officeart/2005/8/layout/chevron2" loCatId="process" qsTypeId="urn:microsoft.com/office/officeart/2005/8/quickstyle/simple5" qsCatId="simple" csTypeId="urn:microsoft.com/office/officeart/2005/8/colors/accent0_3" csCatId="mainScheme" phldr="1"/>
      <dgm:spPr/>
    </dgm:pt>
    <dgm:pt modelId="{C83EA944-0AE1-4EF0-A8F3-B70BCA7A1CE3}">
      <dgm:prSet phldrT="[文字]"/>
      <dgm:spPr/>
      <dgm:t>
        <a:bodyPr/>
        <a:lstStyle/>
        <a:p>
          <a:endParaRPr lang="zh-TW" altLang="en-US" dirty="0"/>
        </a:p>
      </dgm:t>
    </dgm:pt>
    <dgm:pt modelId="{A3CFDA54-7672-4AFC-8E32-DC343BFA553A}" type="parTrans" cxnId="{118FE969-244D-4A98-AFF7-98D66A1A081B}">
      <dgm:prSet/>
      <dgm:spPr/>
      <dgm:t>
        <a:bodyPr/>
        <a:lstStyle/>
        <a:p>
          <a:endParaRPr lang="zh-TW" altLang="en-US"/>
        </a:p>
      </dgm:t>
    </dgm:pt>
    <dgm:pt modelId="{3EA000BB-29F3-48BF-B419-3E104702BA33}" type="sibTrans" cxnId="{118FE969-244D-4A98-AFF7-98D66A1A081B}">
      <dgm:prSet/>
      <dgm:spPr/>
      <dgm:t>
        <a:bodyPr/>
        <a:lstStyle/>
        <a:p>
          <a:endParaRPr lang="zh-TW" altLang="en-US"/>
        </a:p>
      </dgm:t>
    </dgm:pt>
    <dgm:pt modelId="{1FC58EDD-7AD7-494E-B8F5-B3F399404AAF}">
      <dgm:prSet phldrT="[文字]"/>
      <dgm:spPr/>
      <dgm:t>
        <a:bodyPr/>
        <a:lstStyle/>
        <a:p>
          <a:endParaRPr lang="zh-TW" altLang="en-US" i="0" dirty="0"/>
        </a:p>
      </dgm:t>
    </dgm:pt>
    <dgm:pt modelId="{F3BA8BBF-3D5C-40B4-8C11-C9A232C2CF74}" type="parTrans" cxnId="{AA38E365-729D-4E70-80AC-03127C178172}">
      <dgm:prSet/>
      <dgm:spPr/>
      <dgm:t>
        <a:bodyPr/>
        <a:lstStyle/>
        <a:p>
          <a:endParaRPr lang="zh-TW" altLang="en-US"/>
        </a:p>
      </dgm:t>
    </dgm:pt>
    <dgm:pt modelId="{7FE7F148-6771-4B5D-AD21-FC046799AE7E}" type="sibTrans" cxnId="{AA38E365-729D-4E70-80AC-03127C178172}">
      <dgm:prSet/>
      <dgm:spPr/>
      <dgm:t>
        <a:bodyPr/>
        <a:lstStyle/>
        <a:p>
          <a:endParaRPr lang="zh-TW" altLang="en-US"/>
        </a:p>
      </dgm:t>
    </dgm:pt>
    <dgm:pt modelId="{A92265F6-6E55-4721-9232-B6BFF9455444}">
      <dgm:prSet phldrT="[文字]" phldr="1"/>
      <dgm:spPr/>
      <dgm:t>
        <a:bodyPr/>
        <a:lstStyle/>
        <a:p>
          <a:endParaRPr lang="zh-TW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4F1683-25C2-4803-8C5C-FACFA40B0E79}" type="parTrans" cxnId="{7EE1DC9A-2F31-4D7D-A73D-555C6133F9A2}">
      <dgm:prSet/>
      <dgm:spPr/>
      <dgm:t>
        <a:bodyPr/>
        <a:lstStyle/>
        <a:p>
          <a:endParaRPr lang="zh-TW" altLang="en-US"/>
        </a:p>
      </dgm:t>
    </dgm:pt>
    <dgm:pt modelId="{7BE7A114-4118-4171-A49E-12080660BBCB}" type="sibTrans" cxnId="{7EE1DC9A-2F31-4D7D-A73D-555C6133F9A2}">
      <dgm:prSet/>
      <dgm:spPr/>
      <dgm:t>
        <a:bodyPr/>
        <a:lstStyle/>
        <a:p>
          <a:endParaRPr lang="zh-TW" altLang="en-US"/>
        </a:p>
      </dgm:t>
    </dgm:pt>
    <dgm:pt modelId="{C6674418-A2AB-411E-BC1D-9BEEB6C94A88}">
      <dgm:prSet/>
      <dgm:spPr/>
      <dgm:t>
        <a:bodyPr/>
        <a:lstStyle/>
        <a:p>
          <a:r>
            <a:rPr lang="zh-TW" altLang="en-US" dirty="0" smtClean="0">
              <a:latin typeface="Calibri" panose="020F0502020204030204" pitchFamily="34" charset="0"/>
              <a:cs typeface="Calibri" panose="020F0502020204030204" pitchFamily="34" charset="0"/>
            </a:rPr>
            <a:t>整理好</a:t>
          </a:r>
          <a:r>
            <a:rPr lang="en-US" altLang="zh-TW" dirty="0" smtClean="0">
              <a:latin typeface="Calibri" panose="020F0502020204030204" pitchFamily="34" charset="0"/>
              <a:cs typeface="Calibri" panose="020F0502020204030204" pitchFamily="34" charset="0"/>
            </a:rPr>
            <a:t>Dataset</a:t>
          </a:r>
          <a:r>
            <a:rPr lang="zh-TW" altLang="en-US" dirty="0" smtClean="0">
              <a:latin typeface="Calibri" panose="020F0502020204030204" pitchFamily="34" charset="0"/>
              <a:cs typeface="Calibri" panose="020F0502020204030204" pitchFamily="34" charset="0"/>
            </a:rPr>
            <a:t>的資料結構</a:t>
          </a:r>
          <a:endParaRPr lang="zh-TW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D183B-DD0A-4899-AE7C-C49F0D9355FF}" type="parTrans" cxnId="{0DF66583-2B2B-4E85-9579-6B5FD205C69F}">
      <dgm:prSet/>
      <dgm:spPr/>
      <dgm:t>
        <a:bodyPr/>
        <a:lstStyle/>
        <a:p>
          <a:endParaRPr lang="zh-TW" altLang="en-US"/>
        </a:p>
      </dgm:t>
    </dgm:pt>
    <dgm:pt modelId="{1B26B99E-1B63-48A4-92F1-8C6C0ED42680}" type="sibTrans" cxnId="{0DF66583-2B2B-4E85-9579-6B5FD205C69F}">
      <dgm:prSet/>
      <dgm:spPr/>
      <dgm:t>
        <a:bodyPr/>
        <a:lstStyle/>
        <a:p>
          <a:endParaRPr lang="zh-TW" altLang="en-US"/>
        </a:p>
      </dgm:t>
    </dgm:pt>
    <dgm:pt modelId="{2FB3175E-0F36-4040-9510-EBB07F7390C6}">
      <dgm:prSet/>
      <dgm:spPr/>
      <dgm:t>
        <a:bodyPr/>
        <a:lstStyle/>
        <a:p>
          <a:r>
            <a:rPr lang="zh-TW" altLang="en-US" dirty="0" smtClean="0">
              <a:latin typeface="Calibri" panose="020F0502020204030204" pitchFamily="34" charset="0"/>
              <a:cs typeface="Calibri" panose="020F0502020204030204" pitchFamily="34" charset="0"/>
            </a:rPr>
            <a:t>使用</a:t>
          </a:r>
          <a:r>
            <a:rPr lang="en-US" altLang="zh-TW" i="1" dirty="0" err="1" smtClean="0">
              <a:latin typeface="Calibri" panose="020F0502020204030204" pitchFamily="34" charset="0"/>
              <a:cs typeface="Calibri" panose="020F0502020204030204" pitchFamily="34" charset="0"/>
            </a:rPr>
            <a:t>torch.utils.data.Dataset</a:t>
          </a:r>
          <a:r>
            <a:rPr lang="zh-TW" altLang="en-US" i="0" dirty="0" smtClean="0">
              <a:latin typeface="Calibri" panose="020F0502020204030204" pitchFamily="34" charset="0"/>
              <a:cs typeface="Calibri" panose="020F0502020204030204" pitchFamily="34" charset="0"/>
            </a:rPr>
            <a:t>來將資料夾中的資料</a:t>
          </a:r>
          <a:r>
            <a:rPr lang="en-US" altLang="zh-TW" i="0" dirty="0" smtClean="0">
              <a:latin typeface="Calibri" panose="020F0502020204030204" pitchFamily="34" charset="0"/>
              <a:cs typeface="Calibri" panose="020F0502020204030204" pitchFamily="34" charset="0"/>
            </a:rPr>
            <a:t>load</a:t>
          </a:r>
          <a:r>
            <a:rPr lang="zh-TW" altLang="en-US" i="0" dirty="0" smtClean="0">
              <a:latin typeface="Calibri" panose="020F0502020204030204" pitchFamily="34" charset="0"/>
              <a:cs typeface="Calibri" panose="020F0502020204030204" pitchFamily="34" charset="0"/>
            </a:rPr>
            <a:t>進來</a:t>
          </a:r>
          <a:endParaRPr lang="zh-TW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4F2967-3643-4141-AA18-25A65BF757D0}" type="parTrans" cxnId="{A557A950-871F-48F5-90AC-72DDA7BCDD9C}">
      <dgm:prSet/>
      <dgm:spPr/>
      <dgm:t>
        <a:bodyPr/>
        <a:lstStyle/>
        <a:p>
          <a:endParaRPr lang="zh-TW" altLang="en-US"/>
        </a:p>
      </dgm:t>
    </dgm:pt>
    <dgm:pt modelId="{C04DF367-9990-4218-AB79-5589F1C21FAB}" type="sibTrans" cxnId="{A557A950-871F-48F5-90AC-72DDA7BCDD9C}">
      <dgm:prSet/>
      <dgm:spPr/>
      <dgm:t>
        <a:bodyPr/>
        <a:lstStyle/>
        <a:p>
          <a:endParaRPr lang="zh-TW" altLang="en-US"/>
        </a:p>
      </dgm:t>
    </dgm:pt>
    <dgm:pt modelId="{7230C9AC-98C1-4477-A6F1-7A3CA1884072}">
      <dgm:prSet/>
      <dgm:spPr/>
      <dgm:t>
        <a:bodyPr/>
        <a:lstStyle/>
        <a:p>
          <a:r>
            <a:rPr lang="zh-TW" altLang="en-US" dirty="0" smtClean="0">
              <a:latin typeface="Calibri" panose="020F0502020204030204" pitchFamily="34" charset="0"/>
              <a:cs typeface="Calibri" panose="020F0502020204030204" pitchFamily="34" charset="0"/>
            </a:rPr>
            <a:t>使用</a:t>
          </a:r>
          <a:r>
            <a:rPr lang="en-US" altLang="zh-TW" i="1" dirty="0" err="1" smtClean="0">
              <a:latin typeface="Calibri" panose="020F0502020204030204" pitchFamily="34" charset="0"/>
              <a:cs typeface="Calibri" panose="020F0502020204030204" pitchFamily="34" charset="0"/>
            </a:rPr>
            <a:t>torchvision.transforms</a:t>
          </a:r>
          <a:r>
            <a:rPr lang="zh-TW" altLang="en-US" i="0" dirty="0" smtClean="0">
              <a:latin typeface="Calibri" panose="020F0502020204030204" pitchFamily="34" charset="0"/>
              <a:cs typeface="Calibri" panose="020F0502020204030204" pitchFamily="34" charset="0"/>
            </a:rPr>
            <a:t>對影像進行一些特別處理</a:t>
          </a:r>
          <a:endParaRPr lang="zh-TW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EFFB37-F53D-4B5B-84F6-A93BB65E82E6}" type="parTrans" cxnId="{6CC5151F-43DA-43F1-9FC2-CC12CE3E21FD}">
      <dgm:prSet/>
      <dgm:spPr/>
      <dgm:t>
        <a:bodyPr/>
        <a:lstStyle/>
        <a:p>
          <a:endParaRPr lang="zh-TW" altLang="en-US"/>
        </a:p>
      </dgm:t>
    </dgm:pt>
    <dgm:pt modelId="{E891728D-5495-4653-B1D7-5A8E45DF5C53}" type="sibTrans" cxnId="{6CC5151F-43DA-43F1-9FC2-CC12CE3E21FD}">
      <dgm:prSet/>
      <dgm:spPr/>
      <dgm:t>
        <a:bodyPr/>
        <a:lstStyle/>
        <a:p>
          <a:endParaRPr lang="zh-TW" altLang="en-US"/>
        </a:p>
      </dgm:t>
    </dgm:pt>
    <dgm:pt modelId="{2A2326F6-25C5-4CE6-B0DC-8125044361BF}">
      <dgm:prSet/>
      <dgm:spPr/>
      <dgm:t>
        <a:bodyPr/>
        <a:lstStyle/>
        <a:p>
          <a:endParaRPr lang="zh-TW" altLang="en-US" dirty="0"/>
        </a:p>
      </dgm:t>
    </dgm:pt>
    <dgm:pt modelId="{F3D71B28-415B-47BD-A883-D015DAC4BCA3}" type="parTrans" cxnId="{A78F1626-E55D-4278-A841-1973C99D110A}">
      <dgm:prSet/>
      <dgm:spPr/>
      <dgm:t>
        <a:bodyPr/>
        <a:lstStyle/>
        <a:p>
          <a:endParaRPr lang="zh-TW" altLang="en-US"/>
        </a:p>
      </dgm:t>
    </dgm:pt>
    <dgm:pt modelId="{CE4209D0-283B-488B-802E-5B7A3253DA42}" type="sibTrans" cxnId="{A78F1626-E55D-4278-A841-1973C99D110A}">
      <dgm:prSet/>
      <dgm:spPr/>
      <dgm:t>
        <a:bodyPr/>
        <a:lstStyle/>
        <a:p>
          <a:endParaRPr lang="zh-TW" altLang="en-US"/>
        </a:p>
      </dgm:t>
    </dgm:pt>
    <dgm:pt modelId="{C0384B0E-711B-42E0-9C73-D6054B048A17}">
      <dgm:prSet/>
      <dgm:spPr/>
      <dgm:t>
        <a:bodyPr/>
        <a:lstStyle/>
        <a:p>
          <a:r>
            <a:rPr lang="zh-TW" altLang="en-US" i="0" dirty="0" smtClean="0">
              <a:latin typeface="Calibri" panose="020F0502020204030204" pitchFamily="34" charset="0"/>
              <a:cs typeface="Calibri" panose="020F0502020204030204" pitchFamily="34" charset="0"/>
            </a:rPr>
            <a:t>使用</a:t>
          </a:r>
          <a:r>
            <a:rPr lang="en-US" altLang="zh-TW" i="1" dirty="0" err="1" smtClean="0">
              <a:latin typeface="Calibri" panose="020F0502020204030204" pitchFamily="34" charset="0"/>
              <a:cs typeface="Calibri" panose="020F0502020204030204" pitchFamily="34" charset="0"/>
            </a:rPr>
            <a:t>torch.utils.data.DataLoader</a:t>
          </a:r>
          <a:r>
            <a:rPr lang="zh-TW" altLang="en-US" i="0" dirty="0" smtClean="0">
              <a:latin typeface="Calibri" panose="020F0502020204030204" pitchFamily="34" charset="0"/>
              <a:cs typeface="Calibri" panose="020F0502020204030204" pitchFamily="34" charset="0"/>
            </a:rPr>
            <a:t>定義要如何取資料</a:t>
          </a:r>
          <a:endParaRPr lang="zh-TW" altLang="en-US" i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0F097B-ACAA-4311-A9C9-960B410D1DB5}" type="parTrans" cxnId="{FB0E550E-B778-4ECB-AA8E-402D2495ACA5}">
      <dgm:prSet/>
      <dgm:spPr/>
      <dgm:t>
        <a:bodyPr/>
        <a:lstStyle/>
        <a:p>
          <a:endParaRPr lang="zh-TW" altLang="en-US"/>
        </a:p>
      </dgm:t>
    </dgm:pt>
    <dgm:pt modelId="{8B6B4414-5A3F-4766-B2C5-5E0C91AC1116}" type="sibTrans" cxnId="{FB0E550E-B778-4ECB-AA8E-402D2495ACA5}">
      <dgm:prSet/>
      <dgm:spPr/>
      <dgm:t>
        <a:bodyPr/>
        <a:lstStyle/>
        <a:p>
          <a:endParaRPr lang="zh-TW" altLang="en-US"/>
        </a:p>
      </dgm:t>
    </dgm:pt>
    <dgm:pt modelId="{8A1E5FAA-7EBC-4D0A-8D12-B44DE9DBF0D5}" type="pres">
      <dgm:prSet presAssocID="{91FEFBAA-E2B1-4D10-922F-970128E84563}" presName="linearFlow" presStyleCnt="0">
        <dgm:presLayoutVars>
          <dgm:dir/>
          <dgm:animLvl val="lvl"/>
          <dgm:resizeHandles val="exact"/>
        </dgm:presLayoutVars>
      </dgm:prSet>
      <dgm:spPr/>
    </dgm:pt>
    <dgm:pt modelId="{E71E91DC-32E3-4C03-87F5-467CFE053ED3}" type="pres">
      <dgm:prSet presAssocID="{C83EA944-0AE1-4EF0-A8F3-B70BCA7A1CE3}" presName="composite" presStyleCnt="0"/>
      <dgm:spPr/>
    </dgm:pt>
    <dgm:pt modelId="{2CE3FADF-25DB-4182-B6EE-1D49B556D495}" type="pres">
      <dgm:prSet presAssocID="{C83EA944-0AE1-4EF0-A8F3-B70BCA7A1C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362407-694C-42B5-B402-FD18BBB4E768}" type="pres">
      <dgm:prSet presAssocID="{C83EA944-0AE1-4EF0-A8F3-B70BCA7A1CE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F5E0DB-E24B-4BBE-A510-FDB0088D1335}" type="pres">
      <dgm:prSet presAssocID="{3EA000BB-29F3-48BF-B419-3E104702BA33}" presName="sp" presStyleCnt="0"/>
      <dgm:spPr/>
    </dgm:pt>
    <dgm:pt modelId="{CD4298EF-1715-4372-949E-24ADD7543D2E}" type="pres">
      <dgm:prSet presAssocID="{1FC58EDD-7AD7-494E-B8F5-B3F399404AAF}" presName="composite" presStyleCnt="0"/>
      <dgm:spPr/>
    </dgm:pt>
    <dgm:pt modelId="{1AEC4425-EA5B-480F-B70B-2BD9DB5B4AD0}" type="pres">
      <dgm:prSet presAssocID="{1FC58EDD-7AD7-494E-B8F5-B3F399404AA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3E8F64-7157-40FB-B6E4-476BF53CA28C}" type="pres">
      <dgm:prSet presAssocID="{1FC58EDD-7AD7-494E-B8F5-B3F399404AA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884C7D-5C59-4C11-A417-94255F56ECBD}" type="pres">
      <dgm:prSet presAssocID="{7FE7F148-6771-4B5D-AD21-FC046799AE7E}" presName="sp" presStyleCnt="0"/>
      <dgm:spPr/>
    </dgm:pt>
    <dgm:pt modelId="{AD299994-41E6-47C2-8133-5A2195ABF8A6}" type="pres">
      <dgm:prSet presAssocID="{A92265F6-6E55-4721-9232-B6BFF9455444}" presName="composite" presStyleCnt="0"/>
      <dgm:spPr/>
    </dgm:pt>
    <dgm:pt modelId="{2D5FD92C-A69D-47BC-B42B-F0BB6417AEAA}" type="pres">
      <dgm:prSet presAssocID="{A92265F6-6E55-4721-9232-B6BFF945544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CF6E3B-4E53-42AE-9782-7F7128EABB05}" type="pres">
      <dgm:prSet presAssocID="{A92265F6-6E55-4721-9232-B6BFF945544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B25F9B-B567-4E45-BFAC-7928E979A7B1}" type="pres">
      <dgm:prSet presAssocID="{7BE7A114-4118-4171-A49E-12080660BBCB}" presName="sp" presStyleCnt="0"/>
      <dgm:spPr/>
    </dgm:pt>
    <dgm:pt modelId="{A7B4BB33-6AA0-4A8A-A380-CA568ED7DCD2}" type="pres">
      <dgm:prSet presAssocID="{2A2326F6-25C5-4CE6-B0DC-8125044361BF}" presName="composite" presStyleCnt="0"/>
      <dgm:spPr/>
    </dgm:pt>
    <dgm:pt modelId="{B3265720-A70A-4BED-9F62-94FC24082686}" type="pres">
      <dgm:prSet presAssocID="{2A2326F6-25C5-4CE6-B0DC-8125044361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691135-80AF-4BAC-BF26-5EC77B2C38BD}" type="pres">
      <dgm:prSet presAssocID="{2A2326F6-25C5-4CE6-B0DC-8125044361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DCB5D4D-C289-4372-A048-FEB1555B013C}" type="presOf" srcId="{91FEFBAA-E2B1-4D10-922F-970128E84563}" destId="{8A1E5FAA-7EBC-4D0A-8D12-B44DE9DBF0D5}" srcOrd="0" destOrd="0" presId="urn:microsoft.com/office/officeart/2005/8/layout/chevron2"/>
    <dgm:cxn modelId="{118FE969-244D-4A98-AFF7-98D66A1A081B}" srcId="{91FEFBAA-E2B1-4D10-922F-970128E84563}" destId="{C83EA944-0AE1-4EF0-A8F3-B70BCA7A1CE3}" srcOrd="0" destOrd="0" parTransId="{A3CFDA54-7672-4AFC-8E32-DC343BFA553A}" sibTransId="{3EA000BB-29F3-48BF-B419-3E104702BA33}"/>
    <dgm:cxn modelId="{82DEE604-DD5D-4EDD-98F4-0FE6DE40B8D4}" type="presOf" srcId="{C83EA944-0AE1-4EF0-A8F3-B70BCA7A1CE3}" destId="{2CE3FADF-25DB-4182-B6EE-1D49B556D495}" srcOrd="0" destOrd="0" presId="urn:microsoft.com/office/officeart/2005/8/layout/chevron2"/>
    <dgm:cxn modelId="{FD586210-5590-410D-A09B-E67D8C32D8AB}" type="presOf" srcId="{7230C9AC-98C1-4477-A6F1-7A3CA1884072}" destId="{94CF6E3B-4E53-42AE-9782-7F7128EABB05}" srcOrd="0" destOrd="0" presId="urn:microsoft.com/office/officeart/2005/8/layout/chevron2"/>
    <dgm:cxn modelId="{A557A950-871F-48F5-90AC-72DDA7BCDD9C}" srcId="{1FC58EDD-7AD7-494E-B8F5-B3F399404AAF}" destId="{2FB3175E-0F36-4040-9510-EBB07F7390C6}" srcOrd="0" destOrd="0" parTransId="{494F2967-3643-4141-AA18-25A65BF757D0}" sibTransId="{C04DF367-9990-4218-AB79-5589F1C21FAB}"/>
    <dgm:cxn modelId="{E56D1888-9763-4E30-9894-2811651FE75B}" type="presOf" srcId="{1FC58EDD-7AD7-494E-B8F5-B3F399404AAF}" destId="{1AEC4425-EA5B-480F-B70B-2BD9DB5B4AD0}" srcOrd="0" destOrd="0" presId="urn:microsoft.com/office/officeart/2005/8/layout/chevron2"/>
    <dgm:cxn modelId="{7EE1DC9A-2F31-4D7D-A73D-555C6133F9A2}" srcId="{91FEFBAA-E2B1-4D10-922F-970128E84563}" destId="{A92265F6-6E55-4721-9232-B6BFF9455444}" srcOrd="2" destOrd="0" parTransId="{374F1683-25C2-4803-8C5C-FACFA40B0E79}" sibTransId="{7BE7A114-4118-4171-A49E-12080660BBCB}"/>
    <dgm:cxn modelId="{04683A0D-6E68-4812-A730-9226B574877E}" type="presOf" srcId="{2FB3175E-0F36-4040-9510-EBB07F7390C6}" destId="{4A3E8F64-7157-40FB-B6E4-476BF53CA28C}" srcOrd="0" destOrd="0" presId="urn:microsoft.com/office/officeart/2005/8/layout/chevron2"/>
    <dgm:cxn modelId="{0DF66583-2B2B-4E85-9579-6B5FD205C69F}" srcId="{C83EA944-0AE1-4EF0-A8F3-B70BCA7A1CE3}" destId="{C6674418-A2AB-411E-BC1D-9BEEB6C94A88}" srcOrd="0" destOrd="0" parTransId="{B33D183B-DD0A-4899-AE7C-C49F0D9355FF}" sibTransId="{1B26B99E-1B63-48A4-92F1-8C6C0ED42680}"/>
    <dgm:cxn modelId="{A78F1626-E55D-4278-A841-1973C99D110A}" srcId="{91FEFBAA-E2B1-4D10-922F-970128E84563}" destId="{2A2326F6-25C5-4CE6-B0DC-8125044361BF}" srcOrd="3" destOrd="0" parTransId="{F3D71B28-415B-47BD-A883-D015DAC4BCA3}" sibTransId="{CE4209D0-283B-488B-802E-5B7A3253DA42}"/>
    <dgm:cxn modelId="{6CC5151F-43DA-43F1-9FC2-CC12CE3E21FD}" srcId="{A92265F6-6E55-4721-9232-B6BFF9455444}" destId="{7230C9AC-98C1-4477-A6F1-7A3CA1884072}" srcOrd="0" destOrd="0" parTransId="{88EFFB37-F53D-4B5B-84F6-A93BB65E82E6}" sibTransId="{E891728D-5495-4653-B1D7-5A8E45DF5C53}"/>
    <dgm:cxn modelId="{AA38E365-729D-4E70-80AC-03127C178172}" srcId="{91FEFBAA-E2B1-4D10-922F-970128E84563}" destId="{1FC58EDD-7AD7-494E-B8F5-B3F399404AAF}" srcOrd="1" destOrd="0" parTransId="{F3BA8BBF-3D5C-40B4-8C11-C9A232C2CF74}" sibTransId="{7FE7F148-6771-4B5D-AD21-FC046799AE7E}"/>
    <dgm:cxn modelId="{5D66F19E-8CE1-470C-980D-80BA61BB7B54}" type="presOf" srcId="{C6674418-A2AB-411E-BC1D-9BEEB6C94A88}" destId="{70362407-694C-42B5-B402-FD18BBB4E768}" srcOrd="0" destOrd="0" presId="urn:microsoft.com/office/officeart/2005/8/layout/chevron2"/>
    <dgm:cxn modelId="{FB0E550E-B778-4ECB-AA8E-402D2495ACA5}" srcId="{2A2326F6-25C5-4CE6-B0DC-8125044361BF}" destId="{C0384B0E-711B-42E0-9C73-D6054B048A17}" srcOrd="0" destOrd="0" parTransId="{320F097B-ACAA-4311-A9C9-960B410D1DB5}" sibTransId="{8B6B4414-5A3F-4766-B2C5-5E0C91AC1116}"/>
    <dgm:cxn modelId="{A5522F6A-D290-4600-8658-1C5815E491A1}" type="presOf" srcId="{A92265F6-6E55-4721-9232-B6BFF9455444}" destId="{2D5FD92C-A69D-47BC-B42B-F0BB6417AEAA}" srcOrd="0" destOrd="0" presId="urn:microsoft.com/office/officeart/2005/8/layout/chevron2"/>
    <dgm:cxn modelId="{A0C0B778-F4C9-46E4-8970-7EE3645E12CC}" type="presOf" srcId="{C0384B0E-711B-42E0-9C73-D6054B048A17}" destId="{D1691135-80AF-4BAC-BF26-5EC77B2C38BD}" srcOrd="0" destOrd="0" presId="urn:microsoft.com/office/officeart/2005/8/layout/chevron2"/>
    <dgm:cxn modelId="{EA6F6327-BA28-41F6-9E0E-EC333C74B60E}" type="presOf" srcId="{2A2326F6-25C5-4CE6-B0DC-8125044361BF}" destId="{B3265720-A70A-4BED-9F62-94FC24082686}" srcOrd="0" destOrd="0" presId="urn:microsoft.com/office/officeart/2005/8/layout/chevron2"/>
    <dgm:cxn modelId="{9D30EC86-0888-4519-8AC9-694AD3B462FE}" type="presParOf" srcId="{8A1E5FAA-7EBC-4D0A-8D12-B44DE9DBF0D5}" destId="{E71E91DC-32E3-4C03-87F5-467CFE053ED3}" srcOrd="0" destOrd="0" presId="urn:microsoft.com/office/officeart/2005/8/layout/chevron2"/>
    <dgm:cxn modelId="{5FC596AD-F689-41E4-AA3B-578070955644}" type="presParOf" srcId="{E71E91DC-32E3-4C03-87F5-467CFE053ED3}" destId="{2CE3FADF-25DB-4182-B6EE-1D49B556D495}" srcOrd="0" destOrd="0" presId="urn:microsoft.com/office/officeart/2005/8/layout/chevron2"/>
    <dgm:cxn modelId="{33C8D76F-317A-40F6-82FF-0FD363FD7C2B}" type="presParOf" srcId="{E71E91DC-32E3-4C03-87F5-467CFE053ED3}" destId="{70362407-694C-42B5-B402-FD18BBB4E768}" srcOrd="1" destOrd="0" presId="urn:microsoft.com/office/officeart/2005/8/layout/chevron2"/>
    <dgm:cxn modelId="{F0D69C58-5105-4033-990C-061D6D08A0ED}" type="presParOf" srcId="{8A1E5FAA-7EBC-4D0A-8D12-B44DE9DBF0D5}" destId="{02F5E0DB-E24B-4BBE-A510-FDB0088D1335}" srcOrd="1" destOrd="0" presId="urn:microsoft.com/office/officeart/2005/8/layout/chevron2"/>
    <dgm:cxn modelId="{B53352FB-7622-4CDA-B0F8-7514E4C09895}" type="presParOf" srcId="{8A1E5FAA-7EBC-4D0A-8D12-B44DE9DBF0D5}" destId="{CD4298EF-1715-4372-949E-24ADD7543D2E}" srcOrd="2" destOrd="0" presId="urn:microsoft.com/office/officeart/2005/8/layout/chevron2"/>
    <dgm:cxn modelId="{23B721E9-F4EF-41BD-889F-5ADFC1119D36}" type="presParOf" srcId="{CD4298EF-1715-4372-949E-24ADD7543D2E}" destId="{1AEC4425-EA5B-480F-B70B-2BD9DB5B4AD0}" srcOrd="0" destOrd="0" presId="urn:microsoft.com/office/officeart/2005/8/layout/chevron2"/>
    <dgm:cxn modelId="{04C774E4-D476-4802-9D95-517264207173}" type="presParOf" srcId="{CD4298EF-1715-4372-949E-24ADD7543D2E}" destId="{4A3E8F64-7157-40FB-B6E4-476BF53CA28C}" srcOrd="1" destOrd="0" presId="urn:microsoft.com/office/officeart/2005/8/layout/chevron2"/>
    <dgm:cxn modelId="{8D5239FC-CEBA-4AA3-AE53-0160DF0D9309}" type="presParOf" srcId="{8A1E5FAA-7EBC-4D0A-8D12-B44DE9DBF0D5}" destId="{E0884C7D-5C59-4C11-A417-94255F56ECBD}" srcOrd="3" destOrd="0" presId="urn:microsoft.com/office/officeart/2005/8/layout/chevron2"/>
    <dgm:cxn modelId="{F0568E16-C3AD-49B8-BC0F-B4CB45069FB5}" type="presParOf" srcId="{8A1E5FAA-7EBC-4D0A-8D12-B44DE9DBF0D5}" destId="{AD299994-41E6-47C2-8133-5A2195ABF8A6}" srcOrd="4" destOrd="0" presId="urn:microsoft.com/office/officeart/2005/8/layout/chevron2"/>
    <dgm:cxn modelId="{646FC532-825D-4BE6-A3F5-2C933798D7AD}" type="presParOf" srcId="{AD299994-41E6-47C2-8133-5A2195ABF8A6}" destId="{2D5FD92C-A69D-47BC-B42B-F0BB6417AEAA}" srcOrd="0" destOrd="0" presId="urn:microsoft.com/office/officeart/2005/8/layout/chevron2"/>
    <dgm:cxn modelId="{DD42D843-A2E8-4869-A420-8EAE2AF3078F}" type="presParOf" srcId="{AD299994-41E6-47C2-8133-5A2195ABF8A6}" destId="{94CF6E3B-4E53-42AE-9782-7F7128EABB05}" srcOrd="1" destOrd="0" presId="urn:microsoft.com/office/officeart/2005/8/layout/chevron2"/>
    <dgm:cxn modelId="{8B0E9ED1-D944-4390-B777-9ED1E779FEC5}" type="presParOf" srcId="{8A1E5FAA-7EBC-4D0A-8D12-B44DE9DBF0D5}" destId="{C1B25F9B-B567-4E45-BFAC-7928E979A7B1}" srcOrd="5" destOrd="0" presId="urn:microsoft.com/office/officeart/2005/8/layout/chevron2"/>
    <dgm:cxn modelId="{093E9F76-C6E2-42E2-8C50-1790AAB544C3}" type="presParOf" srcId="{8A1E5FAA-7EBC-4D0A-8D12-B44DE9DBF0D5}" destId="{A7B4BB33-6AA0-4A8A-A380-CA568ED7DCD2}" srcOrd="6" destOrd="0" presId="urn:microsoft.com/office/officeart/2005/8/layout/chevron2"/>
    <dgm:cxn modelId="{9A6B2D9E-9F6E-4E2F-94BE-F6EB5CFDDFD1}" type="presParOf" srcId="{A7B4BB33-6AA0-4A8A-A380-CA568ED7DCD2}" destId="{B3265720-A70A-4BED-9F62-94FC24082686}" srcOrd="0" destOrd="0" presId="urn:microsoft.com/office/officeart/2005/8/layout/chevron2"/>
    <dgm:cxn modelId="{7FB10BBE-04C1-425D-B437-0F557E3D87EC}" type="presParOf" srcId="{A7B4BB33-6AA0-4A8A-A380-CA568ED7DCD2}" destId="{D1691135-80AF-4BAC-BF26-5EC77B2C38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3FADF-25DB-4182-B6EE-1D49B556D495}">
      <dsp:nvSpPr>
        <dsp:cNvPr id="0" name=""/>
        <dsp:cNvSpPr/>
      </dsp:nvSpPr>
      <dsp:spPr>
        <a:xfrm rot="5400000">
          <a:off x="-146289" y="147747"/>
          <a:ext cx="975263" cy="68268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dirty="0"/>
        </a:p>
      </dsp:txBody>
      <dsp:txXfrm rot="-5400000">
        <a:off x="1" y="342799"/>
        <a:ext cx="682684" cy="292579"/>
      </dsp:txXfrm>
    </dsp:sp>
    <dsp:sp modelId="{70362407-694C-42B5-B402-FD18BBB4E768}">
      <dsp:nvSpPr>
        <dsp:cNvPr id="0" name=""/>
        <dsp:cNvSpPr/>
      </dsp:nvSpPr>
      <dsp:spPr>
        <a:xfrm rot="5400000">
          <a:off x="4826569" y="-4142426"/>
          <a:ext cx="633921" cy="892169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7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整理好</a:t>
          </a:r>
          <a:r>
            <a:rPr lang="en-US" altLang="zh-TW" sz="27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Dataset</a:t>
          </a:r>
          <a:r>
            <a:rPr lang="zh-TW" altLang="en-US" sz="27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的資料結構</a:t>
          </a:r>
          <a:endParaRPr lang="zh-TW" altLang="en-US" sz="2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682685" y="32403"/>
        <a:ext cx="8890745" cy="572031"/>
      </dsp:txXfrm>
    </dsp:sp>
    <dsp:sp modelId="{1AEC4425-EA5B-480F-B70B-2BD9DB5B4AD0}">
      <dsp:nvSpPr>
        <dsp:cNvPr id="0" name=""/>
        <dsp:cNvSpPr/>
      </dsp:nvSpPr>
      <dsp:spPr>
        <a:xfrm rot="5400000">
          <a:off x="-146289" y="971567"/>
          <a:ext cx="975263" cy="68268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i="0" kern="1200" dirty="0"/>
        </a:p>
      </dsp:txBody>
      <dsp:txXfrm rot="-5400000">
        <a:off x="1" y="1166619"/>
        <a:ext cx="682684" cy="292579"/>
      </dsp:txXfrm>
    </dsp:sp>
    <dsp:sp modelId="{4A3E8F64-7157-40FB-B6E4-476BF53CA28C}">
      <dsp:nvSpPr>
        <dsp:cNvPr id="0" name=""/>
        <dsp:cNvSpPr/>
      </dsp:nvSpPr>
      <dsp:spPr>
        <a:xfrm rot="5400000">
          <a:off x="4826569" y="-3318606"/>
          <a:ext cx="633921" cy="892169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7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使用</a:t>
          </a:r>
          <a:r>
            <a:rPr lang="en-US" altLang="zh-TW" sz="2700" i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torch.utils.data.Dataset</a:t>
          </a:r>
          <a:r>
            <a:rPr lang="zh-TW" altLang="en-US" sz="27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來將資料夾中的資料</a:t>
          </a:r>
          <a:r>
            <a:rPr lang="en-US" altLang="zh-TW" sz="27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load</a:t>
          </a:r>
          <a:r>
            <a:rPr lang="zh-TW" altLang="en-US" sz="27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進來</a:t>
          </a:r>
          <a:endParaRPr lang="zh-TW" altLang="en-US" sz="2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682685" y="856223"/>
        <a:ext cx="8890745" cy="572031"/>
      </dsp:txXfrm>
    </dsp:sp>
    <dsp:sp modelId="{2D5FD92C-A69D-47BC-B42B-F0BB6417AEAA}">
      <dsp:nvSpPr>
        <dsp:cNvPr id="0" name=""/>
        <dsp:cNvSpPr/>
      </dsp:nvSpPr>
      <dsp:spPr>
        <a:xfrm rot="5400000">
          <a:off x="-146289" y="1795386"/>
          <a:ext cx="975263" cy="68268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1" y="1990438"/>
        <a:ext cx="682684" cy="292579"/>
      </dsp:txXfrm>
    </dsp:sp>
    <dsp:sp modelId="{94CF6E3B-4E53-42AE-9782-7F7128EABB05}">
      <dsp:nvSpPr>
        <dsp:cNvPr id="0" name=""/>
        <dsp:cNvSpPr/>
      </dsp:nvSpPr>
      <dsp:spPr>
        <a:xfrm rot="5400000">
          <a:off x="4826569" y="-2494787"/>
          <a:ext cx="633921" cy="892169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7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使用</a:t>
          </a:r>
          <a:r>
            <a:rPr lang="en-US" altLang="zh-TW" sz="2700" i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torchvision.transforms</a:t>
          </a:r>
          <a:r>
            <a:rPr lang="zh-TW" altLang="en-US" sz="27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對影像進行一些特別處理</a:t>
          </a:r>
          <a:endParaRPr lang="zh-TW" altLang="en-US" sz="2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682685" y="1680042"/>
        <a:ext cx="8890745" cy="572031"/>
      </dsp:txXfrm>
    </dsp:sp>
    <dsp:sp modelId="{B3265720-A70A-4BED-9F62-94FC24082686}">
      <dsp:nvSpPr>
        <dsp:cNvPr id="0" name=""/>
        <dsp:cNvSpPr/>
      </dsp:nvSpPr>
      <dsp:spPr>
        <a:xfrm rot="5400000">
          <a:off x="-146289" y="2619205"/>
          <a:ext cx="975263" cy="682684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 dirty="0"/>
        </a:p>
      </dsp:txBody>
      <dsp:txXfrm rot="-5400000">
        <a:off x="1" y="2814257"/>
        <a:ext cx="682684" cy="292579"/>
      </dsp:txXfrm>
    </dsp:sp>
    <dsp:sp modelId="{D1691135-80AF-4BAC-BF26-5EC77B2C38BD}">
      <dsp:nvSpPr>
        <dsp:cNvPr id="0" name=""/>
        <dsp:cNvSpPr/>
      </dsp:nvSpPr>
      <dsp:spPr>
        <a:xfrm rot="5400000">
          <a:off x="4826569" y="-1670968"/>
          <a:ext cx="633921" cy="892169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7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使用</a:t>
          </a:r>
          <a:r>
            <a:rPr lang="en-US" altLang="zh-TW" sz="2700" i="1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torch.utils.data.DataLoader</a:t>
          </a:r>
          <a:r>
            <a:rPr lang="zh-TW" altLang="en-US" sz="27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定義要如何取資料</a:t>
          </a:r>
          <a:endParaRPr lang="zh-TW" altLang="en-US" sz="2700" i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682685" y="2503861"/>
        <a:ext cx="8890745" cy="57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endParaRPr lang="zh-TW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77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深度學習基本概念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標題 5"/>
          <p:cNvSpPr txBox="1">
            <a:spLocks/>
          </p:cNvSpPr>
          <p:nvPr/>
        </p:nvSpPr>
        <p:spPr>
          <a:xfrm>
            <a:off x="1301623" y="2044828"/>
            <a:ext cx="9548044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- Classification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58014" y="2608627"/>
            <a:ext cx="8016948" cy="2667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3258014" y="5596229"/>
            <a:ext cx="8016948" cy="772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2" descr="G:\Tamkang\論文\實驗結果整理\data\content\c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93" y="281566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G:\Tamkang\論文\實驗結果整理\data\content\bb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06" y="2815664"/>
            <a:ext cx="164874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G:\Tamkang\論文\實驗結果整理\data\content\c (3)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8" r="10868"/>
          <a:stretch/>
        </p:blipFill>
        <p:spPr bwMode="auto">
          <a:xfrm>
            <a:off x="9020867" y="2815664"/>
            <a:ext cx="18288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44"/>
          <p:cNvSpPr/>
          <p:nvPr/>
        </p:nvSpPr>
        <p:spPr>
          <a:xfrm>
            <a:off x="6702180" y="5596229"/>
            <a:ext cx="914400" cy="772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999588" y="5596229"/>
            <a:ext cx="914400" cy="772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593483" y="5598000"/>
            <a:ext cx="914400" cy="772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01623" y="5598000"/>
            <a:ext cx="1711842" cy="774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Labels</a:t>
            </a:r>
          </a:p>
        </p:txBody>
      </p:sp>
      <p:sp>
        <p:nvSpPr>
          <p:cNvPr id="49" name="矩形 48"/>
          <p:cNvSpPr/>
          <p:nvPr/>
        </p:nvSpPr>
        <p:spPr>
          <a:xfrm>
            <a:off x="1301623" y="3630978"/>
            <a:ext cx="1711842" cy="622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images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4115693" y="47778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松鼠</a:t>
            </a:r>
            <a:endParaRPr lang="zh-TW" altLang="en-US" sz="2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933701" y="479914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熊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9709588" y="4799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樹懶</a:t>
            </a:r>
          </a:p>
        </p:txBody>
      </p:sp>
    </p:spTree>
    <p:extLst>
      <p:ext uri="{BB962C8B-B14F-4D97-AF65-F5344CB8AC3E}">
        <p14:creationId xmlns:p14="http://schemas.microsoft.com/office/powerpoint/2010/main" val="678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深度學習基本概念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標題 5"/>
          <p:cNvSpPr txBox="1">
            <a:spLocks/>
          </p:cNvSpPr>
          <p:nvPr/>
        </p:nvSpPr>
        <p:spPr>
          <a:xfrm>
            <a:off x="1301623" y="2044828"/>
            <a:ext cx="9548044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28692" y="3791786"/>
            <a:ext cx="2155758" cy="2003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3228693" y="3869685"/>
            <a:ext cx="2155757" cy="1855814"/>
            <a:chOff x="3870353" y="3247822"/>
            <a:chExt cx="1300023" cy="1119143"/>
          </a:xfrm>
          <a:solidFill>
            <a:srgbClr val="002060"/>
          </a:solidFill>
        </p:grpSpPr>
        <p:sp>
          <p:nvSpPr>
            <p:cNvPr id="19" name="梯形 18"/>
            <p:cNvSpPr/>
            <p:nvPr/>
          </p:nvSpPr>
          <p:spPr>
            <a:xfrm rot="5400000">
              <a:off x="3443674" y="3674501"/>
              <a:ext cx="1119143" cy="265786"/>
            </a:xfrm>
            <a:prstGeom prst="trapezoid">
              <a:avLst>
                <a:gd name="adj" fmla="val 3283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梯形 19"/>
            <p:cNvSpPr/>
            <p:nvPr/>
          </p:nvSpPr>
          <p:spPr>
            <a:xfrm rot="5400000">
              <a:off x="3940591" y="3697641"/>
              <a:ext cx="894561" cy="219506"/>
            </a:xfrm>
            <a:prstGeom prst="trapezoid">
              <a:avLst>
                <a:gd name="adj" fmla="val 3346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梯形 20"/>
            <p:cNvSpPr/>
            <p:nvPr/>
          </p:nvSpPr>
          <p:spPr>
            <a:xfrm rot="5400000">
              <a:off x="4391768" y="3703423"/>
              <a:ext cx="703613" cy="207940"/>
            </a:xfrm>
            <a:prstGeom prst="trapezoid">
              <a:avLst>
                <a:gd name="adj" fmla="val 3346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梯形 21"/>
            <p:cNvSpPr/>
            <p:nvPr/>
          </p:nvSpPr>
          <p:spPr>
            <a:xfrm rot="5400000">
              <a:off x="4833573" y="3716968"/>
              <a:ext cx="492756" cy="180850"/>
            </a:xfrm>
            <a:prstGeom prst="trapezoid">
              <a:avLst>
                <a:gd name="adj" fmla="val 3346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/>
            <p:cNvCxnSpPr>
              <a:stCxn id="19" idx="0"/>
              <a:endCxn id="20" idx="2"/>
            </p:cNvCxnSpPr>
            <p:nvPr/>
          </p:nvCxnSpPr>
          <p:spPr>
            <a:xfrm>
              <a:off x="4136139" y="3807395"/>
              <a:ext cx="141980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0" idx="0"/>
              <a:endCxn id="21" idx="2"/>
            </p:cNvCxnSpPr>
            <p:nvPr/>
          </p:nvCxnSpPr>
          <p:spPr>
            <a:xfrm flipV="1">
              <a:off x="4497625" y="3807394"/>
              <a:ext cx="141980" cy="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1" idx="0"/>
              <a:endCxn id="22" idx="2"/>
            </p:cNvCxnSpPr>
            <p:nvPr/>
          </p:nvCxnSpPr>
          <p:spPr>
            <a:xfrm flipV="1">
              <a:off x="4847545" y="3807393"/>
              <a:ext cx="141981" cy="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單箭頭接點 25"/>
          <p:cNvCxnSpPr>
            <a:stCxn id="22" idx="0"/>
          </p:cNvCxnSpPr>
          <p:nvPr/>
        </p:nvCxnSpPr>
        <p:spPr>
          <a:xfrm>
            <a:off x="5384450" y="4797591"/>
            <a:ext cx="348477" cy="1"/>
          </a:xfrm>
          <a:prstGeom prst="straightConnector1">
            <a:avLst/>
          </a:prstGeom>
          <a:solidFill>
            <a:srgbClr val="002060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809084" y="4797590"/>
            <a:ext cx="419608" cy="0"/>
          </a:xfrm>
          <a:prstGeom prst="straightConnector1">
            <a:avLst/>
          </a:prstGeom>
          <a:solidFill>
            <a:srgbClr val="002060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669431" y="5901145"/>
            <a:ext cx="13823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encoder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15551" y="5870059"/>
            <a:ext cx="96212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732927" y="4419571"/>
            <a:ext cx="914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latent</a:t>
            </a:r>
          </a:p>
          <a:p>
            <a:pPr algn="ctr"/>
            <a:r>
              <a:rPr lang="en-US" altLang="zh-TW" sz="2400" dirty="0" smtClean="0"/>
              <a:t>code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641702" y="5925566"/>
            <a:ext cx="118173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pic>
        <p:nvPicPr>
          <p:cNvPr id="32" name="Picture 2" descr="G:\Tamkang\論文\實驗結果整理\data\content\c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85" y="4195790"/>
            <a:ext cx="1464769" cy="14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群組 32"/>
          <p:cNvGrpSpPr/>
          <p:nvPr/>
        </p:nvGrpSpPr>
        <p:grpSpPr>
          <a:xfrm flipH="1">
            <a:off x="6995950" y="3907162"/>
            <a:ext cx="2155757" cy="1855814"/>
            <a:chOff x="3870353" y="3247822"/>
            <a:chExt cx="1300023" cy="1119143"/>
          </a:xfrm>
          <a:solidFill>
            <a:srgbClr val="002060"/>
          </a:solidFill>
        </p:grpSpPr>
        <p:sp>
          <p:nvSpPr>
            <p:cNvPr id="34" name="梯形 33"/>
            <p:cNvSpPr/>
            <p:nvPr/>
          </p:nvSpPr>
          <p:spPr>
            <a:xfrm rot="5400000">
              <a:off x="3443674" y="3674501"/>
              <a:ext cx="1119143" cy="265786"/>
            </a:xfrm>
            <a:prstGeom prst="trapezoid">
              <a:avLst>
                <a:gd name="adj" fmla="val 3283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梯形 34"/>
            <p:cNvSpPr/>
            <p:nvPr/>
          </p:nvSpPr>
          <p:spPr>
            <a:xfrm rot="5400000">
              <a:off x="3940591" y="3697641"/>
              <a:ext cx="894561" cy="219506"/>
            </a:xfrm>
            <a:prstGeom prst="trapezoid">
              <a:avLst>
                <a:gd name="adj" fmla="val 3346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梯形 35"/>
            <p:cNvSpPr/>
            <p:nvPr/>
          </p:nvSpPr>
          <p:spPr>
            <a:xfrm rot="5400000">
              <a:off x="4391768" y="3703423"/>
              <a:ext cx="703613" cy="207940"/>
            </a:xfrm>
            <a:prstGeom prst="trapezoid">
              <a:avLst>
                <a:gd name="adj" fmla="val 3346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梯形 36"/>
            <p:cNvSpPr/>
            <p:nvPr/>
          </p:nvSpPr>
          <p:spPr>
            <a:xfrm rot="5400000">
              <a:off x="4833573" y="3716968"/>
              <a:ext cx="492756" cy="180850"/>
            </a:xfrm>
            <a:prstGeom prst="trapezoid">
              <a:avLst>
                <a:gd name="adj" fmla="val 3346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單箭頭接點 37"/>
            <p:cNvCxnSpPr/>
            <p:nvPr/>
          </p:nvCxnSpPr>
          <p:spPr>
            <a:xfrm flipH="1">
              <a:off x="4136139" y="3807395"/>
              <a:ext cx="141980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flipH="1" flipV="1">
              <a:off x="4497624" y="3807394"/>
              <a:ext cx="141980" cy="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H="1" flipV="1">
              <a:off x="4847545" y="3807393"/>
              <a:ext cx="141981" cy="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單箭頭接點 53"/>
          <p:cNvCxnSpPr/>
          <p:nvPr/>
        </p:nvCxnSpPr>
        <p:spPr>
          <a:xfrm>
            <a:off x="6647473" y="4813528"/>
            <a:ext cx="348477" cy="1"/>
          </a:xfrm>
          <a:prstGeom prst="straightConnector1">
            <a:avLst/>
          </a:prstGeom>
          <a:solidFill>
            <a:srgbClr val="002060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9151708" y="4835066"/>
            <a:ext cx="348477" cy="1"/>
          </a:xfrm>
          <a:prstGeom prst="straightConnector1">
            <a:avLst/>
          </a:prstGeom>
          <a:solidFill>
            <a:srgbClr val="002060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7302636" y="5901145"/>
            <a:ext cx="138236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decoder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461177" y="2548174"/>
            <a:ext cx="1181772" cy="10772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2"/>
                </a:solidFill>
              </a:rPr>
              <a:t>MSE</a:t>
            </a:r>
            <a:br>
              <a:rPr lang="en-US" altLang="zh-TW" sz="3200" dirty="0" smtClean="0">
                <a:solidFill>
                  <a:schemeClr val="bg2"/>
                </a:solidFill>
              </a:rPr>
            </a:br>
            <a:r>
              <a:rPr lang="en-US" altLang="zh-TW" sz="3200" dirty="0" smtClean="0">
                <a:solidFill>
                  <a:schemeClr val="bg2"/>
                </a:solidFill>
              </a:rPr>
              <a:t>Loss</a:t>
            </a:r>
            <a:endParaRPr lang="zh-TW" altLang="en-US" sz="3200" dirty="0">
              <a:solidFill>
                <a:schemeClr val="bg2"/>
              </a:solidFill>
            </a:endParaRPr>
          </a:p>
        </p:txBody>
      </p:sp>
      <p:cxnSp>
        <p:nvCxnSpPr>
          <p:cNvPr id="58" name="肘形接點 57"/>
          <p:cNvCxnSpPr>
            <a:endCxn id="57" idx="3"/>
          </p:cNvCxnSpPr>
          <p:nvPr/>
        </p:nvCxnSpPr>
        <p:spPr>
          <a:xfrm rot="10800000">
            <a:off x="6642949" y="3086783"/>
            <a:ext cx="3589620" cy="1006588"/>
          </a:xfrm>
          <a:prstGeom prst="bentConnector3">
            <a:avLst>
              <a:gd name="adj1" fmla="val 23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G:\Tamkang\論文\實驗結果整理\data\content\c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8" y="4074525"/>
            <a:ext cx="1464769" cy="14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肘形接點 59"/>
          <p:cNvCxnSpPr>
            <a:stCxn id="59" idx="0"/>
            <a:endCxn id="57" idx="1"/>
          </p:cNvCxnSpPr>
          <p:nvPr/>
        </p:nvCxnSpPr>
        <p:spPr>
          <a:xfrm rot="5400000" flipH="1" flipV="1">
            <a:off x="3259944" y="1873292"/>
            <a:ext cx="987742" cy="34147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深度學習基本概念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標題 5"/>
          <p:cNvSpPr txBox="1">
            <a:spLocks/>
          </p:cNvSpPr>
          <p:nvPr/>
        </p:nvSpPr>
        <p:spPr>
          <a:xfrm>
            <a:off x="1301623" y="2044828"/>
            <a:ext cx="9548044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- Classification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58014" y="2608627"/>
            <a:ext cx="8016948" cy="2667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Picture 2" descr="G:\Tamkang\論文\實驗結果整理\data\content\c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93" y="281566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G:\Tamkang\論文\實驗結果整理\data\content\bb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06" y="2815664"/>
            <a:ext cx="164874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G:\Tamkang\論文\實驗結果整理\data\content\c (3)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8" r="10868"/>
          <a:stretch/>
        </p:blipFill>
        <p:spPr bwMode="auto">
          <a:xfrm>
            <a:off x="9020867" y="2815664"/>
            <a:ext cx="18288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1301623" y="3630978"/>
            <a:ext cx="1711842" cy="622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images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4115693" y="47778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松鼠</a:t>
            </a:r>
            <a:endParaRPr lang="zh-TW" altLang="en-US" sz="2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933701" y="479914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熊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9709588" y="4799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樹懶</a:t>
            </a:r>
          </a:p>
        </p:txBody>
      </p:sp>
    </p:spTree>
    <p:extLst>
      <p:ext uri="{BB962C8B-B14F-4D97-AF65-F5344CB8AC3E}">
        <p14:creationId xmlns:p14="http://schemas.microsoft.com/office/powerpoint/2010/main" val="19283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深度學習基本概念</a:t>
            </a:r>
          </a:p>
        </p:txBody>
      </p:sp>
      <p:sp>
        <p:nvSpPr>
          <p:cNvPr id="4" name="標題 5"/>
          <p:cNvSpPr txBox="1">
            <a:spLocks/>
          </p:cNvSpPr>
          <p:nvPr/>
        </p:nvSpPr>
        <p:spPr>
          <a:xfrm>
            <a:off x="1301623" y="2044828"/>
            <a:ext cx="9548044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沒有</a:t>
            </a:r>
            <a:r>
              <a:rPr lang="zh-TW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神經網路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之前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台灣藍鵲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85" y="2803213"/>
            <a:ext cx="4727254" cy="31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086600" y="3315958"/>
            <a:ext cx="427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自己先定義好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kernel(filter)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0920" y="4236095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鳥嘴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8625840" y="4236095"/>
            <a:ext cx="11430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羽毛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9921240" y="4236095"/>
            <a:ext cx="1143000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紋路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61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深度學習基本概念</a:t>
            </a:r>
          </a:p>
        </p:txBody>
      </p:sp>
      <p:sp>
        <p:nvSpPr>
          <p:cNvPr id="4" name="標題 5"/>
          <p:cNvSpPr txBox="1">
            <a:spLocks/>
          </p:cNvSpPr>
          <p:nvPr/>
        </p:nvSpPr>
        <p:spPr>
          <a:xfrm>
            <a:off x="1301623" y="2044828"/>
            <a:ext cx="9548044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有</a:t>
            </a:r>
            <a:r>
              <a:rPr lang="zh-TW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神經網路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之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後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http://i1.bangqu.com/j/news/20171119/9b0c02e29cca457293d57b98aab976ed.jpe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5" y="2754706"/>
            <a:ext cx="8686082" cy="32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6645592" y="6106885"/>
            <a:ext cx="4785360" cy="56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Kernel </a:t>
            </a:r>
            <a:r>
              <a:rPr lang="zh-TW" altLang="en-US" sz="3600" dirty="0" smtClean="0"/>
              <a:t>是學出來的！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36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深度學習基本概念</a:t>
            </a:r>
          </a:p>
        </p:txBody>
      </p:sp>
      <p:sp>
        <p:nvSpPr>
          <p:cNvPr id="4" name="標題 5"/>
          <p:cNvSpPr txBox="1">
            <a:spLocks/>
          </p:cNvSpPr>
          <p:nvPr/>
        </p:nvSpPr>
        <p:spPr>
          <a:xfrm>
            <a:off x="1301623" y="2044828"/>
            <a:ext cx="9548044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全連接層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神经网络佛系炼丹手册_Kaiyuan_sjtu的博客-CSDN博客_神经网络炼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14" y="2754706"/>
            <a:ext cx="7440061" cy="36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深度學習基本概念</a:t>
            </a:r>
          </a:p>
        </p:txBody>
      </p:sp>
      <p:sp>
        <p:nvSpPr>
          <p:cNvPr id="4" name="標題 5"/>
          <p:cNvSpPr txBox="1">
            <a:spLocks/>
          </p:cNvSpPr>
          <p:nvPr/>
        </p:nvSpPr>
        <p:spPr>
          <a:xfrm>
            <a:off x="1301623" y="2044828"/>
            <a:ext cx="9548044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Tensor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9509" y="2684170"/>
            <a:ext cx="5099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利用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Tensor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來儲存網路中的資料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4" descr="What are Tensors? : Practical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18" y="3250254"/>
            <a:ext cx="9592995" cy="34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深度學習基本概念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707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TW" sz="3000" b="1" dirty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</a:p>
          <a:p>
            <a:pPr lvl="1">
              <a:lnSpc>
                <a:spcPct val="100000"/>
              </a:lnSpc>
            </a:pP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一次取多少樣本來訓練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3000" b="1" dirty="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</a:p>
          <a:p>
            <a:pPr lvl="1">
              <a:lnSpc>
                <a:spcPct val="100000"/>
              </a:lnSpc>
            </a:pP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一個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訓練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個樣本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3000" b="1" dirty="0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</a:p>
          <a:p>
            <a:pPr lvl="1">
              <a:lnSpc>
                <a:spcPct val="100000"/>
              </a:lnSpc>
            </a:pP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所有樣本訓練</a:t>
            </a:r>
            <a:r>
              <a:rPr lang="en-US" altLang="zh-TW" sz="2600" b="1" dirty="0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舉例：</a:t>
            </a:r>
            <a:endParaRPr lang="en-US" altLang="zh-TW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 indent="0">
              <a:lnSpc>
                <a:spcPct val="100000"/>
              </a:lnSpc>
              <a:buNone/>
            </a:pP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總共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有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1000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個樣本，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 Batch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為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，一個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訓練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個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(4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個樣本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，所以會有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250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個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。總共訓練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個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，表示每個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被訓練了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次，也就是所有樣本都被訓練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次</a:t>
            </a: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基本語法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Basic.ipynb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6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34519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97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介紹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精簡的物件導向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介紹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深度學習基本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概念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基本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語法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建立網路的基本架構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 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範例</a:t>
            </a:r>
          </a:p>
          <a:p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0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資料處理 </a:t>
            </a:r>
            <a:r>
              <a:rPr lang="en-US" altLang="zh-TW" sz="3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torch.utils.data.Dataset</a:t>
            </a:r>
            <a:endParaRPr lang="en-US" altLang="zh-TW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31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torch.utils.data.Dataset</a:t>
            </a:r>
            <a:r>
              <a:rPr lang="en-US" altLang="zh-TW" sz="31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altLang="zh-TW" sz="3100" dirty="0">
                <a:latin typeface="Calibri" panose="020F0502020204030204" pitchFamily="34" charset="0"/>
                <a:cs typeface="Calibri" panose="020F0502020204030204" pitchFamily="34" charset="0"/>
              </a:rPr>
              <a:t>is an abstract class representing a dataset. </a:t>
            </a:r>
            <a:endParaRPr lang="en-US" altLang="zh-TW" sz="3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altLang="zh-TW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dataset should inherit(</a:t>
            </a:r>
            <a:r>
              <a:rPr lang="zh-TW" alt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繼承</a:t>
            </a:r>
            <a:r>
              <a:rPr lang="en-US" altLang="zh-TW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 </a:t>
            </a:r>
            <a:r>
              <a:rPr lang="en-US" altLang="zh-TW" sz="3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altLang="zh-TW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 override(</a:t>
            </a:r>
            <a:r>
              <a:rPr lang="zh-TW" alt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覆寫</a:t>
            </a:r>
            <a:r>
              <a:rPr lang="en-US" altLang="zh-TW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the following </a:t>
            </a:r>
            <a:r>
              <a:rPr lang="en-US" altLang="zh-TW" sz="3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altLang="zh-TW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>
              <a:spcBef>
                <a:spcPts val="0"/>
              </a:spcBef>
            </a:pPr>
            <a:r>
              <a:rPr lang="en-US" altLang="zh-TW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__ so that </a:t>
            </a:r>
            <a:r>
              <a:rPr lang="en-US" altLang="zh-TW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(dataset) returns the size of the dataset.</a:t>
            </a:r>
          </a:p>
          <a:p>
            <a:pPr lvl="1" algn="just">
              <a:spcBef>
                <a:spcPts val="0"/>
              </a:spcBef>
            </a:pP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getitem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__ to support the indexing such that dataset[</a:t>
            </a:r>
            <a:r>
              <a:rPr lang="en-US" altLang="zh-TW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] can be used to get </a:t>
            </a:r>
            <a:r>
              <a:rPr lang="en-US" altLang="zh-TW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iith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 sample</a:t>
            </a: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8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685106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資料處理 </a:t>
            </a:r>
            <a:r>
              <a:rPr lang="en-US" altLang="zh-TW" sz="3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torch.utils.data.Dataset</a:t>
            </a:r>
            <a:endParaRPr lang="en-US" altLang="zh-TW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0687" y="2756238"/>
            <a:ext cx="71961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MyDataset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(Dataset): </a:t>
            </a:r>
          </a:p>
          <a:p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(self): </a:t>
            </a:r>
          </a:p>
          <a:p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	</a:t>
            </a: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getitem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(self, index):    </a:t>
            </a:r>
          </a:p>
          <a:p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return </a:t>
            </a: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(self): </a:t>
            </a:r>
          </a:p>
          <a:p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 return ...</a:t>
            </a:r>
            <a:endParaRPr lang="zh-TW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2436" y="4074547"/>
            <a:ext cx="4581526" cy="696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定義一筆資料的長相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6712436" y="3238490"/>
            <a:ext cx="4581526" cy="6962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讀資料檔名等等的處理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6712436" y="4909940"/>
            <a:ext cx="4581526" cy="696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所有資料的大小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465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資料處理 </a:t>
            </a:r>
            <a:r>
              <a:rPr lang="en-US" altLang="zh-TW" sz="32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torchvision.transforms</a:t>
            </a:r>
            <a:endParaRPr lang="en-US" altLang="zh-TW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transforms.ToTensor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()					</a:t>
            </a:r>
          </a:p>
          <a:p>
            <a:pPr lvl="1"/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transforms.Normalize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((0.5), (0.5))</a:t>
            </a:r>
          </a:p>
          <a:p>
            <a:pPr lvl="1"/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transforms.RandomCrop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((28,28))</a:t>
            </a:r>
          </a:p>
          <a:p>
            <a:pPr lvl="1"/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transforms.Resize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((28,28))</a:t>
            </a:r>
          </a:p>
          <a:p>
            <a:pPr lvl="1"/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transforms.Compose</a:t>
            </a: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([])</a:t>
            </a:r>
          </a:p>
          <a:p>
            <a:pPr lvl="1"/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87002" y="8679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651244" y="2550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244</a:t>
            </a:r>
            <a:endParaRPr lang="zh-TW" altLang="en-US" dirty="0"/>
          </a:p>
        </p:txBody>
      </p:sp>
      <p:pic>
        <p:nvPicPr>
          <p:cNvPr id="6" name="Picture 2" descr="G:\Tamkang\論文\實驗結果整理\data\content\c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047" y="4842196"/>
            <a:ext cx="809651" cy="8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1146290" y="5062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  <p:pic>
        <p:nvPicPr>
          <p:cNvPr id="8" name="Picture 2" descr="G:\Tamkang\論文\實驗結果整理\data\content\c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80" y="1415389"/>
            <a:ext cx="2819757" cy="28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9499035" y="2168896"/>
            <a:ext cx="810000" cy="82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 descr="G:\Tamkang\論文\實驗結果整理\data\content\c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5" t="26723" r="40539" b="44168"/>
          <a:stretch/>
        </p:blipFill>
        <p:spPr bwMode="auto">
          <a:xfrm>
            <a:off x="8632380" y="4846016"/>
            <a:ext cx="810001" cy="8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0523520" y="4472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828028" y="43989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28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525225" y="5071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3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資料處理 </a:t>
            </a:r>
            <a:r>
              <a:rPr lang="en-US" altLang="zh-TW" sz="3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torch.utils.data.DataLoader</a:t>
            </a:r>
            <a:endParaRPr lang="en-US" altLang="zh-TW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torch.utils.data.DataLoader</a:t>
            </a: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=False, sampler=None, </a:t>
            </a:r>
            <a:r>
              <a:rPr lang="en-US" altLang="zh-TW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num_workers</a:t>
            </a: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collate_fn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=&lt;function </a:t>
            </a:r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default_collate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&gt;, </a:t>
            </a:r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pin_memory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=False, </a:t>
            </a:r>
            <a:r>
              <a:rPr lang="en-US" altLang="zh-TW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drop_last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=False)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TW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dataloader</a:t>
            </a:r>
            <a:r>
              <a:rPr lang="en-US" altLang="zh-TW" sz="2600" b="1" dirty="0">
                <a:latin typeface="Calibri" panose="020F0502020204030204" pitchFamily="34" charset="0"/>
                <a:cs typeface="Calibri" panose="020F0502020204030204" pitchFamily="34" charset="0"/>
              </a:rPr>
              <a:t>  = </a:t>
            </a:r>
            <a:r>
              <a:rPr lang="en-US" altLang="zh-TW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torch.utils.data.DataLoader</a:t>
            </a:r>
            <a:r>
              <a:rPr lang="en-US" altLang="zh-TW" sz="2600" b="1" dirty="0">
                <a:latin typeface="Calibri" panose="020F0502020204030204" pitchFamily="34" charset="0"/>
                <a:cs typeface="Calibri" panose="020F0502020204030204" pitchFamily="34" charset="0"/>
              </a:rPr>
              <a:t>(trainset, </a:t>
            </a:r>
            <a:r>
              <a:rPr lang="en-US" altLang="zh-TW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batch_size</a:t>
            </a:r>
            <a:r>
              <a:rPr lang="en-US" altLang="zh-TW" sz="2600" b="1" dirty="0">
                <a:latin typeface="Calibri" panose="020F0502020204030204" pitchFamily="34" charset="0"/>
                <a:cs typeface="Calibri" panose="020F0502020204030204" pitchFamily="34" charset="0"/>
              </a:rPr>
              <a:t>=4</a:t>
            </a:r>
            <a:r>
              <a:rPr lang="en-US" altLang="zh-TW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shuffle=</a:t>
            </a:r>
            <a:r>
              <a:rPr lang="en-US" altLang="zh-TW" sz="2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True,drop_last</a:t>
            </a:r>
            <a:r>
              <a:rPr lang="en-US" altLang="zh-TW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=False</a:t>
            </a:r>
            <a:r>
              <a:rPr lang="en-US" altLang="zh-TW" sz="2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02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noFill/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網路架構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nn.Module</a:t>
            </a:r>
            <a:endParaRPr lang="en-US" altLang="zh-TW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3679" y="2728705"/>
            <a:ext cx="39823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Net(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nn.Module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(self):</a:t>
            </a:r>
          </a:p>
          <a:p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super(Net, self).__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__()</a:t>
            </a:r>
          </a:p>
          <a:p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…….</a:t>
            </a:r>
          </a:p>
          <a:p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altLang="zh-TW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(self, x):</a:t>
            </a:r>
          </a:p>
          <a:p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………</a:t>
            </a:r>
          </a:p>
          <a:p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return x</a:t>
            </a:r>
          </a:p>
          <a:p>
            <a:r>
              <a:rPr lang="zh-TW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net = Net()</a:t>
            </a:r>
          </a:p>
          <a:p>
            <a:endParaRPr lang="zh-TW" alt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6066" y="2744190"/>
            <a:ext cx="39923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Net(</a:t>
            </a:r>
            <a:r>
              <a:rPr lang="en-US" altLang="zh-TW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nn.Module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__</a:t>
            </a:r>
            <a:r>
              <a:rPr lang="en-US" altLang="zh-TW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__(self):</a:t>
            </a:r>
          </a:p>
          <a:p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super(Net, self).__</a:t>
            </a:r>
            <a:r>
              <a:rPr lang="en-US" altLang="zh-TW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__()</a:t>
            </a:r>
          </a:p>
          <a:p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self.fc1 = </a:t>
            </a:r>
            <a:r>
              <a:rPr lang="en-US" altLang="zh-TW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nn.Linear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(784, 512)</a:t>
            </a:r>
          </a:p>
          <a:p>
            <a:r>
              <a:rPr lang="zh-TW" alt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self.fc2 = </a:t>
            </a:r>
            <a:r>
              <a:rPr lang="en-US" altLang="zh-TW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nn.Linear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(512, 10)</a:t>
            </a:r>
          </a:p>
          <a:p>
            <a:endParaRPr lang="en-US" altLang="zh-TW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TW" sz="20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forward(self, x):</a:t>
            </a:r>
          </a:p>
          <a:p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x = self.fc1(x)</a:t>
            </a:r>
          </a:p>
          <a:p>
            <a:r>
              <a:rPr lang="zh-TW" alt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self.fc2(x)</a:t>
            </a:r>
          </a:p>
          <a:p>
            <a:r>
              <a:rPr lang="zh-TW" alt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x</a:t>
            </a:r>
          </a:p>
          <a:p>
            <a:r>
              <a:rPr lang="en-US" altLang="zh-TW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 = Net()</a:t>
            </a:r>
            <a:endParaRPr lang="zh-TW" alt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40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noFill/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網路層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torch.nn</a:t>
            </a:r>
            <a:endParaRPr lang="en-US" altLang="zh-TW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torch.nn.Linear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in_features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TW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out_features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, bias: bool = True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torch.nn.Linear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(128,1000)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altLang="zh-TW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9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網路層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torch.nn</a:t>
            </a:r>
            <a:endParaRPr lang="en-US" altLang="zh-TW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zh-TW" alt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torch.nn.Conv2d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in_channels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out_channels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Union[T, Tuple[T, T]], </a:t>
            </a:r>
            <a:r>
              <a:rPr lang="en-US" altLang="zh-TW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stride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Union[T, Tuple[T, T]] = 1, </a:t>
            </a:r>
            <a:r>
              <a:rPr lang="en-US" altLang="zh-TW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Union[T, Tuple[T, T]] = 0, dilation: Union[T, Tuple[T, T]] = 1, groups: </a:t>
            </a:r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 = 1, bias: bool = True, </a:t>
            </a:r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padding_mode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 = 'zeros'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30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3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30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</a:t>
            </a:r>
            <a:r>
              <a:rPr lang="en-US" altLang="zh-TW" sz="3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torch.nn.Conv2d(3,16,3,1,0)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altLang="zh-TW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83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noFill/>
        </p:spPr>
        <p:txBody>
          <a:bodyPr>
            <a:normAutofit/>
          </a:bodyPr>
          <a:lstStyle/>
          <a:p>
            <a:r>
              <a:rPr lang="en-US" altLang="zh-TW" sz="3200" cap="all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zh-TW" altLang="en-US" sz="3200" cap="al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torch.nn.Conv2d</a:t>
            </a:r>
            <a:endParaRPr lang="en-US" altLang="zh-TW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spcBef>
                <a:spcPts val="0"/>
              </a:spcBef>
              <a:buNone/>
            </a:pPr>
            <a:endParaRPr lang="en-US" altLang="zh-TW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direct con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719589"/>
            <a:ext cx="9603275" cy="329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484646" y="207600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藍色是輸入，綠色是輸出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06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網路層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torch.nn</a:t>
            </a:r>
            <a:endParaRPr lang="en-US" altLang="zh-TW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3000" cap="all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altLang="zh-TW" sz="3000" b="1" dirty="0">
                <a:latin typeface="Calibri" panose="020F0502020204030204" pitchFamily="34" charset="0"/>
                <a:cs typeface="Calibri" panose="020F0502020204030204" pitchFamily="34" charset="0"/>
              </a:rPr>
              <a:t>torch.nn.ConvTranspose2d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30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in_channels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30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out_channels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30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kernel_size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: Union[T, Tuple[T, T]], </a:t>
            </a:r>
            <a:r>
              <a:rPr lang="en-US" altLang="zh-TW" sz="3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stride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: Union[T, Tuple[T, T]] = 1</a:t>
            </a:r>
            <a:r>
              <a:rPr lang="en-US" altLang="zh-TW" sz="3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padding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: Union[T, Tuple[T, T]] = 0, 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output_padding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: Union[T, Tuple[T, T]] = 0, groups: 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 = 1, bias: bool = True, dilation: 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 = 1, 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padding_mode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 = 'zeros'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30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3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30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conv_transpose</a:t>
            </a:r>
            <a:r>
              <a:rPr lang="en-US" altLang="zh-TW" sz="3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torch.nn.ConvTranspose2d(64,32,3,1,0)</a:t>
            </a:r>
            <a:endParaRPr lang="zh-TW" altLang="en-US" sz="3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spcBef>
                <a:spcPts val="0"/>
              </a:spcBef>
              <a:buNone/>
            </a:pPr>
            <a:endParaRPr lang="en-US" altLang="zh-TW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1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noFill/>
        </p:spPr>
        <p:txBody>
          <a:bodyPr>
            <a:normAutofit/>
          </a:bodyPr>
          <a:lstStyle/>
          <a:p>
            <a:r>
              <a:rPr lang="en-US" altLang="zh-TW" sz="3200" cap="all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zh-TW" altLang="en-US" sz="3200" cap="al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torch.nn.ConvTranspose2d</a:t>
            </a:r>
          </a:p>
          <a:p>
            <a:endParaRPr lang="en-US" altLang="zh-TW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spcBef>
                <a:spcPts val="0"/>
              </a:spcBef>
              <a:buNone/>
            </a:pPr>
            <a:endParaRPr lang="en-US" altLang="zh-TW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84646" y="207600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藍色是輸入，綠色是輸出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transposed con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650518"/>
            <a:ext cx="9603275" cy="41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9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介紹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02577"/>
            <a:ext cx="9603275" cy="380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02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noFill/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損失函數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torch.nn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28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zh-TW" altLang="en-US" sz="28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torch.nn.MSELoss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600" i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size_average</a:t>
            </a:r>
            <a:r>
              <a:rPr lang="en-US" altLang="zh-TW" sz="2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TW" sz="2600" i="1" dirty="0">
                <a:latin typeface="Calibri" panose="020F0502020204030204" pitchFamily="34" charset="0"/>
                <a:cs typeface="Calibri" panose="020F0502020204030204" pitchFamily="34" charset="0"/>
              </a:rPr>
              <a:t>reduce=None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TW" sz="2600" i="1" dirty="0">
                <a:latin typeface="Calibri" panose="020F0502020204030204" pitchFamily="34" charset="0"/>
                <a:cs typeface="Calibri" panose="020F0502020204030204" pitchFamily="34" charset="0"/>
              </a:rPr>
              <a:t>reduction: </a:t>
            </a:r>
            <a:r>
              <a:rPr lang="en-US" altLang="zh-TW" sz="26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altLang="zh-TW" sz="2600" i="1" dirty="0">
                <a:latin typeface="Calibri" panose="020F0502020204030204" pitchFamily="34" charset="0"/>
                <a:cs typeface="Calibri" panose="020F0502020204030204" pitchFamily="34" charset="0"/>
              </a:rPr>
              <a:t> = 'mean'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3000" b="1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3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criterion = </a:t>
            </a:r>
            <a:r>
              <a:rPr lang="en-US" altLang="zh-TW" sz="32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nn.MSELoss</a:t>
            </a:r>
            <a:r>
              <a:rPr lang="en-US" altLang="zh-TW" sz="3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altLang="zh-TW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98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損失函數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torch.nn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3000" cap="all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altLang="zh-TW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torch.nn.CrossEntropyLoss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weight: Optional[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torch.Tensor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] = None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size_average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=None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ignore_index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 = -100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reduce=None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reduction: </a:t>
            </a:r>
            <a:r>
              <a:rPr lang="en-US" altLang="zh-TW" sz="3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altLang="zh-TW" sz="3000" i="1" dirty="0">
                <a:latin typeface="Calibri" panose="020F0502020204030204" pitchFamily="34" charset="0"/>
                <a:cs typeface="Calibri" panose="020F0502020204030204" pitchFamily="34" charset="0"/>
              </a:rPr>
              <a:t> = 'mean'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3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loss </a:t>
            </a:r>
            <a:r>
              <a:rPr lang="en-US" altLang="zh-TW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3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torch.nn.CrossEntropyLoss</a:t>
            </a:r>
            <a:r>
              <a:rPr lang="en-US" altLang="zh-TW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3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61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損失函數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torch.nn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torch.nn.CrossEntropyLoss</a:t>
            </a:r>
            <a:r>
              <a:rPr lang="zh-TW" alt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假設一次訓練資料為</a:t>
            </a:r>
            <a:r>
              <a:rPr lang="en-US" altLang="zh-TW" sz="26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TW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筆，分類數為</a:t>
            </a:r>
            <a:r>
              <a:rPr lang="en-US" altLang="zh-TW" sz="26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= [[1,0,0], [1,0,0], [0,1,0], [0,0,1]]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Output Size =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= [0</a:t>
            </a:r>
            <a:r>
              <a:rPr lang="en-US" altLang="zh-TW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TW" altLang="en-US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</a:t>
            </a:r>
            <a:r>
              <a:rPr lang="zh-TW" altLang="en-US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zh-TW" altLang="en-US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en-US" altLang="zh-TW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Size =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TW" alt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lvl="1">
              <a:lnSpc>
                <a:spcPct val="100000"/>
              </a:lnSpc>
            </a:pPr>
            <a:endParaRPr lang="en-US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Loss(output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target)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8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noFill/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優化器 </a:t>
            </a:r>
            <a:r>
              <a:rPr lang="en-US" altLang="zh-TW" sz="3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torch.optim</a:t>
            </a:r>
            <a:endParaRPr lang="en-US" altLang="zh-TW" sz="3200" cap="al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torch.optim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is a package implementing various optimization algorithms.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TW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80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建立網路的基本架構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優化器 </a:t>
            </a:r>
            <a:r>
              <a:rPr lang="en-US" altLang="zh-TW" sz="3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torch.optim</a:t>
            </a:r>
            <a:endParaRPr lang="en-US" altLang="zh-TW" sz="3200" cap="al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optim</a:t>
            </a:r>
            <a:r>
              <a:rPr lang="en-US" altLang="zh-TW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([ {'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zh-TW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en-US" altLang="zh-TW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()}, {'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': 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zh-TW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</a:t>
            </a:r>
            <a:r>
              <a:rPr lang="en-US" altLang="zh-TW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(), '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': 1e-3} ], </a:t>
            </a:r>
            <a:r>
              <a:rPr lang="en-US" altLang="zh-TW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US" altLang="zh-TW" sz="30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1e-2, momentum</a:t>
            </a:r>
            <a:r>
              <a:rPr lang="en-US" altLang="zh-TW" sz="30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0.9)</a:t>
            </a:r>
          </a:p>
          <a:p>
            <a:pPr marL="457200" lvl="1" indent="0">
              <a:buNone/>
            </a:pPr>
            <a:r>
              <a:rPr lang="en-US" altLang="zh-TW" sz="3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Eample</a:t>
            </a:r>
            <a:r>
              <a:rPr lang="en-US" altLang="zh-TW" sz="3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US" altLang="zh-TW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 </a:t>
            </a:r>
            <a:r>
              <a:rPr lang="en-US" altLang="zh-TW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TW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torch.optim</a:t>
            </a:r>
            <a:r>
              <a:rPr lang="en-US" altLang="zh-TW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en-US" altLang="zh-TW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zh-TW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altLang="zh-TW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US" altLang="zh-TW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TW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0.01, momentum</a:t>
            </a:r>
            <a:r>
              <a:rPr lang="en-US" altLang="zh-TW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TW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0.9)</a:t>
            </a:r>
          </a:p>
          <a:p>
            <a:pPr marL="914400" lvl="2" indent="0">
              <a:buNone/>
            </a:pPr>
            <a:r>
              <a:rPr lang="en-US" altLang="zh-TW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r>
              <a:rPr lang="en-US" altLang="zh-TW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zero_grad</a:t>
            </a:r>
            <a:r>
              <a:rPr lang="en-US" altLang="zh-TW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#</a:t>
            </a:r>
            <a:r>
              <a:rPr lang="zh-TW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將前一次暫存梯度歸零</a:t>
            </a:r>
            <a:endParaRPr lang="en-US" altLang="zh-TW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altLang="zh-TW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r>
              <a:rPr lang="en-US" altLang="zh-TW" sz="2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en-US" altLang="zh-TW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zh-TW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TW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調權重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TW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zh-TW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1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作業</a:t>
            </a:r>
            <a:r>
              <a:rPr lang="en-US" altLang="zh-TW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/>
              <a:t>Classification:</a:t>
            </a:r>
            <a:r>
              <a:rPr lang="zh-TW" altLang="en-US" sz="3200" dirty="0"/>
              <a:t>將上課範例改用</a:t>
            </a:r>
            <a:r>
              <a:rPr lang="en-US" altLang="zh-TW" sz="3200" dirty="0"/>
              <a:t>poker Dataset</a:t>
            </a:r>
            <a:r>
              <a:rPr lang="zh-TW" altLang="en-US" sz="3200" dirty="0"/>
              <a:t>，網路層可以不用改</a:t>
            </a:r>
            <a:endParaRPr lang="en-US" altLang="zh-TW" sz="3200" dirty="0"/>
          </a:p>
          <a:p>
            <a:r>
              <a:rPr lang="zh-TW" altLang="en-US" sz="3200" dirty="0"/>
              <a:t>使用訓練資料來當測試資料，</a:t>
            </a:r>
            <a:endParaRPr lang="en-US" altLang="zh-TW" sz="3200" dirty="0"/>
          </a:p>
          <a:p>
            <a:r>
              <a:rPr lang="zh-TW" altLang="en-US" sz="3200" dirty="0"/>
              <a:t>驗收</a:t>
            </a:r>
            <a:r>
              <a:rPr lang="en-US" altLang="zh-TW" sz="3200" dirty="0"/>
              <a:t>:</a:t>
            </a:r>
          </a:p>
          <a:p>
            <a:pPr lvl="1"/>
            <a:r>
              <a:rPr lang="zh-TW" altLang="en-US" sz="3200" dirty="0"/>
              <a:t>需要看到所有資料的正確率</a:t>
            </a:r>
            <a:endParaRPr lang="en-US" altLang="zh-TW" sz="3200" dirty="0"/>
          </a:p>
          <a:p>
            <a:pPr lvl="1"/>
            <a:r>
              <a:rPr lang="zh-TW" altLang="en-US" sz="3200" dirty="0"/>
              <a:t>顯示圖片、顯示正確的標籤、預測的標籤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458992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作業</a:t>
            </a:r>
            <a:r>
              <a:rPr lang="en-US" altLang="zh-TW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842269"/>
          </a:xfrm>
          <a:noFill/>
        </p:spPr>
        <p:txBody>
          <a:bodyPr>
            <a:normAutofit/>
          </a:bodyPr>
          <a:lstStyle/>
          <a:p>
            <a:r>
              <a:rPr lang="en-US" altLang="zh-TW" sz="3200" dirty="0" err="1"/>
              <a:t>Autoencoder</a:t>
            </a:r>
            <a:r>
              <a:rPr lang="en-US" altLang="zh-TW" sz="3200" dirty="0"/>
              <a:t>: </a:t>
            </a:r>
            <a:r>
              <a:rPr lang="zh-TW" altLang="en-US" sz="3200" dirty="0"/>
              <a:t>重建</a:t>
            </a:r>
            <a:r>
              <a:rPr lang="en-US" altLang="zh-TW" sz="3200" dirty="0"/>
              <a:t>poker dataset</a:t>
            </a:r>
            <a:r>
              <a:rPr lang="zh-TW" altLang="en-US" sz="3200" dirty="0"/>
              <a:t>影像，網路全部使用</a:t>
            </a:r>
            <a:r>
              <a:rPr lang="en-US" altLang="zh-TW" sz="3200" dirty="0"/>
              <a:t>Conv2d</a:t>
            </a:r>
            <a:r>
              <a:rPr lang="zh-TW" altLang="en-US" sz="3200" dirty="0"/>
              <a:t>、</a:t>
            </a:r>
            <a:r>
              <a:rPr lang="en-US" altLang="zh-TW" sz="3200" dirty="0"/>
              <a:t>ConvTranspose2d</a:t>
            </a:r>
          </a:p>
          <a:p>
            <a:r>
              <a:rPr lang="zh-TW" altLang="en-US" sz="3200" dirty="0"/>
              <a:t>驗收：需要有原本圖片與重建後圖片的對比影像</a:t>
            </a:r>
            <a:r>
              <a:rPr lang="en-US" altLang="zh-TW" sz="3200" dirty="0"/>
              <a:t>(</a:t>
            </a:r>
            <a:r>
              <a:rPr lang="zh-TW" altLang="en-US" sz="3200" dirty="0"/>
              <a:t>不限方法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40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介紹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為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Facebook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在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2017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年初開源的深度學習框架，其建立在 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Torch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之上，且標榜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First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它能夠實現張量計算和動態神經網絡，支持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計算加速</a:t>
            </a:r>
          </a:p>
          <a:p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8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精簡的物件導向介紹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標題 5"/>
          <p:cNvSpPr txBox="1">
            <a:spLocks/>
          </p:cNvSpPr>
          <p:nvPr/>
        </p:nvSpPr>
        <p:spPr>
          <a:xfrm>
            <a:off x="1301623" y="2044828"/>
            <a:ext cx="11061700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類別</a:t>
            </a:r>
            <a:r>
              <a:rPr lang="en-US" altLang="zh-TW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(class)</a:t>
            </a:r>
            <a:r>
              <a:rPr lang="zh-TW" altLang="en-US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與物件</a:t>
            </a:r>
            <a:r>
              <a:rPr lang="en-US" altLang="zh-TW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(object or instance)</a:t>
            </a:r>
            <a:endParaRPr lang="zh-TW" alt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內容版面配置區 8"/>
          <p:cNvSpPr>
            <a:spLocks noGrp="1"/>
          </p:cNvSpPr>
          <p:nvPr>
            <p:ph idx="1"/>
          </p:nvPr>
        </p:nvSpPr>
        <p:spPr>
          <a:xfrm>
            <a:off x="1943100" y="2754706"/>
            <a:ext cx="2339340" cy="35241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寶可</a:t>
            </a:r>
            <a:r>
              <a:rPr lang="zh-TW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夢</a:t>
            </a:r>
            <a:endParaRPr lang="en-US" altLang="zh-TW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4" descr="學生起鬨要看皮卡丘骨架圖這名日本老師真的畫出來了... - JUKSY 街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9370" y="2851756"/>
            <a:ext cx="2044001" cy="181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4598230" y="5007071"/>
            <a:ext cx="14702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:200cm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100kg</a:t>
            </a:r>
          </a:p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:A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20996" y="5020143"/>
            <a:ext cx="14702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:120cm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100kg</a:t>
            </a:r>
          </a:p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:B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8" descr="小火龍| 寶可夢圖鑑| The official Pokémon Website in Taiw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31" y="2754706"/>
            <a:ext cx="2252365" cy="225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9636233" y="5001797"/>
            <a:ext cx="14702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:150cm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100kg</a:t>
            </a:r>
          </a:p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:C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2" descr="傑尼龜| 寶可夢圖鑑| The official Pokémon Website in Taiw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98" y="2778053"/>
            <a:ext cx="2205670" cy="220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</a:t>
            </a:r>
            <a:r>
              <a:rPr lang="zh-TW" altLang="en-US" sz="4400" dirty="0"/>
              <a:t>精簡的物件導向介紹</a:t>
            </a:r>
            <a:r>
              <a:rPr lang="en-US" altLang="zh-TW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介紹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標題 5"/>
          <p:cNvSpPr txBox="1">
            <a:spLocks/>
          </p:cNvSpPr>
          <p:nvPr/>
        </p:nvSpPr>
        <p:spPr>
          <a:xfrm>
            <a:off x="1301623" y="2044828"/>
            <a:ext cx="11061700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類別的繼承</a:t>
            </a:r>
          </a:p>
        </p:txBody>
      </p:sp>
      <p:sp>
        <p:nvSpPr>
          <p:cNvPr id="11" name="內容版面配置區 8"/>
          <p:cNvSpPr>
            <a:spLocks noGrp="1"/>
          </p:cNvSpPr>
          <p:nvPr>
            <p:ph idx="1"/>
          </p:nvPr>
        </p:nvSpPr>
        <p:spPr>
          <a:xfrm>
            <a:off x="1943100" y="2754706"/>
            <a:ext cx="2339340" cy="35241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寶可</a:t>
            </a:r>
            <a:r>
              <a:rPr lang="zh-TW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夢</a:t>
            </a:r>
            <a:endParaRPr lang="en-US" altLang="zh-TW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內容版面配置區 8"/>
          <p:cNvSpPr txBox="1">
            <a:spLocks/>
          </p:cNvSpPr>
          <p:nvPr/>
        </p:nvSpPr>
        <p:spPr>
          <a:xfrm>
            <a:off x="4530090" y="2754706"/>
            <a:ext cx="2527935" cy="275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水性寶可夢</a:t>
            </a:r>
            <a:endParaRPr lang="en-US" altLang="zh-TW" sz="20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2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水量</a:t>
            </a:r>
            <a:endParaRPr lang="en-US" altLang="zh-TW" sz="2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內容版面配置區 8"/>
          <p:cNvSpPr txBox="1">
            <a:spLocks/>
          </p:cNvSpPr>
          <p:nvPr/>
        </p:nvSpPr>
        <p:spPr>
          <a:xfrm>
            <a:off x="7305675" y="2754706"/>
            <a:ext cx="2668270" cy="255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zh-TW" altLang="en-US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火性寶可夢</a:t>
            </a:r>
            <a:endParaRPr lang="en-US" altLang="zh-TW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zh-TW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TW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火</a:t>
            </a:r>
            <a:r>
              <a:rPr lang="zh-TW" altLang="en-US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的溫度</a:t>
            </a:r>
            <a:endParaRPr lang="en-US" altLang="zh-TW" sz="20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</a:t>
            </a:r>
            <a:r>
              <a:rPr lang="zh-TW" altLang="en-US" sz="4400" dirty="0"/>
              <a:t>精簡的物件導向介紹</a:t>
            </a:r>
            <a:r>
              <a:rPr lang="en-US" altLang="zh-TW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介紹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標題 5"/>
          <p:cNvSpPr txBox="1">
            <a:spLocks/>
          </p:cNvSpPr>
          <p:nvPr/>
        </p:nvSpPr>
        <p:spPr>
          <a:xfrm>
            <a:off x="1301623" y="2044828"/>
            <a:ext cx="11061700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類別與物件</a:t>
            </a:r>
          </a:p>
        </p:txBody>
      </p:sp>
      <p:sp>
        <p:nvSpPr>
          <p:cNvPr id="11" name="內容版面配置區 8"/>
          <p:cNvSpPr>
            <a:spLocks noGrp="1"/>
          </p:cNvSpPr>
          <p:nvPr>
            <p:ph idx="1"/>
          </p:nvPr>
        </p:nvSpPr>
        <p:spPr>
          <a:xfrm>
            <a:off x="1943100" y="2754706"/>
            <a:ext cx="2339340" cy="35241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zh-TW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水性寶可夢</a:t>
            </a:r>
            <a:endParaRPr lang="en-US" altLang="zh-TW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2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水量</a:t>
            </a:r>
            <a:endParaRPr lang="en-US" altLang="zh-TW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傑尼龜| 寶可夢圖鑑| The official Pokémon Website in Taiw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575" y="1853754"/>
            <a:ext cx="2633345" cy="26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水箭龜| 寶可夢圖鑑| The official Pokémon Website in Taiw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008" y="1734373"/>
            <a:ext cx="2872105" cy="28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263201" y="4487099"/>
            <a:ext cx="19800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:120cm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100kg</a:t>
            </a:r>
          </a:p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:A</a:t>
            </a:r>
          </a:p>
          <a:p>
            <a:r>
              <a:rPr lang="zh-TW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水量</a:t>
            </a:r>
            <a:r>
              <a:rPr lang="zh-TW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TW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2000</a:t>
            </a:r>
            <a:r>
              <a:rPr lang="zh-TW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公升</a:t>
            </a:r>
            <a:endParaRPr lang="en-US" altLang="zh-TW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86925" y="4471418"/>
            <a:ext cx="21082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:180cm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100kg</a:t>
            </a:r>
          </a:p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:AA</a:t>
            </a:r>
          </a:p>
          <a:p>
            <a:r>
              <a:rPr lang="zh-TW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水量</a:t>
            </a:r>
            <a:r>
              <a:rPr lang="zh-TW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TW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20000</a:t>
            </a:r>
            <a:r>
              <a:rPr lang="zh-TW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公升</a:t>
            </a:r>
            <a:endParaRPr lang="en-US" altLang="zh-TW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Pytorc</a:t>
            </a:r>
            <a:r>
              <a:rPr lang="zh-TW" altLang="en-US" sz="4400" dirty="0"/>
              <a:t>精簡的物件導向介紹</a:t>
            </a:r>
            <a:r>
              <a:rPr lang="en-US" altLang="zh-TW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lang="zh-TW" alt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介紹</a:t>
            </a:r>
            <a:endParaRPr lang="zh-TW" alt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標題 5"/>
          <p:cNvSpPr txBox="1">
            <a:spLocks/>
          </p:cNvSpPr>
          <p:nvPr/>
        </p:nvSpPr>
        <p:spPr>
          <a:xfrm>
            <a:off x="1301623" y="2044828"/>
            <a:ext cx="11061700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類別的繼承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覆寫</a:t>
            </a:r>
            <a:r>
              <a:rPr lang="en-US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內容版面配置區 8"/>
          <p:cNvSpPr>
            <a:spLocks noGrp="1"/>
          </p:cNvSpPr>
          <p:nvPr>
            <p:ph idx="1"/>
          </p:nvPr>
        </p:nvSpPr>
        <p:spPr>
          <a:xfrm>
            <a:off x="1943099" y="2754706"/>
            <a:ext cx="3186113" cy="35241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寶可</a:t>
            </a:r>
            <a:r>
              <a:rPr lang="zh-TW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夢</a:t>
            </a:r>
            <a:endParaRPr lang="en-US" altLang="zh-TW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發動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內容版面配置區 8"/>
          <p:cNvSpPr txBox="1">
            <a:spLocks/>
          </p:cNvSpPr>
          <p:nvPr/>
        </p:nvSpPr>
        <p:spPr>
          <a:xfrm>
            <a:off x="5544508" y="2754706"/>
            <a:ext cx="4070980" cy="275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zh-TW" altLang="en-US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水性寶可夢</a:t>
            </a:r>
            <a:endParaRPr lang="en-US" altLang="zh-TW" sz="2000" b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身高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體重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攻擊動作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生出水再發動</a:t>
            </a:r>
            <a:endParaRPr lang="en-US" altLang="zh-TW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2" indent="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TW" altLang="en-US" sz="2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水量</a:t>
            </a:r>
            <a:endParaRPr lang="en-US" altLang="zh-TW" sz="20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深度學習基本概念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標題 5"/>
          <p:cNvSpPr txBox="1">
            <a:spLocks/>
          </p:cNvSpPr>
          <p:nvPr/>
        </p:nvSpPr>
        <p:spPr>
          <a:xfrm>
            <a:off x="1301623" y="2044828"/>
            <a:ext cx="11061700" cy="709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902357" y="3397256"/>
            <a:ext cx="3435076" cy="3126248"/>
            <a:chOff x="2859493" y="2697162"/>
            <a:chExt cx="3435076" cy="3126248"/>
          </a:xfrm>
        </p:grpSpPr>
        <p:sp>
          <p:nvSpPr>
            <p:cNvPr id="15" name="矩形 14"/>
            <p:cNvSpPr/>
            <p:nvPr/>
          </p:nvSpPr>
          <p:spPr>
            <a:xfrm>
              <a:off x="3352469" y="2697162"/>
              <a:ext cx="2532692" cy="23538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3352470" y="2788682"/>
              <a:ext cx="2532691" cy="2180303"/>
              <a:chOff x="3870353" y="3247822"/>
              <a:chExt cx="1300023" cy="1119143"/>
            </a:xfrm>
            <a:solidFill>
              <a:srgbClr val="002060"/>
            </a:solidFill>
          </p:grpSpPr>
          <p:sp>
            <p:nvSpPr>
              <p:cNvPr id="20" name="梯形 19"/>
              <p:cNvSpPr/>
              <p:nvPr/>
            </p:nvSpPr>
            <p:spPr>
              <a:xfrm rot="5400000">
                <a:off x="3443674" y="3674501"/>
                <a:ext cx="1119143" cy="265786"/>
              </a:xfrm>
              <a:prstGeom prst="trapezoid">
                <a:avLst>
                  <a:gd name="adj" fmla="val 3283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梯形 20"/>
              <p:cNvSpPr/>
              <p:nvPr/>
            </p:nvSpPr>
            <p:spPr>
              <a:xfrm rot="5400000">
                <a:off x="3940591" y="3697641"/>
                <a:ext cx="894561" cy="219506"/>
              </a:xfrm>
              <a:prstGeom prst="trapezoid">
                <a:avLst>
                  <a:gd name="adj" fmla="val 3346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梯形 21"/>
              <p:cNvSpPr/>
              <p:nvPr/>
            </p:nvSpPr>
            <p:spPr>
              <a:xfrm rot="5400000">
                <a:off x="4391768" y="3703423"/>
                <a:ext cx="703613" cy="207940"/>
              </a:xfrm>
              <a:prstGeom prst="trapezoid">
                <a:avLst>
                  <a:gd name="adj" fmla="val 3346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梯形 22"/>
              <p:cNvSpPr/>
              <p:nvPr/>
            </p:nvSpPr>
            <p:spPr>
              <a:xfrm rot="5400000">
                <a:off x="4833573" y="3716968"/>
                <a:ext cx="492756" cy="180850"/>
              </a:xfrm>
              <a:prstGeom prst="trapezoid">
                <a:avLst>
                  <a:gd name="adj" fmla="val 3346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" name="直線單箭頭接點 23"/>
              <p:cNvCxnSpPr>
                <a:stCxn id="20" idx="0"/>
                <a:endCxn id="21" idx="2"/>
              </p:cNvCxnSpPr>
              <p:nvPr/>
            </p:nvCxnSpPr>
            <p:spPr>
              <a:xfrm>
                <a:off x="4136139" y="3807395"/>
                <a:ext cx="141980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stCxn id="21" idx="0"/>
                <a:endCxn id="22" idx="2"/>
              </p:cNvCxnSpPr>
              <p:nvPr/>
            </p:nvCxnSpPr>
            <p:spPr>
              <a:xfrm flipV="1">
                <a:off x="4497625" y="3807394"/>
                <a:ext cx="141980" cy="1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847545" y="3807393"/>
                <a:ext cx="141981" cy="1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線單箭頭接點 16"/>
            <p:cNvCxnSpPr>
              <a:stCxn id="23" idx="0"/>
            </p:cNvCxnSpPr>
            <p:nvPr/>
          </p:nvCxnSpPr>
          <p:spPr>
            <a:xfrm>
              <a:off x="5885161" y="3878832"/>
              <a:ext cx="409408" cy="1"/>
            </a:xfrm>
            <a:prstGeom prst="straightConnector1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2859493" y="3878831"/>
              <a:ext cx="492976" cy="0"/>
            </a:xfrm>
            <a:prstGeom prst="straightConnector1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4146875" y="5208705"/>
              <a:ext cx="838064" cy="61470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Net</a:t>
              </a:r>
              <a:endParaRPr lang="zh-TW" altLang="en-US" sz="2800" dirty="0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1382651" y="5908799"/>
            <a:ext cx="1130350" cy="6147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6189111" y="3843095"/>
            <a:ext cx="1444859" cy="2664210"/>
            <a:chOff x="6146247" y="3143001"/>
            <a:chExt cx="1444859" cy="266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6571871" y="3143001"/>
                  <a:ext cx="593613" cy="1638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871" y="3143001"/>
                  <a:ext cx="593613" cy="163846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字方塊 29"/>
            <p:cNvSpPr txBox="1"/>
            <p:nvPr/>
          </p:nvSpPr>
          <p:spPr>
            <a:xfrm>
              <a:off x="6146247" y="5192506"/>
              <a:ext cx="1444859" cy="614705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Output</a:t>
              </a:r>
              <a:endParaRPr lang="zh-TW" altLang="en-US" sz="2800" dirty="0"/>
            </a:p>
          </p:txBody>
        </p:sp>
      </p:grpSp>
      <p:pic>
        <p:nvPicPr>
          <p:cNvPr id="31" name="Picture 2" descr="G:\Tamkang\論文\實驗結果整理\data\content\c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84" y="3718489"/>
            <a:ext cx="1720884" cy="172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群組 31"/>
          <p:cNvGrpSpPr/>
          <p:nvPr/>
        </p:nvGrpSpPr>
        <p:grpSpPr>
          <a:xfrm>
            <a:off x="8403086" y="3893540"/>
            <a:ext cx="2904394" cy="2613765"/>
            <a:chOff x="8360222" y="3193446"/>
            <a:chExt cx="2904394" cy="2613765"/>
          </a:xfrm>
        </p:grpSpPr>
        <p:sp>
          <p:nvSpPr>
            <p:cNvPr id="33" name="文字方塊 32"/>
            <p:cNvSpPr txBox="1"/>
            <p:nvPr/>
          </p:nvSpPr>
          <p:spPr>
            <a:xfrm>
              <a:off x="8360222" y="5192506"/>
              <a:ext cx="2904394" cy="61470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Ground truth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9515613" y="3193446"/>
                  <a:ext cx="593613" cy="1638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TW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613" y="3193446"/>
                  <a:ext cx="593613" cy="163846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左-右雙向箭號 34"/>
          <p:cNvSpPr/>
          <p:nvPr/>
        </p:nvSpPr>
        <p:spPr>
          <a:xfrm>
            <a:off x="7531169" y="4487973"/>
            <a:ext cx="1623916" cy="24778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633970" y="3397255"/>
            <a:ext cx="1388405" cy="6870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2"/>
                </a:solidFill>
              </a:rPr>
              <a:t>Loss</a:t>
            </a:r>
            <a:endParaRPr lang="zh-TW" altLang="en-US" sz="3200" dirty="0">
              <a:solidFill>
                <a:schemeClr val="bg2"/>
              </a:solidFill>
            </a:endParaRPr>
          </a:p>
        </p:txBody>
      </p:sp>
      <p:cxnSp>
        <p:nvCxnSpPr>
          <p:cNvPr id="37" name="肘形接點 36"/>
          <p:cNvCxnSpPr>
            <a:stCxn id="36" idx="0"/>
            <a:endCxn id="15" idx="0"/>
          </p:cNvCxnSpPr>
          <p:nvPr/>
        </p:nvCxnSpPr>
        <p:spPr>
          <a:xfrm rot="16200000" flipH="1" flipV="1">
            <a:off x="6494925" y="1564009"/>
            <a:ext cx="1" cy="3666493"/>
          </a:xfrm>
          <a:prstGeom prst="bentConnector3">
            <a:avLst>
              <a:gd name="adj1" fmla="val -228600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299089" y="2278415"/>
            <a:ext cx="2107165" cy="59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調整網路</a:t>
            </a:r>
          </a:p>
        </p:txBody>
      </p:sp>
    </p:spTree>
    <p:extLst>
      <p:ext uri="{BB962C8B-B14F-4D97-AF65-F5344CB8AC3E}">
        <p14:creationId xmlns:p14="http://schemas.microsoft.com/office/powerpoint/2010/main" val="7005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126</TotalTime>
  <Words>1367</Words>
  <Application>Microsoft Office PowerPoint</Application>
  <PresentationFormat>寬螢幕</PresentationFormat>
  <Paragraphs>261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Cambria Math</vt:lpstr>
      <vt:lpstr>Gill Sans MT</vt:lpstr>
      <vt:lpstr>Wingdings</vt:lpstr>
      <vt:lpstr>Gallery</vt:lpstr>
      <vt:lpstr>Pytorch</vt:lpstr>
      <vt:lpstr>Outline</vt:lpstr>
      <vt:lpstr>Pytorch介紹</vt:lpstr>
      <vt:lpstr>Pytorch介紹</vt:lpstr>
      <vt:lpstr>精簡的物件導向介紹</vt:lpstr>
      <vt:lpstr>Pytorc精簡的物件導向介紹h介紹</vt:lpstr>
      <vt:lpstr>Pytorc精簡的物件導向介紹h介紹</vt:lpstr>
      <vt:lpstr>Pytorc精簡的物件導向介紹h介紹</vt:lpstr>
      <vt:lpstr>深度學習基本概念</vt:lpstr>
      <vt:lpstr>深度學習基本概念</vt:lpstr>
      <vt:lpstr>深度學習基本概念</vt:lpstr>
      <vt:lpstr>深度學習基本概念</vt:lpstr>
      <vt:lpstr>深度學習基本概念</vt:lpstr>
      <vt:lpstr>深度學習基本概念</vt:lpstr>
      <vt:lpstr>深度學習基本概念</vt:lpstr>
      <vt:lpstr>深度學習基本概念</vt:lpstr>
      <vt:lpstr>深度學習基本概念</vt:lpstr>
      <vt:lpstr>Pytorch基本語法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Pytorch建立網路的基本架構</vt:lpstr>
      <vt:lpstr>作業1</vt:lpstr>
      <vt:lpstr>作業2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Pria</dc:creator>
  <cp:lastModifiedBy>Pria</cp:lastModifiedBy>
  <cp:revision>75</cp:revision>
  <dcterms:created xsi:type="dcterms:W3CDTF">2021-07-12T13:42:03Z</dcterms:created>
  <dcterms:modified xsi:type="dcterms:W3CDTF">2021-07-12T15:48:44Z</dcterms:modified>
</cp:coreProperties>
</file>