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2" r:id="rId1"/>
  </p:sldMasterIdLst>
  <p:sldIdLst>
    <p:sldId id="256" r:id="rId2"/>
    <p:sldId id="270" r:id="rId3"/>
    <p:sldId id="268" r:id="rId4"/>
    <p:sldId id="269" r:id="rId5"/>
    <p:sldId id="271" r:id="rId6"/>
    <p:sldId id="272" r:id="rId7"/>
    <p:sldId id="258" r:id="rId8"/>
    <p:sldId id="261" r:id="rId9"/>
    <p:sldId id="259" r:id="rId10"/>
    <p:sldId id="273" r:id="rId11"/>
    <p:sldId id="260" r:id="rId12"/>
    <p:sldId id="275" r:id="rId13"/>
    <p:sldId id="274" r:id="rId14"/>
    <p:sldId id="277" r:id="rId15"/>
    <p:sldId id="278" r:id="rId16"/>
    <p:sldId id="280" r:id="rId17"/>
    <p:sldId id="281" r:id="rId18"/>
    <p:sldId id="279"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1A839B-8062-4AF4-A3E4-C732BBF084E5}"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1312658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1A839B-8062-4AF4-A3E4-C732BBF084E5}"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6367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1A839B-8062-4AF4-A3E4-C732BBF084E5}"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808206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1A839B-8062-4AF4-A3E4-C732BBF084E5}"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145592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1A839B-8062-4AF4-A3E4-C732BBF084E5}"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362907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1A839B-8062-4AF4-A3E4-C732BBF084E5}"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49188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1A839B-8062-4AF4-A3E4-C732BBF084E5}" type="datetimeFigureOut">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150243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1A839B-8062-4AF4-A3E4-C732BBF084E5}" type="datetimeFigureOut">
              <a:rPr lang="en-US" smtClean="0"/>
              <a:t>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325297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1A839B-8062-4AF4-A3E4-C732BBF084E5}" type="datetimeFigureOut">
              <a:rPr lang="en-US" smtClean="0"/>
              <a:t>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3545331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1A839B-8062-4AF4-A3E4-C732BBF084E5}" type="datetimeFigureOut">
              <a:rPr lang="en-US" smtClean="0"/>
              <a:t>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994855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1A839B-8062-4AF4-A3E4-C732BBF084E5}" type="datetimeFigureOut">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1192237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1A839B-8062-4AF4-A3E4-C732BBF084E5}" type="datetimeFigureOut">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165889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A839B-8062-4AF4-A3E4-C732BBF084E5}" type="datetimeFigureOut">
              <a:rPr lang="en-US" smtClean="0"/>
              <a:t>2/14/2023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17CF2-A5E5-4A13-B05A-695EA4DC3DB9}" type="slidenum">
              <a:rPr lang="en-US" smtClean="0"/>
              <a:t>‹#›</a:t>
            </a:fld>
            <a:endParaRPr lang="en-US"/>
          </a:p>
        </p:txBody>
      </p:sp>
    </p:spTree>
    <p:extLst>
      <p:ext uri="{BB962C8B-B14F-4D97-AF65-F5344CB8AC3E}">
        <p14:creationId xmlns:p14="http://schemas.microsoft.com/office/powerpoint/2010/main" val="2147718102"/>
      </p:ext>
    </p:extLst>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 id="214748423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F2C0-5B48-8BEF-25AB-6C209A0EA855}"/>
              </a:ext>
            </a:extLst>
          </p:cNvPr>
          <p:cNvSpPr>
            <a:spLocks noGrp="1"/>
          </p:cNvSpPr>
          <p:nvPr>
            <p:ph type="ctrTitle"/>
          </p:nvPr>
        </p:nvSpPr>
        <p:spPr>
          <a:xfrm>
            <a:off x="7255564" y="834888"/>
            <a:ext cx="4314645" cy="1268958"/>
          </a:xfrm>
        </p:spPr>
        <p:txBody>
          <a:bodyPr vert="horz" lIns="91440" tIns="45720" rIns="91440" bIns="45720" rtlCol="0" anchor="b">
            <a:normAutofit/>
          </a:bodyPr>
          <a:lstStyle/>
          <a:p>
            <a:pPr algn="l"/>
            <a:r>
              <a:rPr lang="en-US" sz="3200"/>
              <a:t>VAST CHALLENGE 2018 MC3</a:t>
            </a:r>
          </a:p>
        </p:txBody>
      </p:sp>
      <p:sp>
        <p:nvSpPr>
          <p:cNvPr id="3" name="Subtitle 2">
            <a:extLst>
              <a:ext uri="{FF2B5EF4-FFF2-40B4-BE49-F238E27FC236}">
                <a16:creationId xmlns:a16="http://schemas.microsoft.com/office/drawing/2014/main" id="{9AD2532A-49F4-DC85-E86E-CB5D4ABA93B3}"/>
              </a:ext>
            </a:extLst>
          </p:cNvPr>
          <p:cNvSpPr>
            <a:spLocks noGrp="1"/>
          </p:cNvSpPr>
          <p:nvPr>
            <p:ph type="subTitle" idx="1"/>
          </p:nvPr>
        </p:nvSpPr>
        <p:spPr>
          <a:xfrm>
            <a:off x="7255563" y="2557587"/>
            <a:ext cx="4314645" cy="3717317"/>
          </a:xfrm>
        </p:spPr>
        <p:txBody>
          <a:bodyPr vert="horz" lIns="91440" tIns="45720" rIns="91440" bIns="45720" rtlCol="0" anchor="t">
            <a:normAutofit/>
          </a:bodyPr>
          <a:lstStyle/>
          <a:p>
            <a:pPr algn="l"/>
            <a:r>
              <a:rPr lang="en-US" sz="1800" cap="none" dirty="0"/>
              <a:t>Team Members:</a:t>
            </a:r>
          </a:p>
          <a:p>
            <a:pPr indent="-228600" algn="l">
              <a:buFont typeface="Arial" panose="020B0604020202020204" pitchFamily="34" charset="0"/>
              <a:buChar char="•"/>
            </a:pPr>
            <a:r>
              <a:rPr lang="en-US" sz="1800" cap="none" dirty="0"/>
              <a:t>Supriya Bommisetty</a:t>
            </a:r>
          </a:p>
          <a:p>
            <a:pPr indent="-228600" algn="l">
              <a:buFont typeface="Arial" panose="020B0604020202020204" pitchFamily="34" charset="0"/>
              <a:buChar char="•"/>
            </a:pPr>
            <a:r>
              <a:rPr lang="en-US" sz="1800" cap="none" dirty="0"/>
              <a:t>Renuka </a:t>
            </a:r>
            <a:r>
              <a:rPr lang="en-US" sz="1800" cap="none" dirty="0" err="1"/>
              <a:t>Jatoth</a:t>
            </a:r>
            <a:endParaRPr lang="en-US" sz="1800" cap="none" dirty="0"/>
          </a:p>
          <a:p>
            <a:pPr indent="-228600" algn="l">
              <a:buFont typeface="Arial" panose="020B0604020202020204" pitchFamily="34" charset="0"/>
              <a:buChar char="•"/>
            </a:pPr>
            <a:r>
              <a:rPr lang="en-US" sz="1800" cap="none" dirty="0"/>
              <a:t>Chandra Prem </a:t>
            </a:r>
            <a:r>
              <a:rPr lang="en-US" sz="1800" cap="none" dirty="0" err="1"/>
              <a:t>Putheti</a:t>
            </a:r>
            <a:endParaRPr lang="en-US" sz="1800" cap="none" dirty="0"/>
          </a:p>
          <a:p>
            <a:pPr indent="-228600" algn="l">
              <a:buFont typeface="Arial" panose="020B0604020202020204" pitchFamily="34" charset="0"/>
              <a:buChar char="•"/>
            </a:pPr>
            <a:r>
              <a:rPr lang="en-US" sz="1800" cap="none" dirty="0" err="1"/>
              <a:t>Nagasindhura</a:t>
            </a:r>
            <a:r>
              <a:rPr lang="en-US" sz="1800" cap="none" dirty="0"/>
              <a:t> </a:t>
            </a:r>
            <a:r>
              <a:rPr lang="en-US" sz="1800" cap="none" dirty="0" err="1"/>
              <a:t>Vadla</a:t>
            </a:r>
            <a:endParaRPr lang="en-US" sz="1800" cap="none" dirty="0"/>
          </a:p>
          <a:p>
            <a:pPr indent="-228600" algn="l">
              <a:buFont typeface="Arial" panose="020B0604020202020204" pitchFamily="34" charset="0"/>
              <a:buChar char="•"/>
            </a:pPr>
            <a:r>
              <a:rPr lang="en-US" sz="1800" cap="none" dirty="0"/>
              <a:t>Siva Dharma </a:t>
            </a:r>
            <a:r>
              <a:rPr lang="en-US" sz="1800" cap="none" dirty="0" err="1"/>
              <a:t>Sastha</a:t>
            </a:r>
            <a:r>
              <a:rPr lang="en-US" sz="1800" cap="none" dirty="0"/>
              <a:t> </a:t>
            </a:r>
            <a:r>
              <a:rPr lang="en-US" sz="1800" cap="none" dirty="0" err="1"/>
              <a:t>Madala</a:t>
            </a:r>
            <a:endParaRPr lang="en-US" sz="1800" cap="none" dirty="0"/>
          </a:p>
        </p:txBody>
      </p:sp>
      <p:pic>
        <p:nvPicPr>
          <p:cNvPr id="5" name="Picture 4">
            <a:extLst>
              <a:ext uri="{FF2B5EF4-FFF2-40B4-BE49-F238E27FC236}">
                <a16:creationId xmlns:a16="http://schemas.microsoft.com/office/drawing/2014/main" id="{B93A89E8-41AD-16A5-D323-617BE482A12B}"/>
              </a:ext>
            </a:extLst>
          </p:cNvPr>
          <p:cNvPicPr>
            <a:picLocks noChangeAspect="1"/>
          </p:cNvPicPr>
          <p:nvPr/>
        </p:nvPicPr>
        <p:blipFill rotWithShape="1">
          <a:blip r:embed="rId2"/>
          <a:srcRect l="31487" r="2640" b="-2"/>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Tree>
    <p:extLst>
      <p:ext uri="{BB962C8B-B14F-4D97-AF65-F5344CB8AC3E}">
        <p14:creationId xmlns:p14="http://schemas.microsoft.com/office/powerpoint/2010/main" val="409033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FBA23-4810-5759-0D0A-9AB8C294233B}"/>
              </a:ext>
            </a:extLst>
          </p:cNvPr>
          <p:cNvSpPr>
            <a:spLocks noGrp="1"/>
          </p:cNvSpPr>
          <p:nvPr>
            <p:ph type="title"/>
          </p:nvPr>
        </p:nvSpPr>
        <p:spPr>
          <a:xfrm>
            <a:off x="630936" y="639520"/>
            <a:ext cx="3429000" cy="1719072"/>
          </a:xfrm>
        </p:spPr>
        <p:txBody>
          <a:bodyPr anchor="b">
            <a:normAutofit/>
          </a:bodyPr>
          <a:lstStyle/>
          <a:p>
            <a:r>
              <a:rPr lang="en-US" sz="3800"/>
              <a:t>Communication Analysis on week trend</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738CE3-44B7-85B9-9660-41B95ABE0E1A}"/>
              </a:ext>
            </a:extLst>
          </p:cNvPr>
          <p:cNvSpPr>
            <a:spLocks noGrp="1"/>
          </p:cNvSpPr>
          <p:nvPr>
            <p:ph sz="quarter" idx="13"/>
          </p:nvPr>
        </p:nvSpPr>
        <p:spPr>
          <a:xfrm>
            <a:off x="630936" y="2807208"/>
            <a:ext cx="3429000" cy="3410712"/>
          </a:xfrm>
        </p:spPr>
        <p:txBody>
          <a:bodyPr anchor="t">
            <a:normAutofit/>
          </a:bodyPr>
          <a:lstStyle/>
          <a:p>
            <a:r>
              <a:rPr lang="en-US" sz="2200"/>
              <a:t>We want to observe on which day more number of communications happened over the years and we observed almost on every day same number of communications happened. </a:t>
            </a:r>
          </a:p>
        </p:txBody>
      </p:sp>
      <p:pic>
        <p:nvPicPr>
          <p:cNvPr id="5" name="Picture 4">
            <a:extLst>
              <a:ext uri="{FF2B5EF4-FFF2-40B4-BE49-F238E27FC236}">
                <a16:creationId xmlns:a16="http://schemas.microsoft.com/office/drawing/2014/main" id="{01472E65-B1C0-5AB0-8F7A-8B64BBEAA370}"/>
              </a:ext>
            </a:extLst>
          </p:cNvPr>
          <p:cNvPicPr>
            <a:picLocks noChangeAspect="1"/>
          </p:cNvPicPr>
          <p:nvPr/>
        </p:nvPicPr>
        <p:blipFill>
          <a:blip r:embed="rId2"/>
          <a:stretch>
            <a:fillRect/>
          </a:stretch>
        </p:blipFill>
        <p:spPr>
          <a:xfrm>
            <a:off x="4059935" y="518619"/>
            <a:ext cx="7982539" cy="5813169"/>
          </a:xfrm>
          <a:prstGeom prst="rect">
            <a:avLst/>
          </a:prstGeom>
        </p:spPr>
      </p:pic>
    </p:spTree>
    <p:extLst>
      <p:ext uri="{BB962C8B-B14F-4D97-AF65-F5344CB8AC3E}">
        <p14:creationId xmlns:p14="http://schemas.microsoft.com/office/powerpoint/2010/main" val="2457611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5489EC-6077-9F13-031B-BDB07C53C21A}"/>
              </a:ext>
            </a:extLst>
          </p:cNvPr>
          <p:cNvSpPr>
            <a:spLocks noGrp="1"/>
          </p:cNvSpPr>
          <p:nvPr>
            <p:ph type="title"/>
          </p:nvPr>
        </p:nvSpPr>
        <p:spPr>
          <a:xfrm>
            <a:off x="572493" y="238539"/>
            <a:ext cx="3775987" cy="1434415"/>
          </a:xfrm>
        </p:spPr>
        <p:txBody>
          <a:bodyPr anchor="b">
            <a:normAutofit fontScale="90000"/>
          </a:bodyPr>
          <a:lstStyle/>
          <a:p>
            <a:r>
              <a:rPr lang="en-US" sz="5400" dirty="0"/>
              <a:t>Employee Growth</a:t>
            </a:r>
          </a:p>
        </p:txBody>
      </p:sp>
      <p:sp>
        <p:nvSpPr>
          <p:cNvPr id="3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8">
            <a:extLst>
              <a:ext uri="{FF2B5EF4-FFF2-40B4-BE49-F238E27FC236}">
                <a16:creationId xmlns:a16="http://schemas.microsoft.com/office/drawing/2014/main" id="{82DCA7ED-B033-8FCD-DC59-5D83CD743529}"/>
              </a:ext>
            </a:extLst>
          </p:cNvPr>
          <p:cNvSpPr>
            <a:spLocks noGrp="1"/>
          </p:cNvSpPr>
          <p:nvPr>
            <p:ph sz="quarter" idx="13"/>
          </p:nvPr>
        </p:nvSpPr>
        <p:spPr>
          <a:xfrm>
            <a:off x="572493" y="2071316"/>
            <a:ext cx="3775987" cy="3252524"/>
          </a:xfrm>
        </p:spPr>
        <p:txBody>
          <a:bodyPr anchor="t">
            <a:normAutofit/>
          </a:bodyPr>
          <a:lstStyle/>
          <a:p>
            <a:r>
              <a:rPr lang="en-US" sz="2200" dirty="0"/>
              <a:t>By this graph, we are able to understand employee count over the year is increasing and we can observe that till Q3 of 2106 recruitment is almost constant from Q3 2015 to Q3 2016 and from next quarter recruitment of new employees has been decreased.</a:t>
            </a:r>
          </a:p>
        </p:txBody>
      </p:sp>
      <p:pic>
        <p:nvPicPr>
          <p:cNvPr id="4" name="Picture 3">
            <a:extLst>
              <a:ext uri="{FF2B5EF4-FFF2-40B4-BE49-F238E27FC236}">
                <a16:creationId xmlns:a16="http://schemas.microsoft.com/office/drawing/2014/main" id="{9CCB0598-BF93-6748-6149-D87A6DC33395}"/>
              </a:ext>
            </a:extLst>
          </p:cNvPr>
          <p:cNvPicPr>
            <a:picLocks noChangeAspect="1"/>
          </p:cNvPicPr>
          <p:nvPr/>
        </p:nvPicPr>
        <p:blipFill>
          <a:blip r:embed="rId2"/>
          <a:stretch>
            <a:fillRect/>
          </a:stretch>
        </p:blipFill>
        <p:spPr>
          <a:xfrm>
            <a:off x="4257040" y="180848"/>
            <a:ext cx="7860746" cy="6565392"/>
          </a:xfrm>
          <a:prstGeom prst="rect">
            <a:avLst/>
          </a:prstGeom>
        </p:spPr>
      </p:pic>
    </p:spTree>
    <p:extLst>
      <p:ext uri="{BB962C8B-B14F-4D97-AF65-F5344CB8AC3E}">
        <p14:creationId xmlns:p14="http://schemas.microsoft.com/office/powerpoint/2010/main" val="2992444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45E4BD-A049-4B7B-5C98-A904D927E7DB}"/>
              </a:ext>
            </a:extLst>
          </p:cNvPr>
          <p:cNvSpPr>
            <a:spLocks noGrp="1"/>
          </p:cNvSpPr>
          <p:nvPr>
            <p:ph type="title"/>
          </p:nvPr>
        </p:nvSpPr>
        <p:spPr>
          <a:xfrm>
            <a:off x="630936" y="251968"/>
            <a:ext cx="3788664" cy="1869440"/>
          </a:xfrm>
        </p:spPr>
        <p:txBody>
          <a:bodyPr anchor="b">
            <a:normAutofit/>
          </a:bodyPr>
          <a:lstStyle/>
          <a:p>
            <a:r>
              <a:rPr lang="en-US" sz="4200"/>
              <a:t>Suspicious communication trend</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C68FED-B861-D1CE-2AD4-E5950F70A112}"/>
              </a:ext>
            </a:extLst>
          </p:cNvPr>
          <p:cNvSpPr>
            <a:spLocks noGrp="1"/>
          </p:cNvSpPr>
          <p:nvPr>
            <p:ph sz="quarter" idx="13"/>
          </p:nvPr>
        </p:nvSpPr>
        <p:spPr>
          <a:xfrm>
            <a:off x="630936" y="2660904"/>
            <a:ext cx="2864104" cy="3547872"/>
          </a:xfrm>
        </p:spPr>
        <p:txBody>
          <a:bodyPr anchor="t">
            <a:normAutofit fontScale="92500"/>
          </a:bodyPr>
          <a:lstStyle/>
          <a:p>
            <a:r>
              <a:rPr lang="en-US" sz="2200" dirty="0"/>
              <a:t>From the Graph, we can observe that 31 suspicious communications happened in Nov 2015 and In this graph, we can identify in which months suspicious communications happened below average and above average. </a:t>
            </a:r>
          </a:p>
        </p:txBody>
      </p:sp>
      <p:pic>
        <p:nvPicPr>
          <p:cNvPr id="5" name="Picture 4">
            <a:extLst>
              <a:ext uri="{FF2B5EF4-FFF2-40B4-BE49-F238E27FC236}">
                <a16:creationId xmlns:a16="http://schemas.microsoft.com/office/drawing/2014/main" id="{9B4368E7-8183-0FF0-D07D-C6CF31A45D88}"/>
              </a:ext>
            </a:extLst>
          </p:cNvPr>
          <p:cNvPicPr>
            <a:picLocks noChangeAspect="1"/>
          </p:cNvPicPr>
          <p:nvPr/>
        </p:nvPicPr>
        <p:blipFill>
          <a:blip r:embed="rId2"/>
          <a:stretch>
            <a:fillRect/>
          </a:stretch>
        </p:blipFill>
        <p:spPr>
          <a:xfrm>
            <a:off x="4653280" y="508000"/>
            <a:ext cx="6904736" cy="6045200"/>
          </a:xfrm>
          <a:prstGeom prst="rect">
            <a:avLst/>
          </a:prstGeom>
        </p:spPr>
      </p:pic>
    </p:spTree>
    <p:extLst>
      <p:ext uri="{BB962C8B-B14F-4D97-AF65-F5344CB8AC3E}">
        <p14:creationId xmlns:p14="http://schemas.microsoft.com/office/powerpoint/2010/main" val="4234542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54">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CFF34-584B-565B-6358-B866CE1C7068}"/>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3800"/>
              <a:t>Suspicious communication Trend in each quarter</a:t>
            </a:r>
          </a:p>
        </p:txBody>
      </p:sp>
      <p:sp>
        <p:nvSpPr>
          <p:cNvPr id="6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FE5CF69C-3080-417B-4A9F-53C8BB73A0D7}"/>
              </a:ext>
            </a:extLst>
          </p:cNvPr>
          <p:cNvPicPr>
            <a:picLocks noChangeAspect="1"/>
          </p:cNvPicPr>
          <p:nvPr/>
        </p:nvPicPr>
        <p:blipFill rotWithShape="1">
          <a:blip r:embed="rId2"/>
          <a:srcRect r="8032" b="-1"/>
          <a:stretch/>
        </p:blipFill>
        <p:spPr>
          <a:xfrm>
            <a:off x="4368800" y="223520"/>
            <a:ext cx="7335520" cy="4734560"/>
          </a:xfrm>
          <a:prstGeom prst="rect">
            <a:avLst/>
          </a:prstGeom>
        </p:spPr>
      </p:pic>
      <p:sp>
        <p:nvSpPr>
          <p:cNvPr id="65" name="Content Placeholder 20">
            <a:extLst>
              <a:ext uri="{FF2B5EF4-FFF2-40B4-BE49-F238E27FC236}">
                <a16:creationId xmlns:a16="http://schemas.microsoft.com/office/drawing/2014/main" id="{92A5E1D8-5AEB-A378-DC39-78D4539BF945}"/>
              </a:ext>
            </a:extLst>
          </p:cNvPr>
          <p:cNvSpPr>
            <a:spLocks noGrp="1"/>
          </p:cNvSpPr>
          <p:nvPr>
            <p:ph sz="quarter" idx="13"/>
          </p:nvPr>
        </p:nvSpPr>
        <p:spPr>
          <a:xfrm>
            <a:off x="4654296" y="5181600"/>
            <a:ext cx="6894576" cy="1452880"/>
          </a:xfrm>
        </p:spPr>
        <p:txBody>
          <a:bodyPr anchor="t">
            <a:normAutofit/>
          </a:bodyPr>
          <a:lstStyle/>
          <a:p>
            <a:pPr marL="0" indent="0">
              <a:buNone/>
            </a:pPr>
            <a:r>
              <a:rPr lang="en-US" sz="2200" dirty="0"/>
              <a:t>45 Suspicious communications happened in 2015 Q4 which ranks as the highest quarter in the given data.</a:t>
            </a:r>
            <a:br>
              <a:rPr lang="en-US" sz="2200" dirty="0"/>
            </a:br>
            <a:r>
              <a:rPr lang="en-US" sz="2200" dirty="0"/>
              <a:t>This graph clearly tells us which quarter has less suspicious communication than average and more than average.</a:t>
            </a:r>
          </a:p>
        </p:txBody>
      </p:sp>
    </p:spTree>
    <p:extLst>
      <p:ext uri="{BB962C8B-B14F-4D97-AF65-F5344CB8AC3E}">
        <p14:creationId xmlns:p14="http://schemas.microsoft.com/office/powerpoint/2010/main" val="2903266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C5E341-9C39-359C-10F7-E4ED6802EA38}"/>
              </a:ext>
            </a:extLst>
          </p:cNvPr>
          <p:cNvSpPr>
            <a:spLocks noGrp="1"/>
          </p:cNvSpPr>
          <p:nvPr>
            <p:ph type="title"/>
          </p:nvPr>
        </p:nvSpPr>
        <p:spPr>
          <a:xfrm>
            <a:off x="7938533" y="978619"/>
            <a:ext cx="3404594" cy="1106424"/>
          </a:xfrm>
        </p:spPr>
        <p:txBody>
          <a:bodyPr>
            <a:normAutofit/>
          </a:bodyPr>
          <a:lstStyle/>
          <a:p>
            <a:r>
              <a:rPr lang="en-US" sz="2200"/>
              <a:t>Suspicious communication by each source in suspicious data set</a:t>
            </a:r>
          </a:p>
        </p:txBody>
      </p:sp>
      <p:sp>
        <p:nvSpPr>
          <p:cNvPr id="16" name="Rectangle 1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Content Placeholder 8">
            <a:extLst>
              <a:ext uri="{FF2B5EF4-FFF2-40B4-BE49-F238E27FC236}">
                <a16:creationId xmlns:a16="http://schemas.microsoft.com/office/drawing/2014/main" id="{CF71E556-EA4B-FB0E-5881-6275E41D5519}"/>
              </a:ext>
            </a:extLst>
          </p:cNvPr>
          <p:cNvSpPr>
            <a:spLocks noGrp="1"/>
          </p:cNvSpPr>
          <p:nvPr>
            <p:ph sz="quarter" idx="13"/>
          </p:nvPr>
        </p:nvSpPr>
        <p:spPr>
          <a:xfrm>
            <a:off x="7503041" y="2252870"/>
            <a:ext cx="3840085" cy="3557016"/>
          </a:xfrm>
        </p:spPr>
        <p:txBody>
          <a:bodyPr>
            <a:normAutofit/>
          </a:bodyPr>
          <a:lstStyle/>
          <a:p>
            <a:r>
              <a:rPr lang="en-US" sz="1700" dirty="0"/>
              <a:t>How many number of communications made by each source in the suspicious data set.</a:t>
            </a:r>
          </a:p>
          <a:p>
            <a:r>
              <a:rPr lang="en-US" sz="1700" dirty="0"/>
              <a:t>More number of Suspicious communications are done by Kerstin, Richard and Rosalia.</a:t>
            </a:r>
          </a:p>
        </p:txBody>
      </p:sp>
      <p:pic>
        <p:nvPicPr>
          <p:cNvPr id="7" name="Picture 6">
            <a:extLst>
              <a:ext uri="{FF2B5EF4-FFF2-40B4-BE49-F238E27FC236}">
                <a16:creationId xmlns:a16="http://schemas.microsoft.com/office/drawing/2014/main" id="{E3310755-86E1-06E3-7AED-31AAC6C7A79A}"/>
              </a:ext>
            </a:extLst>
          </p:cNvPr>
          <p:cNvPicPr>
            <a:picLocks noChangeAspect="1"/>
          </p:cNvPicPr>
          <p:nvPr/>
        </p:nvPicPr>
        <p:blipFill>
          <a:blip r:embed="rId2"/>
          <a:stretch>
            <a:fillRect/>
          </a:stretch>
        </p:blipFill>
        <p:spPr>
          <a:xfrm>
            <a:off x="0" y="243840"/>
            <a:ext cx="7450215" cy="6614160"/>
          </a:xfrm>
          <a:prstGeom prst="rect">
            <a:avLst/>
          </a:prstGeom>
        </p:spPr>
      </p:pic>
    </p:spTree>
    <p:extLst>
      <p:ext uri="{BB962C8B-B14F-4D97-AF65-F5344CB8AC3E}">
        <p14:creationId xmlns:p14="http://schemas.microsoft.com/office/powerpoint/2010/main" val="1106819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6B82BC-32BA-0991-BE2F-28CF246885C8}"/>
              </a:ext>
            </a:extLst>
          </p:cNvPr>
          <p:cNvSpPr>
            <a:spLocks noGrp="1"/>
          </p:cNvSpPr>
          <p:nvPr>
            <p:ph type="title"/>
          </p:nvPr>
        </p:nvSpPr>
        <p:spPr>
          <a:xfrm>
            <a:off x="7844422" y="914474"/>
            <a:ext cx="3404594" cy="1106424"/>
          </a:xfrm>
        </p:spPr>
        <p:txBody>
          <a:bodyPr>
            <a:normAutofit/>
          </a:bodyPr>
          <a:lstStyle/>
          <a:p>
            <a:r>
              <a:rPr lang="en-US" sz="2400" dirty="0"/>
              <a:t>Year Wise Suspicious data from Source to Destination</a:t>
            </a:r>
          </a:p>
        </p:txBody>
      </p:sp>
      <p:pic>
        <p:nvPicPr>
          <p:cNvPr id="5" name="Picture 4">
            <a:extLst>
              <a:ext uri="{FF2B5EF4-FFF2-40B4-BE49-F238E27FC236}">
                <a16:creationId xmlns:a16="http://schemas.microsoft.com/office/drawing/2014/main" id="{54D070C1-CCDF-B78B-5598-412DEB4E8E2E}"/>
              </a:ext>
            </a:extLst>
          </p:cNvPr>
          <p:cNvPicPr>
            <a:picLocks noChangeAspect="1"/>
          </p:cNvPicPr>
          <p:nvPr/>
        </p:nvPicPr>
        <p:blipFill>
          <a:blip r:embed="rId2"/>
          <a:stretch>
            <a:fillRect/>
          </a:stretch>
        </p:blipFill>
        <p:spPr>
          <a:xfrm>
            <a:off x="-1" y="193040"/>
            <a:ext cx="7439033" cy="6593840"/>
          </a:xfrm>
          <a:prstGeom prst="rect">
            <a:avLst/>
          </a:prstGeom>
        </p:spPr>
      </p:pic>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C29200E-3246-54A7-4C15-8F73C7ACD155}"/>
              </a:ext>
            </a:extLst>
          </p:cNvPr>
          <p:cNvSpPr>
            <a:spLocks noGrp="1"/>
          </p:cNvSpPr>
          <p:nvPr>
            <p:ph sz="quarter" idx="13"/>
          </p:nvPr>
        </p:nvSpPr>
        <p:spPr>
          <a:xfrm>
            <a:off x="7938532" y="2252870"/>
            <a:ext cx="3404594" cy="3557016"/>
          </a:xfrm>
        </p:spPr>
        <p:txBody>
          <a:bodyPr>
            <a:normAutofit/>
          </a:bodyPr>
          <a:lstStyle/>
          <a:p>
            <a:r>
              <a:rPr lang="en-US" sz="1700" dirty="0"/>
              <a:t>This graph clearly states that how many number of communications happened in different years between each source to destination in Suspicious dataset.</a:t>
            </a:r>
          </a:p>
          <a:p>
            <a:r>
              <a:rPr lang="en-US" sz="1700" dirty="0"/>
              <a:t>For Example -1 suspicious call happened between Kerstin and Augusta in 2016.</a:t>
            </a:r>
          </a:p>
        </p:txBody>
      </p:sp>
    </p:spTree>
    <p:extLst>
      <p:ext uri="{BB962C8B-B14F-4D97-AF65-F5344CB8AC3E}">
        <p14:creationId xmlns:p14="http://schemas.microsoft.com/office/powerpoint/2010/main" val="2355482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632251-72D0-D28E-0C6F-63969F53710E}"/>
              </a:ext>
            </a:extLst>
          </p:cNvPr>
          <p:cNvSpPr>
            <a:spLocks noGrp="1"/>
          </p:cNvSpPr>
          <p:nvPr>
            <p:ph type="title"/>
          </p:nvPr>
        </p:nvSpPr>
        <p:spPr>
          <a:xfrm>
            <a:off x="630936" y="639520"/>
            <a:ext cx="3429000" cy="1719072"/>
          </a:xfrm>
        </p:spPr>
        <p:txBody>
          <a:bodyPr anchor="b">
            <a:normAutofit/>
          </a:bodyPr>
          <a:lstStyle/>
          <a:p>
            <a:r>
              <a:rPr lang="en-US" sz="2600">
                <a:effectLst/>
              </a:rPr>
              <a:t>Overall Communication made by Suspicious Employee</a:t>
            </a:r>
            <a:endParaRPr lang="en-US" sz="2600"/>
          </a:p>
        </p:txBody>
      </p:sp>
      <p:sp>
        <p:nvSpPr>
          <p:cNvPr id="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4B8BC2-2637-69ED-95FE-AD2C81262BC8}"/>
              </a:ext>
            </a:extLst>
          </p:cNvPr>
          <p:cNvSpPr>
            <a:spLocks noGrp="1"/>
          </p:cNvSpPr>
          <p:nvPr>
            <p:ph sz="quarter" idx="13"/>
          </p:nvPr>
        </p:nvSpPr>
        <p:spPr>
          <a:xfrm>
            <a:off x="630936" y="2807208"/>
            <a:ext cx="3429000" cy="3410712"/>
          </a:xfrm>
        </p:spPr>
        <p:txBody>
          <a:bodyPr anchor="t">
            <a:normAutofit/>
          </a:bodyPr>
          <a:lstStyle/>
          <a:p>
            <a:r>
              <a:rPr lang="en-US" sz="2200" dirty="0"/>
              <a:t>This chart explains how much amount of communication made by each employee in suspicious dataset and how many are considered as suspicious and how many are considered as non-suspicious.</a:t>
            </a:r>
          </a:p>
        </p:txBody>
      </p:sp>
      <p:pic>
        <p:nvPicPr>
          <p:cNvPr id="7" name="Picture 6">
            <a:extLst>
              <a:ext uri="{FF2B5EF4-FFF2-40B4-BE49-F238E27FC236}">
                <a16:creationId xmlns:a16="http://schemas.microsoft.com/office/drawing/2014/main" id="{F2FBD722-5FF0-FE96-9433-C09A72FB8633}"/>
              </a:ext>
            </a:extLst>
          </p:cNvPr>
          <p:cNvPicPr>
            <a:picLocks noChangeAspect="1"/>
          </p:cNvPicPr>
          <p:nvPr/>
        </p:nvPicPr>
        <p:blipFill>
          <a:blip r:embed="rId2"/>
          <a:stretch>
            <a:fillRect/>
          </a:stretch>
        </p:blipFill>
        <p:spPr>
          <a:xfrm>
            <a:off x="3982720" y="132080"/>
            <a:ext cx="8209280" cy="6624320"/>
          </a:xfrm>
          <a:prstGeom prst="rect">
            <a:avLst/>
          </a:prstGeom>
        </p:spPr>
      </p:pic>
    </p:spTree>
    <p:extLst>
      <p:ext uri="{BB962C8B-B14F-4D97-AF65-F5344CB8AC3E}">
        <p14:creationId xmlns:p14="http://schemas.microsoft.com/office/powerpoint/2010/main" val="2750231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FD73D-CDDC-54E8-1BE1-BC59C275C17A}"/>
              </a:ext>
            </a:extLst>
          </p:cNvPr>
          <p:cNvSpPr>
            <a:spLocks noGrp="1"/>
          </p:cNvSpPr>
          <p:nvPr>
            <p:ph type="title"/>
          </p:nvPr>
        </p:nvSpPr>
        <p:spPr>
          <a:xfrm>
            <a:off x="6739128" y="638089"/>
            <a:ext cx="4818888" cy="1476801"/>
          </a:xfrm>
        </p:spPr>
        <p:txBody>
          <a:bodyPr anchor="b">
            <a:normAutofit/>
          </a:bodyPr>
          <a:lstStyle/>
          <a:p>
            <a:r>
              <a:rPr lang="en-US" sz="3000"/>
              <a:t>Suspicious communication to each destination in suspicious dataset</a:t>
            </a:r>
          </a:p>
        </p:txBody>
      </p:sp>
      <p:sp>
        <p:nvSpPr>
          <p:cNvPr id="12"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25523B-8062-EF28-CB71-840D3E41FD10}"/>
              </a:ext>
            </a:extLst>
          </p:cNvPr>
          <p:cNvSpPr>
            <a:spLocks noGrp="1"/>
          </p:cNvSpPr>
          <p:nvPr>
            <p:ph sz="quarter" idx="13"/>
          </p:nvPr>
        </p:nvSpPr>
        <p:spPr>
          <a:xfrm>
            <a:off x="6739128" y="2664886"/>
            <a:ext cx="4818888" cy="3550789"/>
          </a:xfrm>
        </p:spPr>
        <p:txBody>
          <a:bodyPr anchor="t">
            <a:normAutofit/>
          </a:bodyPr>
          <a:lstStyle/>
          <a:p>
            <a:r>
              <a:rPr lang="en-US" sz="2200" dirty="0"/>
              <a:t>From the graph, we can observe that Rosalia is the destination who received more number of suspicious communications among others.</a:t>
            </a:r>
          </a:p>
        </p:txBody>
      </p:sp>
      <p:pic>
        <p:nvPicPr>
          <p:cNvPr id="7" name="Picture 6">
            <a:extLst>
              <a:ext uri="{FF2B5EF4-FFF2-40B4-BE49-F238E27FC236}">
                <a16:creationId xmlns:a16="http://schemas.microsoft.com/office/drawing/2014/main" id="{19C4D73A-F3F0-7D39-75F7-149161034ABD}"/>
              </a:ext>
            </a:extLst>
          </p:cNvPr>
          <p:cNvPicPr>
            <a:picLocks noChangeAspect="1"/>
          </p:cNvPicPr>
          <p:nvPr/>
        </p:nvPicPr>
        <p:blipFill>
          <a:blip r:embed="rId2"/>
          <a:stretch>
            <a:fillRect/>
          </a:stretch>
        </p:blipFill>
        <p:spPr>
          <a:xfrm>
            <a:off x="30480" y="215766"/>
            <a:ext cx="6708648" cy="6642234"/>
          </a:xfrm>
          <a:prstGeom prst="rect">
            <a:avLst/>
          </a:prstGeom>
        </p:spPr>
      </p:pic>
    </p:spTree>
    <p:extLst>
      <p:ext uri="{BB962C8B-B14F-4D97-AF65-F5344CB8AC3E}">
        <p14:creationId xmlns:p14="http://schemas.microsoft.com/office/powerpoint/2010/main" val="673822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FEDA7-7BA8-9AA0-3A04-D6BAAC53DB34}"/>
              </a:ext>
            </a:extLst>
          </p:cNvPr>
          <p:cNvSpPr>
            <a:spLocks noGrp="1"/>
          </p:cNvSpPr>
          <p:nvPr>
            <p:ph type="title"/>
          </p:nvPr>
        </p:nvSpPr>
        <p:spPr>
          <a:xfrm>
            <a:off x="6739128" y="638089"/>
            <a:ext cx="4818888" cy="1476801"/>
          </a:xfrm>
        </p:spPr>
        <p:txBody>
          <a:bodyPr anchor="b">
            <a:normAutofit/>
          </a:bodyPr>
          <a:lstStyle/>
          <a:p>
            <a:r>
              <a:rPr lang="en-US" sz="2600">
                <a:effectLst/>
              </a:rPr>
              <a:t>Employee present in Suspicious data set but made more non-suspicious communication</a:t>
            </a:r>
            <a:endParaRPr lang="en-US" sz="2600"/>
          </a:p>
        </p:txBody>
      </p:sp>
      <p:pic>
        <p:nvPicPr>
          <p:cNvPr id="5" name="Picture 4">
            <a:extLst>
              <a:ext uri="{FF2B5EF4-FFF2-40B4-BE49-F238E27FC236}">
                <a16:creationId xmlns:a16="http://schemas.microsoft.com/office/drawing/2014/main" id="{24305EFD-2E4A-33C2-BEFB-285327DBE77B}"/>
              </a:ext>
            </a:extLst>
          </p:cNvPr>
          <p:cNvPicPr>
            <a:picLocks noChangeAspect="1"/>
          </p:cNvPicPr>
          <p:nvPr/>
        </p:nvPicPr>
        <p:blipFill>
          <a:blip r:embed="rId2"/>
          <a:stretch>
            <a:fillRect/>
          </a:stretch>
        </p:blipFill>
        <p:spPr>
          <a:xfrm>
            <a:off x="254000" y="199136"/>
            <a:ext cx="6485128" cy="6293104"/>
          </a:xfrm>
          <a:prstGeom prst="rect">
            <a:avLst/>
          </a:prstGeom>
        </p:spPr>
      </p:pic>
      <p:sp>
        <p:nvSpPr>
          <p:cNvPr id="12"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1BD8F4-4B51-5143-C544-1847001DCB78}"/>
              </a:ext>
            </a:extLst>
          </p:cNvPr>
          <p:cNvSpPr>
            <a:spLocks noGrp="1"/>
          </p:cNvSpPr>
          <p:nvPr>
            <p:ph sz="quarter" idx="13"/>
          </p:nvPr>
        </p:nvSpPr>
        <p:spPr>
          <a:xfrm>
            <a:off x="6739128" y="2664886"/>
            <a:ext cx="4818888" cy="3550789"/>
          </a:xfrm>
        </p:spPr>
        <p:txBody>
          <a:bodyPr anchor="t">
            <a:normAutofit/>
          </a:bodyPr>
          <a:lstStyle/>
          <a:p>
            <a:r>
              <a:rPr lang="en-US" sz="2200" dirty="0"/>
              <a:t>These are the 5 top people in suspicious dataset who made more non –suspicious communication.</a:t>
            </a:r>
          </a:p>
          <a:p>
            <a:r>
              <a:rPr lang="en-US" sz="2200" dirty="0"/>
              <a:t>Alpha ranks the highest among them.</a:t>
            </a:r>
          </a:p>
        </p:txBody>
      </p:sp>
    </p:spTree>
    <p:extLst>
      <p:ext uri="{BB962C8B-B14F-4D97-AF65-F5344CB8AC3E}">
        <p14:creationId xmlns:p14="http://schemas.microsoft.com/office/powerpoint/2010/main" val="1967255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Freeform: Shape 4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 name="Freeform: Shape 5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778DE7-C5BD-3CE1-DAE4-350F84EEFDCA}"/>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
        <p:nvSpPr>
          <p:cNvPr id="53" name="Rectangle 5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1411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4A6CE-4D35-EE3B-B711-7B3E576F24CB}"/>
              </a:ext>
            </a:extLst>
          </p:cNvPr>
          <p:cNvSpPr>
            <a:spLocks noGrp="1"/>
          </p:cNvSpPr>
          <p:nvPr>
            <p:ph type="title"/>
          </p:nvPr>
        </p:nvSpPr>
        <p:spPr>
          <a:xfrm>
            <a:off x="635000" y="640823"/>
            <a:ext cx="3418659" cy="5583148"/>
          </a:xfrm>
        </p:spPr>
        <p:txBody>
          <a:bodyPr anchor="ctr">
            <a:normAutofit/>
          </a:bodyPr>
          <a:lstStyle/>
          <a:p>
            <a:r>
              <a:rPr lang="en-US" sz="5000"/>
              <a:t>Team Contribution</a:t>
            </a:r>
          </a:p>
        </p:txBody>
      </p:sp>
      <p:sp>
        <p:nvSpPr>
          <p:cNvPr id="3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39165CDC-9D91-5EE8-FC07-661207E573BC}"/>
              </a:ext>
            </a:extLst>
          </p:cNvPr>
          <p:cNvGraphicFramePr>
            <a:graphicFrameLocks noGrp="1"/>
          </p:cNvGraphicFramePr>
          <p:nvPr>
            <p:ph idx="1"/>
            <p:extLst>
              <p:ext uri="{D42A27DB-BD31-4B8C-83A1-F6EECF244321}">
                <p14:modId xmlns:p14="http://schemas.microsoft.com/office/powerpoint/2010/main" val="1907692763"/>
              </p:ext>
            </p:extLst>
          </p:nvPr>
        </p:nvGraphicFramePr>
        <p:xfrm>
          <a:off x="4265168" y="1"/>
          <a:ext cx="7283362" cy="6857998"/>
        </p:xfrm>
        <a:graphic>
          <a:graphicData uri="http://schemas.openxmlformats.org/drawingml/2006/table">
            <a:tbl>
              <a:tblPr firstRow="1" bandRow="1">
                <a:noFill/>
                <a:tableStyleId>{5C22544A-7EE6-4342-B048-85BDC9FD1C3A}</a:tableStyleId>
              </a:tblPr>
              <a:tblGrid>
                <a:gridCol w="2108089">
                  <a:extLst>
                    <a:ext uri="{9D8B030D-6E8A-4147-A177-3AD203B41FA5}">
                      <a16:colId xmlns:a16="http://schemas.microsoft.com/office/drawing/2014/main" val="2257837229"/>
                    </a:ext>
                  </a:extLst>
                </a:gridCol>
                <a:gridCol w="5175273">
                  <a:extLst>
                    <a:ext uri="{9D8B030D-6E8A-4147-A177-3AD203B41FA5}">
                      <a16:colId xmlns:a16="http://schemas.microsoft.com/office/drawing/2014/main" val="2492570865"/>
                    </a:ext>
                  </a:extLst>
                </a:gridCol>
              </a:tblGrid>
              <a:tr h="312170">
                <a:tc>
                  <a:txBody>
                    <a:bodyPr/>
                    <a:lstStyle/>
                    <a:p>
                      <a:pPr algn="ctr"/>
                      <a:r>
                        <a:rPr lang="en-US" sz="1200" b="1" cap="none" spc="0">
                          <a:solidFill>
                            <a:schemeClr val="tx1">
                              <a:lumMod val="75000"/>
                              <a:lumOff val="25000"/>
                            </a:schemeClr>
                          </a:solidFill>
                        </a:rPr>
                        <a:t>Team Member</a:t>
                      </a:r>
                    </a:p>
                  </a:txBody>
                  <a:tcPr marL="126333" marR="94750" marT="63167" marB="6316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US" sz="1200" b="1" cap="none" spc="0">
                          <a:solidFill>
                            <a:schemeClr val="tx1">
                              <a:lumMod val="75000"/>
                              <a:lumOff val="25000"/>
                            </a:schemeClr>
                          </a:solidFill>
                        </a:rPr>
                        <a:t>Contribution</a:t>
                      </a:r>
                    </a:p>
                  </a:txBody>
                  <a:tcPr marL="126333" marR="94750" marT="63167" marB="6316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635108322"/>
                  </a:ext>
                </a:extLst>
              </a:tr>
              <a:tr h="1419943">
                <a:tc>
                  <a:txBody>
                    <a:bodyPr/>
                    <a:lstStyle/>
                    <a:p>
                      <a:r>
                        <a:rPr lang="en-US" sz="1200" cap="none" spc="0">
                          <a:solidFill>
                            <a:schemeClr val="tx1">
                              <a:lumMod val="75000"/>
                              <a:lumOff val="25000"/>
                            </a:schemeClr>
                          </a:solidFill>
                        </a:rPr>
                        <a:t>Supriya Bommisetty</a:t>
                      </a:r>
                    </a:p>
                  </a:txBody>
                  <a:tcPr marL="126333" marR="94750" marT="63167" marB="6316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285750" indent="-285750">
                        <a:buFont typeface="Arial" panose="020B0604020202020204" pitchFamily="34" charset="0"/>
                        <a:buChar char="•"/>
                      </a:pPr>
                      <a:r>
                        <a:rPr lang="en-US" sz="1200" cap="none" spc="0" dirty="0">
                          <a:solidFill>
                            <a:schemeClr val="tx1">
                              <a:lumMod val="75000"/>
                              <a:lumOff val="25000"/>
                            </a:schemeClr>
                          </a:solidFill>
                        </a:rPr>
                        <a:t>Using Python, combined all the files and created a single dataset with the required columns.</a:t>
                      </a:r>
                    </a:p>
                    <a:p>
                      <a:pPr marL="285750" indent="-285750">
                        <a:buFont typeface="Arial" panose="020B0604020202020204" pitchFamily="34" charset="0"/>
                        <a:buChar char="•"/>
                      </a:pPr>
                      <a:r>
                        <a:rPr lang="en-US" sz="1200" cap="none" spc="0" dirty="0">
                          <a:solidFill>
                            <a:schemeClr val="tx1">
                              <a:lumMod val="75000"/>
                              <a:lumOff val="25000"/>
                            </a:schemeClr>
                          </a:solidFill>
                        </a:rPr>
                        <a:t>Done analysis on transformed data for each datasets using Tableau.</a:t>
                      </a:r>
                    </a:p>
                    <a:p>
                      <a:pPr marL="285750" indent="-285750">
                        <a:buFont typeface="Arial" panose="020B0604020202020204" pitchFamily="34" charset="0"/>
                        <a:buChar char="•"/>
                      </a:pPr>
                      <a:r>
                        <a:rPr lang="en-US" sz="1200" cap="none" spc="0" dirty="0">
                          <a:solidFill>
                            <a:schemeClr val="tx1">
                              <a:lumMod val="75000"/>
                              <a:lumOff val="25000"/>
                            </a:schemeClr>
                          </a:solidFill>
                        </a:rPr>
                        <a:t>Developed worksheets on company growth ,purchase growth and suspicious  data in Tableau.</a:t>
                      </a:r>
                    </a:p>
                    <a:p>
                      <a:pPr marL="285750" indent="-285750">
                        <a:buFont typeface="Arial" panose="020B0604020202020204" pitchFamily="34" charset="0"/>
                        <a:buChar char="•"/>
                      </a:pPr>
                      <a:r>
                        <a:rPr lang="en-US" sz="1200" cap="none" spc="0" dirty="0">
                          <a:solidFill>
                            <a:schemeClr val="tx1">
                              <a:lumMod val="75000"/>
                              <a:lumOff val="25000"/>
                            </a:schemeClr>
                          </a:solidFill>
                        </a:rPr>
                        <a:t>Slides(8,11)</a:t>
                      </a:r>
                    </a:p>
                    <a:p>
                      <a:pPr marL="285750" indent="-285750">
                        <a:buFont typeface="Arial" panose="020B0604020202020204" pitchFamily="34" charset="0"/>
                        <a:buChar char="•"/>
                      </a:pPr>
                      <a:endParaRPr lang="en-US" sz="1200" cap="none" spc="0" dirty="0">
                        <a:solidFill>
                          <a:schemeClr val="tx1">
                            <a:lumMod val="75000"/>
                            <a:lumOff val="25000"/>
                          </a:schemeClr>
                        </a:solidFill>
                      </a:endParaRPr>
                    </a:p>
                  </a:txBody>
                  <a:tcPr marL="126333" marR="94750" marT="63167" marB="6316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83502172"/>
                  </a:ext>
                </a:extLst>
              </a:tr>
              <a:tr h="1050685">
                <a:tc>
                  <a:txBody>
                    <a:bodyPr/>
                    <a:lstStyle/>
                    <a:p>
                      <a:r>
                        <a:rPr lang="en-US" sz="1200" cap="none" spc="0">
                          <a:solidFill>
                            <a:schemeClr val="tx1">
                              <a:lumMod val="75000"/>
                              <a:lumOff val="25000"/>
                            </a:schemeClr>
                          </a:solidFill>
                        </a:rPr>
                        <a:t>Chandra Prem Putheti</a:t>
                      </a:r>
                    </a:p>
                  </a:txBody>
                  <a:tcPr marL="126333" marR="94750" marT="63167" marB="6316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285750" indent="-285750">
                        <a:buFont typeface="Arial" panose="020B0604020202020204" pitchFamily="34" charset="0"/>
                        <a:buChar char="•"/>
                      </a:pPr>
                      <a:r>
                        <a:rPr lang="en-US" sz="1200" kern="1200" cap="none" spc="0" dirty="0">
                          <a:solidFill>
                            <a:schemeClr val="tx1">
                              <a:lumMod val="75000"/>
                              <a:lumOff val="25000"/>
                            </a:schemeClr>
                          </a:solidFill>
                          <a:latin typeface="+mn-lt"/>
                          <a:ea typeface="+mn-ea"/>
                          <a:cs typeface="+mn-cs"/>
                        </a:rPr>
                        <a:t>Analyzed the Dataset using Tableau</a:t>
                      </a:r>
                    </a:p>
                    <a:p>
                      <a:pPr marL="285750" indent="-285750">
                        <a:buFont typeface="Arial" panose="020B0604020202020204" pitchFamily="34" charset="0"/>
                        <a:buChar char="•"/>
                      </a:pPr>
                      <a:r>
                        <a:rPr lang="en-US" sz="1200" kern="1200" cap="none" spc="0" dirty="0">
                          <a:solidFill>
                            <a:schemeClr val="tx1">
                              <a:lumMod val="75000"/>
                              <a:lumOff val="25000"/>
                            </a:schemeClr>
                          </a:solidFill>
                          <a:latin typeface="+mn-lt"/>
                          <a:ea typeface="+mn-ea"/>
                          <a:cs typeface="+mn-cs"/>
                        </a:rPr>
                        <a:t>Created Worksheets on Month wise communication trend of both kinds of </a:t>
                      </a:r>
                      <a:r>
                        <a:rPr lang="en-US" sz="1200" kern="1200" cap="none" spc="0" dirty="0" err="1">
                          <a:solidFill>
                            <a:schemeClr val="tx1">
                              <a:lumMod val="75000"/>
                              <a:lumOff val="25000"/>
                            </a:schemeClr>
                          </a:solidFill>
                          <a:latin typeface="+mn-lt"/>
                          <a:ea typeface="+mn-ea"/>
                          <a:cs typeface="+mn-cs"/>
                        </a:rPr>
                        <a:t>data,Over</a:t>
                      </a:r>
                      <a:r>
                        <a:rPr lang="en-US" sz="1200" kern="1200" cap="none" spc="0" dirty="0">
                          <a:solidFill>
                            <a:schemeClr val="tx1">
                              <a:lumMod val="75000"/>
                              <a:lumOff val="25000"/>
                            </a:schemeClr>
                          </a:solidFill>
                          <a:latin typeface="+mn-lt"/>
                          <a:ea typeface="+mn-ea"/>
                          <a:cs typeface="+mn-cs"/>
                        </a:rPr>
                        <a:t> all communication made by each suspicious employee.</a:t>
                      </a:r>
                    </a:p>
                    <a:p>
                      <a:pPr marL="285750" indent="-285750">
                        <a:buFont typeface="Arial" panose="020B0604020202020204" pitchFamily="34" charset="0"/>
                        <a:buChar char="•"/>
                      </a:pPr>
                      <a:r>
                        <a:rPr lang="en-US" sz="1200" kern="1200" cap="none" spc="0" dirty="0">
                          <a:solidFill>
                            <a:schemeClr val="tx1">
                              <a:lumMod val="75000"/>
                              <a:lumOff val="25000"/>
                            </a:schemeClr>
                          </a:solidFill>
                          <a:latin typeface="+mn-lt"/>
                          <a:ea typeface="+mn-ea"/>
                          <a:cs typeface="+mn-cs"/>
                        </a:rPr>
                        <a:t>Used Excel to get more understanding of the data given.</a:t>
                      </a:r>
                    </a:p>
                    <a:p>
                      <a:pPr marL="285750" indent="-285750">
                        <a:buFont typeface="Arial" panose="020B0604020202020204" pitchFamily="34" charset="0"/>
                        <a:buChar char="•"/>
                      </a:pPr>
                      <a:r>
                        <a:rPr lang="en-US" sz="1200" kern="1200" cap="none" spc="0" dirty="0">
                          <a:solidFill>
                            <a:schemeClr val="tx1">
                              <a:lumMod val="75000"/>
                              <a:lumOff val="25000"/>
                            </a:schemeClr>
                          </a:solidFill>
                          <a:latin typeface="+mn-lt"/>
                          <a:ea typeface="+mn-ea"/>
                          <a:cs typeface="+mn-cs"/>
                        </a:rPr>
                        <a:t>Slides(9,12)</a:t>
                      </a:r>
                    </a:p>
                  </a:txBody>
                  <a:tcPr marL="126333" marR="94750" marT="63167" marB="6316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170681712"/>
                  </a:ext>
                </a:extLst>
              </a:tr>
              <a:tr h="1235314">
                <a:tc>
                  <a:txBody>
                    <a:bodyPr/>
                    <a:lstStyle/>
                    <a:p>
                      <a:r>
                        <a:rPr lang="en-US" sz="1200" cap="none" spc="0" dirty="0">
                          <a:solidFill>
                            <a:schemeClr val="tx1">
                              <a:lumMod val="75000"/>
                              <a:lumOff val="25000"/>
                            </a:schemeClr>
                          </a:solidFill>
                        </a:rPr>
                        <a:t>Renuka </a:t>
                      </a:r>
                      <a:r>
                        <a:rPr lang="en-US" sz="1200" cap="none" spc="0" dirty="0" err="1">
                          <a:solidFill>
                            <a:schemeClr val="tx1">
                              <a:lumMod val="75000"/>
                              <a:lumOff val="25000"/>
                            </a:schemeClr>
                          </a:solidFill>
                        </a:rPr>
                        <a:t>Jatoth</a:t>
                      </a:r>
                      <a:endParaRPr lang="en-US" sz="1200" cap="none" spc="0" dirty="0">
                        <a:solidFill>
                          <a:schemeClr val="tx1">
                            <a:lumMod val="75000"/>
                            <a:lumOff val="25000"/>
                          </a:schemeClr>
                        </a:solidFill>
                      </a:endParaRPr>
                    </a:p>
                  </a:txBody>
                  <a:tcPr marL="126333" marR="94750" marT="63167" marB="6316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285750" indent="-285750">
                        <a:buFont typeface="Arial" panose="020B0604020202020204" pitchFamily="34" charset="0"/>
                        <a:buChar char="•"/>
                      </a:pPr>
                      <a:r>
                        <a:rPr lang="en-US" sz="1200" kern="1200" cap="none" spc="0" dirty="0">
                          <a:solidFill>
                            <a:schemeClr val="tx1">
                              <a:lumMod val="75000"/>
                              <a:lumOff val="25000"/>
                            </a:schemeClr>
                          </a:solidFill>
                          <a:latin typeface="+mn-lt"/>
                          <a:ea typeface="+mn-ea"/>
                          <a:cs typeface="+mn-cs"/>
                        </a:rPr>
                        <a:t>Created Worksheets on communication analysis among the days of the week and suspicious communication trends..</a:t>
                      </a:r>
                    </a:p>
                    <a:p>
                      <a:pPr marL="285750" indent="-285750">
                        <a:buFont typeface="Arial" panose="020B0604020202020204" pitchFamily="34" charset="0"/>
                        <a:buChar char="•"/>
                      </a:pPr>
                      <a:r>
                        <a:rPr lang="en-US" sz="1200" kern="1200" cap="none" spc="0" dirty="0">
                          <a:solidFill>
                            <a:schemeClr val="tx1">
                              <a:lumMod val="75000"/>
                              <a:lumOff val="25000"/>
                            </a:schemeClr>
                          </a:solidFill>
                          <a:latin typeface="+mn-lt"/>
                          <a:ea typeface="+mn-ea"/>
                          <a:cs typeface="+mn-cs"/>
                        </a:rPr>
                        <a:t>Analyzed the Dataset using Tableau.</a:t>
                      </a:r>
                    </a:p>
                    <a:p>
                      <a:pPr marL="285750" indent="-285750">
                        <a:buFont typeface="Arial" panose="020B0604020202020204" pitchFamily="34" charset="0"/>
                        <a:buChar char="•"/>
                      </a:pPr>
                      <a:r>
                        <a:rPr lang="en-US" sz="1200" kern="1200" cap="none" spc="0" dirty="0">
                          <a:solidFill>
                            <a:schemeClr val="tx1">
                              <a:lumMod val="75000"/>
                              <a:lumOff val="25000"/>
                            </a:schemeClr>
                          </a:solidFill>
                          <a:latin typeface="+mn-lt"/>
                          <a:ea typeface="+mn-ea"/>
                          <a:cs typeface="+mn-cs"/>
                        </a:rPr>
                        <a:t>Using Tableau, combined all the datasets and created a single view of the communication.</a:t>
                      </a:r>
                    </a:p>
                    <a:p>
                      <a:pPr marL="285750" indent="-285750">
                        <a:buFont typeface="Arial" panose="020B0604020202020204" pitchFamily="34" charset="0"/>
                        <a:buChar char="•"/>
                      </a:pPr>
                      <a:r>
                        <a:rPr lang="en-US" sz="1200" kern="1200" cap="none" spc="0" dirty="0">
                          <a:solidFill>
                            <a:schemeClr val="tx1">
                              <a:lumMod val="75000"/>
                              <a:lumOff val="25000"/>
                            </a:schemeClr>
                          </a:solidFill>
                          <a:latin typeface="+mn-lt"/>
                          <a:ea typeface="+mn-ea"/>
                          <a:cs typeface="+mn-cs"/>
                        </a:rPr>
                        <a:t>Slides(10,14)</a:t>
                      </a:r>
                    </a:p>
                  </a:txBody>
                  <a:tcPr marL="126333" marR="94750" marT="63167" marB="6316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786105868"/>
                  </a:ext>
                </a:extLst>
              </a:tr>
              <a:tr h="1419943">
                <a:tc>
                  <a:txBody>
                    <a:bodyPr/>
                    <a:lstStyle/>
                    <a:p>
                      <a:r>
                        <a:rPr lang="en-US" sz="1200" cap="none" spc="0">
                          <a:solidFill>
                            <a:schemeClr val="tx1">
                              <a:lumMod val="75000"/>
                              <a:lumOff val="25000"/>
                            </a:schemeClr>
                          </a:solidFill>
                        </a:rPr>
                        <a:t>NagaSindhura Vadla</a:t>
                      </a:r>
                    </a:p>
                  </a:txBody>
                  <a:tcPr marL="126333" marR="94750" marT="63167" marB="6316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Created Python script to find the timestamp from the number of seconds given in the dataset.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Analyzed the Dataset using Tableau.</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Created Worksheets on Year wise communication Trend, suspicious communication trend in each quarter.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Slides(13,15)</a:t>
                      </a:r>
                    </a:p>
                    <a:p>
                      <a:endParaRPr lang="en-US" sz="1200" cap="none" spc="0" dirty="0">
                        <a:solidFill>
                          <a:schemeClr val="tx1">
                            <a:lumMod val="75000"/>
                            <a:lumOff val="25000"/>
                          </a:schemeClr>
                        </a:solidFill>
                      </a:endParaRPr>
                    </a:p>
                  </a:txBody>
                  <a:tcPr marL="126333" marR="94750" marT="63167" marB="6316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705345429"/>
                  </a:ext>
                </a:extLst>
              </a:tr>
              <a:tr h="1419943">
                <a:tc>
                  <a:txBody>
                    <a:bodyPr/>
                    <a:lstStyle/>
                    <a:p>
                      <a:r>
                        <a:rPr lang="en-US" sz="1200" u="none" kern="1200" cap="none" spc="0">
                          <a:solidFill>
                            <a:schemeClr val="tx1">
                              <a:lumMod val="75000"/>
                              <a:lumOff val="25000"/>
                            </a:schemeClr>
                          </a:solidFill>
                          <a:latin typeface="+mn-lt"/>
                          <a:ea typeface="+mn-ea"/>
                          <a:cs typeface="+mn-cs"/>
                        </a:rPr>
                        <a:t>Siva Dharma Sastha Madala</a:t>
                      </a:r>
                    </a:p>
                  </a:txBody>
                  <a:tcPr marL="126333" marR="94750" marT="63167" marB="63167">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Analyzed the Dataset using Tableau</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Analysis on employee growth and purchase growth.</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Created Worksheets on suspicious communication trend followed by each source and destination.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Created PPT by adding all the team-work</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Slides(16,17).</a:t>
                      </a:r>
                    </a:p>
                    <a:p>
                      <a:endParaRPr lang="en-US" sz="1200" cap="none" spc="0" dirty="0">
                        <a:solidFill>
                          <a:schemeClr val="tx1">
                            <a:lumMod val="75000"/>
                            <a:lumOff val="25000"/>
                          </a:schemeClr>
                        </a:solidFill>
                      </a:endParaRPr>
                    </a:p>
                  </a:txBody>
                  <a:tcPr marL="126333" marR="94750" marT="63167" marB="63167">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3816093396"/>
                  </a:ext>
                </a:extLst>
              </a:tr>
            </a:tbl>
          </a:graphicData>
        </a:graphic>
      </p:graphicFrame>
    </p:spTree>
    <p:extLst>
      <p:ext uri="{BB962C8B-B14F-4D97-AF65-F5344CB8AC3E}">
        <p14:creationId xmlns:p14="http://schemas.microsoft.com/office/powerpoint/2010/main" val="147665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40B26-AAA0-AC09-77EB-FEB9B6D293BC}"/>
              </a:ext>
            </a:extLst>
          </p:cNvPr>
          <p:cNvSpPr>
            <a:spLocks noGrp="1"/>
          </p:cNvSpPr>
          <p:nvPr>
            <p:ph type="title"/>
          </p:nvPr>
        </p:nvSpPr>
        <p:spPr>
          <a:xfrm>
            <a:off x="7255564" y="834888"/>
            <a:ext cx="4314645" cy="1268958"/>
          </a:xfrm>
        </p:spPr>
        <p:txBody>
          <a:bodyPr anchor="b">
            <a:normAutofit/>
          </a:bodyPr>
          <a:lstStyle/>
          <a:p>
            <a:r>
              <a:rPr lang="en-US" sz="3200"/>
              <a:t>Overview</a:t>
            </a:r>
          </a:p>
        </p:txBody>
      </p:sp>
      <p:sp>
        <p:nvSpPr>
          <p:cNvPr id="3" name="Content Placeholder 2">
            <a:extLst>
              <a:ext uri="{FF2B5EF4-FFF2-40B4-BE49-F238E27FC236}">
                <a16:creationId xmlns:a16="http://schemas.microsoft.com/office/drawing/2014/main" id="{59EB3708-E8D9-7D21-C539-E84106016722}"/>
              </a:ext>
            </a:extLst>
          </p:cNvPr>
          <p:cNvSpPr>
            <a:spLocks noGrp="1"/>
          </p:cNvSpPr>
          <p:nvPr>
            <p:ph idx="1"/>
          </p:nvPr>
        </p:nvSpPr>
        <p:spPr>
          <a:xfrm>
            <a:off x="7255563" y="2557587"/>
            <a:ext cx="4314645" cy="3717317"/>
          </a:xfrm>
        </p:spPr>
        <p:txBody>
          <a:bodyPr anchor="t">
            <a:normAutofit/>
          </a:bodyPr>
          <a:lstStyle/>
          <a:p>
            <a:pPr marL="0" indent="0">
              <a:buNone/>
            </a:pPr>
            <a:r>
              <a:rPr lang="en-US" sz="1800"/>
              <a:t>Mistford is a mid-size city located to the southwest of the Boonsong Lekagul Wildlife Preserve. The city has a small industrial area with four light-manufacturing endeavors. This city is struggling with the possible endangerment of the Rose-Crested Blue Pipit, a locally loved bird. An investigation has been prompted last year on the Kasios Office Furniture,because it represents itself as Eco-friendly Organization. Now we need to apply our visual analytics to investigate and to decide whether Kasios is responsible for that bird endangerment.</a:t>
            </a:r>
          </a:p>
        </p:txBody>
      </p:sp>
      <p:pic>
        <p:nvPicPr>
          <p:cNvPr id="5" name="Picture 4" descr="City on a sunny day">
            <a:extLst>
              <a:ext uri="{FF2B5EF4-FFF2-40B4-BE49-F238E27FC236}">
                <a16:creationId xmlns:a16="http://schemas.microsoft.com/office/drawing/2014/main" id="{6E9955B7-1F62-6C24-17E7-1B7F7363471F}"/>
              </a:ext>
            </a:extLst>
          </p:cNvPr>
          <p:cNvPicPr>
            <a:picLocks noChangeAspect="1"/>
          </p:cNvPicPr>
          <p:nvPr/>
        </p:nvPicPr>
        <p:blipFill rotWithShape="1">
          <a:blip r:embed="rId2"/>
          <a:srcRect l="23191" r="10447"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Tree>
    <p:extLst>
      <p:ext uri="{BB962C8B-B14F-4D97-AF65-F5344CB8AC3E}">
        <p14:creationId xmlns:p14="http://schemas.microsoft.com/office/powerpoint/2010/main" val="3882534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9672B-C20D-6C6A-A40E-B16DE46A0C25}"/>
              </a:ext>
            </a:extLst>
          </p:cNvPr>
          <p:cNvSpPr>
            <a:spLocks noGrp="1"/>
          </p:cNvSpPr>
          <p:nvPr>
            <p:ph type="title"/>
          </p:nvPr>
        </p:nvSpPr>
        <p:spPr>
          <a:xfrm>
            <a:off x="7255564" y="834888"/>
            <a:ext cx="4314645" cy="1268958"/>
          </a:xfrm>
        </p:spPr>
        <p:txBody>
          <a:bodyPr anchor="b">
            <a:normAutofit/>
          </a:bodyPr>
          <a:lstStyle/>
          <a:p>
            <a:r>
              <a:rPr lang="en-US" sz="3200"/>
              <a:t>Big Graph Challenge</a:t>
            </a:r>
          </a:p>
        </p:txBody>
      </p:sp>
      <p:sp>
        <p:nvSpPr>
          <p:cNvPr id="3" name="Content Placeholder 2">
            <a:extLst>
              <a:ext uri="{FF2B5EF4-FFF2-40B4-BE49-F238E27FC236}">
                <a16:creationId xmlns:a16="http://schemas.microsoft.com/office/drawing/2014/main" id="{0E1830C8-0B67-A6F1-DDD5-E0BD38F0E77A}"/>
              </a:ext>
            </a:extLst>
          </p:cNvPr>
          <p:cNvSpPr>
            <a:spLocks noGrp="1"/>
          </p:cNvSpPr>
          <p:nvPr>
            <p:ph idx="1"/>
          </p:nvPr>
        </p:nvSpPr>
        <p:spPr>
          <a:xfrm>
            <a:off x="7255563" y="2557587"/>
            <a:ext cx="4314645" cy="3717317"/>
          </a:xfrm>
        </p:spPr>
        <p:txBody>
          <a:bodyPr anchor="t">
            <a:normAutofit/>
          </a:bodyPr>
          <a:lstStyle/>
          <a:p>
            <a:r>
              <a:rPr lang="en-US" sz="1500">
                <a:latin typeface="Times New Roman" panose="02020603050405020304" pitchFamily="18" charset="0"/>
                <a:cs typeface="Times New Roman" panose="02020603050405020304" pitchFamily="18" charset="0"/>
              </a:rPr>
              <a:t>Mistford is getting affected by Kasios Furniture company. Grad student Mitch Vogel has travelled to northern Europe and discovered telltale signs of Methylosmoline damage at a nearby aviary sanctuary. He has done some research about the parent company of Mistford’s malfeasant furniture company is Kasios International, which is a huge multinational conglomerate with factories all over the world.</a:t>
            </a:r>
          </a:p>
          <a:p>
            <a:r>
              <a:rPr lang="en-US" sz="1500">
                <a:latin typeface="Times New Roman" panose="02020603050405020304" pitchFamily="18" charset="0"/>
                <a:cs typeface="Times New Roman" panose="02020603050405020304" pitchFamily="18" charset="0"/>
              </a:rPr>
              <a:t>Mitch receives a letter from insider of the Kasios which contains various communication data  of the company and identified as a suspicious group within the company. Attached to the letter Mitch receives is a USB drive with phone, email, meeting, and procurement records for Kasios International over the past 2 1/2 years. </a:t>
            </a:r>
          </a:p>
        </p:txBody>
      </p:sp>
      <p:pic>
        <p:nvPicPr>
          <p:cNvPr id="5" name="Picture 4" descr="Old computer monitors">
            <a:extLst>
              <a:ext uri="{FF2B5EF4-FFF2-40B4-BE49-F238E27FC236}">
                <a16:creationId xmlns:a16="http://schemas.microsoft.com/office/drawing/2014/main" id="{9BC048C6-41A0-7066-4564-F8A74E9D63FE}"/>
              </a:ext>
            </a:extLst>
          </p:cNvPr>
          <p:cNvPicPr>
            <a:picLocks noChangeAspect="1"/>
          </p:cNvPicPr>
          <p:nvPr/>
        </p:nvPicPr>
        <p:blipFill rotWithShape="1">
          <a:blip r:embed="rId2"/>
          <a:srcRect l="14324" r="21028" b="-1"/>
          <a:stretch/>
        </p:blipFill>
        <p:spPr>
          <a:xfrm>
            <a:off x="20" y="-203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Tree>
    <p:extLst>
      <p:ext uri="{BB962C8B-B14F-4D97-AF65-F5344CB8AC3E}">
        <p14:creationId xmlns:p14="http://schemas.microsoft.com/office/powerpoint/2010/main" val="33079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07EFE8-A4DB-DDA4-6731-8A5A13E8EE65}"/>
              </a:ext>
            </a:extLst>
          </p:cNvPr>
          <p:cNvSpPr>
            <a:spLocks noGrp="1"/>
          </p:cNvSpPr>
          <p:nvPr>
            <p:ph type="title"/>
          </p:nvPr>
        </p:nvSpPr>
        <p:spPr>
          <a:xfrm>
            <a:off x="841248" y="548640"/>
            <a:ext cx="3600860" cy="5431536"/>
          </a:xfrm>
        </p:spPr>
        <p:txBody>
          <a:bodyPr>
            <a:normAutofit/>
          </a:bodyPr>
          <a:lstStyle/>
          <a:p>
            <a:r>
              <a:rPr lang="en-US" sz="5400"/>
              <a:t>DATA OVERVIEW</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B64292-A6D2-2423-5FF4-E36B229DB1B9}"/>
              </a:ext>
            </a:extLst>
          </p:cNvPr>
          <p:cNvSpPr>
            <a:spLocks noGrp="1"/>
          </p:cNvSpPr>
          <p:nvPr>
            <p:ph idx="1"/>
          </p:nvPr>
        </p:nvSpPr>
        <p:spPr>
          <a:xfrm>
            <a:off x="5126418" y="552091"/>
            <a:ext cx="6224335" cy="5431536"/>
          </a:xfrm>
        </p:spPr>
        <p:txBody>
          <a:bodyPr anchor="ctr">
            <a:normAutofit/>
          </a:bodyPr>
          <a:lstStyle/>
          <a:p>
            <a:pPr marL="0" indent="0">
              <a:buNone/>
            </a:pPr>
            <a:r>
              <a:rPr lang="en-US" sz="2000"/>
              <a:t>Insider has sent different files which are of same format. He sent 10 files which contains both suspicious and non-suspicious communications.</a:t>
            </a:r>
          </a:p>
          <a:p>
            <a:pPr marL="0" indent="0">
              <a:buNone/>
            </a:pPr>
            <a:r>
              <a:rPr lang="en-US" sz="2000"/>
              <a:t>Each file contains 4 columns:</a:t>
            </a:r>
          </a:p>
          <a:p>
            <a:pPr>
              <a:buFont typeface="Arial" panose="020B0604020202020204" pitchFamily="34" charset="0"/>
              <a:buChar char="•"/>
            </a:pPr>
            <a:r>
              <a:rPr lang="en-US" sz="2000"/>
              <a:t>Source (contains the company ID# for the person who called, sent an email, purchased something, or invited people to a meeting)</a:t>
            </a:r>
          </a:p>
          <a:p>
            <a:pPr marR="0" lvl="0">
              <a:spcBef>
                <a:spcPts val="0"/>
              </a:spcBef>
              <a:spcAft>
                <a:spcPts val="0"/>
              </a:spcAft>
              <a:buFont typeface="Arial" panose="020B0604020202020204" pitchFamily="34" charset="0"/>
              <a:buChar char="•"/>
            </a:pPr>
            <a:r>
              <a:rPr lang="en-US" sz="2000"/>
              <a:t>Etype (contains a number designating what kind of connection is made)</a:t>
            </a:r>
          </a:p>
          <a:p>
            <a:pPr marL="457200" marR="0" lvl="1" indent="0">
              <a:spcBef>
                <a:spcPts val="0"/>
              </a:spcBef>
              <a:spcAft>
                <a:spcPts val="0"/>
              </a:spcAft>
              <a:buNone/>
            </a:pPr>
            <a:r>
              <a:rPr lang="en-US" sz="2000"/>
              <a:t>0 is for calls</a:t>
            </a:r>
          </a:p>
          <a:p>
            <a:pPr marL="457200" marR="0" lvl="1" indent="0">
              <a:spcBef>
                <a:spcPts val="0"/>
              </a:spcBef>
              <a:spcAft>
                <a:spcPts val="0"/>
              </a:spcAft>
              <a:buNone/>
            </a:pPr>
            <a:r>
              <a:rPr lang="en-US" sz="2000"/>
              <a:t>1 is for emails</a:t>
            </a:r>
          </a:p>
          <a:p>
            <a:pPr marL="457200" marR="0" lvl="1" indent="0">
              <a:spcBef>
                <a:spcPts val="0"/>
              </a:spcBef>
              <a:spcAft>
                <a:spcPts val="0"/>
              </a:spcAft>
              <a:buNone/>
            </a:pPr>
            <a:r>
              <a:rPr lang="en-US" sz="2000"/>
              <a:t>2 is for purchases</a:t>
            </a:r>
          </a:p>
          <a:p>
            <a:pPr marL="457200" marR="0" lvl="1" indent="0">
              <a:spcBef>
                <a:spcPts val="0"/>
              </a:spcBef>
              <a:spcAft>
                <a:spcPts val="0"/>
              </a:spcAft>
              <a:buNone/>
            </a:pPr>
            <a:r>
              <a:rPr lang="en-US" sz="2000"/>
              <a:t>3 is for meetings</a:t>
            </a:r>
          </a:p>
          <a:p>
            <a:pPr marR="0" lvl="0">
              <a:spcBef>
                <a:spcPts val="0"/>
              </a:spcBef>
              <a:spcAft>
                <a:spcPts val="0"/>
              </a:spcAft>
              <a:buFont typeface="Arial" panose="020B0604020202020204" pitchFamily="34" charset="0"/>
              <a:buChar char="•"/>
            </a:pPr>
            <a:r>
              <a:rPr lang="en-US" sz="2000"/>
              <a:t>Destination (contains company ID# for the person who is receiving a call, receiving an email, selling something to a buyer, or being invited to a meeting).</a:t>
            </a:r>
          </a:p>
          <a:p>
            <a:pPr marR="0" lvl="0">
              <a:spcBef>
                <a:spcPts val="0"/>
              </a:spcBef>
              <a:spcAft>
                <a:spcPts val="800"/>
              </a:spcAft>
              <a:buFont typeface="Arial" panose="020B0604020202020204" pitchFamily="34" charset="0"/>
              <a:buChar char="•"/>
            </a:pPr>
            <a:r>
              <a:rPr lang="en-US" sz="2000"/>
              <a:t>Time stamp – in seconds starting on May 11, 2015 at 14:00.</a:t>
            </a:r>
          </a:p>
          <a:p>
            <a:pPr marL="0" indent="0">
              <a:buNone/>
            </a:pPr>
            <a:endParaRPr lang="en-US" sz="2000"/>
          </a:p>
        </p:txBody>
      </p:sp>
    </p:spTree>
    <p:extLst>
      <p:ext uri="{BB962C8B-B14F-4D97-AF65-F5344CB8AC3E}">
        <p14:creationId xmlns:p14="http://schemas.microsoft.com/office/powerpoint/2010/main" val="412071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2329F5-1F86-02C0-8C03-DAFB99A93380}"/>
              </a:ext>
            </a:extLst>
          </p:cNvPr>
          <p:cNvSpPr>
            <a:spLocks noGrp="1"/>
          </p:cNvSpPr>
          <p:nvPr>
            <p:ph type="title"/>
          </p:nvPr>
        </p:nvSpPr>
        <p:spPr>
          <a:xfrm>
            <a:off x="630936" y="640080"/>
            <a:ext cx="9620504" cy="674226"/>
          </a:xfrm>
        </p:spPr>
        <p:txBody>
          <a:bodyPr vert="horz" lIns="91440" tIns="45720" rIns="91440" bIns="45720" rtlCol="0" anchor="b">
            <a:normAutofit/>
          </a:bodyPr>
          <a:lstStyle/>
          <a:p>
            <a:r>
              <a:rPr lang="en-US" sz="4200" kern="1200" dirty="0">
                <a:latin typeface="+mj-lt"/>
                <a:ea typeface="+mj-ea"/>
                <a:cs typeface="+mj-cs"/>
              </a:rPr>
              <a:t>View of the Data after Pre-Processing</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8">
            <a:extLst>
              <a:ext uri="{FF2B5EF4-FFF2-40B4-BE49-F238E27FC236}">
                <a16:creationId xmlns:a16="http://schemas.microsoft.com/office/drawing/2014/main" id="{89A1DA02-57E8-0EF4-831C-2D67A4843397}"/>
              </a:ext>
            </a:extLst>
          </p:cNvPr>
          <p:cNvSpPr>
            <a:spLocks noGrp="1"/>
          </p:cNvSpPr>
          <p:nvPr>
            <p:ph idx="1"/>
          </p:nvPr>
        </p:nvSpPr>
        <p:spPr>
          <a:xfrm>
            <a:off x="630936" y="2660904"/>
            <a:ext cx="4818888" cy="3547872"/>
          </a:xfrm>
        </p:spPr>
        <p:txBody>
          <a:bodyPr anchor="t">
            <a:normAutofit/>
          </a:bodyPr>
          <a:lstStyle/>
          <a:p>
            <a:endParaRPr lang="en-US" sz="2200"/>
          </a:p>
        </p:txBody>
      </p:sp>
      <p:pic>
        <p:nvPicPr>
          <p:cNvPr id="5" name="Content Placeholder 4">
            <a:extLst>
              <a:ext uri="{FF2B5EF4-FFF2-40B4-BE49-F238E27FC236}">
                <a16:creationId xmlns:a16="http://schemas.microsoft.com/office/drawing/2014/main" id="{136E0E7A-3EF4-9BCF-6441-9F181A7B8DDB}"/>
              </a:ext>
            </a:extLst>
          </p:cNvPr>
          <p:cNvPicPr>
            <a:picLocks noChangeAspect="1"/>
          </p:cNvPicPr>
          <p:nvPr/>
        </p:nvPicPr>
        <p:blipFill>
          <a:blip r:embed="rId2"/>
          <a:stretch>
            <a:fillRect/>
          </a:stretch>
        </p:blipFill>
        <p:spPr>
          <a:xfrm>
            <a:off x="284480" y="1314306"/>
            <a:ext cx="10972800" cy="5543694"/>
          </a:xfrm>
          <a:prstGeom prst="rect">
            <a:avLst/>
          </a:prstGeom>
        </p:spPr>
      </p:pic>
    </p:spTree>
    <p:extLst>
      <p:ext uri="{BB962C8B-B14F-4D97-AF65-F5344CB8AC3E}">
        <p14:creationId xmlns:p14="http://schemas.microsoft.com/office/powerpoint/2010/main" val="273425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D09012-9DE9-9AFB-4452-B5E6370ABC87}"/>
              </a:ext>
            </a:extLst>
          </p:cNvPr>
          <p:cNvSpPr>
            <a:spLocks noGrp="1"/>
          </p:cNvSpPr>
          <p:nvPr>
            <p:ph type="title"/>
          </p:nvPr>
        </p:nvSpPr>
        <p:spPr>
          <a:xfrm>
            <a:off x="572493" y="238539"/>
            <a:ext cx="11018520" cy="1434415"/>
          </a:xfrm>
        </p:spPr>
        <p:txBody>
          <a:bodyPr anchor="b">
            <a:normAutofit/>
          </a:bodyPr>
          <a:lstStyle/>
          <a:p>
            <a:r>
              <a:rPr lang="en-US" sz="5400"/>
              <a:t>DATASET SUMMARY</a:t>
            </a:r>
          </a:p>
        </p:txBody>
      </p:sp>
      <p:sp>
        <p:nvSpPr>
          <p:cNvPr id="3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49A6FAFC-23F6-B630-3B97-A32C41A6AC22}"/>
              </a:ext>
            </a:extLst>
          </p:cNvPr>
          <p:cNvSpPr>
            <a:spLocks noGrp="1"/>
          </p:cNvSpPr>
          <p:nvPr>
            <p:ph sz="quarter" idx="13"/>
          </p:nvPr>
        </p:nvSpPr>
        <p:spPr>
          <a:xfrm>
            <a:off x="572493" y="2071316"/>
            <a:ext cx="6011187" cy="4119172"/>
          </a:xfrm>
        </p:spPr>
        <p:txBody>
          <a:bodyPr anchor="t">
            <a:normAutofit/>
          </a:bodyPr>
          <a:lstStyle/>
          <a:p>
            <a:pPr marL="0" indent="0">
              <a:buNone/>
            </a:pPr>
            <a:r>
              <a:rPr lang="en-US" sz="2200" dirty="0"/>
              <a:t>From the data , we are able to observe that 144 suspicious communications happened over past 2 and half years and around 26 million non-suspicious communications.</a:t>
            </a:r>
          </a:p>
        </p:txBody>
      </p:sp>
      <p:pic>
        <p:nvPicPr>
          <p:cNvPr id="4" name="Picture 3">
            <a:extLst>
              <a:ext uri="{FF2B5EF4-FFF2-40B4-BE49-F238E27FC236}">
                <a16:creationId xmlns:a16="http://schemas.microsoft.com/office/drawing/2014/main" id="{E3CFD803-D489-F09B-E5EF-646BF99060CE}"/>
              </a:ext>
            </a:extLst>
          </p:cNvPr>
          <p:cNvPicPr>
            <a:picLocks noChangeAspect="1"/>
          </p:cNvPicPr>
          <p:nvPr/>
        </p:nvPicPr>
        <p:blipFill>
          <a:blip r:embed="rId2"/>
          <a:stretch>
            <a:fillRect/>
          </a:stretch>
        </p:blipFill>
        <p:spPr>
          <a:xfrm>
            <a:off x="6502401" y="1911493"/>
            <a:ext cx="5279676" cy="4671392"/>
          </a:xfrm>
          <a:prstGeom prst="rect">
            <a:avLst/>
          </a:prstGeom>
        </p:spPr>
      </p:pic>
    </p:spTree>
    <p:extLst>
      <p:ext uri="{BB962C8B-B14F-4D97-AF65-F5344CB8AC3E}">
        <p14:creationId xmlns:p14="http://schemas.microsoft.com/office/powerpoint/2010/main" val="4134748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1">
            <a:extLst>
              <a:ext uri="{FF2B5EF4-FFF2-40B4-BE49-F238E27FC236}">
                <a16:creationId xmlns:a16="http://schemas.microsoft.com/office/drawing/2014/main" id="{5C13E6D6-A393-A8C1-755D-661E581A3C04}"/>
              </a:ext>
            </a:extLst>
          </p:cNvPr>
          <p:cNvSpPr>
            <a:spLocks noGrp="1"/>
          </p:cNvSpPr>
          <p:nvPr>
            <p:ph type="title"/>
          </p:nvPr>
        </p:nvSpPr>
        <p:spPr>
          <a:xfrm>
            <a:off x="572493" y="238539"/>
            <a:ext cx="11018520" cy="1434415"/>
          </a:xfrm>
        </p:spPr>
        <p:txBody>
          <a:bodyPr anchor="b">
            <a:normAutofit/>
          </a:bodyPr>
          <a:lstStyle/>
          <a:p>
            <a:r>
              <a:rPr lang="en-US" sz="5400"/>
              <a:t>Year Wise communication Trend</a:t>
            </a:r>
          </a:p>
        </p:txBody>
      </p:sp>
      <p:sp>
        <p:nvSpPr>
          <p:cNvPr id="9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ontent Placeholder 8">
            <a:extLst>
              <a:ext uri="{FF2B5EF4-FFF2-40B4-BE49-F238E27FC236}">
                <a16:creationId xmlns:a16="http://schemas.microsoft.com/office/drawing/2014/main" id="{B87FADCA-DBCF-8E1B-3133-3289FD8B0B6A}"/>
              </a:ext>
            </a:extLst>
          </p:cNvPr>
          <p:cNvSpPr>
            <a:spLocks noGrp="1"/>
          </p:cNvSpPr>
          <p:nvPr>
            <p:ph sz="quarter" idx="13"/>
          </p:nvPr>
        </p:nvSpPr>
        <p:spPr>
          <a:xfrm>
            <a:off x="572493" y="2071316"/>
            <a:ext cx="3461027" cy="2655116"/>
          </a:xfrm>
        </p:spPr>
        <p:txBody>
          <a:bodyPr anchor="t">
            <a:normAutofit/>
          </a:bodyPr>
          <a:lstStyle/>
          <a:p>
            <a:r>
              <a:rPr lang="en-US" sz="2200" dirty="0"/>
              <a:t>From the graph, we are able to understand that every communication is increasing every year. Especially calls and emails happened every year more than meetings and purchases.</a:t>
            </a:r>
          </a:p>
        </p:txBody>
      </p:sp>
      <p:pic>
        <p:nvPicPr>
          <p:cNvPr id="6" name="Picture 5">
            <a:extLst>
              <a:ext uri="{FF2B5EF4-FFF2-40B4-BE49-F238E27FC236}">
                <a16:creationId xmlns:a16="http://schemas.microsoft.com/office/drawing/2014/main" id="{8F14E52F-07BC-68D4-E504-841228488529}"/>
              </a:ext>
            </a:extLst>
          </p:cNvPr>
          <p:cNvPicPr>
            <a:picLocks noChangeAspect="1"/>
          </p:cNvPicPr>
          <p:nvPr/>
        </p:nvPicPr>
        <p:blipFill>
          <a:blip r:embed="rId2"/>
          <a:stretch>
            <a:fillRect/>
          </a:stretch>
        </p:blipFill>
        <p:spPr>
          <a:xfrm>
            <a:off x="4135120" y="1708422"/>
            <a:ext cx="8056879" cy="5007337"/>
          </a:xfrm>
          <a:prstGeom prst="rect">
            <a:avLst/>
          </a:prstGeom>
        </p:spPr>
      </p:pic>
    </p:spTree>
    <p:extLst>
      <p:ext uri="{BB962C8B-B14F-4D97-AF65-F5344CB8AC3E}">
        <p14:creationId xmlns:p14="http://schemas.microsoft.com/office/powerpoint/2010/main" val="3730935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B3C3F4-91FD-003D-8943-1425AF6423D2}"/>
              </a:ext>
            </a:extLst>
          </p:cNvPr>
          <p:cNvSpPr>
            <a:spLocks noGrp="1"/>
          </p:cNvSpPr>
          <p:nvPr>
            <p:ph type="title"/>
          </p:nvPr>
        </p:nvSpPr>
        <p:spPr>
          <a:xfrm>
            <a:off x="630936" y="639520"/>
            <a:ext cx="3429000" cy="1719072"/>
          </a:xfrm>
        </p:spPr>
        <p:txBody>
          <a:bodyPr anchor="b">
            <a:normAutofit/>
          </a:bodyPr>
          <a:lstStyle/>
          <a:p>
            <a:r>
              <a:rPr lang="en-US" sz="3800" dirty="0"/>
              <a:t>Month-wise Communication</a:t>
            </a:r>
          </a:p>
        </p:txBody>
      </p:sp>
      <p:sp>
        <p:nvSpPr>
          <p:cNvPr id="3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A0BBFB-5F3E-B426-D62A-AB746671D68F}"/>
              </a:ext>
            </a:extLst>
          </p:cNvPr>
          <p:cNvSpPr>
            <a:spLocks noGrp="1"/>
          </p:cNvSpPr>
          <p:nvPr>
            <p:ph sz="quarter" idx="13"/>
          </p:nvPr>
        </p:nvSpPr>
        <p:spPr>
          <a:xfrm>
            <a:off x="330200" y="2807208"/>
            <a:ext cx="3429000" cy="3634232"/>
          </a:xfrm>
        </p:spPr>
        <p:txBody>
          <a:bodyPr anchor="t">
            <a:normAutofit/>
          </a:bodyPr>
          <a:lstStyle/>
          <a:p>
            <a:r>
              <a:rPr lang="en-US" sz="2000" dirty="0"/>
              <a:t>Here we are able to understand more number of communications happened from June-December.</a:t>
            </a:r>
          </a:p>
          <a:p>
            <a:r>
              <a:rPr lang="en-US" sz="2000" dirty="0"/>
              <a:t>Green Color indicates all the communications happened below average and different color indicates the months in which more number of communications happened above Average.</a:t>
            </a:r>
          </a:p>
          <a:p>
            <a:endParaRPr lang="en-US" sz="2000" dirty="0"/>
          </a:p>
        </p:txBody>
      </p:sp>
      <p:pic>
        <p:nvPicPr>
          <p:cNvPr id="5" name="Picture 4">
            <a:extLst>
              <a:ext uri="{FF2B5EF4-FFF2-40B4-BE49-F238E27FC236}">
                <a16:creationId xmlns:a16="http://schemas.microsoft.com/office/drawing/2014/main" id="{102EBE4A-E170-1B7D-67BC-E18C6CB58BE1}"/>
              </a:ext>
            </a:extLst>
          </p:cNvPr>
          <p:cNvPicPr>
            <a:picLocks noChangeAspect="1"/>
          </p:cNvPicPr>
          <p:nvPr/>
        </p:nvPicPr>
        <p:blipFill>
          <a:blip r:embed="rId2"/>
          <a:stretch>
            <a:fillRect/>
          </a:stretch>
        </p:blipFill>
        <p:spPr>
          <a:xfrm>
            <a:off x="3972561" y="304801"/>
            <a:ext cx="8127999" cy="6410960"/>
          </a:xfrm>
          <a:prstGeom prst="rect">
            <a:avLst/>
          </a:prstGeom>
        </p:spPr>
      </p:pic>
    </p:spTree>
    <p:extLst>
      <p:ext uri="{BB962C8B-B14F-4D97-AF65-F5344CB8AC3E}">
        <p14:creationId xmlns:p14="http://schemas.microsoft.com/office/powerpoint/2010/main" val="3953334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1381</TotalTime>
  <Words>1052</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VAST CHALLENGE 2018 MC3</vt:lpstr>
      <vt:lpstr>Team Contribution</vt:lpstr>
      <vt:lpstr>Overview</vt:lpstr>
      <vt:lpstr>Big Graph Challenge</vt:lpstr>
      <vt:lpstr>DATA OVERVIEW</vt:lpstr>
      <vt:lpstr>View of the Data after Pre-Processing</vt:lpstr>
      <vt:lpstr>DATASET SUMMARY</vt:lpstr>
      <vt:lpstr>Year Wise communication Trend</vt:lpstr>
      <vt:lpstr>Month-wise Communication</vt:lpstr>
      <vt:lpstr>Communication Analysis on week trend</vt:lpstr>
      <vt:lpstr>Employee Growth</vt:lpstr>
      <vt:lpstr>Suspicious communication trend</vt:lpstr>
      <vt:lpstr>Suspicious communication Trend in each quarter</vt:lpstr>
      <vt:lpstr>Suspicious communication by each source in suspicious data set</vt:lpstr>
      <vt:lpstr>Year Wise Suspicious data from Source to Destination</vt:lpstr>
      <vt:lpstr>Overall Communication made by Suspicious Employee</vt:lpstr>
      <vt:lpstr>Suspicious communication to each destination in suspicious dataset</vt:lpstr>
      <vt:lpstr>Employee present in Suspicious data set but made more non-suspicious communication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VAST CHALLENGE 2018 MC3</dc:title>
  <dc:creator>Bommisetty, Supriya</dc:creator>
  <cp:lastModifiedBy>Bommisetty, Supriya</cp:lastModifiedBy>
  <cp:revision>83</cp:revision>
  <dcterms:created xsi:type="dcterms:W3CDTF">2023-02-13T23:44:46Z</dcterms:created>
  <dcterms:modified xsi:type="dcterms:W3CDTF">2023-02-15T03:48:41Z</dcterms:modified>
</cp:coreProperties>
</file>