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70" r:id="rId5"/>
    <p:sldId id="271" r:id="rId6"/>
    <p:sldId id="276" r:id="rId7"/>
    <p:sldId id="277" r:id="rId8"/>
    <p:sldId id="272" r:id="rId9"/>
    <p:sldId id="279" r:id="rId10"/>
    <p:sldId id="273" r:id="rId11"/>
    <p:sldId id="274" r:id="rId12"/>
    <p:sldId id="278" r:id="rId13"/>
    <p:sldId id="280" r:id="rId14"/>
    <p:sldId id="281"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08" y="-8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2021/4/23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2021/4/23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2021/4/23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2021/4/23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2021/4/23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2021/4/23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2021/4/23 Friday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2021/4/23 Friday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2021/4/23 Friday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2021/4/23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2021/4/23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2021/4/23 Friday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a:t>Manual verification results of </a:t>
            </a:r>
            <a:r>
              <a:rPr lang="en-US" altLang="zh-CN" dirty="0" smtClean="0"/>
              <a:t>detection of </a:t>
            </a:r>
            <a:r>
              <a:rPr lang="en-US" altLang="zh-CN" dirty="0"/>
              <a:t>similar projects</a:t>
            </a:r>
            <a:br>
              <a:rPr lang="en-US" altLang="zh-CN" dirty="0"/>
            </a:br>
            <a:endParaRPr lang="zh-CN" altLang="en-US" dirty="0"/>
          </a:p>
        </p:txBody>
      </p:sp>
      <p:sp>
        <p:nvSpPr>
          <p:cNvPr id="3" name="副标题 2"/>
          <p:cNvSpPr>
            <a:spLocks noGrp="1"/>
          </p:cNvSpPr>
          <p:nvPr>
            <p:ph type="subTitle" idx="1"/>
          </p:nvPr>
        </p:nvSpPr>
        <p:spPr>
          <a:xfrm>
            <a:off x="1371600" y="3886200"/>
            <a:ext cx="6400800" cy="2495128"/>
          </a:xfrm>
        </p:spPr>
        <p:txBody>
          <a:bodyPr/>
          <a:lstStyle/>
          <a:p>
            <a:endParaRPr lang="zh-CN" altLang="en-US"/>
          </a:p>
        </p:txBody>
      </p:sp>
    </p:spTree>
    <p:extLst>
      <p:ext uri="{BB962C8B-B14F-4D97-AF65-F5344CB8AC3E}">
        <p14:creationId xmlns:p14="http://schemas.microsoft.com/office/powerpoint/2010/main" val="3019163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mtClean="0"/>
              <a:t>Table 2. Evaluation of the confidence and SuccessRate</a:t>
            </a:r>
            <a:endParaRPr lang="zh-CN" altLang="en-US"/>
          </a:p>
        </p:txBody>
      </p:sp>
      <p:graphicFrame>
        <p:nvGraphicFramePr>
          <p:cNvPr id="4" name="内容占位符 3"/>
          <p:cNvGraphicFramePr>
            <a:graphicFrameLocks noGrp="1"/>
          </p:cNvGraphicFramePr>
          <p:nvPr>
            <p:ph idx="1"/>
            <p:extLst>
              <p:ext uri="{D42A27DB-BD31-4B8C-83A1-F6EECF244321}">
                <p14:modId xmlns:p14="http://schemas.microsoft.com/office/powerpoint/2010/main" val="2819235379"/>
              </p:ext>
            </p:extLst>
          </p:nvPr>
        </p:nvGraphicFramePr>
        <p:xfrm>
          <a:off x="1259632" y="2492896"/>
          <a:ext cx="6984776" cy="2661920"/>
        </p:xfrm>
        <a:graphic>
          <a:graphicData uri="http://schemas.openxmlformats.org/drawingml/2006/table">
            <a:tbl>
              <a:tblPr firstRow="1" bandRow="1">
                <a:tableStyleId>{5940675A-B579-460E-94D1-54222C63F5DA}</a:tableStyleId>
              </a:tblPr>
              <a:tblGrid>
                <a:gridCol w="1368152"/>
                <a:gridCol w="1368152"/>
                <a:gridCol w="1296144"/>
                <a:gridCol w="144016"/>
                <a:gridCol w="1224136"/>
                <a:gridCol w="144016"/>
                <a:gridCol w="1440160"/>
              </a:tblGrid>
              <a:tr h="370840">
                <a:tc>
                  <a:txBody>
                    <a:bodyPr/>
                    <a:lstStyle/>
                    <a:p>
                      <a:r>
                        <a:rPr lang="en-US" altLang="zh-CN" smtClean="0"/>
                        <a:t>project</a:t>
                      </a:r>
                      <a:endParaRPr lang="zh-CN" altLang="en-US"/>
                    </a:p>
                  </a:txBody>
                  <a:tcPr/>
                </a:tc>
                <a:tc>
                  <a:txBody>
                    <a:bodyPr/>
                    <a:lstStyle/>
                    <a:p>
                      <a:r>
                        <a:rPr lang="en-US" altLang="zh-CN" smtClean="0"/>
                        <a:t>participant1</a:t>
                      </a:r>
                      <a:endParaRPr lang="zh-CN" altLang="en-US"/>
                    </a:p>
                  </a:txBody>
                  <a:tcPr/>
                </a:tc>
                <a:tc gridSpan="2">
                  <a:txBody>
                    <a:bodyPr/>
                    <a:lstStyle/>
                    <a:p>
                      <a:r>
                        <a:rPr lang="en-US" altLang="zh-CN" smtClean="0"/>
                        <a:t>participant2</a:t>
                      </a:r>
                      <a:endParaRPr lang="zh-CN" altLang="en-US"/>
                    </a:p>
                  </a:txBody>
                  <a:tcPr/>
                </a:tc>
                <a:tc hMerge="1">
                  <a:txBody>
                    <a:bodyPr/>
                    <a:lstStyle/>
                    <a:p>
                      <a:endParaRPr lang="zh-CN" altLang="en-US"/>
                    </a:p>
                  </a:txBody>
                  <a:tcPr/>
                </a:tc>
                <a:tc gridSpan="2">
                  <a:txBody>
                    <a:bodyPr/>
                    <a:lstStyle/>
                    <a:p>
                      <a:r>
                        <a:rPr lang="en-US" altLang="zh-CN" smtClean="0"/>
                        <a:t>participant3</a:t>
                      </a:r>
                      <a:endParaRPr lang="zh-CN" altLang="en-US"/>
                    </a:p>
                  </a:txBody>
                  <a:tcPr/>
                </a:tc>
                <a:tc hMerge="1">
                  <a:txBody>
                    <a:bodyPr/>
                    <a:lstStyle/>
                    <a:p>
                      <a:endParaRPr lang="zh-CN" altLang="en-US"/>
                    </a:p>
                  </a:txBody>
                  <a:tcPr/>
                </a:tc>
                <a:tc>
                  <a:txBody>
                    <a:bodyPr/>
                    <a:lstStyle/>
                    <a:p>
                      <a:r>
                        <a:rPr lang="en-US" altLang="zh-CN" smtClean="0"/>
                        <a:t>participant4</a:t>
                      </a:r>
                      <a:endParaRPr lang="zh-CN" altLang="en-US"/>
                    </a:p>
                  </a:txBody>
                  <a:tcPr/>
                </a:tc>
              </a:tr>
              <a:tr h="370840">
                <a:tc>
                  <a:txBody>
                    <a:bodyPr/>
                    <a:lstStyle/>
                    <a:p>
                      <a:r>
                        <a:rPr lang="en-US" altLang="zh-CN" smtClean="0"/>
                        <a:t>Confidence</a:t>
                      </a:r>
                      <a:endParaRPr lang="zh-CN" altLang="en-US"/>
                    </a:p>
                  </a:txBody>
                  <a:tcPr/>
                </a:tc>
                <a:tc>
                  <a:txBody>
                    <a:bodyPr/>
                    <a:lstStyle/>
                    <a:p>
                      <a:r>
                        <a:rPr lang="en-US" altLang="zh-CN" smtClean="0"/>
                        <a:t>Median:5</a:t>
                      </a:r>
                    </a:p>
                    <a:p>
                      <a:r>
                        <a:rPr lang="en-US" altLang="zh-CN" smtClean="0"/>
                        <a:t>Mean:4.45</a:t>
                      </a:r>
                      <a:endParaRPr lang="zh-CN" altLang="en-US"/>
                    </a:p>
                  </a:txBody>
                  <a:tcPr/>
                </a:tc>
                <a:tc gridSpan="2">
                  <a:txBody>
                    <a:bodyPr/>
                    <a:lstStyle/>
                    <a:p>
                      <a:r>
                        <a:rPr lang="en-US" altLang="zh-CN" smtClean="0"/>
                        <a:t>Median:5</a:t>
                      </a:r>
                    </a:p>
                    <a:p>
                      <a:r>
                        <a:rPr lang="en-US" altLang="zh-CN" smtClean="0"/>
                        <a:t>Mean:4.47</a:t>
                      </a:r>
                      <a:endParaRPr lang="zh-CN" altLang="en-US" smtClean="0"/>
                    </a:p>
                  </a:txBody>
                  <a:tcPr/>
                </a:tc>
                <a:tc hMerge="1">
                  <a:txBody>
                    <a:bodyPr/>
                    <a:lstStyle/>
                    <a:p>
                      <a:endParaRPr lang="zh-CN" altLang="en-US" smtClean="0"/>
                    </a:p>
                  </a:txBody>
                  <a:tcPr/>
                </a:tc>
                <a:tc gridSpan="2">
                  <a:txBody>
                    <a:bodyPr/>
                    <a:lstStyle/>
                    <a:p>
                      <a:r>
                        <a:rPr lang="en-US" altLang="zh-CN" smtClean="0"/>
                        <a:t>Median:4</a:t>
                      </a:r>
                    </a:p>
                    <a:p>
                      <a:r>
                        <a:rPr lang="en-US" altLang="zh-CN" smtClean="0"/>
                        <a:t>Mean:4.26</a:t>
                      </a:r>
                      <a:endParaRPr lang="zh-CN" altLang="en-US" smtClean="0"/>
                    </a:p>
                  </a:txBody>
                  <a:tcPr/>
                </a:tc>
                <a:tc hMerge="1">
                  <a:txBody>
                    <a:bodyPr/>
                    <a:lstStyle/>
                    <a:p>
                      <a:endParaRPr lang="zh-CN" altLang="en-US" smtClean="0"/>
                    </a:p>
                  </a:txBody>
                  <a:tcPr/>
                </a:tc>
                <a:tc>
                  <a:txBody>
                    <a:bodyPr/>
                    <a:lstStyle/>
                    <a:p>
                      <a:r>
                        <a:rPr lang="en-US" altLang="zh-CN" smtClean="0"/>
                        <a:t>Median:4</a:t>
                      </a:r>
                    </a:p>
                    <a:p>
                      <a:r>
                        <a:rPr lang="en-US" altLang="zh-CN" smtClean="0"/>
                        <a:t>Mean:4.20</a:t>
                      </a:r>
                      <a:endParaRPr lang="zh-CN" altLang="en-US" smtClean="0"/>
                    </a:p>
                  </a:txBody>
                  <a:tcPr/>
                </a:tc>
              </a:tr>
              <a:tr h="370840">
                <a:tc>
                  <a:txBody>
                    <a:bodyPr/>
                    <a:lstStyle/>
                    <a:p>
                      <a:r>
                        <a:rPr lang="en-US" altLang="zh-CN" smtClean="0"/>
                        <a:t>Confidence</a:t>
                      </a:r>
                    </a:p>
                    <a:p>
                      <a:r>
                        <a:rPr lang="en-US" altLang="zh-CN" smtClean="0"/>
                        <a:t>(ALL)</a:t>
                      </a:r>
                      <a:endParaRPr lang="zh-CN" altLang="en-US"/>
                    </a:p>
                  </a:txBody>
                  <a:tcPr/>
                </a:tc>
                <a:tc gridSpan="6">
                  <a:txBody>
                    <a:bodyPr/>
                    <a:lstStyle/>
                    <a:p>
                      <a:pPr algn="ctr"/>
                      <a:r>
                        <a:rPr lang="en-US" altLang="zh-CN" smtClean="0"/>
                        <a:t>Median:4</a:t>
                      </a:r>
                    </a:p>
                    <a:p>
                      <a:pPr algn="ctr"/>
                      <a:r>
                        <a:rPr lang="en-US" altLang="zh-CN" smtClean="0"/>
                        <a:t>Mean:4.345</a:t>
                      </a:r>
                      <a:endParaRPr lang="zh-CN" altLang="en-US" smtClean="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70840">
                <a:tc>
                  <a:txBody>
                    <a:bodyPr/>
                    <a:lstStyle/>
                    <a:p>
                      <a:r>
                        <a:rPr lang="en-US" altLang="zh-CN" smtClean="0"/>
                        <a:t>SuccessRate</a:t>
                      </a:r>
                      <a:endParaRPr lang="zh-CN" altLang="en-US"/>
                    </a:p>
                  </a:txBody>
                  <a:tcPr/>
                </a:tc>
                <a:tc>
                  <a:txBody>
                    <a:bodyPr/>
                    <a:lstStyle/>
                    <a:p>
                      <a:r>
                        <a:rPr lang="en-US" altLang="zh-CN" smtClean="0"/>
                        <a:t>0.967</a:t>
                      </a:r>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0.962</a:t>
                      </a:r>
                      <a:endParaRPr lang="zh-CN" altLang="en-US" smtClean="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0.811</a:t>
                      </a:r>
                      <a:endParaRPr lang="zh-CN" altLang="en-US" smtClean="0"/>
                    </a:p>
                  </a:txBody>
                  <a:tcPr/>
                </a:tc>
                <a:tc hMerge="1">
                  <a:txBody>
                    <a:bodyPr/>
                    <a:lstStyle/>
                    <a:p>
                      <a:endParaRPr lang="zh-CN" altLang="en-US"/>
                    </a:p>
                  </a:txBody>
                  <a:tcPr/>
                </a:tc>
                <a:tc gridSpan="2">
                  <a:txBody>
                    <a:bodyPr/>
                    <a:lstStyle/>
                    <a:p>
                      <a:r>
                        <a:rPr lang="en-US" altLang="zh-CN" smtClean="0"/>
                        <a:t>0.786</a:t>
                      </a:r>
                      <a:endParaRPr lang="zh-CN" altLang="en-US"/>
                    </a:p>
                  </a:txBody>
                  <a:tcPr/>
                </a:tc>
                <a:tc hMerge="1">
                  <a:txBody>
                    <a:bodyPr/>
                    <a:lstStyle/>
                    <a:p>
                      <a:endParaRPr lang="zh-CN" altLang="en-US"/>
                    </a:p>
                  </a:txBody>
                  <a:tcPr/>
                </a:tc>
              </a:tr>
              <a:tr h="370840">
                <a:tc>
                  <a:txBody>
                    <a:bodyPr/>
                    <a:lstStyle/>
                    <a:p>
                      <a:r>
                        <a:rPr lang="en-US" altLang="zh-CN" smtClean="0"/>
                        <a:t>SuccessRate</a:t>
                      </a:r>
                    </a:p>
                    <a:p>
                      <a:r>
                        <a:rPr lang="en-US" altLang="zh-CN" smtClean="0"/>
                        <a:t>(ALL)</a:t>
                      </a:r>
                      <a:endParaRPr lang="zh-CN" altLang="en-US"/>
                    </a:p>
                  </a:txBody>
                  <a:tcPr/>
                </a:tc>
                <a:tc gridSpan="6">
                  <a:txBody>
                    <a:bodyPr/>
                    <a:lstStyle/>
                    <a:p>
                      <a:pPr algn="ctr"/>
                      <a:r>
                        <a:rPr lang="en-US" altLang="zh-CN" smtClean="0"/>
                        <a:t>0.881</a:t>
                      </a:r>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1382436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Figure 1. Confidence </a:t>
            </a:r>
            <a:r>
              <a:rPr lang="en-US" altLang="zh-CN"/>
              <a:t>Box </a:t>
            </a:r>
            <a:r>
              <a:rPr lang="en-US" altLang="zh-CN"/>
              <a:t>Plot</a:t>
            </a:r>
            <a:r>
              <a:rPr lang="en-US" altLang="zh-CN"/>
              <a:t> </a:t>
            </a:r>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484784"/>
            <a:ext cx="8792131"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5467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Figure 2. Precision Box </a:t>
            </a:r>
            <a:r>
              <a:rPr lang="en-US" altLang="zh-CN"/>
              <a:t>Plot </a:t>
            </a:r>
            <a:endParaRPr lang="zh-CN" altLang="en-US"/>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863" y="1490663"/>
            <a:ext cx="2962275"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9374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Conclusion</a:t>
            </a:r>
            <a:endParaRPr lang="zh-CN" altLang="en-US"/>
          </a:p>
        </p:txBody>
      </p:sp>
      <p:sp>
        <p:nvSpPr>
          <p:cNvPr id="3" name="内容占位符 2"/>
          <p:cNvSpPr>
            <a:spLocks noGrp="1"/>
          </p:cNvSpPr>
          <p:nvPr>
            <p:ph idx="1"/>
          </p:nvPr>
        </p:nvSpPr>
        <p:spPr/>
        <p:txBody>
          <a:bodyPr/>
          <a:lstStyle/>
          <a:p>
            <a:r>
              <a:rPr lang="en-US" altLang="zh-CN" smtClean="0"/>
              <a:t>From the results in Table 2 we can see that the mean </a:t>
            </a:r>
            <a:r>
              <a:rPr lang="en-US" altLang="zh-CN"/>
              <a:t>confidence </a:t>
            </a:r>
            <a:r>
              <a:rPr lang="en-US" altLang="zh-CN"/>
              <a:t>scores</a:t>
            </a:r>
            <a:r>
              <a:rPr lang="en-US" altLang="zh-CN"/>
              <a:t> </a:t>
            </a:r>
            <a:r>
              <a:rPr lang="en-US" altLang="zh-CN" smtClean="0"/>
              <a:t>of our method is 4.345 and the median </a:t>
            </a:r>
            <a:r>
              <a:rPr lang="en-US" altLang="zh-CN"/>
              <a:t>scores </a:t>
            </a:r>
            <a:r>
              <a:rPr lang="en-US" altLang="zh-CN"/>
              <a:t>of our method is 4. At the same time the SuccessRate of our method is 0.881, which means that </a:t>
            </a:r>
            <a:r>
              <a:rPr lang="en-US" altLang="zh-CN"/>
              <a:t>the </a:t>
            </a:r>
            <a:r>
              <a:rPr lang="en-US" altLang="zh-CN"/>
              <a:t>retrieved projects selected by our method are very likely to be similar to </a:t>
            </a:r>
            <a:r>
              <a:rPr lang="en-US" altLang="zh-CN"/>
              <a:t>the </a:t>
            </a:r>
            <a:r>
              <a:rPr lang="en-US" altLang="zh-CN" smtClean="0"/>
              <a:t>query projects.</a:t>
            </a:r>
            <a:r>
              <a:rPr lang="en-US" altLang="zh-CN"/>
              <a:t/>
            </a:r>
            <a:br>
              <a:rPr lang="en-US" altLang="zh-CN"/>
            </a:br>
            <a:endParaRPr lang="en-US" altLang="zh-CN"/>
          </a:p>
        </p:txBody>
      </p:sp>
    </p:spTree>
    <p:extLst>
      <p:ext uri="{BB962C8B-B14F-4D97-AF65-F5344CB8AC3E}">
        <p14:creationId xmlns:p14="http://schemas.microsoft.com/office/powerpoint/2010/main" val="1973382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Limitation</a:t>
            </a:r>
            <a:endParaRPr lang="zh-CN" altLang="en-US"/>
          </a:p>
        </p:txBody>
      </p:sp>
      <p:sp>
        <p:nvSpPr>
          <p:cNvPr id="3" name="内容占位符 2"/>
          <p:cNvSpPr>
            <a:spLocks noGrp="1"/>
          </p:cNvSpPr>
          <p:nvPr>
            <p:ph idx="1"/>
          </p:nvPr>
        </p:nvSpPr>
        <p:spPr/>
        <p:txBody>
          <a:bodyPr>
            <a:normAutofit fontScale="70000" lnSpcReduction="20000"/>
          </a:bodyPr>
          <a:lstStyle/>
          <a:p>
            <a:pPr algn="just"/>
            <a:r>
              <a:rPr lang="en-US" altLang="zh-CN"/>
              <a:t>Although our </a:t>
            </a:r>
            <a:r>
              <a:rPr lang="en-US" altLang="zh-CN"/>
              <a:t>method </a:t>
            </a:r>
            <a:r>
              <a:rPr lang="en-US" altLang="zh-CN" smtClean="0"/>
              <a:t>performs good </a:t>
            </a:r>
            <a:r>
              <a:rPr lang="en-US" altLang="zh-CN"/>
              <a:t>in finding </a:t>
            </a:r>
            <a:r>
              <a:rPr lang="en-US" altLang="zh-CN"/>
              <a:t>similar </a:t>
            </a:r>
            <a:r>
              <a:rPr lang="en-US" altLang="zh-CN"/>
              <a:t>projects. We noticed two potential limitation from our method. First</a:t>
            </a:r>
            <a:r>
              <a:rPr lang="en-US" altLang="zh-CN"/>
              <a:t>, </a:t>
            </a:r>
            <a:r>
              <a:rPr lang="en-US" altLang="zh-CN" smtClean="0"/>
              <a:t>we </a:t>
            </a:r>
            <a:r>
              <a:rPr lang="en-US" altLang="zh-CN"/>
              <a:t>mainly use the </a:t>
            </a:r>
            <a:r>
              <a:rPr lang="en-US" altLang="zh-CN"/>
              <a:t>similarity </a:t>
            </a:r>
            <a:r>
              <a:rPr lang="en-US" altLang="zh-CN" smtClean="0"/>
              <a:t>between </a:t>
            </a:r>
            <a:r>
              <a:rPr lang="en-US" altLang="zh-CN"/>
              <a:t>descriptions </a:t>
            </a:r>
            <a:r>
              <a:rPr lang="en-US" altLang="zh-CN" smtClean="0"/>
              <a:t>of projects </a:t>
            </a:r>
            <a:r>
              <a:rPr lang="en-US" altLang="zh-CN"/>
              <a:t>to find </a:t>
            </a:r>
            <a:r>
              <a:rPr lang="en-US" altLang="zh-CN"/>
              <a:t>similar </a:t>
            </a:r>
            <a:r>
              <a:rPr lang="en-US" altLang="zh-CN"/>
              <a:t>projects. However, not all projects decsribe </a:t>
            </a:r>
            <a:r>
              <a:rPr lang="en-US" altLang="zh-CN"/>
              <a:t>their </a:t>
            </a:r>
            <a:r>
              <a:rPr lang="en-US" altLang="zh-CN" smtClean="0"/>
              <a:t>project content in the description. As a result, our method will miss this part of projects for a query project. Second, two projects that have similar descriptions do not means that they are similar to each other. For example, two project have description “wow addon” are projects that develop addons to a famous online game wow. The one can be a “quest addon” and the other can be a “chat addon”.</a:t>
            </a:r>
          </a:p>
          <a:p>
            <a:pPr algn="just"/>
            <a:r>
              <a:rPr lang="en-US" altLang="zh-CN"/>
              <a:t>As </a:t>
            </a:r>
            <a:r>
              <a:rPr lang="en-US" altLang="zh-CN"/>
              <a:t>a </a:t>
            </a:r>
            <a:r>
              <a:rPr lang="en-US" altLang="zh-CN" smtClean="0"/>
              <a:t>result, </a:t>
            </a:r>
            <a:r>
              <a:rPr lang="en-US" altLang="zh-CN"/>
              <a:t>the similar projects selected by our </a:t>
            </a:r>
            <a:r>
              <a:rPr lang="en-US" altLang="zh-CN"/>
              <a:t>method </a:t>
            </a:r>
            <a:r>
              <a:rPr lang="en-US" altLang="zh-CN" smtClean="0"/>
              <a:t>manly represents </a:t>
            </a:r>
            <a:r>
              <a:rPr lang="en-US" altLang="zh-CN"/>
              <a:t>the </a:t>
            </a:r>
            <a:r>
              <a:rPr lang="en-US" altLang="zh-CN" smtClean="0"/>
              <a:t>projects that have very similar descripition to the query project.</a:t>
            </a:r>
            <a:endParaRPr lang="zh-CN" altLang="en-US"/>
          </a:p>
        </p:txBody>
      </p:sp>
    </p:spTree>
    <p:extLst>
      <p:ext uri="{BB962C8B-B14F-4D97-AF65-F5344CB8AC3E}">
        <p14:creationId xmlns:p14="http://schemas.microsoft.com/office/powerpoint/2010/main" val="2907656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Description of this material</a:t>
            </a:r>
            <a:endParaRPr lang="zh-CN" altLang="en-US" dirty="0"/>
          </a:p>
        </p:txBody>
      </p:sp>
      <p:sp>
        <p:nvSpPr>
          <p:cNvPr id="3" name="内容占位符 2"/>
          <p:cNvSpPr>
            <a:spLocks noGrp="1"/>
          </p:cNvSpPr>
          <p:nvPr>
            <p:ph idx="1"/>
          </p:nvPr>
        </p:nvSpPr>
        <p:spPr/>
        <p:txBody>
          <a:bodyPr>
            <a:normAutofit/>
          </a:bodyPr>
          <a:lstStyle/>
          <a:p>
            <a:pPr algn="just"/>
            <a:r>
              <a:rPr lang="en-US" altLang="zh-CN" dirty="0" smtClean="0"/>
              <a:t>We need participants to decide whether competitor projects are similar to the project. This process may introduce personal bias. In order to alleviate this problem, </a:t>
            </a:r>
            <a:r>
              <a:rPr lang="en-US" altLang="zh-CN" smtClean="0"/>
              <a:t>we </a:t>
            </a:r>
            <a:r>
              <a:rPr lang="en-US" altLang="zh-CN"/>
              <a:t>ask the four researchers to to evaluate the effectiveness </a:t>
            </a:r>
            <a:r>
              <a:rPr lang="en-US" altLang="zh-CN" smtClean="0"/>
              <a:t>of our </a:t>
            </a:r>
            <a:r>
              <a:rPr lang="en-US" altLang="zh-CN"/>
              <a:t>detection of similar projects</a:t>
            </a:r>
            <a:r>
              <a:rPr lang="en-US" altLang="zh-CN" smtClean="0"/>
              <a:t>. </a:t>
            </a:r>
            <a:r>
              <a:rPr lang="en-US" altLang="zh-CN" dirty="0" smtClean="0"/>
              <a:t>The detailed process is shown in the next slide.</a:t>
            </a:r>
            <a:endParaRPr lang="zh-CN" altLang="en-US" dirty="0"/>
          </a:p>
        </p:txBody>
      </p:sp>
    </p:spTree>
    <p:extLst>
      <p:ext uri="{BB962C8B-B14F-4D97-AF65-F5344CB8AC3E}">
        <p14:creationId xmlns:p14="http://schemas.microsoft.com/office/powerpoint/2010/main" val="215452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Process</a:t>
            </a:r>
            <a:endParaRPr lang="zh-CN" altLang="en-US"/>
          </a:p>
        </p:txBody>
      </p:sp>
      <p:sp>
        <p:nvSpPr>
          <p:cNvPr id="3" name="内容占位符 2"/>
          <p:cNvSpPr>
            <a:spLocks noGrp="1"/>
          </p:cNvSpPr>
          <p:nvPr>
            <p:ph idx="1"/>
          </p:nvPr>
        </p:nvSpPr>
        <p:spPr>
          <a:xfrm>
            <a:off x="539552" y="1196752"/>
            <a:ext cx="8229600" cy="5257800"/>
          </a:xfrm>
        </p:spPr>
        <p:txBody>
          <a:bodyPr>
            <a:normAutofit lnSpcReduction="10000"/>
          </a:bodyPr>
          <a:lstStyle/>
          <a:p>
            <a:pPr algn="just"/>
            <a:r>
              <a:rPr lang="en-US" altLang="zh-CN" smtClean="0"/>
              <a:t>Randomly select 1000 </a:t>
            </a:r>
            <a:r>
              <a:rPr lang="en-US" altLang="zh-CN"/>
              <a:t>samples, including queried </a:t>
            </a:r>
            <a:r>
              <a:rPr lang="en-US" altLang="zh-CN"/>
              <a:t>projects </a:t>
            </a:r>
            <a:r>
              <a:rPr lang="en-US" altLang="zh-CN" smtClean="0"/>
              <a:t>and projects </a:t>
            </a:r>
            <a:r>
              <a:rPr lang="en-US" altLang="zh-CN"/>
              <a:t>that are considered as similar to </a:t>
            </a:r>
            <a:r>
              <a:rPr lang="en-US" altLang="zh-CN" smtClean="0"/>
              <a:t>queried projects by our automatic method.</a:t>
            </a:r>
          </a:p>
          <a:p>
            <a:pPr algn="just"/>
            <a:r>
              <a:rPr lang="en-US" altLang="zh-CN" smtClean="0"/>
              <a:t>Assign the 1000 samples to four </a:t>
            </a:r>
            <a:r>
              <a:rPr lang="en-US" altLang="zh-CN"/>
              <a:t>Participants (i.e., the four </a:t>
            </a:r>
            <a:r>
              <a:rPr lang="en-US" altLang="zh-CN" smtClean="0"/>
              <a:t>researchers in our study). </a:t>
            </a:r>
            <a:endParaRPr lang="en-US" altLang="zh-CN"/>
          </a:p>
          <a:p>
            <a:pPr algn="just"/>
            <a:r>
              <a:rPr lang="en-US" altLang="zh-CN" smtClean="0"/>
              <a:t>For each sample, offer the four participants the </a:t>
            </a:r>
            <a:r>
              <a:rPr lang="en-US" altLang="zh-CN"/>
              <a:t>URLs of the GitHub repositories and therefore can access the code, authors and contributors, readme file, related </a:t>
            </a:r>
            <a:r>
              <a:rPr lang="en-US" altLang="zh-CN" smtClean="0"/>
              <a:t>links</a:t>
            </a:r>
            <a:r>
              <a:rPr lang="en-US" altLang="zh-CN"/>
              <a:t> </a:t>
            </a:r>
            <a:r>
              <a:rPr lang="en-US" altLang="zh-CN" smtClean="0"/>
              <a:t>and </a:t>
            </a:r>
            <a:r>
              <a:rPr lang="en-US" altLang="zh-CN"/>
              <a:t>other information to assess similarity. </a:t>
            </a:r>
            <a:endParaRPr lang="en-US" altLang="zh-CN" smtClean="0"/>
          </a:p>
          <a:p>
            <a:endParaRPr lang="en-US" altLang="zh-CN" smtClean="0"/>
          </a:p>
          <a:p>
            <a:endParaRPr lang="en-US" altLang="zh-CN" smtClean="0"/>
          </a:p>
          <a:p>
            <a:endParaRPr lang="zh-CN" altLang="en-US" dirty="0"/>
          </a:p>
        </p:txBody>
      </p:sp>
    </p:spTree>
    <p:extLst>
      <p:ext uri="{BB962C8B-B14F-4D97-AF65-F5344CB8AC3E}">
        <p14:creationId xmlns:p14="http://schemas.microsoft.com/office/powerpoint/2010/main" val="2064316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71400"/>
            <a:ext cx="8229600" cy="1143000"/>
          </a:xfrm>
        </p:spPr>
        <p:txBody>
          <a:bodyPr/>
          <a:lstStyle/>
          <a:p>
            <a:r>
              <a:rPr lang="en-US" altLang="zh-CN" smtClean="0"/>
              <a:t>Similarity </a:t>
            </a:r>
            <a:r>
              <a:rPr lang="en-US" altLang="zh-CN"/>
              <a:t>assess</a:t>
            </a:r>
            <a:endParaRPr lang="zh-CN" altLang="en-US"/>
          </a:p>
        </p:txBody>
      </p:sp>
      <p:sp>
        <p:nvSpPr>
          <p:cNvPr id="3" name="内容占位符 2"/>
          <p:cNvSpPr>
            <a:spLocks noGrp="1"/>
          </p:cNvSpPr>
          <p:nvPr>
            <p:ph idx="1"/>
          </p:nvPr>
        </p:nvSpPr>
        <p:spPr>
          <a:xfrm>
            <a:off x="395536" y="764704"/>
            <a:ext cx="8229600" cy="5256583"/>
          </a:xfrm>
        </p:spPr>
        <p:txBody>
          <a:bodyPr>
            <a:normAutofit fontScale="55000" lnSpcReduction="20000"/>
          </a:bodyPr>
          <a:lstStyle/>
          <a:p>
            <a:r>
              <a:rPr lang="en-US" altLang="zh-CN"/>
              <a:t>We ask the following questions about the relevance of each retrieved repository to the query (This method is often used to evaluate the similarity of selecting similar </a:t>
            </a:r>
            <a:r>
              <a:rPr lang="en-US" altLang="zh-CN" smtClean="0"/>
              <a:t>items, e.g., [1-2]): </a:t>
            </a:r>
            <a:endParaRPr lang="en-US" altLang="zh-CN"/>
          </a:p>
          <a:p>
            <a:r>
              <a:rPr lang="en-US" altLang="zh-CN" smtClean="0"/>
              <a:t>How relevant is the retrieved repository to the query repository?</a:t>
            </a:r>
          </a:p>
          <a:p>
            <a:r>
              <a:rPr lang="en-US" altLang="zh-CN"/>
              <a:t>(1) Highly Irrelevant, the participant finds that there is absolutely nothing in common between the retrieved and query repositories. </a:t>
            </a:r>
            <a:endParaRPr lang="en-US" altLang="zh-CN" smtClean="0"/>
          </a:p>
          <a:p>
            <a:r>
              <a:rPr lang="en-US" altLang="zh-CN" smtClean="0"/>
              <a:t>(</a:t>
            </a:r>
            <a:r>
              <a:rPr lang="en-US" altLang="zh-CN"/>
              <a:t>2) Irrelevant, the participant finds that the two repositories have little in common. </a:t>
            </a:r>
            <a:endParaRPr lang="en-US" altLang="zh-CN" smtClean="0"/>
          </a:p>
          <a:p>
            <a:r>
              <a:rPr lang="en-US" altLang="zh-CN" smtClean="0"/>
              <a:t>(</a:t>
            </a:r>
            <a:r>
              <a:rPr lang="en-US" altLang="zh-CN"/>
              <a:t>3) Neutral, the participant finds that the two repositories are marginally relevant. </a:t>
            </a:r>
            <a:endParaRPr lang="en-US" altLang="zh-CN" smtClean="0"/>
          </a:p>
          <a:p>
            <a:r>
              <a:rPr lang="en-US" altLang="zh-CN" smtClean="0"/>
              <a:t>(</a:t>
            </a:r>
            <a:r>
              <a:rPr lang="en-US" altLang="zh-CN"/>
              <a:t>4) Relevant, the participant finds that the two repositories are similar on a number of aspects. </a:t>
            </a:r>
            <a:endParaRPr lang="en-US" altLang="zh-CN" smtClean="0"/>
          </a:p>
          <a:p>
            <a:r>
              <a:rPr lang="en-US" altLang="zh-CN" smtClean="0"/>
              <a:t>(</a:t>
            </a:r>
            <a:r>
              <a:rPr lang="en-US" altLang="zh-CN"/>
              <a:t>5) Highly Relevant, the participant finds that the retrieved and query repositories are similar in most aspects, and even some parts may </a:t>
            </a:r>
            <a:r>
              <a:rPr lang="en-US" altLang="zh-CN" smtClean="0"/>
              <a:t>be </a:t>
            </a:r>
            <a:r>
              <a:rPr lang="en-US" altLang="zh-CN"/>
              <a:t>identical</a:t>
            </a:r>
            <a:r>
              <a:rPr lang="en-US" altLang="zh-CN" smtClean="0"/>
              <a:t>.</a:t>
            </a:r>
          </a:p>
          <a:p>
            <a:endParaRPr lang="en-US" altLang="zh-CN"/>
          </a:p>
          <a:p>
            <a:r>
              <a:rPr lang="en-US" altLang="zh-CN"/>
              <a:t>[1] Yun, Z. , et al. "Detecting similar repositories on GitHub." IEEE International Conference on Software Analysis IEEE, 2017</a:t>
            </a:r>
            <a:r>
              <a:rPr lang="en-US" altLang="zh-CN" smtClean="0"/>
              <a:t>.</a:t>
            </a:r>
          </a:p>
          <a:p>
            <a:r>
              <a:rPr lang="en-US" altLang="zh-CN"/>
              <a:t>[2] Nafi, Kawser Wazed, et al. "A universal cross language software similarity detector for open source software categorization." Journal of Systems and Software 162 (2020): 110491.</a:t>
            </a:r>
          </a:p>
          <a:p>
            <a:endParaRPr lang="zh-CN" altLang="en-US"/>
          </a:p>
        </p:txBody>
      </p:sp>
    </p:spTree>
    <p:extLst>
      <p:ext uri="{BB962C8B-B14F-4D97-AF65-F5344CB8AC3E}">
        <p14:creationId xmlns:p14="http://schemas.microsoft.com/office/powerpoint/2010/main" val="429379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mtClean="0"/>
              <a:t>Similar project detection Evaluation</a:t>
            </a:r>
            <a:endParaRPr lang="zh-CN" altLang="en-US"/>
          </a:p>
        </p:txBody>
      </p:sp>
      <p:sp>
        <p:nvSpPr>
          <p:cNvPr id="3" name="内容占位符 2"/>
          <p:cNvSpPr>
            <a:spLocks noGrp="1"/>
          </p:cNvSpPr>
          <p:nvPr>
            <p:ph idx="1"/>
          </p:nvPr>
        </p:nvSpPr>
        <p:spPr>
          <a:xfrm>
            <a:off x="457200" y="1600200"/>
            <a:ext cx="8229600" cy="4709119"/>
          </a:xfrm>
        </p:spPr>
        <p:txBody>
          <a:bodyPr>
            <a:normAutofit fontScale="92500" lnSpcReduction="10000"/>
          </a:bodyPr>
          <a:lstStyle/>
          <a:p>
            <a:pPr algn="just"/>
            <a:r>
              <a:rPr lang="en-US" altLang="zh-CN" smtClean="0"/>
              <a:t>We </a:t>
            </a:r>
            <a:r>
              <a:rPr lang="en-US" altLang="zh-CN"/>
              <a:t>followed the evaluation provided by [</a:t>
            </a:r>
            <a:r>
              <a:rPr lang="en-US" altLang="zh-CN"/>
              <a:t>1-2</a:t>
            </a:r>
            <a:r>
              <a:rPr lang="en-US" altLang="zh-CN" smtClean="0"/>
              <a:t>], that is, SuccessRate, Confidence and Precision. </a:t>
            </a:r>
          </a:p>
          <a:p>
            <a:pPr algn="just"/>
            <a:r>
              <a:rPr lang="en-US" altLang="zh-CN" smtClean="0"/>
              <a:t>(</a:t>
            </a:r>
            <a:r>
              <a:rPr lang="en-US" altLang="zh-CN"/>
              <a:t>1</a:t>
            </a:r>
            <a:r>
              <a:rPr lang="en-US" altLang="zh-CN"/>
              <a:t>) </a:t>
            </a:r>
            <a:r>
              <a:rPr lang="en-US" altLang="zh-CN" smtClean="0"/>
              <a:t>SuccessRate: if </a:t>
            </a:r>
            <a:r>
              <a:rPr lang="en-US" altLang="zh-CN"/>
              <a:t>a retrieved project rating 4 or 5 by a participant, we consider this project to be successful detected by our automatic method. Then we use precision to evaluation the effectiveness of our method. We </a:t>
            </a:r>
            <a:r>
              <a:rPr lang="en-US" altLang="zh-CN"/>
              <a:t>evaluated </a:t>
            </a:r>
            <a:r>
              <a:rPr lang="en-US" altLang="zh-CN" smtClean="0"/>
              <a:t>SuccessRate for four participants (i.e., labeler in this process) and the overall </a:t>
            </a:r>
            <a:r>
              <a:rPr lang="en-US" altLang="zh-CN"/>
              <a:t>SuccessRate </a:t>
            </a:r>
            <a:r>
              <a:rPr lang="en-US" altLang="zh-CN" smtClean="0"/>
              <a:t>for all participants. The example is shown in the Table 1.</a:t>
            </a:r>
            <a:endParaRPr lang="en-US" altLang="zh-CN"/>
          </a:p>
        </p:txBody>
      </p:sp>
      <p:sp>
        <p:nvSpPr>
          <p:cNvPr id="5" name="Rectangle 1"/>
          <p:cNvSpPr>
            <a:spLocks noChangeArrowheads="1"/>
          </p:cNvSpPr>
          <p:nvPr/>
        </p:nvSpPr>
        <p:spPr bwMode="auto">
          <a:xfrm>
            <a:off x="2209800" y="3748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7056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Similar project detection Evaluation</a:t>
            </a:r>
            <a:endParaRPr lang="zh-CN" altLang="en-US"/>
          </a:p>
        </p:txBody>
      </p:sp>
      <p:sp>
        <p:nvSpPr>
          <p:cNvPr id="3" name="内容占位符 2"/>
          <p:cNvSpPr>
            <a:spLocks noGrp="1"/>
          </p:cNvSpPr>
          <p:nvPr>
            <p:ph idx="1"/>
          </p:nvPr>
        </p:nvSpPr>
        <p:spPr/>
        <p:txBody>
          <a:bodyPr>
            <a:normAutofit fontScale="85000" lnSpcReduction="20000"/>
          </a:bodyPr>
          <a:lstStyle/>
          <a:p>
            <a:pPr algn="just"/>
            <a:r>
              <a:rPr lang="en-US" altLang="zh-CN" smtClean="0"/>
              <a:t>(2) Confidence: </a:t>
            </a:r>
            <a:r>
              <a:rPr lang="en-US" altLang="zh-CN"/>
              <a:t>Median and mean confidence is </a:t>
            </a:r>
            <a:r>
              <a:rPr lang="en-US" altLang="zh-CN"/>
              <a:t>defined </a:t>
            </a:r>
            <a:r>
              <a:rPr lang="en-US" altLang="zh-CN" smtClean="0"/>
              <a:t>as the </a:t>
            </a:r>
            <a:r>
              <a:rPr lang="en-US" altLang="zh-CN"/>
              <a:t>median and mean relevance degrees participants </a:t>
            </a:r>
            <a:r>
              <a:rPr lang="en-US" altLang="zh-CN"/>
              <a:t>give </a:t>
            </a:r>
            <a:r>
              <a:rPr lang="en-US" altLang="zh-CN" smtClean="0"/>
              <a:t>to all </a:t>
            </a:r>
            <a:r>
              <a:rPr lang="en-US" altLang="zh-CN"/>
              <a:t>retrieved repositories recommended by </a:t>
            </a:r>
            <a:r>
              <a:rPr lang="en-US" altLang="zh-CN"/>
              <a:t>a </a:t>
            </a:r>
            <a:r>
              <a:rPr lang="en-US" altLang="zh-CN" smtClean="0"/>
              <a:t>system. </a:t>
            </a:r>
            <a:r>
              <a:rPr lang="en-US" altLang="zh-CN"/>
              <a:t>The example is shown in </a:t>
            </a:r>
            <a:r>
              <a:rPr lang="en-US" altLang="zh-CN"/>
              <a:t>the </a:t>
            </a:r>
            <a:r>
              <a:rPr lang="en-US" altLang="zh-CN" smtClean="0"/>
              <a:t> Table 1.</a:t>
            </a:r>
          </a:p>
          <a:p>
            <a:pPr algn="just"/>
            <a:r>
              <a:rPr lang="en-US" altLang="zh-CN"/>
              <a:t>(3) Precision is defined as the </a:t>
            </a:r>
            <a:r>
              <a:rPr lang="en-US" altLang="zh-CN"/>
              <a:t>proportion </a:t>
            </a:r>
            <a:r>
              <a:rPr lang="en-US" altLang="zh-CN" smtClean="0"/>
              <a:t>of relevant </a:t>
            </a:r>
            <a:r>
              <a:rPr lang="en-US" altLang="zh-CN"/>
              <a:t>and highly relevant repositories (i.e., </a:t>
            </a:r>
            <a:r>
              <a:rPr lang="en-US" altLang="zh-CN"/>
              <a:t>whose </a:t>
            </a:r>
            <a:r>
              <a:rPr lang="en-US" altLang="zh-CN" smtClean="0"/>
              <a:t>final relevance </a:t>
            </a:r>
            <a:r>
              <a:rPr lang="en-US" altLang="zh-CN"/>
              <a:t>degrees are equal to or greater than 4) </a:t>
            </a:r>
            <a:r>
              <a:rPr lang="en-US" altLang="zh-CN"/>
              <a:t>among </a:t>
            </a:r>
            <a:r>
              <a:rPr lang="en-US" altLang="zh-CN" smtClean="0"/>
              <a:t>the recommendations </a:t>
            </a:r>
            <a:r>
              <a:rPr lang="en-US" altLang="zh-CN"/>
              <a:t>that </a:t>
            </a:r>
            <a:r>
              <a:rPr lang="en-US" altLang="zh-CN" smtClean="0"/>
              <a:t>our method </a:t>
            </a:r>
            <a:r>
              <a:rPr lang="en-US" altLang="zh-CN"/>
              <a:t>generates for a query.</a:t>
            </a:r>
          </a:p>
          <a:p>
            <a:pPr marL="0" indent="0" algn="just">
              <a:buNone/>
            </a:pPr>
            <a:r>
              <a:rPr lang="en-US" altLang="zh-CN" smtClean="0"/>
              <a:t/>
            </a:r>
            <a:br>
              <a:rPr lang="en-US" altLang="zh-CN" smtClean="0"/>
            </a:br>
            <a:endParaRPr lang="zh-CN" altLang="en-US"/>
          </a:p>
        </p:txBody>
      </p:sp>
    </p:spTree>
    <p:extLst>
      <p:ext uri="{BB962C8B-B14F-4D97-AF65-F5344CB8AC3E}">
        <p14:creationId xmlns:p14="http://schemas.microsoft.com/office/powerpoint/2010/main" val="3070640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395"/>
            <a:ext cx="8229600" cy="1143000"/>
          </a:xfrm>
        </p:spPr>
        <p:txBody>
          <a:bodyPr>
            <a:normAutofit fontScale="90000"/>
          </a:bodyPr>
          <a:lstStyle/>
          <a:p>
            <a:r>
              <a:rPr lang="en-US" altLang="zh-CN" smtClean="0"/>
              <a:t>Table 1. An example of the results of two queries</a:t>
            </a:r>
            <a:endParaRPr lang="zh-CN" altLang="en-US"/>
          </a:p>
        </p:txBody>
      </p:sp>
      <p:graphicFrame>
        <p:nvGraphicFramePr>
          <p:cNvPr id="4" name="内容占位符 3"/>
          <p:cNvGraphicFramePr>
            <a:graphicFrameLocks noGrp="1"/>
          </p:cNvGraphicFramePr>
          <p:nvPr>
            <p:ph idx="1"/>
            <p:extLst>
              <p:ext uri="{D42A27DB-BD31-4B8C-83A1-F6EECF244321}">
                <p14:modId xmlns:p14="http://schemas.microsoft.com/office/powerpoint/2010/main" val="3661348460"/>
              </p:ext>
            </p:extLst>
          </p:nvPr>
        </p:nvGraphicFramePr>
        <p:xfrm>
          <a:off x="1115616" y="1196752"/>
          <a:ext cx="6984776" cy="5257800"/>
        </p:xfrm>
        <a:graphic>
          <a:graphicData uri="http://schemas.openxmlformats.org/drawingml/2006/table">
            <a:tbl>
              <a:tblPr firstRow="1" bandRow="1">
                <a:tableStyleId>{5940675A-B579-460E-94D1-54222C63F5DA}</a:tableStyleId>
              </a:tblPr>
              <a:tblGrid>
                <a:gridCol w="1368152"/>
                <a:gridCol w="1368152"/>
                <a:gridCol w="1296144"/>
                <a:gridCol w="144016"/>
                <a:gridCol w="1224136"/>
                <a:gridCol w="144016"/>
                <a:gridCol w="1440160"/>
              </a:tblGrid>
              <a:tr h="370840">
                <a:tc>
                  <a:txBody>
                    <a:bodyPr/>
                    <a:lstStyle/>
                    <a:p>
                      <a:r>
                        <a:rPr lang="en-US" altLang="zh-CN" smtClean="0"/>
                        <a:t>project</a:t>
                      </a:r>
                      <a:endParaRPr lang="zh-CN" altLang="en-US"/>
                    </a:p>
                  </a:txBody>
                  <a:tcPr/>
                </a:tc>
                <a:tc>
                  <a:txBody>
                    <a:bodyPr/>
                    <a:lstStyle/>
                    <a:p>
                      <a:r>
                        <a:rPr lang="en-US" altLang="zh-CN" smtClean="0"/>
                        <a:t>participant1</a:t>
                      </a:r>
                      <a:endParaRPr lang="zh-CN" altLang="en-US"/>
                    </a:p>
                  </a:txBody>
                  <a:tcPr/>
                </a:tc>
                <a:tc gridSpan="2">
                  <a:txBody>
                    <a:bodyPr/>
                    <a:lstStyle/>
                    <a:p>
                      <a:r>
                        <a:rPr lang="en-US" altLang="zh-CN" smtClean="0"/>
                        <a:t>participant2</a:t>
                      </a:r>
                      <a:endParaRPr lang="zh-CN" altLang="en-US"/>
                    </a:p>
                  </a:txBody>
                  <a:tcPr/>
                </a:tc>
                <a:tc hMerge="1">
                  <a:txBody>
                    <a:bodyPr/>
                    <a:lstStyle/>
                    <a:p>
                      <a:endParaRPr lang="zh-CN" altLang="en-US"/>
                    </a:p>
                  </a:txBody>
                  <a:tcPr/>
                </a:tc>
                <a:tc gridSpan="2">
                  <a:txBody>
                    <a:bodyPr/>
                    <a:lstStyle/>
                    <a:p>
                      <a:r>
                        <a:rPr lang="en-US" altLang="zh-CN" smtClean="0"/>
                        <a:t>participant3</a:t>
                      </a:r>
                      <a:endParaRPr lang="zh-CN" altLang="en-US"/>
                    </a:p>
                  </a:txBody>
                  <a:tcPr/>
                </a:tc>
                <a:tc hMerge="1">
                  <a:txBody>
                    <a:bodyPr/>
                    <a:lstStyle/>
                    <a:p>
                      <a:endParaRPr lang="zh-CN" altLang="en-US"/>
                    </a:p>
                  </a:txBody>
                  <a:tcPr/>
                </a:tc>
                <a:tc>
                  <a:txBody>
                    <a:bodyPr/>
                    <a:lstStyle/>
                    <a:p>
                      <a:r>
                        <a:rPr lang="en-US" altLang="zh-CN" smtClean="0"/>
                        <a:t>participant4</a:t>
                      </a:r>
                      <a:endParaRPr lang="zh-CN" altLang="en-US"/>
                    </a:p>
                  </a:txBody>
                  <a:tcPr/>
                </a:tc>
              </a:tr>
              <a:tr h="370840">
                <a:tc>
                  <a:txBody>
                    <a:bodyPr/>
                    <a:lstStyle/>
                    <a:p>
                      <a:r>
                        <a:rPr lang="en-US" altLang="zh-CN" sz="1800" b="0" i="0" kern="1200" smtClean="0">
                          <a:solidFill>
                            <a:schemeClr val="tx1"/>
                          </a:solidFill>
                          <a:effectLst/>
                          <a:latin typeface="+mn-lt"/>
                          <a:ea typeface="+mn-ea"/>
                          <a:cs typeface="+mn-cs"/>
                        </a:rPr>
                        <a:t>query</a:t>
                      </a:r>
                      <a:r>
                        <a:rPr lang="en-US" altLang="zh-CN" smtClean="0"/>
                        <a:t> 1</a:t>
                      </a:r>
                      <a:endParaRPr lang="zh-CN" alt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mtClean="0"/>
                        <a:t>Precision for </a:t>
                      </a:r>
                      <a:r>
                        <a:rPr lang="en-US" altLang="zh-CN" sz="1800" b="0" i="0" kern="1200" smtClean="0">
                          <a:solidFill>
                            <a:schemeClr val="tx1"/>
                          </a:solidFill>
                          <a:effectLst/>
                          <a:latin typeface="+mn-lt"/>
                          <a:ea typeface="+mn-ea"/>
                          <a:cs typeface="+mn-cs"/>
                        </a:rPr>
                        <a:t>query</a:t>
                      </a:r>
                      <a:r>
                        <a:rPr lang="en-US" altLang="zh-CN" smtClean="0"/>
                        <a:t> 1:  0.250</a:t>
                      </a:r>
                      <a:r>
                        <a:rPr lang="zh-CN" altLang="en-US" baseline="0" smtClean="0"/>
                        <a:t> </a:t>
                      </a:r>
                      <a:r>
                        <a:rPr lang="en-US" altLang="zh-CN" baseline="0" smtClean="0"/>
                        <a:t>(2/8)</a:t>
                      </a:r>
                      <a:endParaRPr lang="zh-CN" altLang="en-US" smtClean="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70840">
                <a:tc>
                  <a:txBody>
                    <a:bodyPr/>
                    <a:lstStyle/>
                    <a:p>
                      <a:r>
                        <a:rPr lang="en-US" altLang="zh-CN" sz="1800" b="0" i="0" kern="1200" smtClean="0">
                          <a:solidFill>
                            <a:schemeClr val="tx1"/>
                          </a:solidFill>
                          <a:effectLst/>
                          <a:latin typeface="+mn-lt"/>
                          <a:ea typeface="+mn-ea"/>
                          <a:cs typeface="+mn-cs"/>
                        </a:rPr>
                        <a:t>retrieved</a:t>
                      </a:r>
                      <a:r>
                        <a:rPr lang="en-US" altLang="zh-CN" smtClean="0"/>
                        <a:t> 1</a:t>
                      </a:r>
                      <a:endParaRPr lang="zh-CN" altLang="en-US"/>
                    </a:p>
                  </a:txBody>
                  <a:tcPr/>
                </a:tc>
                <a:tc>
                  <a:txBody>
                    <a:bodyPr/>
                    <a:lstStyle/>
                    <a:p>
                      <a:r>
                        <a:rPr lang="en-US" altLang="zh-CN" smtClean="0"/>
                        <a:t>3</a:t>
                      </a:r>
                      <a:endParaRPr lang="zh-CN" altLang="en-US"/>
                    </a:p>
                  </a:txBody>
                  <a:tcPr/>
                </a:tc>
                <a:tc gridSpan="2">
                  <a:txBody>
                    <a:bodyPr/>
                    <a:lstStyle/>
                    <a:p>
                      <a:r>
                        <a:rPr lang="en-US" altLang="zh-CN" smtClean="0"/>
                        <a:t>2</a:t>
                      </a:r>
                      <a:endParaRPr lang="zh-CN" altLang="en-US"/>
                    </a:p>
                  </a:txBody>
                  <a:tcPr/>
                </a:tc>
                <a:tc hMerge="1">
                  <a:txBody>
                    <a:bodyPr/>
                    <a:lstStyle/>
                    <a:p>
                      <a:endParaRPr lang="zh-CN" altLang="en-US">
                        <a:solidFill>
                          <a:srgbClr val="FF0000"/>
                        </a:solidFill>
                      </a:endParaRPr>
                    </a:p>
                  </a:txBody>
                  <a:tcPr/>
                </a:tc>
                <a:tc gridSpan="2">
                  <a:txBody>
                    <a:bodyPr/>
                    <a:lstStyle/>
                    <a:p>
                      <a:r>
                        <a:rPr lang="en-US" altLang="zh-CN" smtClean="0">
                          <a:solidFill>
                            <a:srgbClr val="FF0000"/>
                          </a:solidFill>
                        </a:rPr>
                        <a:t>5</a:t>
                      </a:r>
                      <a:endParaRPr lang="zh-CN" altLang="en-US">
                        <a:solidFill>
                          <a:srgbClr val="FF0000"/>
                        </a:solidFill>
                      </a:endParaRPr>
                    </a:p>
                  </a:txBody>
                  <a:tcPr/>
                </a:tc>
                <a:tc hMerge="1">
                  <a:txBody>
                    <a:bodyPr/>
                    <a:lstStyle/>
                    <a:p>
                      <a:endParaRPr lang="zh-CN" altLang="en-US"/>
                    </a:p>
                  </a:txBody>
                  <a:tcPr/>
                </a:tc>
                <a:tc>
                  <a:txBody>
                    <a:bodyPr/>
                    <a:lstStyle/>
                    <a:p>
                      <a:r>
                        <a:rPr lang="en-US" altLang="zh-CN" smtClean="0"/>
                        <a:t>3</a:t>
                      </a:r>
                      <a:endParaRPr lang="zh-CN" altLang="en-US"/>
                    </a:p>
                  </a:txBody>
                  <a:tcPr/>
                </a:tc>
              </a:tr>
              <a:tr h="370840">
                <a:tc>
                  <a:txBody>
                    <a:bodyPr/>
                    <a:lstStyle/>
                    <a:p>
                      <a:r>
                        <a:rPr lang="en-US" altLang="zh-CN" sz="1800" b="0" i="0" kern="1200" smtClean="0">
                          <a:solidFill>
                            <a:schemeClr val="tx1"/>
                          </a:solidFill>
                          <a:effectLst/>
                          <a:latin typeface="+mn-lt"/>
                          <a:ea typeface="+mn-ea"/>
                          <a:cs typeface="+mn-cs"/>
                        </a:rPr>
                        <a:t>retrieved</a:t>
                      </a:r>
                      <a:r>
                        <a:rPr lang="en-US" altLang="zh-CN" smtClean="0"/>
                        <a:t> 1</a:t>
                      </a:r>
                      <a:endParaRPr lang="zh-CN" altLang="en-US"/>
                    </a:p>
                  </a:txBody>
                  <a:tcPr/>
                </a:tc>
                <a:tc>
                  <a:txBody>
                    <a:bodyPr/>
                    <a:lstStyle/>
                    <a:p>
                      <a:r>
                        <a:rPr lang="en-US" altLang="zh-CN" smtClean="0"/>
                        <a:t>3</a:t>
                      </a:r>
                      <a:endParaRPr lang="zh-CN" altLang="en-US"/>
                    </a:p>
                  </a:txBody>
                  <a:tcPr/>
                </a:tc>
                <a:tc gridSpan="2">
                  <a:txBody>
                    <a:bodyPr/>
                    <a:lstStyle/>
                    <a:p>
                      <a:r>
                        <a:rPr lang="en-US" altLang="zh-CN" smtClean="0"/>
                        <a:t>1</a:t>
                      </a:r>
                      <a:endParaRPr lang="zh-CN" altLang="en-US"/>
                    </a:p>
                  </a:txBody>
                  <a:tcPr/>
                </a:tc>
                <a:tc hMerge="1">
                  <a:txBody>
                    <a:bodyPr/>
                    <a:lstStyle/>
                    <a:p>
                      <a:endParaRPr lang="zh-CN" altLang="en-US">
                        <a:solidFill>
                          <a:srgbClr val="FF0000"/>
                        </a:solidFill>
                      </a:endParaRPr>
                    </a:p>
                  </a:txBody>
                  <a:tcPr/>
                </a:tc>
                <a:tc gridSpan="2">
                  <a:txBody>
                    <a:bodyPr/>
                    <a:lstStyle/>
                    <a:p>
                      <a:r>
                        <a:rPr lang="en-US" altLang="zh-CN" smtClean="0">
                          <a:solidFill>
                            <a:srgbClr val="FF0000"/>
                          </a:solidFill>
                        </a:rPr>
                        <a:t>5</a:t>
                      </a:r>
                      <a:endParaRPr lang="zh-CN" altLang="en-US">
                        <a:solidFill>
                          <a:srgbClr val="FF0000"/>
                        </a:solidFill>
                      </a:endParaRPr>
                    </a:p>
                  </a:txBody>
                  <a:tcPr/>
                </a:tc>
                <a:tc hMerge="1">
                  <a:txBody>
                    <a:bodyPr/>
                    <a:lstStyle/>
                    <a:p>
                      <a:endParaRPr lang="zh-CN" altLang="en-US"/>
                    </a:p>
                  </a:txBody>
                  <a:tcPr/>
                </a:tc>
                <a:tc>
                  <a:txBody>
                    <a:bodyPr/>
                    <a:lstStyle/>
                    <a:p>
                      <a:r>
                        <a:rPr lang="en-US" altLang="zh-CN" smtClean="0"/>
                        <a:t>3</a:t>
                      </a:r>
                      <a:endParaRPr lang="zh-CN" altLang="en-US"/>
                    </a:p>
                  </a:txBody>
                  <a:tcPr/>
                </a:tc>
              </a:tr>
              <a:tr h="370840">
                <a:tc>
                  <a:txBody>
                    <a:bodyPr/>
                    <a:lstStyle/>
                    <a:p>
                      <a:r>
                        <a:rPr lang="en-US" altLang="zh-CN" sz="1800" b="0" i="0" kern="1200" smtClean="0">
                          <a:solidFill>
                            <a:schemeClr val="tx1"/>
                          </a:solidFill>
                          <a:effectLst/>
                          <a:latin typeface="+mn-lt"/>
                          <a:ea typeface="+mn-ea"/>
                          <a:cs typeface="+mn-cs"/>
                        </a:rPr>
                        <a:t>query</a:t>
                      </a:r>
                      <a:r>
                        <a:rPr lang="en-US" altLang="zh-CN" smtClean="0"/>
                        <a:t> </a:t>
                      </a:r>
                      <a:r>
                        <a:rPr lang="en-US" altLang="zh-CN" smtClean="0"/>
                        <a:t>2</a:t>
                      </a:r>
                      <a:endParaRPr lang="zh-CN" alt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mtClean="0"/>
                        <a:t>Precision for </a:t>
                      </a:r>
                      <a:r>
                        <a:rPr lang="en-US" altLang="zh-CN" sz="1800" b="0" i="0" kern="1200" smtClean="0">
                          <a:solidFill>
                            <a:schemeClr val="tx1"/>
                          </a:solidFill>
                          <a:effectLst/>
                          <a:latin typeface="+mn-lt"/>
                          <a:ea typeface="+mn-ea"/>
                          <a:cs typeface="+mn-cs"/>
                        </a:rPr>
                        <a:t>query</a:t>
                      </a:r>
                      <a:r>
                        <a:rPr lang="en-US" altLang="zh-CN" smtClean="0"/>
                        <a:t> 2:  0.667</a:t>
                      </a:r>
                      <a:r>
                        <a:rPr lang="zh-CN" altLang="en-US" baseline="0" smtClean="0"/>
                        <a:t> </a:t>
                      </a:r>
                      <a:r>
                        <a:rPr lang="en-US" altLang="zh-CN" baseline="0" smtClean="0"/>
                        <a:t>(8/12)</a:t>
                      </a:r>
                      <a:endParaRPr lang="zh-CN" altLang="en-US" smtClean="0"/>
                    </a:p>
                  </a:txBody>
                  <a:tcPr/>
                </a:tc>
                <a:tc hMerge="1">
                  <a:txBody>
                    <a:bodyPr/>
                    <a:lstStyle/>
                    <a:p>
                      <a:endParaRPr lang="zh-CN" altLang="en-US"/>
                    </a:p>
                  </a:txBody>
                  <a:tcPr/>
                </a:tc>
                <a:tc hMerge="1">
                  <a:txBody>
                    <a:bodyPr/>
                    <a:lstStyle/>
                    <a:p>
                      <a:endParaRPr lang="zh-CN" altLang="en-US">
                        <a:solidFill>
                          <a:srgbClr val="FF0000"/>
                        </a:solidFill>
                      </a:endParaRPr>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70840">
                <a:tc>
                  <a:txBody>
                    <a:bodyPr/>
                    <a:lstStyle/>
                    <a:p>
                      <a:r>
                        <a:rPr lang="en-US" altLang="zh-CN" sz="1800" b="0" i="0" kern="1200" smtClean="0">
                          <a:solidFill>
                            <a:schemeClr val="tx1"/>
                          </a:solidFill>
                          <a:effectLst/>
                          <a:latin typeface="+mn-lt"/>
                          <a:ea typeface="+mn-ea"/>
                          <a:cs typeface="+mn-cs"/>
                        </a:rPr>
                        <a:t>retrieved</a:t>
                      </a:r>
                      <a:r>
                        <a:rPr lang="en-US" altLang="zh-CN" smtClean="0"/>
                        <a:t> </a:t>
                      </a:r>
                      <a:r>
                        <a:rPr lang="en-US" altLang="zh-CN" smtClean="0"/>
                        <a:t>2</a:t>
                      </a:r>
                      <a:endParaRPr lang="zh-CN" altLang="en-US"/>
                    </a:p>
                  </a:txBody>
                  <a:tcPr/>
                </a:tc>
                <a:tc>
                  <a:txBody>
                    <a:bodyPr/>
                    <a:lstStyle/>
                    <a:p>
                      <a:r>
                        <a:rPr lang="en-US" altLang="zh-CN" smtClean="0">
                          <a:solidFill>
                            <a:srgbClr val="FF0000"/>
                          </a:solidFill>
                        </a:rPr>
                        <a:t>4</a:t>
                      </a:r>
                      <a:endParaRPr lang="zh-CN" altLang="en-US">
                        <a:solidFill>
                          <a:srgbClr val="FF0000"/>
                        </a:solidFill>
                      </a:endParaRPr>
                    </a:p>
                  </a:txBody>
                  <a:tcPr/>
                </a:tc>
                <a:tc gridSpan="2">
                  <a:txBody>
                    <a:bodyPr/>
                    <a:lstStyle/>
                    <a:p>
                      <a:r>
                        <a:rPr lang="en-US" altLang="zh-CN" smtClean="0"/>
                        <a:t>3</a:t>
                      </a:r>
                      <a:endParaRPr lang="zh-CN" altLang="en-US"/>
                    </a:p>
                  </a:txBody>
                  <a:tcPr/>
                </a:tc>
                <a:tc hMerge="1">
                  <a:txBody>
                    <a:bodyPr/>
                    <a:lstStyle/>
                    <a:p>
                      <a:endParaRPr lang="zh-CN" altLang="en-US">
                        <a:solidFill>
                          <a:srgbClr val="FF0000"/>
                        </a:solidFill>
                      </a:endParaRPr>
                    </a:p>
                  </a:txBody>
                  <a:tcPr/>
                </a:tc>
                <a:tc gridSpan="2">
                  <a:txBody>
                    <a:bodyPr/>
                    <a:lstStyle/>
                    <a:p>
                      <a:r>
                        <a:rPr lang="en-US" altLang="zh-CN" smtClean="0">
                          <a:solidFill>
                            <a:srgbClr val="FF0000"/>
                          </a:solidFill>
                        </a:rPr>
                        <a:t>4</a:t>
                      </a:r>
                      <a:endParaRPr lang="zh-CN" altLang="en-US">
                        <a:solidFill>
                          <a:srgbClr val="FF0000"/>
                        </a:solidFill>
                      </a:endParaRPr>
                    </a:p>
                  </a:txBody>
                  <a:tcPr/>
                </a:tc>
                <a:tc hMerge="1">
                  <a:txBody>
                    <a:bodyPr/>
                    <a:lstStyle/>
                    <a:p>
                      <a:endParaRPr lang="zh-CN" altLang="en-US"/>
                    </a:p>
                  </a:txBody>
                  <a:tcPr/>
                </a:tc>
                <a:tc>
                  <a:txBody>
                    <a:bodyPr/>
                    <a:lstStyle/>
                    <a:p>
                      <a:r>
                        <a:rPr lang="en-US" altLang="zh-CN" smtClean="0"/>
                        <a:t>2</a:t>
                      </a:r>
                      <a:endParaRPr lang="zh-CN" altLang="en-US"/>
                    </a:p>
                  </a:txBody>
                  <a:tcPr/>
                </a:tc>
              </a:tr>
              <a:tr h="370840">
                <a:tc>
                  <a:txBody>
                    <a:bodyPr/>
                    <a:lstStyle/>
                    <a:p>
                      <a:r>
                        <a:rPr lang="en-US" altLang="zh-CN" sz="1800" b="0" i="0" kern="1200" smtClean="0">
                          <a:solidFill>
                            <a:schemeClr val="tx1"/>
                          </a:solidFill>
                          <a:effectLst/>
                          <a:latin typeface="+mn-lt"/>
                          <a:ea typeface="+mn-ea"/>
                          <a:cs typeface="+mn-cs"/>
                        </a:rPr>
                        <a:t>retrieved</a:t>
                      </a:r>
                      <a:r>
                        <a:rPr lang="en-US" altLang="zh-CN" smtClean="0"/>
                        <a:t> 2</a:t>
                      </a:r>
                      <a:endParaRPr lang="zh-CN" altLang="en-US"/>
                    </a:p>
                  </a:txBody>
                  <a:tcPr/>
                </a:tc>
                <a:tc>
                  <a:txBody>
                    <a:bodyPr/>
                    <a:lstStyle/>
                    <a:p>
                      <a:r>
                        <a:rPr lang="en-US" altLang="zh-CN" smtClean="0">
                          <a:solidFill>
                            <a:srgbClr val="FF0000"/>
                          </a:solidFill>
                        </a:rPr>
                        <a:t>4</a:t>
                      </a:r>
                      <a:endParaRPr lang="zh-CN" altLang="en-US">
                        <a:solidFill>
                          <a:srgbClr val="FF0000"/>
                        </a:solidFill>
                      </a:endParaRPr>
                    </a:p>
                  </a:txBody>
                  <a:tcPr/>
                </a:tc>
                <a:tc gridSpan="2">
                  <a:txBody>
                    <a:bodyPr/>
                    <a:lstStyle/>
                    <a:p>
                      <a:r>
                        <a:rPr lang="en-US" altLang="zh-CN" smtClean="0">
                          <a:solidFill>
                            <a:srgbClr val="FF0000"/>
                          </a:solidFill>
                        </a:rPr>
                        <a:t>5</a:t>
                      </a:r>
                      <a:endParaRPr lang="zh-CN" altLang="en-US">
                        <a:solidFill>
                          <a:srgbClr val="FF0000"/>
                        </a:solidFill>
                      </a:endParaRPr>
                    </a:p>
                  </a:txBody>
                  <a:tcPr/>
                </a:tc>
                <a:tc hMerge="1">
                  <a:txBody>
                    <a:bodyPr/>
                    <a:lstStyle/>
                    <a:p>
                      <a:endParaRPr lang="zh-CN" altLang="en-US">
                        <a:solidFill>
                          <a:srgbClr val="FF0000"/>
                        </a:solidFill>
                      </a:endParaRPr>
                    </a:p>
                  </a:txBody>
                  <a:tcPr/>
                </a:tc>
                <a:tc gridSpan="2">
                  <a:txBody>
                    <a:bodyPr/>
                    <a:lstStyle/>
                    <a:p>
                      <a:r>
                        <a:rPr lang="en-US" altLang="zh-CN" smtClean="0">
                          <a:solidFill>
                            <a:srgbClr val="FF0000"/>
                          </a:solidFill>
                        </a:rPr>
                        <a:t>4</a:t>
                      </a:r>
                      <a:endParaRPr lang="zh-CN" altLang="en-US">
                        <a:solidFill>
                          <a:srgbClr val="FF0000"/>
                        </a:solidFill>
                      </a:endParaRPr>
                    </a:p>
                  </a:txBody>
                  <a:tcPr/>
                </a:tc>
                <a:tc hMerge="1">
                  <a:txBody>
                    <a:bodyPr/>
                    <a:lstStyle/>
                    <a:p>
                      <a:endParaRPr lang="zh-CN" altLang="en-US"/>
                    </a:p>
                  </a:txBody>
                  <a:tcPr/>
                </a:tc>
                <a:tc>
                  <a:txBody>
                    <a:bodyPr/>
                    <a:lstStyle/>
                    <a:p>
                      <a:r>
                        <a:rPr lang="en-US" altLang="zh-CN" smtClean="0"/>
                        <a:t>2</a:t>
                      </a:r>
                      <a:endParaRPr lang="zh-CN" alt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smtClean="0">
                          <a:solidFill>
                            <a:schemeClr val="tx1"/>
                          </a:solidFill>
                          <a:effectLst/>
                          <a:latin typeface="+mn-lt"/>
                          <a:ea typeface="+mn-ea"/>
                          <a:cs typeface="+mn-cs"/>
                        </a:rPr>
                        <a:t>retrieved</a:t>
                      </a:r>
                      <a:r>
                        <a:rPr lang="en-US" altLang="zh-CN" smtClean="0"/>
                        <a:t> 2</a:t>
                      </a:r>
                      <a:endParaRPr lang="zh-CN" altLang="en-US" smtClean="0"/>
                    </a:p>
                  </a:txBody>
                  <a:tcPr/>
                </a:tc>
                <a:tc>
                  <a:txBody>
                    <a:bodyPr/>
                    <a:lstStyle/>
                    <a:p>
                      <a:r>
                        <a:rPr lang="en-US" altLang="zh-CN" smtClean="0">
                          <a:solidFill>
                            <a:srgbClr val="FF0000"/>
                          </a:solidFill>
                        </a:rPr>
                        <a:t>5</a:t>
                      </a:r>
                      <a:endParaRPr lang="zh-CN" altLang="en-US">
                        <a:solidFill>
                          <a:srgbClr val="FF0000"/>
                        </a:solidFill>
                      </a:endParaRPr>
                    </a:p>
                  </a:txBody>
                  <a:tcPr/>
                </a:tc>
                <a:tc gridSpan="2">
                  <a:txBody>
                    <a:bodyPr/>
                    <a:lstStyle/>
                    <a:p>
                      <a:r>
                        <a:rPr lang="en-US" altLang="zh-CN" smtClean="0">
                          <a:solidFill>
                            <a:srgbClr val="FF0000"/>
                          </a:solidFill>
                        </a:rPr>
                        <a:t>4</a:t>
                      </a:r>
                      <a:endParaRPr lang="zh-CN" altLang="en-US">
                        <a:solidFill>
                          <a:srgbClr val="FF0000"/>
                        </a:solidFill>
                      </a:endParaRPr>
                    </a:p>
                  </a:txBody>
                  <a:tcPr/>
                </a:tc>
                <a:tc hMerge="1">
                  <a:txBody>
                    <a:bodyPr/>
                    <a:lstStyle/>
                    <a:p>
                      <a:endParaRPr lang="zh-CN" altLang="en-US">
                        <a:solidFill>
                          <a:srgbClr val="FF0000"/>
                        </a:solidFill>
                      </a:endParaRPr>
                    </a:p>
                  </a:txBody>
                  <a:tcPr/>
                </a:tc>
                <a:tc gridSpan="2">
                  <a:txBody>
                    <a:bodyPr/>
                    <a:lstStyle/>
                    <a:p>
                      <a:r>
                        <a:rPr lang="en-US" altLang="zh-CN" smtClean="0">
                          <a:solidFill>
                            <a:srgbClr val="FF0000"/>
                          </a:solidFill>
                        </a:rPr>
                        <a:t>4</a:t>
                      </a:r>
                      <a:endParaRPr lang="zh-CN" altLang="en-US">
                        <a:solidFill>
                          <a:srgbClr val="FF0000"/>
                        </a:solidFill>
                      </a:endParaRPr>
                    </a:p>
                  </a:txBody>
                  <a:tcPr/>
                </a:tc>
                <a:tc hMerge="1">
                  <a:txBody>
                    <a:bodyPr/>
                    <a:lstStyle/>
                    <a:p>
                      <a:endParaRPr lang="zh-CN" altLang="en-US"/>
                    </a:p>
                  </a:txBody>
                  <a:tcPr/>
                </a:tc>
                <a:tc>
                  <a:txBody>
                    <a:bodyPr/>
                    <a:lstStyle/>
                    <a:p>
                      <a:r>
                        <a:rPr lang="en-US" altLang="zh-CN" smtClean="0"/>
                        <a:t>3</a:t>
                      </a:r>
                      <a:endParaRPr lang="zh-CN" altLang="en-US"/>
                    </a:p>
                  </a:txBody>
                  <a:tcPr/>
                </a:tc>
              </a:tr>
              <a:tr h="370840">
                <a:tc>
                  <a:txBody>
                    <a:bodyPr/>
                    <a:lstStyle/>
                    <a:p>
                      <a:r>
                        <a:rPr lang="en-US" altLang="zh-CN" smtClean="0"/>
                        <a:t>Confidence</a:t>
                      </a:r>
                      <a:endParaRPr lang="zh-CN" altLang="en-US"/>
                    </a:p>
                  </a:txBody>
                  <a:tcPr/>
                </a:tc>
                <a:tc>
                  <a:txBody>
                    <a:bodyPr/>
                    <a:lstStyle/>
                    <a:p>
                      <a:r>
                        <a:rPr lang="en-US" altLang="zh-CN" smtClean="0"/>
                        <a:t>Median:4</a:t>
                      </a:r>
                    </a:p>
                    <a:p>
                      <a:r>
                        <a:rPr lang="en-US" altLang="zh-CN" smtClean="0"/>
                        <a:t>Mean:3.8</a:t>
                      </a:r>
                      <a:endParaRPr lang="zh-CN" altLang="en-US"/>
                    </a:p>
                  </a:txBody>
                  <a:tcPr/>
                </a:tc>
                <a:tc gridSpan="2">
                  <a:txBody>
                    <a:bodyPr/>
                    <a:lstStyle/>
                    <a:p>
                      <a:r>
                        <a:rPr lang="en-US" altLang="zh-CN" smtClean="0"/>
                        <a:t>Median:3</a:t>
                      </a:r>
                    </a:p>
                    <a:p>
                      <a:r>
                        <a:rPr lang="en-US" altLang="zh-CN" smtClean="0"/>
                        <a:t>Mean:3</a:t>
                      </a:r>
                      <a:endParaRPr lang="zh-CN" altLang="en-US" smtClean="0"/>
                    </a:p>
                  </a:txBody>
                  <a:tcPr/>
                </a:tc>
                <a:tc hMerge="1">
                  <a:txBody>
                    <a:bodyPr/>
                    <a:lstStyle/>
                    <a:p>
                      <a:endParaRPr lang="zh-CN" altLang="en-US" smtClean="0"/>
                    </a:p>
                  </a:txBody>
                  <a:tcPr/>
                </a:tc>
                <a:tc gridSpan="2">
                  <a:txBody>
                    <a:bodyPr/>
                    <a:lstStyle/>
                    <a:p>
                      <a:r>
                        <a:rPr lang="en-US" altLang="zh-CN" smtClean="0"/>
                        <a:t>Median:4</a:t>
                      </a:r>
                    </a:p>
                    <a:p>
                      <a:r>
                        <a:rPr lang="en-US" altLang="zh-CN" smtClean="0"/>
                        <a:t>Mean:4.4</a:t>
                      </a:r>
                      <a:endParaRPr lang="zh-CN" altLang="en-US" smtClean="0"/>
                    </a:p>
                  </a:txBody>
                  <a:tcPr/>
                </a:tc>
                <a:tc hMerge="1">
                  <a:txBody>
                    <a:bodyPr/>
                    <a:lstStyle/>
                    <a:p>
                      <a:endParaRPr lang="zh-CN" altLang="en-US" smtClean="0"/>
                    </a:p>
                  </a:txBody>
                  <a:tcPr/>
                </a:tc>
                <a:tc>
                  <a:txBody>
                    <a:bodyPr/>
                    <a:lstStyle/>
                    <a:p>
                      <a:r>
                        <a:rPr lang="en-US" altLang="zh-CN" smtClean="0"/>
                        <a:t>Median:3</a:t>
                      </a:r>
                    </a:p>
                    <a:p>
                      <a:r>
                        <a:rPr lang="en-US" altLang="zh-CN" smtClean="0"/>
                        <a:t>Mean:2.6</a:t>
                      </a:r>
                      <a:endParaRPr lang="zh-CN" altLang="en-US" smtClean="0"/>
                    </a:p>
                  </a:txBody>
                  <a:tcPr/>
                </a:tc>
              </a:tr>
              <a:tr h="370840">
                <a:tc>
                  <a:txBody>
                    <a:bodyPr/>
                    <a:lstStyle/>
                    <a:p>
                      <a:r>
                        <a:rPr lang="en-US" altLang="zh-CN" smtClean="0"/>
                        <a:t>Confidence</a:t>
                      </a:r>
                    </a:p>
                    <a:p>
                      <a:r>
                        <a:rPr lang="en-US" altLang="zh-CN" smtClean="0"/>
                        <a:t>(ALL)</a:t>
                      </a:r>
                      <a:endParaRPr lang="zh-CN" altLang="en-US"/>
                    </a:p>
                  </a:txBody>
                  <a:tcPr/>
                </a:tc>
                <a:tc gridSpan="6">
                  <a:txBody>
                    <a:bodyPr/>
                    <a:lstStyle/>
                    <a:p>
                      <a:pPr algn="ctr"/>
                      <a:r>
                        <a:rPr lang="en-US" altLang="zh-CN" smtClean="0"/>
                        <a:t>Median:3</a:t>
                      </a:r>
                    </a:p>
                    <a:p>
                      <a:pPr algn="ctr"/>
                      <a:r>
                        <a:rPr lang="en-US" altLang="zh-CN" smtClean="0"/>
                        <a:t>Mean:3.45</a:t>
                      </a:r>
                      <a:endParaRPr lang="zh-CN" altLang="en-US" smtClean="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70840">
                <a:tc>
                  <a:txBody>
                    <a:bodyPr/>
                    <a:lstStyle/>
                    <a:p>
                      <a:r>
                        <a:rPr lang="en-US" altLang="zh-CN" smtClean="0"/>
                        <a:t>SuccessRate</a:t>
                      </a:r>
                      <a:endParaRPr lang="zh-CN" altLang="en-US"/>
                    </a:p>
                  </a:txBody>
                  <a:tcPr/>
                </a:tc>
                <a:tc>
                  <a:txBody>
                    <a:bodyPr/>
                    <a:lstStyle/>
                    <a:p>
                      <a:r>
                        <a:rPr lang="en-US" altLang="zh-CN" smtClean="0"/>
                        <a:t>0.600 (3/5)</a:t>
                      </a:r>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0.400 (2/5)</a:t>
                      </a:r>
                      <a:endParaRPr lang="zh-CN" altLang="en-US" smtClean="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1.000 </a:t>
                      </a:r>
                      <a:r>
                        <a:rPr lang="en-US" altLang="zh-CN" smtClean="0"/>
                        <a:t>(5/5)</a:t>
                      </a:r>
                      <a:endParaRPr lang="zh-CN" altLang="en-US" smtClean="0"/>
                    </a:p>
                  </a:txBody>
                  <a:tcPr/>
                </a:tc>
                <a:tc hMerge="1">
                  <a:txBody>
                    <a:bodyPr/>
                    <a:lstStyle/>
                    <a:p>
                      <a:endParaRPr lang="zh-CN" altLang="en-US"/>
                    </a:p>
                  </a:txBody>
                  <a:tcPr/>
                </a:tc>
                <a:tc gridSpan="2">
                  <a:txBody>
                    <a:bodyPr/>
                    <a:lstStyle/>
                    <a:p>
                      <a:r>
                        <a:rPr lang="en-US" altLang="zh-CN" smtClean="0"/>
                        <a:t>0.000 (</a:t>
                      </a:r>
                      <a:r>
                        <a:rPr lang="en-US" altLang="zh-CN" smtClean="0"/>
                        <a:t>0/5)</a:t>
                      </a:r>
                      <a:endParaRPr lang="zh-CN" altLang="en-US"/>
                    </a:p>
                  </a:txBody>
                  <a:tcPr/>
                </a:tc>
                <a:tc hMerge="1">
                  <a:txBody>
                    <a:bodyPr/>
                    <a:lstStyle/>
                    <a:p>
                      <a:endParaRPr lang="zh-CN" altLang="en-US"/>
                    </a:p>
                  </a:txBody>
                  <a:tcPr/>
                </a:tc>
              </a:tr>
              <a:tr h="370840">
                <a:tc>
                  <a:txBody>
                    <a:bodyPr/>
                    <a:lstStyle/>
                    <a:p>
                      <a:r>
                        <a:rPr lang="en-US" altLang="zh-CN" smtClean="0"/>
                        <a:t>SuccessRate</a:t>
                      </a:r>
                    </a:p>
                    <a:p>
                      <a:r>
                        <a:rPr lang="en-US" altLang="zh-CN" smtClean="0"/>
                        <a:t>(ALL)</a:t>
                      </a:r>
                      <a:endParaRPr lang="zh-CN" altLang="en-US"/>
                    </a:p>
                  </a:txBody>
                  <a:tcPr/>
                </a:tc>
                <a:tc gridSpan="6">
                  <a:txBody>
                    <a:bodyPr/>
                    <a:lstStyle/>
                    <a:p>
                      <a:pPr algn="ctr"/>
                      <a:r>
                        <a:rPr lang="en-US" altLang="zh-CN" smtClean="0"/>
                        <a:t>0.500(10/20)</a:t>
                      </a:r>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2691242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724942"/>
          </a:xfrm>
        </p:spPr>
        <p:txBody>
          <a:bodyPr>
            <a:normAutofit fontScale="90000"/>
          </a:bodyPr>
          <a:lstStyle/>
          <a:p>
            <a:r>
              <a:rPr lang="en-US" altLang="zh-CN"/>
              <a:t/>
            </a:r>
            <a:br>
              <a:rPr lang="en-US" altLang="zh-CN"/>
            </a:br>
            <a:r>
              <a:rPr lang="en-US" altLang="zh-CN"/>
              <a:t>Consistency of assessment</a:t>
            </a:r>
            <a:br>
              <a:rPr lang="en-US" altLang="zh-CN"/>
            </a:br>
            <a:endParaRPr lang="zh-CN" altLang="en-US"/>
          </a:p>
        </p:txBody>
      </p:sp>
      <p:sp>
        <p:nvSpPr>
          <p:cNvPr id="3" name="内容占位符 2"/>
          <p:cNvSpPr>
            <a:spLocks noGrp="1"/>
          </p:cNvSpPr>
          <p:nvPr>
            <p:ph idx="1"/>
          </p:nvPr>
        </p:nvSpPr>
        <p:spPr/>
        <p:txBody>
          <a:bodyPr/>
          <a:lstStyle/>
          <a:p>
            <a:r>
              <a:rPr lang="en-US" altLang="zh-CN"/>
              <a:t>Consider that the personal bias of different participants, we calculate the </a:t>
            </a:r>
            <a:r>
              <a:rPr lang="en-US" altLang="zh-CN" smtClean="0"/>
              <a:t>consistency </a:t>
            </a:r>
            <a:r>
              <a:rPr lang="en-US" altLang="zh-CN"/>
              <a:t>of assessment by the Fleiss kappa </a:t>
            </a:r>
            <a:r>
              <a:rPr lang="en-US" altLang="zh-CN" smtClean="0"/>
              <a:t>coefficient.</a:t>
            </a:r>
            <a:r>
              <a:rPr lang="en-US" altLang="zh-CN"/>
              <a:t/>
            </a:r>
            <a:br>
              <a:rPr lang="en-US" altLang="zh-CN"/>
            </a:br>
            <a:endParaRPr lang="zh-CN" altLang="en-US"/>
          </a:p>
        </p:txBody>
      </p:sp>
    </p:spTree>
    <p:extLst>
      <p:ext uri="{BB962C8B-B14F-4D97-AF65-F5344CB8AC3E}">
        <p14:creationId xmlns:p14="http://schemas.microsoft.com/office/powerpoint/2010/main" val="82044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Results</a:t>
            </a:r>
            <a:endParaRPr lang="zh-CN" altLang="en-US"/>
          </a:p>
        </p:txBody>
      </p:sp>
      <p:sp>
        <p:nvSpPr>
          <p:cNvPr id="3" name="内容占位符 2"/>
          <p:cNvSpPr>
            <a:spLocks noGrp="1"/>
          </p:cNvSpPr>
          <p:nvPr>
            <p:ph idx="1"/>
          </p:nvPr>
        </p:nvSpPr>
        <p:spPr/>
        <p:txBody>
          <a:bodyPr>
            <a:normAutofit fontScale="92500" lnSpcReduction="10000"/>
          </a:bodyPr>
          <a:lstStyle/>
          <a:p>
            <a:pPr algn="just"/>
            <a:r>
              <a:rPr lang="en-US" altLang="zh-CN"/>
              <a:t>Our results contains 76 query projects and </a:t>
            </a:r>
            <a:r>
              <a:rPr lang="en-US" altLang="zh-CN"/>
              <a:t>924 </a:t>
            </a:r>
            <a:r>
              <a:rPr lang="en-US" altLang="zh-CN" smtClean="0"/>
              <a:t>retrieved projects.</a:t>
            </a:r>
          </a:p>
          <a:p>
            <a:pPr algn="just"/>
            <a:r>
              <a:rPr lang="en-US" altLang="zh-CN" smtClean="0"/>
              <a:t>The </a:t>
            </a:r>
            <a:r>
              <a:rPr lang="en-US" altLang="zh-CN"/>
              <a:t>overall </a:t>
            </a:r>
            <a:r>
              <a:rPr lang="en-US" altLang="zh-CN"/>
              <a:t>Kappa </a:t>
            </a:r>
            <a:r>
              <a:rPr lang="en-US" altLang="zh-CN" smtClean="0"/>
              <a:t>value of the four participants considering </a:t>
            </a:r>
            <a:r>
              <a:rPr lang="en-US" altLang="zh-CN"/>
              <a:t>all queries </a:t>
            </a:r>
            <a:r>
              <a:rPr lang="en-US" altLang="zh-CN"/>
              <a:t>is </a:t>
            </a:r>
            <a:r>
              <a:rPr lang="en-US" altLang="zh-CN" smtClean="0"/>
              <a:t>0.72, </a:t>
            </a:r>
            <a:r>
              <a:rPr lang="en-US" altLang="zh-CN"/>
              <a:t>which </a:t>
            </a:r>
            <a:r>
              <a:rPr lang="en-US" altLang="zh-CN"/>
              <a:t>indicates </a:t>
            </a:r>
            <a:r>
              <a:rPr lang="en-US" altLang="zh-CN" smtClean="0"/>
              <a:t>substantial agreement </a:t>
            </a:r>
            <a:r>
              <a:rPr lang="en-US" altLang="zh-CN"/>
              <a:t>between </a:t>
            </a:r>
            <a:r>
              <a:rPr lang="en-US" altLang="zh-CN"/>
              <a:t>them</a:t>
            </a:r>
            <a:r>
              <a:rPr lang="en-US" altLang="zh-CN" smtClean="0"/>
              <a:t>.</a:t>
            </a:r>
          </a:p>
          <a:p>
            <a:r>
              <a:rPr lang="en-US" altLang="zh-CN" smtClean="0"/>
              <a:t> The results of confidence and SuccessRate are shown in Table 2. The confidence box plot is shown in Figure 1 and the precision box plot is shown in Figure 2. </a:t>
            </a:r>
            <a:r>
              <a:rPr lang="en-US" altLang="zh-CN"/>
              <a:t/>
            </a:r>
            <a:br>
              <a:rPr lang="en-US" altLang="zh-CN"/>
            </a:br>
            <a:endParaRPr lang="zh-CN" altLang="en-US"/>
          </a:p>
        </p:txBody>
      </p:sp>
    </p:spTree>
    <p:extLst>
      <p:ext uri="{BB962C8B-B14F-4D97-AF65-F5344CB8AC3E}">
        <p14:creationId xmlns:p14="http://schemas.microsoft.com/office/powerpoint/2010/main" val="40101219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940</TotalTime>
  <Words>999</Words>
  <Application>Microsoft Office PowerPoint</Application>
  <PresentationFormat>全屏显示(4:3)</PresentationFormat>
  <Paragraphs>123</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Manual verification results of detection of similar projects </vt:lpstr>
      <vt:lpstr>Description of this material</vt:lpstr>
      <vt:lpstr>Process</vt:lpstr>
      <vt:lpstr>Similarity assess</vt:lpstr>
      <vt:lpstr>Similar project detection Evaluation</vt:lpstr>
      <vt:lpstr>Similar project detection Evaluation</vt:lpstr>
      <vt:lpstr>Table 1. An example of the results of two queries</vt:lpstr>
      <vt:lpstr> Consistency of assessment </vt:lpstr>
      <vt:lpstr>Results</vt:lpstr>
      <vt:lpstr>Table 2. Evaluation of the confidence and SuccessRate</vt:lpstr>
      <vt:lpstr>Figure 1. Confidence Box Plot </vt:lpstr>
      <vt:lpstr>Figure 2. Precision Box Plot </vt:lpstr>
      <vt:lpstr>Conclusion</vt:lpstr>
      <vt:lpstr>Limitation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pituijingzi</dc:creator>
  <cp:lastModifiedBy>Administrator</cp:lastModifiedBy>
  <cp:revision>44</cp:revision>
  <dcterms:created xsi:type="dcterms:W3CDTF">2017-08-16T05:43:03Z</dcterms:created>
  <dcterms:modified xsi:type="dcterms:W3CDTF">2021-04-22T19:30:35Z</dcterms:modified>
</cp:coreProperties>
</file>