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T Sans Narrow"/>
      <p:regular r:id="rId35"/>
      <p:bold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TSansNarrow-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PTSansNarrow-bold.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atistical_hypothesis_testing" TargetMode="External"/><Relationship Id="rId3" Type="http://schemas.openxmlformats.org/officeDocument/2006/relationships/hyperlink" Target="https://en.wikipedia.org/wiki/Outlier" TargetMode="External"/><Relationship Id="rId4" Type="http://schemas.openxmlformats.org/officeDocument/2006/relationships/hyperlink" Target="https://en.wikipedia.org/wiki/Univariate" TargetMode="External"/><Relationship Id="rId9" Type="http://schemas.openxmlformats.org/officeDocument/2006/relationships/hyperlink" Target="https://en.wikipedia.org/wiki/Grubbs%27_test_for_outliers#cite_note-2" TargetMode="External"/><Relationship Id="rId5" Type="http://schemas.openxmlformats.org/officeDocument/2006/relationships/hyperlink" Target="https://en.wikipedia.org/wiki/Normal_distribution" TargetMode="External"/><Relationship Id="rId6" Type="http://schemas.openxmlformats.org/officeDocument/2006/relationships/hyperlink" Target="https://en.wikipedia.org/wiki/Normal_distribution" TargetMode="External"/><Relationship Id="rId7" Type="http://schemas.openxmlformats.org/officeDocument/2006/relationships/hyperlink" Target="https://en.wikipedia.org/wiki/Grubbs%27_test_for_outliers#cite_note-2" TargetMode="External"/><Relationship Id="rId8" Type="http://schemas.openxmlformats.org/officeDocument/2006/relationships/hyperlink" Target="https://en.wikipedia.org/wiki/Normal_distribution"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ib.oxfordjournals.org/content/10/5/525.full" TargetMode="External"/><Relationship Id="rId3" Type="http://schemas.openxmlformats.org/officeDocument/2006/relationships/hyperlink" Target="http://www.nature.com/nbt/journal/v24/n4/full/nbt0406-423.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252525"/>
                </a:solidFill>
                <a:highlight>
                  <a:srgbClr val="FFFFFF"/>
                </a:highlight>
              </a:rPr>
              <a:t>a </a:t>
            </a:r>
            <a:r>
              <a:rPr lang="en" sz="1050">
                <a:solidFill>
                  <a:srgbClr val="0B0080"/>
                </a:solidFill>
                <a:highlight>
                  <a:srgbClr val="FFFFFF"/>
                </a:highlight>
                <a:hlinkClick r:id="rId2"/>
              </a:rPr>
              <a:t>statistical test</a:t>
            </a:r>
            <a:r>
              <a:rPr lang="en" sz="1050">
                <a:solidFill>
                  <a:srgbClr val="252525"/>
                </a:solidFill>
                <a:highlight>
                  <a:srgbClr val="FFFFFF"/>
                </a:highlight>
              </a:rPr>
              <a:t> used to detect </a:t>
            </a:r>
            <a:r>
              <a:rPr lang="en" sz="1050">
                <a:solidFill>
                  <a:srgbClr val="0B0080"/>
                </a:solidFill>
                <a:highlight>
                  <a:srgbClr val="FFFFFF"/>
                </a:highlight>
                <a:hlinkClick r:id="rId3"/>
              </a:rPr>
              <a:t>outliers</a:t>
            </a:r>
            <a:r>
              <a:rPr lang="en" sz="1050">
                <a:solidFill>
                  <a:srgbClr val="252525"/>
                </a:solidFill>
                <a:highlight>
                  <a:srgbClr val="FFFFFF"/>
                </a:highlight>
              </a:rPr>
              <a:t> in a </a:t>
            </a:r>
            <a:r>
              <a:rPr lang="en" sz="1050">
                <a:solidFill>
                  <a:srgbClr val="0B0080"/>
                </a:solidFill>
                <a:highlight>
                  <a:srgbClr val="FFFFFF"/>
                </a:highlight>
                <a:hlinkClick r:id="rId4"/>
              </a:rPr>
              <a:t>univariate</a:t>
            </a:r>
            <a:r>
              <a:rPr lang="en" sz="1050">
                <a:solidFill>
                  <a:srgbClr val="252525"/>
                </a:solidFill>
                <a:highlight>
                  <a:srgbClr val="FFFFFF"/>
                </a:highlight>
              </a:rPr>
              <a:t> data set assumed to come from a </a:t>
            </a:r>
            <a:r>
              <a:rPr lang="en" sz="1050">
                <a:solidFill>
                  <a:srgbClr val="0B0080"/>
                </a:solidFill>
                <a:highlight>
                  <a:srgbClr val="FFFFFF"/>
                </a:highlight>
                <a:hlinkClick r:id="rId5"/>
              </a:rPr>
              <a:t>normally distributed</a:t>
            </a:r>
            <a:r>
              <a:rPr lang="en" sz="1050">
                <a:solidFill>
                  <a:srgbClr val="252525"/>
                </a:solidFill>
                <a:highlight>
                  <a:srgbClr val="FFFFFF"/>
                </a:highlight>
              </a:rPr>
              <a:t> population</a:t>
            </a:r>
          </a:p>
          <a:p>
            <a:pPr lvl="0" rtl="0">
              <a:spcBef>
                <a:spcPts val="0"/>
              </a:spcBef>
              <a:buNone/>
            </a:pPr>
            <a:r>
              <a:t/>
            </a:r>
            <a:endParaRPr sz="1050">
              <a:solidFill>
                <a:srgbClr val="252525"/>
              </a:solidFill>
              <a:highlight>
                <a:srgbClr val="FFFFFF"/>
              </a:highlight>
            </a:endParaRPr>
          </a:p>
          <a:p>
            <a:pPr lvl="0" rtl="0">
              <a:lnSpc>
                <a:spcPct val="229320"/>
              </a:lnSpc>
              <a:spcBef>
                <a:spcPts val="600"/>
              </a:spcBef>
              <a:spcAft>
                <a:spcPts val="600"/>
              </a:spcAft>
              <a:buNone/>
            </a:pPr>
            <a:r>
              <a:rPr lang="en" sz="1050">
                <a:solidFill>
                  <a:srgbClr val="252525"/>
                </a:solidFill>
                <a:highlight>
                  <a:srgbClr val="FFFFFF"/>
                </a:highlight>
              </a:rPr>
              <a:t>Grubbs' test is based on the assumption of </a:t>
            </a:r>
            <a:r>
              <a:rPr lang="en" sz="1050">
                <a:solidFill>
                  <a:srgbClr val="0B0080"/>
                </a:solidFill>
                <a:highlight>
                  <a:srgbClr val="FFFFFF"/>
                </a:highlight>
                <a:hlinkClick r:id="rId6"/>
              </a:rPr>
              <a:t>normality</a:t>
            </a:r>
            <a:r>
              <a:rPr lang="en" sz="1050">
                <a:solidFill>
                  <a:srgbClr val="252525"/>
                </a:solidFill>
                <a:highlight>
                  <a:srgbClr val="FFFFFF"/>
                </a:highlight>
              </a:rPr>
              <a:t>. That is, one should first verify that the data can be reasonably approximated by a normal distribution before applying the Grubbs' test.</a:t>
            </a:r>
            <a:r>
              <a:rPr baseline="30000" lang="en" sz="1400">
                <a:solidFill>
                  <a:srgbClr val="0B0080"/>
                </a:solidFill>
                <a:highlight>
                  <a:srgbClr val="FFFFFF"/>
                </a:highlight>
                <a:hlinkClick r:id="rId7"/>
              </a:rPr>
              <a:t>[2]</a:t>
            </a:r>
          </a:p>
          <a:p>
            <a:pPr lvl="0" rtl="0">
              <a:lnSpc>
                <a:spcPct val="229320"/>
              </a:lnSpc>
              <a:spcBef>
                <a:spcPts val="600"/>
              </a:spcBef>
              <a:spcAft>
                <a:spcPts val="600"/>
              </a:spcAft>
              <a:buNone/>
            </a:pPr>
            <a:r>
              <a:rPr lang="en" sz="1050">
                <a:solidFill>
                  <a:srgbClr val="252525"/>
                </a:solidFill>
                <a:highlight>
                  <a:srgbClr val="FFFFFF"/>
                </a:highlight>
              </a:rPr>
              <a:t>Grubbs' test detects one outlier at a time. </a:t>
            </a:r>
          </a:p>
          <a:p>
            <a:pPr lvl="0" rtl="0">
              <a:lnSpc>
                <a:spcPct val="229320"/>
              </a:lnSpc>
              <a:spcBef>
                <a:spcPts val="600"/>
              </a:spcBef>
              <a:spcAft>
                <a:spcPts val="600"/>
              </a:spcAft>
              <a:buNone/>
            </a:pPr>
            <a:r>
              <a:rPr lang="en" sz="1050">
                <a:solidFill>
                  <a:srgbClr val="252525"/>
                </a:solidFill>
                <a:highlight>
                  <a:srgbClr val="FFFFFF"/>
                </a:highlight>
              </a:rPr>
              <a:t>Grubbs' test is based on the assumption of </a:t>
            </a:r>
            <a:r>
              <a:rPr lang="en" sz="1050">
                <a:solidFill>
                  <a:srgbClr val="0B0080"/>
                </a:solidFill>
                <a:highlight>
                  <a:srgbClr val="FFFFFF"/>
                </a:highlight>
                <a:hlinkClick r:id="rId8"/>
              </a:rPr>
              <a:t>normality</a:t>
            </a:r>
            <a:r>
              <a:rPr lang="en" sz="1050">
                <a:solidFill>
                  <a:srgbClr val="252525"/>
                </a:solidFill>
                <a:highlight>
                  <a:srgbClr val="FFFFFF"/>
                </a:highlight>
              </a:rPr>
              <a:t>. That is, one should first verify that the data can be reasonably approximated by a normal distribution before applying the Grubbs' test.</a:t>
            </a:r>
            <a:r>
              <a:rPr baseline="30000" lang="en" sz="1400">
                <a:solidFill>
                  <a:srgbClr val="0B0080"/>
                </a:solidFill>
                <a:highlight>
                  <a:srgbClr val="FFFFFF"/>
                </a:highlight>
                <a:hlinkClick r:id="rId9"/>
              </a:rPr>
              <a:t>[2]</a:t>
            </a:r>
          </a:p>
          <a:p>
            <a:pPr lvl="0" rtl="0">
              <a:lnSpc>
                <a:spcPct val="229320"/>
              </a:lnSpc>
              <a:spcBef>
                <a:spcPts val="600"/>
              </a:spcBef>
              <a:spcAft>
                <a:spcPts val="600"/>
              </a:spcAft>
              <a:buNone/>
            </a:pPr>
            <a:r>
              <a:rPr lang="en" sz="1050">
                <a:solidFill>
                  <a:srgbClr val="252525"/>
                </a:solidFill>
                <a:highlight>
                  <a:srgbClr val="FFFFFF"/>
                </a:highlight>
              </a:rPr>
              <a:t>Grubbs' test detects one outlier at a time. </a:t>
            </a:r>
          </a:p>
          <a:p>
            <a:pPr lvl="0" rtl="0">
              <a:spcBef>
                <a:spcPts val="0"/>
              </a:spcBef>
              <a:buNone/>
            </a:pPr>
            <a:r>
              <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Updated the code that searches the up/downstream regions to make it try motifs for all values of N -&gt; and output a separate list of genes for each</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900">
                <a:highlight>
                  <a:srgbClr val="FFFFFF"/>
                </a:highlight>
                <a:latin typeface="Verdana"/>
                <a:ea typeface="Verdana"/>
                <a:cs typeface="Verdana"/>
                <a:sym typeface="Verdana"/>
              </a:rPr>
              <a:t>Sequence motifs are short, recurring patterns in DNA that are presumed to have a biological function. Often they indicate sequence-specific binding sites for proteins such as nucleases and transcription factors (TF). Others are involved in important processes at the RNA level, including ribosome binding, mRNA processing (splicing, editing, polyadenylation) and transcription termination.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It does not appear that there is any particular set of genes that sets N7 apart from the other motifs, so going forward we looked at the N7-associated gene set as a whole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304800" lvl="0" marL="457200" rtl="0">
              <a:spcBef>
                <a:spcPts val="0"/>
              </a:spcBef>
              <a:buSzPct val="100000"/>
              <a:buChar char="●"/>
            </a:pPr>
            <a:r>
              <a:rPr lang="en" sz="1200"/>
              <a:t>It is estimated that 10% of whole genome consists of transcription factors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b="1" lang="en" sz="1200">
                <a:solidFill>
                  <a:srgbClr val="222222"/>
                </a:solidFill>
                <a:highlight>
                  <a:srgbClr val="FFFFFF"/>
                </a:highlight>
              </a:rPr>
              <a:t>Gene ontology</a:t>
            </a:r>
            <a:r>
              <a:rPr lang="en" sz="1200">
                <a:solidFill>
                  <a:srgbClr val="222222"/>
                </a:solidFill>
                <a:highlight>
                  <a:srgbClr val="FFFFFF"/>
                </a:highlight>
              </a:rPr>
              <a:t> (GO) is a major bioinformatics initiative to unify the representation of </a:t>
            </a:r>
            <a:r>
              <a:rPr b="1" lang="en" sz="1200">
                <a:solidFill>
                  <a:srgbClr val="222222"/>
                </a:solidFill>
                <a:highlight>
                  <a:srgbClr val="FFFFFF"/>
                </a:highlight>
              </a:rPr>
              <a:t>gene</a:t>
            </a:r>
            <a:r>
              <a:rPr lang="en" sz="1200">
                <a:solidFill>
                  <a:srgbClr val="222222"/>
                </a:solidFill>
                <a:highlight>
                  <a:srgbClr val="FFFFFF"/>
                </a:highlight>
              </a:rPr>
              <a:t> and </a:t>
            </a:r>
            <a:r>
              <a:rPr b="1" lang="en" sz="1200">
                <a:solidFill>
                  <a:srgbClr val="222222"/>
                </a:solidFill>
                <a:highlight>
                  <a:srgbClr val="FFFFFF"/>
                </a:highlight>
              </a:rPr>
              <a:t>gene</a:t>
            </a:r>
            <a:r>
              <a:rPr lang="en" sz="1200">
                <a:solidFill>
                  <a:srgbClr val="222222"/>
                </a:solidFill>
                <a:highlight>
                  <a:srgbClr val="FFFFFF"/>
                </a:highlight>
              </a:rPr>
              <a:t> product attributes across all species.</a:t>
            </a:r>
          </a:p>
          <a:p>
            <a:pPr lvl="0">
              <a:spcBef>
                <a:spcPts val="0"/>
              </a:spcBef>
              <a:buNone/>
            </a:pPr>
            <a:r>
              <a:rPr lang="en">
                <a:solidFill>
                  <a:srgbClr val="545454"/>
                </a:solidFill>
                <a:highlight>
                  <a:srgbClr val="FFFFFF"/>
                </a:highlight>
              </a:rPr>
              <a:t>One of the main uses of the GO is to perform enrichment analysis on </a:t>
            </a:r>
            <a:r>
              <a:rPr b="1" lang="en">
                <a:solidFill>
                  <a:srgbClr val="6A6A6A"/>
                </a:solidFill>
                <a:highlight>
                  <a:srgbClr val="FFFFFF"/>
                </a:highlight>
              </a:rPr>
              <a:t>gene</a:t>
            </a:r>
            <a:r>
              <a:rPr lang="en">
                <a:solidFill>
                  <a:srgbClr val="545454"/>
                </a:solidFill>
                <a:highlight>
                  <a:srgbClr val="FFFFFF"/>
                </a:highlight>
              </a:rPr>
              <a:t> sets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Position weight matrix - represents each position as a probability rather than a definite nucleotide; ChIP - investigates protein/DNA interactions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u="sng">
                <a:solidFill>
                  <a:schemeClr val="hlink"/>
                </a:solidFill>
                <a:hlinkClick r:id="rId2"/>
              </a:rPr>
              <a:t>http://bib.oxfordjournals.org/content/10/5/525.full</a:t>
            </a:r>
            <a:r>
              <a:rPr lang="en"/>
              <a:t>  - finding motifs in prokaryotic genomes</a:t>
            </a:r>
          </a:p>
          <a:p>
            <a:pPr lvl="0" rtl="0">
              <a:spcBef>
                <a:spcPts val="0"/>
              </a:spcBef>
              <a:buNone/>
            </a:pPr>
            <a:r>
              <a:rPr lang="en" u="sng">
                <a:solidFill>
                  <a:schemeClr val="hlink"/>
                </a:solidFill>
                <a:hlinkClick r:id="rId3"/>
              </a:rPr>
              <a:t>http://www.nature.com/nbt/journal/v24/n4/full/nbt0406-423.html</a:t>
            </a:r>
            <a:r>
              <a:rPr lang="en"/>
              <a:t>  seq motifs</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00">
                <a:highlight>
                  <a:srgbClr val="FFFFFF"/>
                </a:highlight>
              </a:rPr>
              <a:t>Dof proteins are members of a major family of plant transcription factors. The proteins have similar DNA-binding properties because of the highly conserved DNA-binding domain. However, recent studies are disclosing their diverse roles in gene expression when associated with plant-specific phenomena including light, phytohormone and defense responses, seed development and germination. Based on the structural diversity indicated by the complete catalog of Arabidopsis Dof proteins, Dof genes appear to have evolved multiple times, preceding and paralleling the diversification of angiosperms. Such gene multiplication might have led to the functional diversification of Dof proteins proceeding differently in distinct plant species.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https://www.arabidopsis.org/portals/education/aboutarabidopsis.jsp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cxnSp>
        <p:nvCxnSpPr>
          <p:cNvPr id="55" name="Shape 55"/>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56" name="Shape 56"/>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57" name="Shape 57"/>
          <p:cNvGrpSpPr/>
          <p:nvPr/>
        </p:nvGrpSpPr>
        <p:grpSpPr>
          <a:xfrm>
            <a:off x="1004144" y="1022025"/>
            <a:ext cx="7136667" cy="152400"/>
            <a:chOff x="1346428" y="1011300"/>
            <a:chExt cx="6452100" cy="152400"/>
          </a:xfrm>
        </p:grpSpPr>
        <p:cxnSp>
          <p:nvCxnSpPr>
            <p:cNvPr id="58" name="Shape 58"/>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59" name="Shape 59"/>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60" name="Shape 60"/>
          <p:cNvGrpSpPr/>
          <p:nvPr/>
        </p:nvGrpSpPr>
        <p:grpSpPr>
          <a:xfrm>
            <a:off x="1004151" y="3969100"/>
            <a:ext cx="7136667" cy="152400"/>
            <a:chOff x="1346435" y="3969087"/>
            <a:chExt cx="6452100" cy="152400"/>
          </a:xfrm>
        </p:grpSpPr>
        <p:cxnSp>
          <p:nvCxnSpPr>
            <p:cNvPr id="61" name="Shape 61"/>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62" name="Shape 62"/>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63" name="Shape 63"/>
          <p:cNvSpPr txBox="1"/>
          <p:nvPr>
            <p:ph type="ctrTitle"/>
          </p:nvPr>
        </p:nvSpPr>
        <p:spPr>
          <a:xfrm>
            <a:off x="1004150" y="1751764"/>
            <a:ext cx="7136700" cy="1022400"/>
          </a:xfrm>
          <a:prstGeom prst="rect">
            <a:avLst/>
          </a:prstGeom>
        </p:spPr>
        <p:txBody>
          <a:bodyPr anchorCtr="0" anchor="b" bIns="91425" lIns="91425" rIns="91425" tIns="91425"/>
          <a:lstStyle>
            <a:lvl1pPr lvl="0" rtl="0" algn="ctr">
              <a:spcBef>
                <a:spcPts val="0"/>
              </a:spcBef>
              <a:buSzPct val="100000"/>
              <a:defRPr sz="5400"/>
            </a:lvl1pPr>
            <a:lvl2pPr lvl="1" rtl="0" algn="ctr">
              <a:spcBef>
                <a:spcPts val="0"/>
              </a:spcBef>
              <a:buSzPct val="100000"/>
              <a:defRPr sz="5400"/>
            </a:lvl2pPr>
            <a:lvl3pPr lvl="2" rtl="0" algn="ctr">
              <a:spcBef>
                <a:spcPts val="0"/>
              </a:spcBef>
              <a:buSzPct val="100000"/>
              <a:defRPr sz="5400"/>
            </a:lvl3pPr>
            <a:lvl4pPr lvl="3" rtl="0" algn="ctr">
              <a:spcBef>
                <a:spcPts val="0"/>
              </a:spcBef>
              <a:buSzPct val="100000"/>
              <a:defRPr sz="5400"/>
            </a:lvl4pPr>
            <a:lvl5pPr lvl="4" rtl="0" algn="ctr">
              <a:spcBef>
                <a:spcPts val="0"/>
              </a:spcBef>
              <a:buSzPct val="100000"/>
              <a:defRPr sz="5400"/>
            </a:lvl5pPr>
            <a:lvl6pPr lvl="5" rtl="0" algn="ctr">
              <a:spcBef>
                <a:spcPts val="0"/>
              </a:spcBef>
              <a:buSzPct val="100000"/>
              <a:defRPr sz="5400"/>
            </a:lvl6pPr>
            <a:lvl7pPr lvl="6" rtl="0" algn="ctr">
              <a:spcBef>
                <a:spcPts val="0"/>
              </a:spcBef>
              <a:buSzPct val="100000"/>
              <a:defRPr sz="5400"/>
            </a:lvl7pPr>
            <a:lvl8pPr lvl="7" rtl="0" algn="ctr">
              <a:spcBef>
                <a:spcPts val="0"/>
              </a:spcBef>
              <a:buSzPct val="100000"/>
              <a:defRPr sz="5400"/>
            </a:lvl8pPr>
            <a:lvl9pPr lvl="8" rtl="0" algn="ctr">
              <a:spcBef>
                <a:spcPts val="0"/>
              </a:spcBef>
              <a:buSzPct val="100000"/>
              <a:defRPr sz="5400"/>
            </a:lvl9pPr>
          </a:lstStyle>
          <a:p/>
        </p:txBody>
      </p:sp>
      <p:sp>
        <p:nvSpPr>
          <p:cNvPr id="64" name="Shape 64"/>
          <p:cNvSpPr txBox="1"/>
          <p:nvPr>
            <p:ph idx="1" type="subTitle"/>
          </p:nvPr>
        </p:nvSpPr>
        <p:spPr>
          <a:xfrm>
            <a:off x="2137225" y="2850039"/>
            <a:ext cx="4870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400"/>
            </a:lvl1pPr>
            <a:lvl2pPr lvl="1" rtl="0" algn="ctr">
              <a:lnSpc>
                <a:spcPct val="100000"/>
              </a:lnSpc>
              <a:spcBef>
                <a:spcPts val="0"/>
              </a:spcBef>
              <a:spcAft>
                <a:spcPts val="0"/>
              </a:spcAft>
              <a:buSzPct val="100000"/>
              <a:buNone/>
              <a:defRPr sz="2400"/>
            </a:lvl2pPr>
            <a:lvl3pPr lvl="2" rtl="0" algn="ctr">
              <a:lnSpc>
                <a:spcPct val="100000"/>
              </a:lnSpc>
              <a:spcBef>
                <a:spcPts val="0"/>
              </a:spcBef>
              <a:spcAft>
                <a:spcPts val="0"/>
              </a:spcAft>
              <a:buSzPct val="100000"/>
              <a:buNone/>
              <a:defRPr sz="2400"/>
            </a:lvl3pPr>
            <a:lvl4pPr lvl="3" rtl="0" algn="ctr">
              <a:lnSpc>
                <a:spcPct val="100000"/>
              </a:lnSpc>
              <a:spcBef>
                <a:spcPts val="0"/>
              </a:spcBef>
              <a:spcAft>
                <a:spcPts val="0"/>
              </a:spcAft>
              <a:buSzPct val="100000"/>
              <a:buNone/>
              <a:defRPr sz="2400"/>
            </a:lvl4pPr>
            <a:lvl5pPr lvl="4" rtl="0" algn="ctr">
              <a:lnSpc>
                <a:spcPct val="100000"/>
              </a:lnSpc>
              <a:spcBef>
                <a:spcPts val="0"/>
              </a:spcBef>
              <a:spcAft>
                <a:spcPts val="0"/>
              </a:spcAft>
              <a:buSzPct val="100000"/>
              <a:buNone/>
              <a:defRPr sz="2400"/>
            </a:lvl5pPr>
            <a:lvl6pPr lvl="5" rtl="0" algn="ctr">
              <a:lnSpc>
                <a:spcPct val="100000"/>
              </a:lnSpc>
              <a:spcBef>
                <a:spcPts val="0"/>
              </a:spcBef>
              <a:spcAft>
                <a:spcPts val="0"/>
              </a:spcAft>
              <a:buSzPct val="100000"/>
              <a:buNone/>
              <a:defRPr sz="2400"/>
            </a:lvl6pPr>
            <a:lvl7pPr lvl="6" rtl="0" algn="ctr">
              <a:lnSpc>
                <a:spcPct val="100000"/>
              </a:lnSpc>
              <a:spcBef>
                <a:spcPts val="0"/>
              </a:spcBef>
              <a:spcAft>
                <a:spcPts val="0"/>
              </a:spcAft>
              <a:buSzPct val="100000"/>
              <a:buNone/>
              <a:defRPr sz="2400"/>
            </a:lvl7pPr>
            <a:lvl8pPr lvl="7" rtl="0" algn="ctr">
              <a:lnSpc>
                <a:spcPct val="100000"/>
              </a:lnSpc>
              <a:spcBef>
                <a:spcPts val="0"/>
              </a:spcBef>
              <a:spcAft>
                <a:spcPts val="0"/>
              </a:spcAft>
              <a:buSzPct val="100000"/>
              <a:buNone/>
              <a:defRPr sz="2400"/>
            </a:lvl8pPr>
            <a:lvl9pPr lvl="8" rtl="0" algn="ctr">
              <a:lnSpc>
                <a:spcPct val="100000"/>
              </a:lnSpc>
              <a:spcBef>
                <a:spcPts val="0"/>
              </a:spcBef>
              <a:spcAft>
                <a:spcPts val="0"/>
              </a:spcAft>
              <a:buSzPct val="100000"/>
              <a:buNone/>
              <a:defRPr sz="2400"/>
            </a:lvl9pPr>
          </a:lstStyle>
          <a:p/>
        </p:txBody>
      </p:sp>
      <p:sp>
        <p:nvSpPr>
          <p:cNvPr id="65" name="Shape 6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68" name="Shape 68"/>
          <p:cNvSpPr txBox="1"/>
          <p:nvPr>
            <p:ph type="title"/>
          </p:nvPr>
        </p:nvSpPr>
        <p:spPr>
          <a:xfrm>
            <a:off x="311700" y="814800"/>
            <a:ext cx="8571300" cy="942000"/>
          </a:xfrm>
          <a:prstGeom prst="rect">
            <a:avLst/>
          </a:prstGeom>
        </p:spPr>
        <p:txBody>
          <a:bodyPr anchorCtr="0" anchor="ctr"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70" name="Shape 70"/>
        <p:cNvGrpSpPr/>
        <p:nvPr/>
      </p:nvGrpSpPr>
      <p:grpSpPr>
        <a:xfrm>
          <a:off x="0" y="0"/>
          <a:ext cx="0" cy="0"/>
          <a:chOff x="0" y="0"/>
          <a:chExt cx="0" cy="0"/>
        </a:xfrm>
      </p:grpSpPr>
      <p:sp>
        <p:nvSpPr>
          <p:cNvPr id="71" name="Shape 71"/>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72" name="Shape 72"/>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3" name="Shape 73"/>
          <p:cNvSpPr txBox="1"/>
          <p:nvPr>
            <p:ph idx="1" type="body"/>
          </p:nvPr>
        </p:nvSpPr>
        <p:spPr>
          <a:xfrm>
            <a:off x="311700" y="1266325"/>
            <a:ext cx="8520600" cy="330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75" name="Shape 75"/>
        <p:cNvGrpSpPr/>
        <p:nvPr/>
      </p:nvGrpSpPr>
      <p:grpSpPr>
        <a:xfrm>
          <a:off x="0" y="0"/>
          <a:ext cx="0" cy="0"/>
          <a:chOff x="0" y="0"/>
          <a:chExt cx="0" cy="0"/>
        </a:xfrm>
      </p:grpSpPr>
      <p:sp>
        <p:nvSpPr>
          <p:cNvPr id="76" name="Shape 76"/>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 type="body"/>
          </p:nvPr>
        </p:nvSpPr>
        <p:spPr>
          <a:xfrm>
            <a:off x="311700" y="1266175"/>
            <a:ext cx="3999900" cy="3302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8" name="Shape 78"/>
          <p:cNvSpPr txBox="1"/>
          <p:nvPr>
            <p:ph idx="2" type="body"/>
          </p:nvPr>
        </p:nvSpPr>
        <p:spPr>
          <a:xfrm>
            <a:off x="4832400" y="1266175"/>
            <a:ext cx="3999900" cy="33027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9" name="Shape 7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70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2" name="Shape 8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83" name="Shape 83"/>
        <p:cNvGrpSpPr/>
        <p:nvPr/>
      </p:nvGrpSpPr>
      <p:grpSpPr>
        <a:xfrm>
          <a:off x="0" y="0"/>
          <a:ext cx="0" cy="0"/>
          <a:chOff x="0" y="0"/>
          <a:chExt cx="0" cy="0"/>
        </a:xfrm>
      </p:grpSpPr>
      <p:sp>
        <p:nvSpPr>
          <p:cNvPr id="84" name="Shape 84"/>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85" name="Shape 85"/>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86" name="Shape 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87" name="Shape 87"/>
        <p:cNvGrpSpPr/>
        <p:nvPr/>
      </p:nvGrpSpPr>
      <p:grpSpPr>
        <a:xfrm>
          <a:off x="0" y="0"/>
          <a:ext cx="0" cy="0"/>
          <a:chOff x="0" y="0"/>
          <a:chExt cx="0" cy="0"/>
        </a:xfrm>
      </p:grpSpPr>
      <p:sp>
        <p:nvSpPr>
          <p:cNvPr id="88" name="Shape 88"/>
          <p:cNvSpPr txBox="1"/>
          <p:nvPr>
            <p:ph type="title"/>
          </p:nvPr>
        </p:nvSpPr>
        <p:spPr>
          <a:xfrm>
            <a:off x="490250" y="526350"/>
            <a:ext cx="5613600" cy="4090800"/>
          </a:xfrm>
          <a:prstGeom prst="rect">
            <a:avLst/>
          </a:prstGeom>
        </p:spPr>
        <p:txBody>
          <a:bodyPr anchorCtr="0" anchor="ctr" bIns="91425" lIns="91425" rIns="91425" tIns="91425"/>
          <a:lstStyle>
            <a:lvl1pPr lvl="0" rtl="0">
              <a:spcBef>
                <a:spcPts val="0"/>
              </a:spcBef>
              <a:buClr>
                <a:schemeClr val="dk2"/>
              </a:buClr>
              <a:buSzPct val="100000"/>
              <a:defRPr b="0" sz="5400">
                <a:solidFill>
                  <a:schemeClr val="dk2"/>
                </a:solidFill>
              </a:defRPr>
            </a:lvl1pPr>
            <a:lvl2pPr lvl="1" rtl="0">
              <a:spcBef>
                <a:spcPts val="0"/>
              </a:spcBef>
              <a:buClr>
                <a:schemeClr val="dk2"/>
              </a:buClr>
              <a:buSzPct val="100000"/>
              <a:defRPr b="0" sz="5400">
                <a:solidFill>
                  <a:schemeClr val="dk2"/>
                </a:solidFill>
              </a:defRPr>
            </a:lvl2pPr>
            <a:lvl3pPr lvl="2" rtl="0">
              <a:spcBef>
                <a:spcPts val="0"/>
              </a:spcBef>
              <a:buClr>
                <a:schemeClr val="dk2"/>
              </a:buClr>
              <a:buSzPct val="100000"/>
              <a:defRPr b="0" sz="5400">
                <a:solidFill>
                  <a:schemeClr val="dk2"/>
                </a:solidFill>
              </a:defRPr>
            </a:lvl3pPr>
            <a:lvl4pPr lvl="3" rtl="0">
              <a:spcBef>
                <a:spcPts val="0"/>
              </a:spcBef>
              <a:buClr>
                <a:schemeClr val="dk2"/>
              </a:buClr>
              <a:buSzPct val="100000"/>
              <a:defRPr b="0" sz="5400">
                <a:solidFill>
                  <a:schemeClr val="dk2"/>
                </a:solidFill>
              </a:defRPr>
            </a:lvl4pPr>
            <a:lvl5pPr lvl="4" rtl="0">
              <a:spcBef>
                <a:spcPts val="0"/>
              </a:spcBef>
              <a:buClr>
                <a:schemeClr val="dk2"/>
              </a:buClr>
              <a:buSzPct val="100000"/>
              <a:defRPr b="0" sz="5400">
                <a:solidFill>
                  <a:schemeClr val="dk2"/>
                </a:solidFill>
              </a:defRPr>
            </a:lvl5pPr>
            <a:lvl6pPr lvl="5" rtl="0">
              <a:spcBef>
                <a:spcPts val="0"/>
              </a:spcBef>
              <a:buClr>
                <a:schemeClr val="dk2"/>
              </a:buClr>
              <a:buSzPct val="100000"/>
              <a:defRPr b="0" sz="5400">
                <a:solidFill>
                  <a:schemeClr val="dk2"/>
                </a:solidFill>
              </a:defRPr>
            </a:lvl6pPr>
            <a:lvl7pPr lvl="6" rtl="0">
              <a:spcBef>
                <a:spcPts val="0"/>
              </a:spcBef>
              <a:buClr>
                <a:schemeClr val="dk2"/>
              </a:buClr>
              <a:buSzPct val="100000"/>
              <a:defRPr b="0" sz="5400">
                <a:solidFill>
                  <a:schemeClr val="dk2"/>
                </a:solidFill>
              </a:defRPr>
            </a:lvl7pPr>
            <a:lvl8pPr lvl="7" rtl="0">
              <a:spcBef>
                <a:spcPts val="0"/>
              </a:spcBef>
              <a:buClr>
                <a:schemeClr val="dk2"/>
              </a:buClr>
              <a:buSzPct val="100000"/>
              <a:defRPr b="0" sz="5400">
                <a:solidFill>
                  <a:schemeClr val="dk2"/>
                </a:solidFill>
              </a:defRPr>
            </a:lvl8pPr>
            <a:lvl9pPr lvl="8" rtl="0">
              <a:spcBef>
                <a:spcPts val="0"/>
              </a:spcBef>
              <a:buClr>
                <a:schemeClr val="dk2"/>
              </a:buClr>
              <a:buSzPct val="100000"/>
              <a:defRPr b="0" sz="5400">
                <a:solidFill>
                  <a:schemeClr val="dk2"/>
                </a:solidFill>
              </a:defRPr>
            </a:lvl9pPr>
          </a:lstStyle>
          <a:p/>
        </p:txBody>
      </p:sp>
      <p:sp>
        <p:nvSpPr>
          <p:cNvPr id="89" name="Shape 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90" name="Shape 90"/>
        <p:cNvGrpSpPr/>
        <p:nvPr/>
      </p:nvGrpSpPr>
      <p:grpSpPr>
        <a:xfrm>
          <a:off x="0" y="0"/>
          <a:ext cx="0" cy="0"/>
          <a:chOff x="0" y="0"/>
          <a:chExt cx="0" cy="0"/>
        </a:xfrm>
      </p:grpSpPr>
      <p:sp>
        <p:nvSpPr>
          <p:cNvPr id="91" name="Shape 91"/>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92" name="Shape 92"/>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93" name="Shape 93"/>
          <p:cNvSpPr txBox="1"/>
          <p:nvPr>
            <p:ph type="title"/>
          </p:nvPr>
        </p:nvSpPr>
        <p:spPr>
          <a:xfrm>
            <a:off x="265500" y="1039675"/>
            <a:ext cx="4045200" cy="16758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94" name="Shape 94"/>
          <p:cNvSpPr txBox="1"/>
          <p:nvPr>
            <p:ph idx="1" type="subTitle"/>
          </p:nvPr>
        </p:nvSpPr>
        <p:spPr>
          <a:xfrm>
            <a:off x="265500" y="27268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95" name="Shape 95"/>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97" name="Shape 97"/>
        <p:cNvGrpSpPr/>
        <p:nvPr/>
      </p:nvGrpSpPr>
      <p:grpSpPr>
        <a:xfrm>
          <a:off x="0" y="0"/>
          <a:ext cx="0" cy="0"/>
          <a:chOff x="0" y="0"/>
          <a:chExt cx="0" cy="0"/>
        </a:xfrm>
      </p:grpSpPr>
      <p:sp>
        <p:nvSpPr>
          <p:cNvPr id="98" name="Shape 98"/>
          <p:cNvSpPr txBox="1"/>
          <p:nvPr>
            <p:ph idx="1" type="body"/>
          </p:nvPr>
        </p:nvSpPr>
        <p:spPr>
          <a:xfrm>
            <a:off x="311700" y="4230725"/>
            <a:ext cx="5998800" cy="598800"/>
          </a:xfrm>
          <a:prstGeom prst="rect">
            <a:avLst/>
          </a:prstGeom>
        </p:spPr>
        <p:txBody>
          <a:bodyPr anchorCtr="0" anchor="ctr" bIns="91425" lIns="91425" rIns="91425" tIns="91425"/>
          <a:lstStyle>
            <a:lvl1pPr lvl="0" rt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99" name="Shape 9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100" name="Shape 100"/>
        <p:cNvGrpSpPr/>
        <p:nvPr/>
      </p:nvGrpSpPr>
      <p:grpSpPr>
        <a:xfrm>
          <a:off x="0" y="0"/>
          <a:ext cx="0" cy="0"/>
          <a:chOff x="0" y="0"/>
          <a:chExt cx="0" cy="0"/>
        </a:xfrm>
      </p:grpSpPr>
      <p:sp>
        <p:nvSpPr>
          <p:cNvPr id="101" name="Shape 101"/>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02" name="Shape 102"/>
          <p:cNvSpPr txBox="1"/>
          <p:nvPr>
            <p:ph type="title"/>
          </p:nvPr>
        </p:nvSpPr>
        <p:spPr>
          <a:xfrm>
            <a:off x="311700" y="1304850"/>
            <a:ext cx="8520600" cy="1538400"/>
          </a:xfrm>
          <a:prstGeom prst="rect">
            <a:avLst/>
          </a:prstGeom>
        </p:spPr>
        <p:txBody>
          <a:bodyPr anchorCtr="0" anchor="ctr" bIns="91425" lIns="91425" rIns="91425" tIns="91425"/>
          <a:lstStyle>
            <a:lvl1pPr lvl="0" rtl="0" algn="ctr">
              <a:spcBef>
                <a:spcPts val="0"/>
              </a:spcBef>
              <a:buClr>
                <a:schemeClr val="accent3"/>
              </a:buClr>
              <a:buSzPct val="100000"/>
              <a:defRPr sz="13000">
                <a:solidFill>
                  <a:schemeClr val="accent3"/>
                </a:solidFill>
              </a:defRPr>
            </a:lvl1pPr>
            <a:lvl2pPr lvl="1" rtl="0" algn="ctr">
              <a:spcBef>
                <a:spcPts val="0"/>
              </a:spcBef>
              <a:buClr>
                <a:schemeClr val="accent3"/>
              </a:buClr>
              <a:buSzPct val="100000"/>
              <a:defRPr sz="13000">
                <a:solidFill>
                  <a:schemeClr val="accent3"/>
                </a:solidFill>
              </a:defRPr>
            </a:lvl2pPr>
            <a:lvl3pPr lvl="2" rtl="0" algn="ctr">
              <a:spcBef>
                <a:spcPts val="0"/>
              </a:spcBef>
              <a:buClr>
                <a:schemeClr val="accent3"/>
              </a:buClr>
              <a:buSzPct val="100000"/>
              <a:defRPr sz="13000">
                <a:solidFill>
                  <a:schemeClr val="accent3"/>
                </a:solidFill>
              </a:defRPr>
            </a:lvl3pPr>
            <a:lvl4pPr lvl="3" rtl="0" algn="ctr">
              <a:spcBef>
                <a:spcPts val="0"/>
              </a:spcBef>
              <a:buClr>
                <a:schemeClr val="accent3"/>
              </a:buClr>
              <a:buSzPct val="100000"/>
              <a:defRPr sz="13000">
                <a:solidFill>
                  <a:schemeClr val="accent3"/>
                </a:solidFill>
              </a:defRPr>
            </a:lvl4pPr>
            <a:lvl5pPr lvl="4" rtl="0" algn="ctr">
              <a:spcBef>
                <a:spcPts val="0"/>
              </a:spcBef>
              <a:buClr>
                <a:schemeClr val="accent3"/>
              </a:buClr>
              <a:buSzPct val="100000"/>
              <a:defRPr sz="13000">
                <a:solidFill>
                  <a:schemeClr val="accent3"/>
                </a:solidFill>
              </a:defRPr>
            </a:lvl5pPr>
            <a:lvl6pPr lvl="5" rtl="0" algn="ctr">
              <a:spcBef>
                <a:spcPts val="0"/>
              </a:spcBef>
              <a:buClr>
                <a:schemeClr val="accent3"/>
              </a:buClr>
              <a:buSzPct val="100000"/>
              <a:defRPr sz="13000">
                <a:solidFill>
                  <a:schemeClr val="accent3"/>
                </a:solidFill>
              </a:defRPr>
            </a:lvl6pPr>
            <a:lvl7pPr lvl="6" rtl="0" algn="ctr">
              <a:spcBef>
                <a:spcPts val="0"/>
              </a:spcBef>
              <a:buClr>
                <a:schemeClr val="accent3"/>
              </a:buClr>
              <a:buSzPct val="100000"/>
              <a:defRPr sz="13000">
                <a:solidFill>
                  <a:schemeClr val="accent3"/>
                </a:solidFill>
              </a:defRPr>
            </a:lvl7pPr>
            <a:lvl8pPr lvl="7" rtl="0" algn="ctr">
              <a:spcBef>
                <a:spcPts val="0"/>
              </a:spcBef>
              <a:buClr>
                <a:schemeClr val="accent3"/>
              </a:buClr>
              <a:buSzPct val="100000"/>
              <a:defRPr sz="13000">
                <a:solidFill>
                  <a:schemeClr val="accent3"/>
                </a:solidFill>
              </a:defRPr>
            </a:lvl8pPr>
            <a:lvl9pPr lvl="8" rtl="0" algn="ctr">
              <a:spcBef>
                <a:spcPts val="0"/>
              </a:spcBef>
              <a:buClr>
                <a:schemeClr val="accent3"/>
              </a:buClr>
              <a:buSzPct val="100000"/>
              <a:defRPr sz="13000">
                <a:solidFill>
                  <a:schemeClr val="accent3"/>
                </a:solidFill>
              </a:defRPr>
            </a:lvl9pPr>
          </a:lstStyle>
          <a:p/>
        </p:txBody>
      </p:sp>
      <p:sp>
        <p:nvSpPr>
          <p:cNvPr id="103" name="Shape 103"/>
          <p:cNvSpPr txBox="1"/>
          <p:nvPr>
            <p:ph idx="1" type="body"/>
          </p:nvPr>
        </p:nvSpPr>
        <p:spPr>
          <a:xfrm>
            <a:off x="311700" y="2995650"/>
            <a:ext cx="8520600" cy="10716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104" name="Shape 1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5" name="Shape 105"/>
        <p:cNvGrpSpPr/>
        <p:nvPr/>
      </p:nvGrpSpPr>
      <p:grpSpPr>
        <a:xfrm>
          <a:off x="0" y="0"/>
          <a:ext cx="0" cy="0"/>
          <a:chOff x="0" y="0"/>
          <a:chExt cx="0" cy="0"/>
        </a:xfrm>
      </p:grpSpPr>
      <p:sp>
        <p:nvSpPr>
          <p:cNvPr id="106" name="Shape 10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707400"/>
          </a:xfrm>
          <a:prstGeom prst="rect">
            <a:avLst/>
          </a:prstGeom>
          <a:noFill/>
          <a:ln>
            <a:noFill/>
          </a:ln>
        </p:spPr>
        <p:txBody>
          <a:bodyPr anchorCtr="0" anchor="t" bIns="91425" lIns="91425" rIns="91425" tIns="91425"/>
          <a:lstStyle>
            <a:lvl1pPr lvl="0"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rt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52" name="Shape 52"/>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rtl="0">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53" name="Shape 53"/>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0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09.png"/><Relationship Id="rId4" Type="http://schemas.openxmlformats.org/officeDocument/2006/relationships/image" Target="../media/image06.png"/><Relationship Id="rId5"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07.png"/><Relationship Id="rId4" Type="http://schemas.openxmlformats.org/officeDocument/2006/relationships/image" Target="../media/image10.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15.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33.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hyperlink" Target="http://dx.doi.org/10.1093/nar/gkp1137" TargetMode="External"/><Relationship Id="rId4" Type="http://schemas.openxmlformats.org/officeDocument/2006/relationships/hyperlink" Target="http://www.sciencedirect.com/science/article/pii/S2214540014000346" TargetMode="External"/><Relationship Id="rId10" Type="http://schemas.openxmlformats.org/officeDocument/2006/relationships/hyperlink" Target="https://www.sqlite.org/docs.html" TargetMode="External"/><Relationship Id="rId9" Type="http://schemas.openxmlformats.org/officeDocument/2006/relationships/hyperlink" Target="https://scholar.google.com/citations?user=NmQv3CwAAAAJ&amp;hl=en&amp;oi=sra" TargetMode="External"/><Relationship Id="rId5" Type="http://schemas.openxmlformats.org/officeDocument/2006/relationships/hyperlink" Target="https://scholar.google.com/citations?user=vJzFrpsAAAAJ&amp;hl=en&amp;oi=sra" TargetMode="External"/><Relationship Id="rId6" Type="http://schemas.openxmlformats.org/officeDocument/2006/relationships/hyperlink" Target="https://scholar.google.com/citations?user=11kNL3wAAAAJ&amp;hl=en&amp;oi=sra" TargetMode="External"/><Relationship Id="rId7" Type="http://schemas.openxmlformats.org/officeDocument/2006/relationships/hyperlink" Target="http://www.omicsgroup.org/journals/cis-regulatory-elements-in-regulation-of-plant-gene-expression-anoverview-2329-6682-1000129.php?aid=62599" TargetMode="External"/><Relationship Id="rId8" Type="http://schemas.openxmlformats.org/officeDocument/2006/relationships/hyperlink" Target="https://scholar.google.com/citations?user=vJzFrpsAAAAJ&amp;hl=en&amp;oi=sr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ctrTitle"/>
          </p:nvPr>
        </p:nvSpPr>
        <p:spPr>
          <a:xfrm>
            <a:off x="1004150" y="834625"/>
            <a:ext cx="7136700" cy="3072600"/>
          </a:xfrm>
          <a:prstGeom prst="rect">
            <a:avLst/>
          </a:prstGeom>
        </p:spPr>
        <p:txBody>
          <a:bodyPr anchorCtr="0" anchor="b" bIns="91425" lIns="91425" rIns="91425" tIns="91425">
            <a:noAutofit/>
          </a:bodyPr>
          <a:lstStyle/>
          <a:p>
            <a:pPr lvl="0">
              <a:spcBef>
                <a:spcPts val="0"/>
              </a:spcBef>
              <a:buNone/>
            </a:pPr>
            <a:r>
              <a:rPr lang="en"/>
              <a:t>Genome Wide Analysis of </a:t>
            </a:r>
          </a:p>
          <a:p>
            <a:pPr lvl="0" rtl="0">
              <a:spcBef>
                <a:spcPts val="0"/>
              </a:spcBef>
              <a:buNone/>
            </a:pPr>
            <a:r>
              <a:rPr lang="en"/>
              <a:t>A. thaliana for Motif Frequency</a:t>
            </a:r>
          </a:p>
        </p:txBody>
      </p:sp>
      <p:sp>
        <p:nvSpPr>
          <p:cNvPr id="112" name="Shape 112"/>
          <p:cNvSpPr txBox="1"/>
          <p:nvPr>
            <p:ph idx="1" type="subTitle"/>
          </p:nvPr>
        </p:nvSpPr>
        <p:spPr>
          <a:xfrm>
            <a:off x="147200" y="4226150"/>
            <a:ext cx="8820900" cy="871500"/>
          </a:xfrm>
          <a:prstGeom prst="rect">
            <a:avLst/>
          </a:prstGeom>
        </p:spPr>
        <p:txBody>
          <a:bodyPr anchorCtr="0" anchor="t" bIns="91425" lIns="91425" rIns="91425" tIns="91425">
            <a:noAutofit/>
          </a:bodyPr>
          <a:lstStyle/>
          <a:p>
            <a:pPr lvl="0" rtl="0" algn="l">
              <a:spcBef>
                <a:spcPts val="0"/>
              </a:spcBef>
              <a:buNone/>
            </a:pPr>
            <a:r>
              <a:rPr lang="en"/>
              <a:t>Satya Uppuganti </a:t>
            </a:r>
          </a:p>
          <a:p>
            <a:pPr lvl="0" rtl="0" algn="l">
              <a:spcBef>
                <a:spcPts val="0"/>
              </a:spcBef>
              <a:buNone/>
            </a:pPr>
            <a:r>
              <a:rPr lang="en"/>
              <a:t>Jon Kirk                                                             </a:t>
            </a:r>
            <a:r>
              <a:rPr lang="en" sz="1200"/>
              <a:t>BINF6211- 2016S - Final Presentation</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Re-creation of Results from Paper</a:t>
            </a:r>
          </a:p>
        </p:txBody>
      </p:sp>
      <p:sp>
        <p:nvSpPr>
          <p:cNvPr id="175" name="Shape 175"/>
          <p:cNvSpPr txBox="1"/>
          <p:nvPr>
            <p:ph idx="1" type="body"/>
          </p:nvPr>
        </p:nvSpPr>
        <p:spPr>
          <a:xfrm>
            <a:off x="311700" y="4163775"/>
            <a:ext cx="8520600" cy="707400"/>
          </a:xfrm>
          <a:prstGeom prst="rect">
            <a:avLst/>
          </a:prstGeom>
        </p:spPr>
        <p:txBody>
          <a:bodyPr anchorCtr="0" anchor="t" bIns="91425" lIns="91425" rIns="91425" tIns="91425">
            <a:noAutofit/>
          </a:bodyPr>
          <a:lstStyle/>
          <a:p>
            <a:pPr indent="-228600" lvl="0" marL="457200" rtl="0">
              <a:spcBef>
                <a:spcPts val="0"/>
              </a:spcBef>
            </a:pPr>
            <a:r>
              <a:rPr lang="en"/>
              <a:t>Motifs analyzed - CTTTnCTTT, AAAGnAAAG, CTTTnAAAG, AAAGnCTTT, for values of n = 0 - 25. </a:t>
            </a:r>
          </a:p>
        </p:txBody>
      </p:sp>
      <p:pic>
        <p:nvPicPr>
          <p:cNvPr id="176" name="Shape 176"/>
          <p:cNvPicPr preferRelativeResize="0"/>
          <p:nvPr/>
        </p:nvPicPr>
        <p:blipFill>
          <a:blip r:embed="rId3">
            <a:alphaModFix/>
          </a:blip>
          <a:stretch>
            <a:fillRect/>
          </a:stretch>
        </p:blipFill>
        <p:spPr>
          <a:xfrm>
            <a:off x="390825" y="1364462"/>
            <a:ext cx="2856500" cy="2641650"/>
          </a:xfrm>
          <a:prstGeom prst="rect">
            <a:avLst/>
          </a:prstGeom>
          <a:noFill/>
          <a:ln>
            <a:noFill/>
          </a:ln>
        </p:spPr>
      </p:pic>
      <p:pic>
        <p:nvPicPr>
          <p:cNvPr id="177" name="Shape 177"/>
          <p:cNvPicPr preferRelativeResize="0"/>
          <p:nvPr/>
        </p:nvPicPr>
        <p:blipFill>
          <a:blip r:embed="rId4">
            <a:alphaModFix/>
          </a:blip>
          <a:stretch>
            <a:fillRect/>
          </a:stretch>
        </p:blipFill>
        <p:spPr>
          <a:xfrm>
            <a:off x="4001500" y="1336525"/>
            <a:ext cx="4493624" cy="2697524"/>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2642100" cy="707400"/>
          </a:xfrm>
          <a:prstGeom prst="rect">
            <a:avLst/>
          </a:prstGeom>
        </p:spPr>
        <p:txBody>
          <a:bodyPr anchorCtr="0" anchor="t" bIns="91425" lIns="91425" rIns="91425" tIns="91425">
            <a:noAutofit/>
          </a:bodyPr>
          <a:lstStyle/>
          <a:p>
            <a:pPr lvl="0" rtl="0">
              <a:spcBef>
                <a:spcPts val="0"/>
              </a:spcBef>
              <a:buNone/>
            </a:pPr>
            <a:r>
              <a:rPr lang="en"/>
              <a:t>Python Program:</a:t>
            </a:r>
          </a:p>
        </p:txBody>
      </p:sp>
      <p:sp>
        <p:nvSpPr>
          <p:cNvPr id="183" name="Shape 18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184" name="Shape 184"/>
          <p:cNvPicPr preferRelativeResize="0"/>
          <p:nvPr/>
        </p:nvPicPr>
        <p:blipFill>
          <a:blip r:embed="rId3">
            <a:alphaModFix/>
          </a:blip>
          <a:stretch>
            <a:fillRect/>
          </a:stretch>
        </p:blipFill>
        <p:spPr>
          <a:xfrm>
            <a:off x="2247700" y="445025"/>
            <a:ext cx="6584600" cy="4572000"/>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Motif Frequency Detection with Python</a:t>
            </a:r>
          </a:p>
        </p:txBody>
      </p:sp>
      <p:sp>
        <p:nvSpPr>
          <p:cNvPr id="190" name="Shape 190"/>
          <p:cNvSpPr txBox="1"/>
          <p:nvPr>
            <p:ph idx="1" type="body"/>
          </p:nvPr>
        </p:nvSpPr>
        <p:spPr>
          <a:xfrm>
            <a:off x="311700" y="4519000"/>
            <a:ext cx="8520600" cy="470100"/>
          </a:xfrm>
          <a:prstGeom prst="rect">
            <a:avLst/>
          </a:prstGeom>
        </p:spPr>
        <p:txBody>
          <a:bodyPr anchorCtr="0" anchor="t" bIns="91425" lIns="91425" rIns="91425" tIns="91425">
            <a:noAutofit/>
          </a:bodyPr>
          <a:lstStyle/>
          <a:p>
            <a:pPr indent="-228600" lvl="0" marL="457200" rtl="0">
              <a:spcBef>
                <a:spcPts val="0"/>
              </a:spcBef>
            </a:pPr>
            <a:r>
              <a:rPr lang="en"/>
              <a:t>Repeated for all chromosomes, and all four motif varieties</a:t>
            </a:r>
          </a:p>
        </p:txBody>
      </p:sp>
      <p:pic>
        <p:nvPicPr>
          <p:cNvPr id="191" name="Shape 191"/>
          <p:cNvPicPr preferRelativeResize="0"/>
          <p:nvPr/>
        </p:nvPicPr>
        <p:blipFill>
          <a:blip r:embed="rId3">
            <a:alphaModFix/>
          </a:blip>
          <a:stretch>
            <a:fillRect/>
          </a:stretch>
        </p:blipFill>
        <p:spPr>
          <a:xfrm>
            <a:off x="311700" y="1266325"/>
            <a:ext cx="3347819" cy="3188800"/>
          </a:xfrm>
          <a:prstGeom prst="rect">
            <a:avLst/>
          </a:prstGeom>
          <a:noFill/>
          <a:ln>
            <a:noFill/>
          </a:ln>
        </p:spPr>
      </p:pic>
      <p:pic>
        <p:nvPicPr>
          <p:cNvPr id="192" name="Shape 192"/>
          <p:cNvPicPr preferRelativeResize="0"/>
          <p:nvPr/>
        </p:nvPicPr>
        <p:blipFill>
          <a:blip r:embed="rId4">
            <a:alphaModFix/>
          </a:blip>
          <a:stretch>
            <a:fillRect/>
          </a:stretch>
        </p:blipFill>
        <p:spPr>
          <a:xfrm>
            <a:off x="5878850" y="1254575"/>
            <a:ext cx="3265150" cy="3162300"/>
          </a:xfrm>
          <a:prstGeom prst="rect">
            <a:avLst/>
          </a:prstGeom>
          <a:noFill/>
          <a:ln>
            <a:noFill/>
          </a:ln>
        </p:spPr>
      </p:pic>
      <p:pic>
        <p:nvPicPr>
          <p:cNvPr id="193" name="Shape 193"/>
          <p:cNvPicPr preferRelativeResize="0"/>
          <p:nvPr/>
        </p:nvPicPr>
        <p:blipFill>
          <a:blip r:embed="rId5">
            <a:alphaModFix/>
          </a:blip>
          <a:stretch>
            <a:fillRect/>
          </a:stretch>
        </p:blipFill>
        <p:spPr>
          <a:xfrm>
            <a:off x="3659525" y="1281075"/>
            <a:ext cx="2162175" cy="316230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Analysis of Significance - Grubbs’ Outlier Test</a:t>
            </a:r>
          </a:p>
        </p:txBody>
      </p:sp>
      <p:sp>
        <p:nvSpPr>
          <p:cNvPr id="199" name="Shape 199"/>
          <p:cNvSpPr txBox="1"/>
          <p:nvPr>
            <p:ph idx="1" type="body"/>
          </p:nvPr>
        </p:nvSpPr>
        <p:spPr>
          <a:xfrm>
            <a:off x="311700" y="4371400"/>
            <a:ext cx="8520600" cy="197700"/>
          </a:xfrm>
          <a:prstGeom prst="rect">
            <a:avLst/>
          </a:prstGeom>
        </p:spPr>
        <p:txBody>
          <a:bodyPr anchorCtr="0" anchor="t" bIns="91425" lIns="91425" rIns="91425" tIns="91425">
            <a:noAutofit/>
          </a:bodyPr>
          <a:lstStyle/>
          <a:p>
            <a:pPr lvl="0" rtl="0">
              <a:spcBef>
                <a:spcPts val="0"/>
              </a:spcBef>
              <a:buNone/>
            </a:pPr>
            <a:r>
              <a:t/>
            </a:r>
            <a:endParaRPr/>
          </a:p>
        </p:txBody>
      </p:sp>
      <p:pic>
        <p:nvPicPr>
          <p:cNvPr id="200" name="Shape 200"/>
          <p:cNvPicPr preferRelativeResize="0"/>
          <p:nvPr/>
        </p:nvPicPr>
        <p:blipFill>
          <a:blip r:embed="rId3">
            <a:alphaModFix/>
          </a:blip>
          <a:stretch>
            <a:fillRect/>
          </a:stretch>
        </p:blipFill>
        <p:spPr>
          <a:xfrm>
            <a:off x="1242425" y="1152425"/>
            <a:ext cx="6791325" cy="3581400"/>
          </a:xfrm>
          <a:prstGeom prst="rect">
            <a:avLst/>
          </a:prstGeom>
          <a:noFill/>
          <a:ln>
            <a:noFill/>
          </a:ln>
        </p:spPr>
      </p:pic>
      <p:sp>
        <p:nvSpPr>
          <p:cNvPr id="201" name="Shape 201"/>
          <p:cNvSpPr txBox="1"/>
          <p:nvPr/>
        </p:nvSpPr>
        <p:spPr>
          <a:xfrm>
            <a:off x="7062350" y="1197850"/>
            <a:ext cx="908400" cy="181800"/>
          </a:xfrm>
          <a:prstGeom prst="rect">
            <a:avLst/>
          </a:prstGeom>
          <a:noFill/>
          <a:ln>
            <a:noFill/>
          </a:ln>
        </p:spPr>
        <p:txBody>
          <a:bodyPr anchorCtr="0" anchor="t" bIns="91425" lIns="91425" rIns="91425" tIns="91425">
            <a:noAutofit/>
          </a:bodyPr>
          <a:lstStyle/>
          <a:p>
            <a:pPr lvl="0" rtl="0">
              <a:spcBef>
                <a:spcPts val="0"/>
              </a:spcBef>
              <a:buNone/>
            </a:pPr>
            <a:r>
              <a:rPr lang="en" sz="800"/>
              <a:t>P = 2.98e-09</a:t>
            </a:r>
          </a:p>
        </p:txBody>
      </p:sp>
      <p:sp>
        <p:nvSpPr>
          <p:cNvPr id="202" name="Shape 202"/>
          <p:cNvSpPr txBox="1"/>
          <p:nvPr/>
        </p:nvSpPr>
        <p:spPr>
          <a:xfrm>
            <a:off x="3008875" y="1635025"/>
            <a:ext cx="669900" cy="124800"/>
          </a:xfrm>
          <a:prstGeom prst="rect">
            <a:avLst/>
          </a:prstGeom>
          <a:noFill/>
          <a:ln>
            <a:noFill/>
          </a:ln>
        </p:spPr>
        <p:txBody>
          <a:bodyPr anchorCtr="0" anchor="t" bIns="91425" lIns="91425" rIns="91425" tIns="91425">
            <a:noAutofit/>
          </a:bodyPr>
          <a:lstStyle/>
          <a:p>
            <a:pPr lvl="0" rtl="0">
              <a:spcBef>
                <a:spcPts val="0"/>
              </a:spcBef>
              <a:buNone/>
            </a:pPr>
            <a:r>
              <a:rPr lang="en" sz="800"/>
              <a:t>P = 0.032</a:t>
            </a:r>
          </a:p>
        </p:txBody>
      </p:sp>
      <p:sp>
        <p:nvSpPr>
          <p:cNvPr id="203" name="Shape 203"/>
          <p:cNvSpPr txBox="1"/>
          <p:nvPr/>
        </p:nvSpPr>
        <p:spPr>
          <a:xfrm>
            <a:off x="4348562" y="1555650"/>
            <a:ext cx="669900" cy="124800"/>
          </a:xfrm>
          <a:prstGeom prst="rect">
            <a:avLst/>
          </a:prstGeom>
          <a:noFill/>
          <a:ln>
            <a:noFill/>
          </a:ln>
        </p:spPr>
        <p:txBody>
          <a:bodyPr anchorCtr="0" anchor="t" bIns="91425" lIns="91425" rIns="91425" tIns="91425">
            <a:noAutofit/>
          </a:bodyPr>
          <a:lstStyle/>
          <a:p>
            <a:pPr lvl="0" rtl="0">
              <a:spcBef>
                <a:spcPts val="0"/>
              </a:spcBef>
              <a:buNone/>
            </a:pPr>
            <a:r>
              <a:rPr lang="en" sz="800"/>
              <a:t>P = 0.017</a:t>
            </a:r>
          </a:p>
        </p:txBody>
      </p:sp>
      <p:sp>
        <p:nvSpPr>
          <p:cNvPr id="204" name="Shape 204"/>
          <p:cNvSpPr/>
          <p:nvPr/>
        </p:nvSpPr>
        <p:spPr>
          <a:xfrm>
            <a:off x="6858000" y="1260325"/>
            <a:ext cx="908400" cy="1977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1800"/>
              <a:t>Oryza Sativa Comparison</a:t>
            </a:r>
          </a:p>
        </p:txBody>
      </p:sp>
      <p:sp>
        <p:nvSpPr>
          <p:cNvPr id="210" name="Shape 210"/>
          <p:cNvSpPr txBox="1"/>
          <p:nvPr>
            <p:ph idx="1" type="body"/>
          </p:nvPr>
        </p:nvSpPr>
        <p:spPr>
          <a:xfrm>
            <a:off x="311700" y="874275"/>
            <a:ext cx="8520600" cy="3694800"/>
          </a:xfrm>
          <a:prstGeom prst="rect">
            <a:avLst/>
          </a:prstGeom>
        </p:spPr>
        <p:txBody>
          <a:bodyPr anchorCtr="0" anchor="t" bIns="91425" lIns="91425" rIns="91425" tIns="91425">
            <a:noAutofit/>
          </a:bodyPr>
          <a:lstStyle/>
          <a:p>
            <a:pPr lvl="0" rtl="0">
              <a:spcBef>
                <a:spcPts val="0"/>
              </a:spcBef>
              <a:buNone/>
            </a:pPr>
            <a:r>
              <a:t/>
            </a:r>
            <a:endParaRPr/>
          </a:p>
        </p:txBody>
      </p:sp>
      <p:pic>
        <p:nvPicPr>
          <p:cNvPr id="211" name="Shape 211"/>
          <p:cNvPicPr preferRelativeResize="0"/>
          <p:nvPr/>
        </p:nvPicPr>
        <p:blipFill>
          <a:blip r:embed="rId3">
            <a:alphaModFix/>
          </a:blip>
          <a:stretch>
            <a:fillRect/>
          </a:stretch>
        </p:blipFill>
        <p:spPr>
          <a:xfrm>
            <a:off x="311700" y="874275"/>
            <a:ext cx="3714750" cy="590550"/>
          </a:xfrm>
          <a:prstGeom prst="rect">
            <a:avLst/>
          </a:prstGeom>
          <a:noFill/>
          <a:ln>
            <a:noFill/>
          </a:ln>
        </p:spPr>
      </p:pic>
      <p:pic>
        <p:nvPicPr>
          <p:cNvPr id="212" name="Shape 212"/>
          <p:cNvPicPr preferRelativeResize="0"/>
          <p:nvPr/>
        </p:nvPicPr>
        <p:blipFill>
          <a:blip r:embed="rId4">
            <a:alphaModFix/>
          </a:blip>
          <a:stretch>
            <a:fillRect/>
          </a:stretch>
        </p:blipFill>
        <p:spPr>
          <a:xfrm>
            <a:off x="311687" y="1265100"/>
            <a:ext cx="3667125" cy="3638550"/>
          </a:xfrm>
          <a:prstGeom prst="rect">
            <a:avLst/>
          </a:prstGeom>
          <a:noFill/>
          <a:ln>
            <a:noFill/>
          </a:ln>
        </p:spPr>
      </p:pic>
      <p:pic>
        <p:nvPicPr>
          <p:cNvPr id="213" name="Shape 213"/>
          <p:cNvPicPr preferRelativeResize="0"/>
          <p:nvPr/>
        </p:nvPicPr>
        <p:blipFill>
          <a:blip r:embed="rId5">
            <a:alphaModFix/>
          </a:blip>
          <a:stretch>
            <a:fillRect/>
          </a:stretch>
        </p:blipFill>
        <p:spPr>
          <a:xfrm>
            <a:off x="4183725" y="1152425"/>
            <a:ext cx="4648574" cy="3752974"/>
          </a:xfrm>
          <a:prstGeom prst="rect">
            <a:avLst/>
          </a:prstGeom>
          <a:noFill/>
          <a:ln>
            <a:noFill/>
          </a:ln>
        </p:spPr>
      </p:pic>
      <p:cxnSp>
        <p:nvCxnSpPr>
          <p:cNvPr id="214" name="Shape 214"/>
          <p:cNvCxnSpPr/>
          <p:nvPr/>
        </p:nvCxnSpPr>
        <p:spPr>
          <a:xfrm rot="10800000">
            <a:off x="5892950" y="2827175"/>
            <a:ext cx="56700" cy="159000"/>
          </a:xfrm>
          <a:prstGeom prst="straightConnector1">
            <a:avLst/>
          </a:prstGeom>
          <a:noFill/>
          <a:ln cap="flat" cmpd="sng" w="9525">
            <a:solidFill>
              <a:srgbClr val="FF0000"/>
            </a:solidFill>
            <a:prstDash val="solid"/>
            <a:round/>
            <a:headEnd len="lg" w="lg" type="none"/>
            <a:tailEnd len="lg" w="lg" type="triangle"/>
          </a:ln>
        </p:spPr>
      </p:cxnSp>
      <p:sp>
        <p:nvSpPr>
          <p:cNvPr id="215" name="Shape 215"/>
          <p:cNvSpPr txBox="1"/>
          <p:nvPr/>
        </p:nvSpPr>
        <p:spPr>
          <a:xfrm>
            <a:off x="5813400" y="2881287"/>
            <a:ext cx="477000" cy="159000"/>
          </a:xfrm>
          <a:prstGeom prst="rect">
            <a:avLst/>
          </a:prstGeom>
          <a:noFill/>
          <a:ln>
            <a:noFill/>
          </a:ln>
        </p:spPr>
        <p:txBody>
          <a:bodyPr anchorCtr="0" anchor="t" bIns="91425" lIns="91425" rIns="91425" tIns="91425">
            <a:noAutofit/>
          </a:bodyPr>
          <a:lstStyle/>
          <a:p>
            <a:pPr lvl="0" rtl="0">
              <a:spcBef>
                <a:spcPts val="0"/>
              </a:spcBef>
              <a:buNone/>
            </a:pPr>
            <a:r>
              <a:rPr lang="en" sz="800"/>
              <a:t>n = 7</a:t>
            </a:r>
          </a:p>
        </p:txBody>
      </p:sp>
      <p:sp>
        <p:nvSpPr>
          <p:cNvPr id="216" name="Shape 216"/>
          <p:cNvSpPr txBox="1"/>
          <p:nvPr/>
        </p:nvSpPr>
        <p:spPr>
          <a:xfrm>
            <a:off x="6823950" y="1265100"/>
            <a:ext cx="669900" cy="159000"/>
          </a:xfrm>
          <a:prstGeom prst="rect">
            <a:avLst/>
          </a:prstGeom>
          <a:noFill/>
          <a:ln>
            <a:noFill/>
          </a:ln>
        </p:spPr>
        <p:txBody>
          <a:bodyPr anchorCtr="0" anchor="t" bIns="91425" lIns="91425" rIns="91425" tIns="91425">
            <a:noAutofit/>
          </a:bodyPr>
          <a:lstStyle/>
          <a:p>
            <a:pPr lvl="0" rtl="0">
              <a:spcBef>
                <a:spcPts val="0"/>
              </a:spcBef>
              <a:buNone/>
            </a:pPr>
            <a:r>
              <a:rPr lang="en" sz="800"/>
              <a:t>P = 0.253</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311700" y="445025"/>
            <a:ext cx="8520600" cy="429300"/>
          </a:xfrm>
          <a:prstGeom prst="rect">
            <a:avLst/>
          </a:prstGeom>
        </p:spPr>
        <p:txBody>
          <a:bodyPr anchorCtr="0" anchor="t" bIns="91425" lIns="91425" rIns="91425" tIns="91425">
            <a:noAutofit/>
          </a:bodyPr>
          <a:lstStyle/>
          <a:p>
            <a:pPr lvl="0" rtl="0">
              <a:spcBef>
                <a:spcPts val="0"/>
              </a:spcBef>
              <a:buNone/>
            </a:pPr>
            <a:r>
              <a:rPr lang="en" sz="1800"/>
              <a:t>Determining Associated Genes</a:t>
            </a:r>
          </a:p>
        </p:txBody>
      </p:sp>
      <p:sp>
        <p:nvSpPr>
          <p:cNvPr id="222" name="Shape 22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23" name="Shape 223"/>
          <p:cNvPicPr preferRelativeResize="0"/>
          <p:nvPr/>
        </p:nvPicPr>
        <p:blipFill rotWithShape="1">
          <a:blip r:embed="rId3">
            <a:alphaModFix/>
          </a:blip>
          <a:srcRect b="0" l="0" r="30429" t="0"/>
          <a:stretch/>
        </p:blipFill>
        <p:spPr>
          <a:xfrm>
            <a:off x="311700" y="992625"/>
            <a:ext cx="3037824" cy="3563750"/>
          </a:xfrm>
          <a:prstGeom prst="rect">
            <a:avLst/>
          </a:prstGeom>
          <a:noFill/>
          <a:ln>
            <a:noFill/>
          </a:ln>
        </p:spPr>
      </p:pic>
      <p:pic>
        <p:nvPicPr>
          <p:cNvPr id="224" name="Shape 224"/>
          <p:cNvPicPr preferRelativeResize="0"/>
          <p:nvPr/>
        </p:nvPicPr>
        <p:blipFill>
          <a:blip r:embed="rId4">
            <a:alphaModFix/>
          </a:blip>
          <a:stretch>
            <a:fillRect/>
          </a:stretch>
        </p:blipFill>
        <p:spPr>
          <a:xfrm>
            <a:off x="4423237" y="1323062"/>
            <a:ext cx="4018075" cy="1201724"/>
          </a:xfrm>
          <a:prstGeom prst="rect">
            <a:avLst/>
          </a:prstGeom>
          <a:noFill/>
          <a:ln>
            <a:noFill/>
          </a:ln>
        </p:spPr>
      </p:pic>
      <p:sp>
        <p:nvSpPr>
          <p:cNvPr id="225" name="Shape 225"/>
          <p:cNvSpPr/>
          <p:nvPr/>
        </p:nvSpPr>
        <p:spPr>
          <a:xfrm>
            <a:off x="4423250" y="1339800"/>
            <a:ext cx="3236100" cy="170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26" name="Shape 226"/>
          <p:cNvPicPr preferRelativeResize="0"/>
          <p:nvPr/>
        </p:nvPicPr>
        <p:blipFill>
          <a:blip r:embed="rId5">
            <a:alphaModFix/>
          </a:blip>
          <a:stretch>
            <a:fillRect/>
          </a:stretch>
        </p:blipFill>
        <p:spPr>
          <a:xfrm>
            <a:off x="4300075" y="2859974"/>
            <a:ext cx="4264425" cy="1385700"/>
          </a:xfrm>
          <a:prstGeom prst="rect">
            <a:avLst/>
          </a:prstGeom>
          <a:noFill/>
          <a:ln>
            <a:noFill/>
          </a:ln>
        </p:spPr>
      </p:pic>
      <p:sp>
        <p:nvSpPr>
          <p:cNvPr id="227" name="Shape 227"/>
          <p:cNvSpPr/>
          <p:nvPr/>
        </p:nvSpPr>
        <p:spPr>
          <a:xfrm>
            <a:off x="340625" y="1339800"/>
            <a:ext cx="1351200" cy="170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317925" y="4326000"/>
            <a:ext cx="1271700" cy="1704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272500" y="992625"/>
            <a:ext cx="3236100" cy="3593100"/>
          </a:xfrm>
          <a:prstGeom prst="rect">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txBox="1"/>
          <p:nvPr/>
        </p:nvSpPr>
        <p:spPr>
          <a:xfrm>
            <a:off x="408750" y="4746100"/>
            <a:ext cx="6937500" cy="170400"/>
          </a:xfrm>
          <a:prstGeom prst="rect">
            <a:avLst/>
          </a:prstGeom>
          <a:noFill/>
          <a:ln>
            <a:noFill/>
          </a:ln>
        </p:spPr>
        <p:txBody>
          <a:bodyPr anchorCtr="0" anchor="t" bIns="91425" lIns="91425" rIns="91425" tIns="91425">
            <a:noAutofit/>
          </a:bodyPr>
          <a:lstStyle/>
          <a:p>
            <a:pPr lvl="0" rtl="0">
              <a:spcBef>
                <a:spcPts val="0"/>
              </a:spcBef>
              <a:buNone/>
            </a:pPr>
            <a:r>
              <a:rPr lang="en" sz="800"/>
              <a:t>http://www.arabidopsis.org/download/index-auto.jsp?dir=%2Fdownload_files%2FSequences%2FTAIR10_blastsets%2Fupstream_sequences</a:t>
            </a:r>
          </a:p>
        </p:txBody>
      </p:sp>
      <p:sp>
        <p:nvSpPr>
          <p:cNvPr id="231" name="Shape 231"/>
          <p:cNvSpPr/>
          <p:nvPr/>
        </p:nvSpPr>
        <p:spPr>
          <a:xfrm>
            <a:off x="4309725" y="1200950"/>
            <a:ext cx="4131600" cy="1385700"/>
          </a:xfrm>
          <a:prstGeom prst="rect">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txBox="1"/>
          <p:nvPr/>
        </p:nvSpPr>
        <p:spPr>
          <a:xfrm>
            <a:off x="4300025" y="4245675"/>
            <a:ext cx="4264500" cy="170400"/>
          </a:xfrm>
          <a:prstGeom prst="rect">
            <a:avLst/>
          </a:prstGeom>
          <a:noFill/>
          <a:ln>
            <a:noFill/>
          </a:ln>
        </p:spPr>
        <p:txBody>
          <a:bodyPr anchorCtr="0" anchor="t" bIns="91425" lIns="91425" rIns="91425" tIns="91425">
            <a:noAutofit/>
          </a:bodyPr>
          <a:lstStyle/>
          <a:p>
            <a:pPr lvl="0" rtl="0">
              <a:spcBef>
                <a:spcPts val="0"/>
              </a:spcBef>
              <a:buNone/>
            </a:pPr>
            <a:r>
              <a:rPr lang="en" sz="800"/>
              <a:t>$awk '/^&gt;/{print s? s"\n"$0:$0;s="";next}{s=s sprintf("%s",$0)}END{if(s)print s}' TAIR10_upstream_1000_20101104.fa &gt; TAIR_upstream_singleline.fa</a:t>
            </a:r>
          </a:p>
          <a:p>
            <a:pPr lvl="0" rtl="0">
              <a:spcBef>
                <a:spcPts val="0"/>
              </a:spcBef>
              <a:buNone/>
            </a:pPr>
            <a:r>
              <a:t/>
            </a:r>
            <a:endParaRPr sz="800"/>
          </a:p>
        </p:txBody>
      </p:sp>
      <p:sp>
        <p:nvSpPr>
          <p:cNvPr id="233" name="Shape 233"/>
          <p:cNvSpPr/>
          <p:nvPr/>
        </p:nvSpPr>
        <p:spPr>
          <a:xfrm>
            <a:off x="4303275" y="2861275"/>
            <a:ext cx="4131600" cy="1724400"/>
          </a:xfrm>
          <a:prstGeom prst="rect">
            <a:avLst/>
          </a:prstGeom>
          <a:noFill/>
          <a:ln cap="flat" cmpd="sng" w="9525">
            <a:solidFill>
              <a:srgbClr val="00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sz="1400"/>
              <a:t>Determining Associated Genes</a:t>
            </a:r>
          </a:p>
        </p:txBody>
      </p:sp>
      <p:sp>
        <p:nvSpPr>
          <p:cNvPr id="239" name="Shape 239"/>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t/>
            </a:r>
            <a:endParaRPr/>
          </a:p>
        </p:txBody>
      </p:sp>
      <p:pic>
        <p:nvPicPr>
          <p:cNvPr id="240" name="Shape 240"/>
          <p:cNvPicPr preferRelativeResize="0"/>
          <p:nvPr/>
        </p:nvPicPr>
        <p:blipFill>
          <a:blip r:embed="rId3">
            <a:alphaModFix/>
          </a:blip>
          <a:stretch>
            <a:fillRect/>
          </a:stretch>
        </p:blipFill>
        <p:spPr>
          <a:xfrm>
            <a:off x="141050" y="879075"/>
            <a:ext cx="5356799" cy="3617225"/>
          </a:xfrm>
          <a:prstGeom prst="rect">
            <a:avLst/>
          </a:prstGeom>
          <a:noFill/>
          <a:ln>
            <a:noFill/>
          </a:ln>
        </p:spPr>
      </p:pic>
      <p:pic>
        <p:nvPicPr>
          <p:cNvPr id="241" name="Shape 241"/>
          <p:cNvPicPr preferRelativeResize="0"/>
          <p:nvPr/>
        </p:nvPicPr>
        <p:blipFill>
          <a:blip r:embed="rId4">
            <a:alphaModFix/>
          </a:blip>
          <a:stretch>
            <a:fillRect/>
          </a:stretch>
        </p:blipFill>
        <p:spPr>
          <a:xfrm>
            <a:off x="5497850" y="879075"/>
            <a:ext cx="3596950" cy="361722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sz="2500"/>
              <a:t>Genes associated with N7 vs genes associated with other spacer lengths</a:t>
            </a:r>
          </a:p>
        </p:txBody>
      </p:sp>
      <p:sp>
        <p:nvSpPr>
          <p:cNvPr id="247" name="Shape 247"/>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48" name="Shape 248"/>
          <p:cNvPicPr preferRelativeResize="0"/>
          <p:nvPr/>
        </p:nvPicPr>
        <p:blipFill rotWithShape="1">
          <a:blip r:embed="rId3">
            <a:alphaModFix/>
          </a:blip>
          <a:srcRect b="0" l="5610" r="-5610" t="0"/>
          <a:stretch/>
        </p:blipFill>
        <p:spPr>
          <a:xfrm>
            <a:off x="4948350" y="1303212"/>
            <a:ext cx="1638300" cy="2400300"/>
          </a:xfrm>
          <a:prstGeom prst="rect">
            <a:avLst/>
          </a:prstGeom>
          <a:noFill/>
          <a:ln>
            <a:noFill/>
          </a:ln>
        </p:spPr>
      </p:pic>
      <p:pic>
        <p:nvPicPr>
          <p:cNvPr id="249" name="Shape 249"/>
          <p:cNvPicPr preferRelativeResize="0"/>
          <p:nvPr/>
        </p:nvPicPr>
        <p:blipFill>
          <a:blip r:embed="rId4">
            <a:alphaModFix/>
          </a:blip>
          <a:stretch>
            <a:fillRect/>
          </a:stretch>
        </p:blipFill>
        <p:spPr>
          <a:xfrm>
            <a:off x="7649475" y="1288912"/>
            <a:ext cx="762000" cy="2428875"/>
          </a:xfrm>
          <a:prstGeom prst="rect">
            <a:avLst/>
          </a:prstGeom>
          <a:noFill/>
          <a:ln>
            <a:noFill/>
          </a:ln>
        </p:spPr>
      </p:pic>
      <p:pic>
        <p:nvPicPr>
          <p:cNvPr id="250" name="Shape 250"/>
          <p:cNvPicPr preferRelativeResize="0"/>
          <p:nvPr/>
        </p:nvPicPr>
        <p:blipFill>
          <a:blip r:embed="rId5">
            <a:alphaModFix/>
          </a:blip>
          <a:stretch>
            <a:fillRect/>
          </a:stretch>
        </p:blipFill>
        <p:spPr>
          <a:xfrm>
            <a:off x="382025" y="1303212"/>
            <a:ext cx="3436287" cy="2400300"/>
          </a:xfrm>
          <a:prstGeom prst="rect">
            <a:avLst/>
          </a:prstGeom>
          <a:noFill/>
          <a:ln>
            <a:noFill/>
          </a:ln>
        </p:spPr>
      </p:pic>
      <p:cxnSp>
        <p:nvCxnSpPr>
          <p:cNvPr id="251" name="Shape 251"/>
          <p:cNvCxnSpPr>
            <a:endCxn id="248" idx="1"/>
          </p:cNvCxnSpPr>
          <p:nvPr/>
        </p:nvCxnSpPr>
        <p:spPr>
          <a:xfrm flipH="1" rot="10800000">
            <a:off x="3818250" y="2503362"/>
            <a:ext cx="1130100" cy="619500"/>
          </a:xfrm>
          <a:prstGeom prst="bentConnector3">
            <a:avLst>
              <a:gd fmla="val 50000" name="adj1"/>
            </a:avLst>
          </a:prstGeom>
          <a:noFill/>
          <a:ln cap="flat" cmpd="sng" w="9525">
            <a:solidFill>
              <a:srgbClr val="FF0000"/>
            </a:solidFill>
            <a:prstDash val="solid"/>
            <a:round/>
            <a:headEnd len="lg" w="lg" type="none"/>
            <a:tailEnd len="lg" w="lg" type="triangle"/>
          </a:ln>
        </p:spPr>
      </p:cxnSp>
      <p:cxnSp>
        <p:nvCxnSpPr>
          <p:cNvPr id="252" name="Shape 252"/>
          <p:cNvCxnSpPr/>
          <p:nvPr/>
        </p:nvCxnSpPr>
        <p:spPr>
          <a:xfrm>
            <a:off x="6452325" y="1366250"/>
            <a:ext cx="1148100" cy="0"/>
          </a:xfrm>
          <a:prstGeom prst="straightConnector1">
            <a:avLst/>
          </a:prstGeom>
          <a:noFill/>
          <a:ln cap="flat" cmpd="sng" w="9525">
            <a:solidFill>
              <a:srgbClr val="FF0000"/>
            </a:solidFill>
            <a:prstDash val="solid"/>
            <a:round/>
            <a:headEnd len="lg" w="lg" type="none"/>
            <a:tailEnd len="lg" w="lg" type="triangl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Background enrichment in gene flanking regions</a:t>
            </a:r>
          </a:p>
        </p:txBody>
      </p:sp>
      <p:sp>
        <p:nvSpPr>
          <p:cNvPr id="258" name="Shape 258"/>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317500" lvl="0" marL="457200">
              <a:spcBef>
                <a:spcPts val="0"/>
              </a:spcBef>
              <a:buSzPct val="100000"/>
              <a:buChar char="-"/>
            </a:pPr>
            <a:r>
              <a:rPr lang="en" sz="1400"/>
              <a:t>Compared to other spacer lengths, is N7 overrepresented in gene flanking regions relative to its background frequency?</a:t>
            </a:r>
          </a:p>
        </p:txBody>
      </p:sp>
      <p:pic>
        <p:nvPicPr>
          <p:cNvPr id="259" name="Shape 259"/>
          <p:cNvPicPr preferRelativeResize="0"/>
          <p:nvPr/>
        </p:nvPicPr>
        <p:blipFill>
          <a:blip r:embed="rId3">
            <a:alphaModFix/>
          </a:blip>
          <a:stretch>
            <a:fillRect/>
          </a:stretch>
        </p:blipFill>
        <p:spPr>
          <a:xfrm>
            <a:off x="1599025" y="2046750"/>
            <a:ext cx="5836950" cy="2212700"/>
          </a:xfrm>
          <a:prstGeom prst="rect">
            <a:avLst/>
          </a:prstGeom>
          <a:noFill/>
          <a:ln>
            <a:noFill/>
          </a:ln>
        </p:spPr>
      </p:pic>
      <p:sp>
        <p:nvSpPr>
          <p:cNvPr id="260" name="Shape 260"/>
          <p:cNvSpPr/>
          <p:nvPr/>
        </p:nvSpPr>
        <p:spPr>
          <a:xfrm>
            <a:off x="6417900" y="2055100"/>
            <a:ext cx="1044900" cy="2215800"/>
          </a:xfrm>
          <a:prstGeom prst="rect">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pic>
        <p:nvPicPr>
          <p:cNvPr id="265" name="Shape 265"/>
          <p:cNvPicPr preferRelativeResize="0"/>
          <p:nvPr/>
        </p:nvPicPr>
        <p:blipFill>
          <a:blip r:embed="rId3">
            <a:alphaModFix/>
          </a:blip>
          <a:stretch>
            <a:fillRect/>
          </a:stretch>
        </p:blipFill>
        <p:spPr>
          <a:xfrm>
            <a:off x="4607050" y="1312250"/>
            <a:ext cx="3981450" cy="3000375"/>
          </a:xfrm>
          <a:prstGeom prst="rect">
            <a:avLst/>
          </a:prstGeom>
          <a:noFill/>
          <a:ln>
            <a:noFill/>
          </a:ln>
        </p:spPr>
      </p:pic>
      <p:sp>
        <p:nvSpPr>
          <p:cNvPr id="266" name="Shape 266"/>
          <p:cNvSpPr txBox="1"/>
          <p:nvPr/>
        </p:nvSpPr>
        <p:spPr>
          <a:xfrm>
            <a:off x="206650" y="1710775"/>
            <a:ext cx="884100" cy="573900"/>
          </a:xfrm>
          <a:prstGeom prst="rect">
            <a:avLst/>
          </a:prstGeom>
          <a:noFill/>
          <a:ln>
            <a:noFill/>
          </a:ln>
        </p:spPr>
        <p:txBody>
          <a:bodyPr anchorCtr="0" anchor="t" bIns="91425" lIns="91425" rIns="91425" tIns="91425">
            <a:noAutofit/>
          </a:bodyPr>
          <a:lstStyle/>
          <a:p>
            <a:pPr lvl="0" algn="ctr">
              <a:spcBef>
                <a:spcPts val="0"/>
              </a:spcBef>
              <a:buNone/>
            </a:pPr>
            <a:r>
              <a:rPr lang="en" sz="1200"/>
              <a:t>Upstream List</a:t>
            </a:r>
          </a:p>
        </p:txBody>
      </p:sp>
      <p:sp>
        <p:nvSpPr>
          <p:cNvPr id="267" name="Shape 267"/>
          <p:cNvSpPr/>
          <p:nvPr/>
        </p:nvSpPr>
        <p:spPr>
          <a:xfrm>
            <a:off x="97600" y="1710762"/>
            <a:ext cx="1102200" cy="5739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txBox="1"/>
          <p:nvPr/>
        </p:nvSpPr>
        <p:spPr>
          <a:xfrm>
            <a:off x="487975" y="2240425"/>
            <a:ext cx="424800" cy="390300"/>
          </a:xfrm>
          <a:prstGeom prst="rect">
            <a:avLst/>
          </a:prstGeom>
          <a:noFill/>
          <a:ln>
            <a:noFill/>
          </a:ln>
        </p:spPr>
        <p:txBody>
          <a:bodyPr anchorCtr="0" anchor="t" bIns="91425" lIns="91425" rIns="91425" tIns="91425">
            <a:noAutofit/>
          </a:bodyPr>
          <a:lstStyle/>
          <a:p>
            <a:pPr lvl="0">
              <a:spcBef>
                <a:spcPts val="0"/>
              </a:spcBef>
              <a:buNone/>
            </a:pPr>
            <a:r>
              <a:rPr lang="en" sz="1800"/>
              <a:t>+</a:t>
            </a:r>
          </a:p>
        </p:txBody>
      </p:sp>
      <p:sp>
        <p:nvSpPr>
          <p:cNvPr id="269" name="Shape 269"/>
          <p:cNvSpPr txBox="1"/>
          <p:nvPr/>
        </p:nvSpPr>
        <p:spPr>
          <a:xfrm>
            <a:off x="97600" y="2630725"/>
            <a:ext cx="1102200" cy="573900"/>
          </a:xfrm>
          <a:prstGeom prst="rect">
            <a:avLst/>
          </a:prstGeom>
          <a:noFill/>
          <a:ln>
            <a:noFill/>
          </a:ln>
        </p:spPr>
        <p:txBody>
          <a:bodyPr anchorCtr="0" anchor="t" bIns="91425" lIns="91425" rIns="91425" tIns="91425">
            <a:noAutofit/>
          </a:bodyPr>
          <a:lstStyle/>
          <a:p>
            <a:pPr lvl="0" algn="ctr">
              <a:spcBef>
                <a:spcPts val="0"/>
              </a:spcBef>
              <a:buNone/>
            </a:pPr>
            <a:r>
              <a:rPr lang="en" sz="1200"/>
              <a:t>Downstream List</a:t>
            </a:r>
          </a:p>
        </p:txBody>
      </p:sp>
      <p:sp>
        <p:nvSpPr>
          <p:cNvPr id="270" name="Shape 270"/>
          <p:cNvSpPr/>
          <p:nvPr/>
        </p:nvSpPr>
        <p:spPr>
          <a:xfrm>
            <a:off x="63250" y="2630725"/>
            <a:ext cx="1170900" cy="5739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71" name="Shape 271"/>
          <p:cNvPicPr preferRelativeResize="0"/>
          <p:nvPr/>
        </p:nvPicPr>
        <p:blipFill>
          <a:blip r:embed="rId4">
            <a:alphaModFix/>
          </a:blip>
          <a:stretch>
            <a:fillRect/>
          </a:stretch>
        </p:blipFill>
        <p:spPr>
          <a:xfrm>
            <a:off x="1484212" y="1790372"/>
            <a:ext cx="2872774" cy="1290400"/>
          </a:xfrm>
          <a:prstGeom prst="rect">
            <a:avLst/>
          </a:prstGeom>
          <a:noFill/>
          <a:ln>
            <a:noFill/>
          </a:ln>
        </p:spPr>
      </p:pic>
      <p:cxnSp>
        <p:nvCxnSpPr>
          <p:cNvPr id="272" name="Shape 272"/>
          <p:cNvCxnSpPr>
            <a:stCxn id="268" idx="3"/>
            <a:endCxn id="271" idx="1"/>
          </p:cNvCxnSpPr>
          <p:nvPr/>
        </p:nvCxnSpPr>
        <p:spPr>
          <a:xfrm>
            <a:off x="912775" y="2435575"/>
            <a:ext cx="571500" cy="0"/>
          </a:xfrm>
          <a:prstGeom prst="straightConnector1">
            <a:avLst/>
          </a:prstGeom>
          <a:noFill/>
          <a:ln cap="flat" cmpd="sng" w="9525">
            <a:solidFill>
              <a:schemeClr val="dk2"/>
            </a:solidFill>
            <a:prstDash val="solid"/>
            <a:round/>
            <a:headEnd len="lg" w="lg" type="none"/>
            <a:tailEnd len="lg" w="lg" type="triangle"/>
          </a:ln>
        </p:spPr>
      </p:cxnSp>
      <p:sp>
        <p:nvSpPr>
          <p:cNvPr id="273" name="Shape 273"/>
          <p:cNvSpPr/>
          <p:nvPr/>
        </p:nvSpPr>
        <p:spPr>
          <a:xfrm>
            <a:off x="1492525" y="2893225"/>
            <a:ext cx="2872800" cy="1875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Background</a:t>
            </a:r>
          </a:p>
        </p:txBody>
      </p:sp>
      <p:sp>
        <p:nvSpPr>
          <p:cNvPr id="118" name="Shape 118"/>
          <p:cNvSpPr txBox="1"/>
          <p:nvPr>
            <p:ph idx="1" type="body"/>
          </p:nvPr>
        </p:nvSpPr>
        <p:spPr>
          <a:xfrm>
            <a:off x="311700" y="1223025"/>
            <a:ext cx="4481700" cy="3612900"/>
          </a:xfrm>
          <a:prstGeom prst="rect">
            <a:avLst/>
          </a:prstGeom>
        </p:spPr>
        <p:txBody>
          <a:bodyPr anchorCtr="0" anchor="t" bIns="91425" lIns="91425" rIns="91425" tIns="91425">
            <a:noAutofit/>
          </a:bodyPr>
          <a:lstStyle/>
          <a:p>
            <a:pPr lvl="0" rtl="0">
              <a:spcBef>
                <a:spcPts val="0"/>
              </a:spcBef>
              <a:buNone/>
            </a:pPr>
            <a:r>
              <a:rPr lang="en"/>
              <a:t>Sequence Motif: </a:t>
            </a:r>
          </a:p>
          <a:p>
            <a:pPr indent="-228600" lvl="0" marL="457200" rtl="0">
              <a:spcBef>
                <a:spcPts val="0"/>
              </a:spcBef>
            </a:pPr>
            <a:r>
              <a:rPr lang="en"/>
              <a:t>Short and recurring patterns in DNA - with biological function</a:t>
            </a:r>
          </a:p>
          <a:p>
            <a:pPr indent="-228600" lvl="0" marL="457200" rtl="0">
              <a:spcBef>
                <a:spcPts val="0"/>
              </a:spcBef>
            </a:pPr>
            <a:r>
              <a:rPr lang="en"/>
              <a:t>Indicate sequence specific binding sites for proteins (TFs)</a:t>
            </a:r>
          </a:p>
          <a:p>
            <a:pPr indent="-228600" lvl="0" marL="457200" rtl="0">
              <a:spcBef>
                <a:spcPts val="0"/>
              </a:spcBef>
            </a:pPr>
            <a:r>
              <a:rPr lang="en"/>
              <a:t>Important in studying gene regulation</a:t>
            </a:r>
          </a:p>
          <a:p>
            <a:pPr indent="-228600" lvl="0" marL="457200" rtl="0">
              <a:spcBef>
                <a:spcPts val="0"/>
              </a:spcBef>
            </a:pPr>
            <a:r>
              <a:rPr lang="en"/>
              <a:t>Other processes: ribosome binding, mRNA processing, transcription termination </a:t>
            </a:r>
          </a:p>
          <a:p>
            <a:pPr lvl="0" rtl="0">
              <a:spcBef>
                <a:spcPts val="0"/>
              </a:spcBef>
              <a:buNone/>
            </a:pPr>
            <a:r>
              <a:t/>
            </a:r>
            <a:endParaRPr/>
          </a:p>
          <a:p>
            <a:pPr lvl="0" rtl="0">
              <a:spcBef>
                <a:spcPts val="0"/>
              </a:spcBef>
              <a:buNone/>
            </a:pPr>
            <a:r>
              <a:t/>
            </a:r>
            <a:endParaRPr/>
          </a:p>
        </p:txBody>
      </p:sp>
      <p:sp>
        <p:nvSpPr>
          <p:cNvPr id="119" name="Shape 119"/>
          <p:cNvSpPr txBox="1"/>
          <p:nvPr/>
        </p:nvSpPr>
        <p:spPr>
          <a:xfrm>
            <a:off x="5376125" y="775400"/>
            <a:ext cx="17100" cy="345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id="120" name="Shape 120"/>
          <p:cNvPicPr preferRelativeResize="0"/>
          <p:nvPr/>
        </p:nvPicPr>
        <p:blipFill>
          <a:blip r:embed="rId3">
            <a:alphaModFix/>
          </a:blip>
          <a:stretch>
            <a:fillRect/>
          </a:stretch>
        </p:blipFill>
        <p:spPr>
          <a:xfrm>
            <a:off x="4793400" y="586108"/>
            <a:ext cx="4227424" cy="4244616"/>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idx="1" type="body"/>
          </p:nvPr>
        </p:nvSpPr>
        <p:spPr>
          <a:xfrm>
            <a:off x="311700" y="527325"/>
            <a:ext cx="8520600" cy="3115200"/>
          </a:xfrm>
          <a:prstGeom prst="rect">
            <a:avLst/>
          </a:prstGeom>
        </p:spPr>
        <p:txBody>
          <a:bodyPr anchorCtr="0" anchor="t" bIns="91425" lIns="91425" rIns="91425" tIns="91425">
            <a:noAutofit/>
          </a:bodyPr>
          <a:lstStyle/>
          <a:p>
            <a:pPr indent="-228600" lvl="0" marL="457200">
              <a:spcBef>
                <a:spcPts val="0"/>
              </a:spcBef>
              <a:buChar char="-"/>
            </a:pPr>
            <a:r>
              <a:rPr lang="en"/>
              <a:t>Combined upstream and downstream lists with total motif frequency for each gene (for each value of N)</a:t>
            </a:r>
          </a:p>
        </p:txBody>
      </p:sp>
      <p:pic>
        <p:nvPicPr>
          <p:cNvPr id="279" name="Shape 279"/>
          <p:cNvPicPr preferRelativeResize="0"/>
          <p:nvPr/>
        </p:nvPicPr>
        <p:blipFill>
          <a:blip r:embed="rId3">
            <a:alphaModFix/>
          </a:blip>
          <a:stretch>
            <a:fillRect/>
          </a:stretch>
        </p:blipFill>
        <p:spPr>
          <a:xfrm>
            <a:off x="2253475" y="1977925"/>
            <a:ext cx="4362450" cy="1733550"/>
          </a:xfrm>
          <a:prstGeom prst="rect">
            <a:avLst/>
          </a:prstGeom>
          <a:noFill/>
          <a:ln>
            <a:noFill/>
          </a:ln>
        </p:spPr>
      </p:pic>
      <p:sp>
        <p:nvSpPr>
          <p:cNvPr id="280" name="Shape 280"/>
          <p:cNvSpPr txBox="1"/>
          <p:nvPr/>
        </p:nvSpPr>
        <p:spPr>
          <a:xfrm>
            <a:off x="6613075" y="1745125"/>
            <a:ext cx="930000" cy="401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81" name="Shape 281"/>
          <p:cNvSpPr txBox="1"/>
          <p:nvPr/>
        </p:nvSpPr>
        <p:spPr>
          <a:xfrm>
            <a:off x="149275" y="2592125"/>
            <a:ext cx="1779600" cy="597000"/>
          </a:xfrm>
          <a:prstGeom prst="rect">
            <a:avLst/>
          </a:prstGeom>
          <a:noFill/>
          <a:ln>
            <a:noFill/>
          </a:ln>
        </p:spPr>
        <p:txBody>
          <a:bodyPr anchorCtr="0" anchor="t" bIns="91425" lIns="91425" rIns="91425" tIns="91425">
            <a:noAutofit/>
          </a:bodyPr>
          <a:lstStyle/>
          <a:p>
            <a:pPr lvl="0">
              <a:spcBef>
                <a:spcPts val="0"/>
              </a:spcBef>
              <a:buNone/>
            </a:pPr>
            <a:r>
              <a:rPr lang="en"/>
              <a:t>AAAG(N1)CTTT</a:t>
            </a:r>
          </a:p>
        </p:txBody>
      </p:sp>
      <p:sp>
        <p:nvSpPr>
          <p:cNvPr id="282" name="Shape 282"/>
          <p:cNvSpPr txBox="1"/>
          <p:nvPr/>
        </p:nvSpPr>
        <p:spPr>
          <a:xfrm>
            <a:off x="2253475" y="1274400"/>
            <a:ext cx="562200" cy="401700"/>
          </a:xfrm>
          <a:prstGeom prst="rect">
            <a:avLst/>
          </a:prstGeom>
          <a:noFill/>
          <a:ln>
            <a:noFill/>
          </a:ln>
        </p:spPr>
        <p:txBody>
          <a:bodyPr anchorCtr="0" anchor="t" bIns="91425" lIns="91425" rIns="91425" tIns="91425">
            <a:noAutofit/>
          </a:bodyPr>
          <a:lstStyle/>
          <a:p>
            <a:pPr lvl="0">
              <a:spcBef>
                <a:spcPts val="0"/>
              </a:spcBef>
              <a:buNone/>
            </a:pPr>
            <a:r>
              <a:rPr lang="en" sz="1000"/>
              <a:t>Gene Name</a:t>
            </a:r>
          </a:p>
        </p:txBody>
      </p:sp>
      <p:cxnSp>
        <p:nvCxnSpPr>
          <p:cNvPr id="283" name="Shape 283"/>
          <p:cNvCxnSpPr>
            <a:stCxn id="282" idx="2"/>
          </p:cNvCxnSpPr>
          <p:nvPr/>
        </p:nvCxnSpPr>
        <p:spPr>
          <a:xfrm>
            <a:off x="2534575" y="1676100"/>
            <a:ext cx="5700" cy="19530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txBox="1"/>
          <p:nvPr/>
        </p:nvSpPr>
        <p:spPr>
          <a:xfrm>
            <a:off x="5978700" y="1213425"/>
            <a:ext cx="838200" cy="470700"/>
          </a:xfrm>
          <a:prstGeom prst="rect">
            <a:avLst/>
          </a:prstGeom>
          <a:noFill/>
          <a:ln>
            <a:noFill/>
          </a:ln>
        </p:spPr>
        <p:txBody>
          <a:bodyPr anchorCtr="0" anchor="t" bIns="91425" lIns="91425" rIns="91425" tIns="91425">
            <a:noAutofit/>
          </a:bodyPr>
          <a:lstStyle/>
          <a:p>
            <a:pPr lvl="0" algn="ctr">
              <a:spcBef>
                <a:spcPts val="0"/>
              </a:spcBef>
              <a:buNone/>
            </a:pPr>
            <a:r>
              <a:rPr lang="en" sz="800"/>
              <a:t>Total Associated Motifs</a:t>
            </a:r>
          </a:p>
        </p:txBody>
      </p:sp>
      <p:cxnSp>
        <p:nvCxnSpPr>
          <p:cNvPr id="285" name="Shape 285"/>
          <p:cNvCxnSpPr>
            <a:stCxn id="284" idx="2"/>
          </p:cNvCxnSpPr>
          <p:nvPr/>
        </p:nvCxnSpPr>
        <p:spPr>
          <a:xfrm>
            <a:off x="6397800" y="1684125"/>
            <a:ext cx="5700" cy="229800"/>
          </a:xfrm>
          <a:prstGeom prst="straightConnector1">
            <a:avLst/>
          </a:prstGeom>
          <a:noFill/>
          <a:ln cap="flat" cmpd="sng" w="9525">
            <a:solidFill>
              <a:schemeClr val="dk2"/>
            </a:solidFill>
            <a:prstDash val="solid"/>
            <a:round/>
            <a:headEnd len="lg" w="lg" type="none"/>
            <a:tailEnd len="lg" w="lg" type="triangle"/>
          </a:ln>
        </p:spPr>
      </p:cxnSp>
      <p:sp>
        <p:nvSpPr>
          <p:cNvPr id="286" name="Shape 286"/>
          <p:cNvSpPr/>
          <p:nvPr/>
        </p:nvSpPr>
        <p:spPr>
          <a:xfrm>
            <a:off x="149275" y="2643850"/>
            <a:ext cx="1469700" cy="401700"/>
          </a:xfrm>
          <a:prstGeom prst="rect">
            <a:avLst/>
          </a:prstGeom>
          <a:noFill/>
          <a:ln cap="flat" cmpd="sng" w="9525">
            <a:solidFill>
              <a:srgbClr val="4A86E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7" name="Shape 287"/>
          <p:cNvCxnSpPr>
            <a:stCxn id="286" idx="3"/>
            <a:endCxn id="279" idx="1"/>
          </p:cNvCxnSpPr>
          <p:nvPr/>
        </p:nvCxnSpPr>
        <p:spPr>
          <a:xfrm>
            <a:off x="1618975" y="2844700"/>
            <a:ext cx="634500" cy="0"/>
          </a:xfrm>
          <a:prstGeom prst="straightConnector1">
            <a:avLst/>
          </a:prstGeom>
          <a:noFill/>
          <a:ln cap="flat" cmpd="sng" w="9525">
            <a:solidFill>
              <a:schemeClr val="dk2"/>
            </a:solidFill>
            <a:prstDash val="solid"/>
            <a:round/>
            <a:headEnd len="lg" w="lg" type="none"/>
            <a:tailEnd len="lg" w="lg" type="triangle"/>
          </a:ln>
        </p:spPr>
      </p:cxnSp>
      <p:sp>
        <p:nvSpPr>
          <p:cNvPr id="288" name="Shape 288"/>
          <p:cNvSpPr txBox="1"/>
          <p:nvPr/>
        </p:nvSpPr>
        <p:spPr>
          <a:xfrm>
            <a:off x="929875" y="4075775"/>
            <a:ext cx="6613200" cy="771600"/>
          </a:xfrm>
          <a:prstGeom prst="rect">
            <a:avLst/>
          </a:prstGeom>
          <a:noFill/>
          <a:ln>
            <a:noFill/>
          </a:ln>
        </p:spPr>
        <p:txBody>
          <a:bodyPr anchorCtr="0" anchor="t" bIns="91425" lIns="91425" rIns="91425" tIns="91425">
            <a:noAutofit/>
          </a:bodyPr>
          <a:lstStyle/>
          <a:p>
            <a:pPr lvl="0">
              <a:spcBef>
                <a:spcPts val="0"/>
              </a:spcBef>
              <a:buNone/>
            </a:pPr>
            <a:r>
              <a:rPr lang="en"/>
              <a:t>Is there any clear separation between genes associated with N7 compared to the genes associated with the other motifs? ….</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294" name="Shape 294"/>
          <p:cNvPicPr preferRelativeResize="0"/>
          <p:nvPr/>
        </p:nvPicPr>
        <p:blipFill>
          <a:blip r:embed="rId3">
            <a:alphaModFix/>
          </a:blip>
          <a:stretch>
            <a:fillRect/>
          </a:stretch>
        </p:blipFill>
        <p:spPr>
          <a:xfrm>
            <a:off x="493699" y="687150"/>
            <a:ext cx="2732399" cy="2791599"/>
          </a:xfrm>
          <a:prstGeom prst="rect">
            <a:avLst/>
          </a:prstGeom>
          <a:noFill/>
          <a:ln>
            <a:noFill/>
          </a:ln>
        </p:spPr>
      </p:pic>
      <p:sp>
        <p:nvSpPr>
          <p:cNvPr id="295" name="Shape 295"/>
          <p:cNvSpPr txBox="1"/>
          <p:nvPr/>
        </p:nvSpPr>
        <p:spPr>
          <a:xfrm>
            <a:off x="493700" y="3731325"/>
            <a:ext cx="2732400" cy="771600"/>
          </a:xfrm>
          <a:prstGeom prst="rect">
            <a:avLst/>
          </a:prstGeom>
          <a:noFill/>
          <a:ln>
            <a:noFill/>
          </a:ln>
        </p:spPr>
        <p:txBody>
          <a:bodyPr anchorCtr="0" anchor="t" bIns="91425" lIns="91425" rIns="91425" tIns="91425">
            <a:noAutofit/>
          </a:bodyPr>
          <a:lstStyle/>
          <a:p>
            <a:pPr lvl="0">
              <a:spcBef>
                <a:spcPts val="0"/>
              </a:spcBef>
              <a:buNone/>
            </a:pPr>
            <a:r>
              <a:rPr lang="en"/>
              <a:t>Total genes in A. Thaliana genome = 33,602</a:t>
            </a:r>
          </a:p>
        </p:txBody>
      </p:sp>
      <p:pic>
        <p:nvPicPr>
          <p:cNvPr id="296" name="Shape 296"/>
          <p:cNvPicPr preferRelativeResize="0"/>
          <p:nvPr/>
        </p:nvPicPr>
        <p:blipFill>
          <a:blip r:embed="rId4">
            <a:alphaModFix/>
          </a:blip>
          <a:stretch>
            <a:fillRect/>
          </a:stretch>
        </p:blipFill>
        <p:spPr>
          <a:xfrm>
            <a:off x="6019200" y="687150"/>
            <a:ext cx="2367149" cy="2788688"/>
          </a:xfrm>
          <a:prstGeom prst="rect">
            <a:avLst/>
          </a:prstGeom>
          <a:noFill/>
          <a:ln>
            <a:noFill/>
          </a:ln>
        </p:spPr>
      </p:pic>
      <p:pic>
        <p:nvPicPr>
          <p:cNvPr id="297" name="Shape 297"/>
          <p:cNvPicPr preferRelativeResize="0"/>
          <p:nvPr/>
        </p:nvPicPr>
        <p:blipFill>
          <a:blip r:embed="rId5">
            <a:alphaModFix/>
          </a:blip>
          <a:stretch>
            <a:fillRect/>
          </a:stretch>
        </p:blipFill>
        <p:spPr>
          <a:xfrm>
            <a:off x="3413025" y="687150"/>
            <a:ext cx="2367146" cy="2791599"/>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Functional Analysis</a:t>
            </a:r>
          </a:p>
        </p:txBody>
      </p:sp>
      <p:sp>
        <p:nvSpPr>
          <p:cNvPr id="303" name="Shape 303"/>
          <p:cNvSpPr txBox="1"/>
          <p:nvPr>
            <p:ph idx="1" type="body"/>
          </p:nvPr>
        </p:nvSpPr>
        <p:spPr>
          <a:xfrm>
            <a:off x="311700" y="1094975"/>
            <a:ext cx="8520600" cy="3600900"/>
          </a:xfrm>
          <a:prstGeom prst="rect">
            <a:avLst/>
          </a:prstGeom>
          <a:ln cap="flat" cmpd="sng" w="9525">
            <a:solidFill>
              <a:srgbClr val="000000"/>
            </a:solidFill>
            <a:prstDash val="solid"/>
            <a:round/>
            <a:headEnd len="med" w="med" type="none"/>
            <a:tailEnd len="med" w="med" type="none"/>
          </a:ln>
        </p:spPr>
        <p:txBody>
          <a:bodyPr anchorCtr="0" anchor="t" bIns="91425" lIns="91425" rIns="91425" tIns="91425">
            <a:noAutofit/>
          </a:bodyPr>
          <a:lstStyle/>
          <a:p>
            <a:pPr lvl="0" rtl="0">
              <a:lnSpc>
                <a:spcPct val="100000"/>
              </a:lnSpc>
              <a:spcBef>
                <a:spcPts val="0"/>
              </a:spcBef>
              <a:buNone/>
            </a:pPr>
            <a:r>
              <a:rPr lang="en" sz="1500">
                <a:latin typeface="Cambria"/>
                <a:ea typeface="Cambria"/>
                <a:cs typeface="Cambria"/>
                <a:sym typeface="Cambria"/>
              </a:rPr>
              <a:t>Gene Set Enrichment Analysis</a:t>
            </a:r>
          </a:p>
          <a:p>
            <a:pPr indent="-311150" lvl="0" marL="914400">
              <a:lnSpc>
                <a:spcPct val="100000"/>
              </a:lnSpc>
              <a:spcBef>
                <a:spcPts val="0"/>
              </a:spcBef>
              <a:buSzPct val="100000"/>
              <a:buFont typeface="Cambria"/>
            </a:pPr>
            <a:r>
              <a:rPr lang="en" sz="1300">
                <a:latin typeface="Cambria"/>
                <a:ea typeface="Cambria"/>
                <a:cs typeface="Cambria"/>
                <a:sym typeface="Cambria"/>
              </a:rPr>
              <a:t>Set of genes defined by a common experimentally determined function or association</a:t>
            </a:r>
          </a:p>
          <a:p>
            <a:pPr lvl="0">
              <a:lnSpc>
                <a:spcPct val="100000"/>
              </a:lnSpc>
              <a:spcBef>
                <a:spcPts val="0"/>
              </a:spcBef>
              <a:buNone/>
            </a:pPr>
            <a:r>
              <a:t/>
            </a:r>
            <a:endParaRPr sz="1900"/>
          </a:p>
          <a:p>
            <a:pPr lvl="0">
              <a:spcBef>
                <a:spcPts val="0"/>
              </a:spcBef>
              <a:buNone/>
            </a:pPr>
            <a:r>
              <a:rPr lang="en" sz="1900"/>
              <a:t>	</a:t>
            </a:r>
          </a:p>
          <a:p>
            <a:pPr lvl="0">
              <a:spcBef>
                <a:spcPts val="0"/>
              </a:spcBef>
              <a:buNone/>
            </a:pPr>
            <a:r>
              <a:t/>
            </a:r>
            <a:endParaRPr sz="1900"/>
          </a:p>
          <a:p>
            <a:pPr lvl="0">
              <a:spcBef>
                <a:spcPts val="0"/>
              </a:spcBef>
              <a:buNone/>
            </a:pPr>
            <a:r>
              <a:t/>
            </a:r>
            <a:endParaRPr sz="1900"/>
          </a:p>
          <a:p>
            <a:pPr indent="-323850" lvl="0" marL="457200">
              <a:spcBef>
                <a:spcPts val="0"/>
              </a:spcBef>
              <a:buSzPct val="100000"/>
            </a:pPr>
            <a:r>
              <a:rPr lang="en" sz="1500"/>
              <a:t>The enrichment factor represents the extent to which the gene set is overrepresented in genes with the motif. A high enrichment factor suggests a potential function of the motif. </a:t>
            </a:r>
          </a:p>
        </p:txBody>
      </p:sp>
      <p:sp>
        <p:nvSpPr>
          <p:cNvPr id="304" name="Shape 304"/>
          <p:cNvSpPr txBox="1"/>
          <p:nvPr/>
        </p:nvSpPr>
        <p:spPr>
          <a:xfrm>
            <a:off x="1194025" y="2078050"/>
            <a:ext cx="6613200" cy="771600"/>
          </a:xfrm>
          <a:prstGeom prst="rect">
            <a:avLst/>
          </a:prstGeom>
          <a:noFill/>
          <a:ln>
            <a:noFill/>
          </a:ln>
        </p:spPr>
        <p:txBody>
          <a:bodyPr anchorCtr="0" anchor="t" bIns="91425" lIns="91425" rIns="91425" tIns="91425">
            <a:noAutofit/>
          </a:bodyPr>
          <a:lstStyle/>
          <a:p>
            <a:pPr lvl="0">
              <a:spcBef>
                <a:spcPts val="0"/>
              </a:spcBef>
              <a:buNone/>
            </a:pPr>
            <a:r>
              <a:rPr lang="en" sz="1000"/>
              <a:t># of genes belonging to set, with motif</a:t>
            </a:r>
          </a:p>
        </p:txBody>
      </p:sp>
      <p:cxnSp>
        <p:nvCxnSpPr>
          <p:cNvPr id="305" name="Shape 305"/>
          <p:cNvCxnSpPr/>
          <p:nvPr/>
        </p:nvCxnSpPr>
        <p:spPr>
          <a:xfrm>
            <a:off x="1194025" y="2360525"/>
            <a:ext cx="2525700" cy="4500"/>
          </a:xfrm>
          <a:prstGeom prst="straightConnector1">
            <a:avLst/>
          </a:prstGeom>
          <a:noFill/>
          <a:ln cap="flat" cmpd="sng" w="9525">
            <a:solidFill>
              <a:schemeClr val="dk2"/>
            </a:solidFill>
            <a:prstDash val="solid"/>
            <a:round/>
            <a:headEnd len="lg" w="lg" type="none"/>
            <a:tailEnd len="lg" w="lg" type="none"/>
          </a:ln>
        </p:spPr>
      </p:cxnSp>
      <p:sp>
        <p:nvSpPr>
          <p:cNvPr id="306" name="Shape 306"/>
          <p:cNvSpPr txBox="1"/>
          <p:nvPr/>
        </p:nvSpPr>
        <p:spPr>
          <a:xfrm>
            <a:off x="1377700" y="2360525"/>
            <a:ext cx="6613200" cy="771600"/>
          </a:xfrm>
          <a:prstGeom prst="rect">
            <a:avLst/>
          </a:prstGeom>
          <a:noFill/>
          <a:ln>
            <a:noFill/>
          </a:ln>
        </p:spPr>
        <p:txBody>
          <a:bodyPr anchorCtr="0" anchor="t" bIns="91425" lIns="91425" rIns="91425" tIns="91425">
            <a:noAutofit/>
          </a:bodyPr>
          <a:lstStyle/>
          <a:p>
            <a:pPr lvl="0">
              <a:spcBef>
                <a:spcPts val="0"/>
              </a:spcBef>
              <a:buNone/>
            </a:pPr>
            <a:r>
              <a:rPr lang="en" sz="1000"/>
              <a:t>Total # of genes with motif </a:t>
            </a:r>
          </a:p>
        </p:txBody>
      </p:sp>
      <p:cxnSp>
        <p:nvCxnSpPr>
          <p:cNvPr id="307" name="Shape 307"/>
          <p:cNvCxnSpPr/>
          <p:nvPr/>
        </p:nvCxnSpPr>
        <p:spPr>
          <a:xfrm flipH="1" rot="10800000">
            <a:off x="1194025" y="3363975"/>
            <a:ext cx="2479800" cy="6900"/>
          </a:xfrm>
          <a:prstGeom prst="straightConnector1">
            <a:avLst/>
          </a:prstGeom>
          <a:noFill/>
          <a:ln cap="flat" cmpd="sng" w="9525">
            <a:solidFill>
              <a:schemeClr val="dk2"/>
            </a:solidFill>
            <a:prstDash val="solid"/>
            <a:round/>
            <a:headEnd len="lg" w="lg" type="none"/>
            <a:tailEnd len="lg" w="lg" type="none"/>
          </a:ln>
        </p:spPr>
      </p:cxnSp>
      <p:sp>
        <p:nvSpPr>
          <p:cNvPr id="308" name="Shape 308"/>
          <p:cNvSpPr txBox="1"/>
          <p:nvPr/>
        </p:nvSpPr>
        <p:spPr>
          <a:xfrm>
            <a:off x="4121675" y="2470750"/>
            <a:ext cx="6613200" cy="771600"/>
          </a:xfrm>
          <a:prstGeom prst="rect">
            <a:avLst/>
          </a:prstGeom>
          <a:noFill/>
          <a:ln>
            <a:noFill/>
          </a:ln>
        </p:spPr>
        <p:txBody>
          <a:bodyPr anchorCtr="0" anchor="t" bIns="91425" lIns="91425" rIns="91425" tIns="91425">
            <a:noAutofit/>
          </a:bodyPr>
          <a:lstStyle/>
          <a:p>
            <a:pPr lvl="0">
              <a:spcBef>
                <a:spcPts val="0"/>
              </a:spcBef>
              <a:buNone/>
            </a:pPr>
            <a:r>
              <a:rPr lang="en"/>
              <a:t>Proportion of genes with motif</a:t>
            </a:r>
          </a:p>
        </p:txBody>
      </p:sp>
      <p:sp>
        <p:nvSpPr>
          <p:cNvPr id="309" name="Shape 309"/>
          <p:cNvSpPr txBox="1"/>
          <p:nvPr/>
        </p:nvSpPr>
        <p:spPr>
          <a:xfrm>
            <a:off x="4167625" y="2810525"/>
            <a:ext cx="2916300" cy="514200"/>
          </a:xfrm>
          <a:prstGeom prst="rect">
            <a:avLst/>
          </a:prstGeom>
          <a:noFill/>
          <a:ln>
            <a:noFill/>
          </a:ln>
        </p:spPr>
        <p:txBody>
          <a:bodyPr anchorCtr="0" anchor="t" bIns="91425" lIns="91425" rIns="91425" tIns="91425">
            <a:noAutofit/>
          </a:bodyPr>
          <a:lstStyle/>
          <a:p>
            <a:pPr lvl="0">
              <a:spcBef>
                <a:spcPts val="0"/>
              </a:spcBef>
              <a:buNone/>
            </a:pPr>
            <a:r>
              <a:rPr lang="en"/>
              <a:t>    Proportion of all genes</a:t>
            </a:r>
          </a:p>
        </p:txBody>
      </p:sp>
      <p:cxnSp>
        <p:nvCxnSpPr>
          <p:cNvPr id="310" name="Shape 310"/>
          <p:cNvCxnSpPr/>
          <p:nvPr/>
        </p:nvCxnSpPr>
        <p:spPr>
          <a:xfrm flipH="1" rot="10800000">
            <a:off x="4167625" y="2849650"/>
            <a:ext cx="2548800" cy="13800"/>
          </a:xfrm>
          <a:prstGeom prst="straightConnector1">
            <a:avLst/>
          </a:prstGeom>
          <a:noFill/>
          <a:ln cap="flat" cmpd="sng" w="9525">
            <a:solidFill>
              <a:schemeClr val="dk2"/>
            </a:solidFill>
            <a:prstDash val="solid"/>
            <a:round/>
            <a:headEnd len="lg" w="lg" type="none"/>
            <a:tailEnd len="lg" w="lg" type="none"/>
          </a:ln>
        </p:spPr>
      </p:cxnSp>
      <p:sp>
        <p:nvSpPr>
          <p:cNvPr id="311" name="Shape 311"/>
          <p:cNvSpPr txBox="1"/>
          <p:nvPr/>
        </p:nvSpPr>
        <p:spPr>
          <a:xfrm>
            <a:off x="6750850" y="2681825"/>
            <a:ext cx="539700" cy="771600"/>
          </a:xfrm>
          <a:prstGeom prst="rect">
            <a:avLst/>
          </a:prstGeom>
          <a:noFill/>
          <a:ln>
            <a:noFill/>
          </a:ln>
        </p:spPr>
        <p:txBody>
          <a:bodyPr anchorCtr="0" anchor="t" bIns="91425" lIns="91425" rIns="91425" tIns="91425">
            <a:noAutofit/>
          </a:bodyPr>
          <a:lstStyle/>
          <a:p>
            <a:pPr lvl="0">
              <a:spcBef>
                <a:spcPts val="0"/>
              </a:spcBef>
              <a:buNone/>
            </a:pPr>
            <a:r>
              <a:rPr lang="en"/>
              <a:t>=</a:t>
            </a:r>
          </a:p>
        </p:txBody>
      </p:sp>
      <p:sp>
        <p:nvSpPr>
          <p:cNvPr id="312" name="Shape 312"/>
          <p:cNvSpPr txBox="1"/>
          <p:nvPr/>
        </p:nvSpPr>
        <p:spPr>
          <a:xfrm>
            <a:off x="7026400" y="2681825"/>
            <a:ext cx="6613200" cy="771600"/>
          </a:xfrm>
          <a:prstGeom prst="rect">
            <a:avLst/>
          </a:prstGeom>
          <a:noFill/>
          <a:ln>
            <a:noFill/>
          </a:ln>
        </p:spPr>
        <p:txBody>
          <a:bodyPr anchorCtr="0" anchor="t" bIns="91425" lIns="91425" rIns="91425" tIns="91425">
            <a:noAutofit/>
          </a:bodyPr>
          <a:lstStyle/>
          <a:p>
            <a:pPr lvl="0">
              <a:spcBef>
                <a:spcPts val="0"/>
              </a:spcBef>
              <a:buNone/>
            </a:pPr>
            <a:r>
              <a:rPr lang="en"/>
              <a:t>Enrichment Factor</a:t>
            </a:r>
          </a:p>
        </p:txBody>
      </p:sp>
      <p:sp>
        <p:nvSpPr>
          <p:cNvPr id="313" name="Shape 313"/>
          <p:cNvSpPr/>
          <p:nvPr/>
        </p:nvSpPr>
        <p:spPr>
          <a:xfrm>
            <a:off x="895525" y="2055100"/>
            <a:ext cx="2916300" cy="626700"/>
          </a:xfrm>
          <a:prstGeom prst="bracketPair">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4" name="Shape 314"/>
          <p:cNvSpPr/>
          <p:nvPr/>
        </p:nvSpPr>
        <p:spPr>
          <a:xfrm>
            <a:off x="941450" y="3031000"/>
            <a:ext cx="2916300" cy="626700"/>
          </a:xfrm>
          <a:prstGeom prst="bracketPair">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15" name="Shape 315"/>
          <p:cNvCxnSpPr>
            <a:stCxn id="313" idx="3"/>
          </p:cNvCxnSpPr>
          <p:nvPr/>
        </p:nvCxnSpPr>
        <p:spPr>
          <a:xfrm>
            <a:off x="3811825" y="2368450"/>
            <a:ext cx="355800" cy="2379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a:stCxn id="314" idx="3"/>
            <a:endCxn id="309" idx="1"/>
          </p:cNvCxnSpPr>
          <p:nvPr/>
        </p:nvCxnSpPr>
        <p:spPr>
          <a:xfrm flipH="1" rot="10800000">
            <a:off x="3857750" y="3067750"/>
            <a:ext cx="309900" cy="276600"/>
          </a:xfrm>
          <a:prstGeom prst="straightConnector1">
            <a:avLst/>
          </a:prstGeom>
          <a:noFill/>
          <a:ln cap="flat" cmpd="sng" w="9525">
            <a:solidFill>
              <a:schemeClr val="dk2"/>
            </a:solidFill>
            <a:prstDash val="solid"/>
            <a:round/>
            <a:headEnd len="lg" w="lg" type="none"/>
            <a:tailEnd len="lg" w="lg" type="triangle"/>
          </a:ln>
        </p:spPr>
      </p:cxnSp>
      <p:sp>
        <p:nvSpPr>
          <p:cNvPr id="317" name="Shape 317"/>
          <p:cNvSpPr/>
          <p:nvPr/>
        </p:nvSpPr>
        <p:spPr>
          <a:xfrm>
            <a:off x="7049350" y="2709525"/>
            <a:ext cx="1584300" cy="321600"/>
          </a:xfrm>
          <a:prstGeom prst="roundRect">
            <a:avLst>
              <a:gd fmla="val 16667" name="adj"/>
            </a:avLst>
          </a:prstGeom>
          <a:noFill/>
          <a:ln cap="flat" cmpd="sng" w="9525">
            <a:solidFill>
              <a:srgbClr val="43434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txBox="1"/>
          <p:nvPr/>
        </p:nvSpPr>
        <p:spPr>
          <a:xfrm>
            <a:off x="1003950" y="3031000"/>
            <a:ext cx="6613200" cy="771600"/>
          </a:xfrm>
          <a:prstGeom prst="rect">
            <a:avLst/>
          </a:prstGeom>
          <a:noFill/>
          <a:ln>
            <a:noFill/>
          </a:ln>
        </p:spPr>
        <p:txBody>
          <a:bodyPr anchorCtr="0" anchor="t" bIns="91425" lIns="91425" rIns="91425" tIns="91425">
            <a:noAutofit/>
          </a:bodyPr>
          <a:lstStyle/>
          <a:p>
            <a:pPr lvl="0" rtl="0">
              <a:spcBef>
                <a:spcPts val="0"/>
              </a:spcBef>
              <a:buNone/>
            </a:pPr>
            <a:r>
              <a:rPr lang="en" sz="1000"/>
              <a:t>    # of genes belonging to set in genome</a:t>
            </a:r>
          </a:p>
          <a:p>
            <a:pPr lvl="0" rtl="0">
              <a:spcBef>
                <a:spcPts val="0"/>
              </a:spcBef>
              <a:buNone/>
            </a:pPr>
            <a:r>
              <a:t/>
            </a:r>
            <a:endParaRPr sz="1000"/>
          </a:p>
          <a:p>
            <a:pPr lvl="0" rtl="0">
              <a:spcBef>
                <a:spcPts val="0"/>
              </a:spcBef>
              <a:buNone/>
            </a:pPr>
            <a:r>
              <a:rPr lang="en" sz="1000"/>
              <a:t>           Total genes in genome</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311700" y="146400"/>
            <a:ext cx="8520600" cy="1005900"/>
          </a:xfrm>
          <a:prstGeom prst="rect">
            <a:avLst/>
          </a:prstGeom>
        </p:spPr>
        <p:txBody>
          <a:bodyPr anchorCtr="0" anchor="t" bIns="91425" lIns="91425" rIns="91425" tIns="91425">
            <a:noAutofit/>
          </a:bodyPr>
          <a:lstStyle/>
          <a:p>
            <a:pPr lvl="0" rtl="0">
              <a:spcBef>
                <a:spcPts val="0"/>
              </a:spcBef>
              <a:buNone/>
            </a:pPr>
            <a:r>
              <a:rPr lang="en"/>
              <a:t>Gene descriptions</a:t>
            </a:r>
          </a:p>
        </p:txBody>
      </p:sp>
      <p:sp>
        <p:nvSpPr>
          <p:cNvPr id="324" name="Shape 324"/>
          <p:cNvSpPr txBox="1"/>
          <p:nvPr>
            <p:ph idx="1" type="body"/>
          </p:nvPr>
        </p:nvSpPr>
        <p:spPr>
          <a:xfrm>
            <a:off x="311700" y="1370100"/>
            <a:ext cx="4523700" cy="33027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p:txBody>
      </p:sp>
      <p:sp>
        <p:nvSpPr>
          <p:cNvPr id="325" name="Shape 325"/>
          <p:cNvSpPr txBox="1"/>
          <p:nvPr/>
        </p:nvSpPr>
        <p:spPr>
          <a:xfrm>
            <a:off x="6570550" y="1152450"/>
            <a:ext cx="2261700" cy="1717200"/>
          </a:xfrm>
          <a:prstGeom prst="rect">
            <a:avLst/>
          </a:prstGeom>
          <a:noFill/>
          <a:ln>
            <a:noFill/>
          </a:ln>
        </p:spPr>
        <p:txBody>
          <a:bodyPr anchorCtr="0" anchor="t" bIns="91425" lIns="91425" rIns="91425" tIns="91425">
            <a:noAutofit/>
          </a:bodyPr>
          <a:lstStyle/>
          <a:p>
            <a:pPr lvl="0" rtl="0">
              <a:spcBef>
                <a:spcPts val="0"/>
              </a:spcBef>
              <a:buNone/>
            </a:pPr>
            <a:r>
              <a:rPr lang="en" sz="1800"/>
              <a:t>Mapping NCBI IDS with TAIR IDS to obtain more information about the genes</a:t>
            </a:r>
          </a:p>
          <a:p>
            <a:pPr lvl="0" rtl="0">
              <a:spcBef>
                <a:spcPts val="0"/>
              </a:spcBef>
              <a:buNone/>
            </a:pPr>
            <a:r>
              <a:t/>
            </a:r>
            <a:endParaRPr sz="1800"/>
          </a:p>
        </p:txBody>
      </p:sp>
      <p:pic>
        <p:nvPicPr>
          <p:cNvPr id="326" name="Shape 326"/>
          <p:cNvPicPr preferRelativeResize="0"/>
          <p:nvPr/>
        </p:nvPicPr>
        <p:blipFill>
          <a:blip r:embed="rId3">
            <a:alphaModFix/>
          </a:blip>
          <a:stretch>
            <a:fillRect/>
          </a:stretch>
        </p:blipFill>
        <p:spPr>
          <a:xfrm>
            <a:off x="108176" y="870149"/>
            <a:ext cx="6108176" cy="3938100"/>
          </a:xfrm>
          <a:prstGeom prst="rect">
            <a:avLst/>
          </a:prstGeom>
          <a:noFill/>
          <a:ln>
            <a:noFill/>
          </a:ln>
        </p:spPr>
      </p:pic>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134025" y="34500"/>
            <a:ext cx="8520600" cy="707400"/>
          </a:xfrm>
          <a:prstGeom prst="rect">
            <a:avLst/>
          </a:prstGeom>
        </p:spPr>
        <p:txBody>
          <a:bodyPr anchorCtr="0" anchor="t" bIns="91425" lIns="91425" rIns="91425" tIns="91425">
            <a:noAutofit/>
          </a:bodyPr>
          <a:lstStyle/>
          <a:p>
            <a:pPr lvl="0">
              <a:spcBef>
                <a:spcPts val="0"/>
              </a:spcBef>
              <a:buNone/>
            </a:pPr>
            <a:r>
              <a:rPr lang="en"/>
              <a:t>Gene ontologies</a:t>
            </a:r>
          </a:p>
        </p:txBody>
      </p:sp>
      <p:sp>
        <p:nvSpPr>
          <p:cNvPr id="332" name="Shape 332"/>
          <p:cNvSpPr txBox="1"/>
          <p:nvPr>
            <p:ph idx="1" type="body"/>
          </p:nvPr>
        </p:nvSpPr>
        <p:spPr>
          <a:xfrm>
            <a:off x="311700" y="1266325"/>
            <a:ext cx="8520600" cy="3302700"/>
          </a:xfrm>
          <a:prstGeom prst="rect">
            <a:avLst/>
          </a:prstGeom>
        </p:spPr>
        <p:txBody>
          <a:bodyPr anchorCtr="0" anchor="t" bIns="91425" lIns="91425" rIns="91425" tIns="91425">
            <a:noAutofit/>
          </a:bodyPr>
          <a:lstStyle/>
          <a:p>
            <a:pPr lvl="0">
              <a:spcBef>
                <a:spcPts val="0"/>
              </a:spcBef>
              <a:buNone/>
            </a:pPr>
            <a:r>
              <a:t/>
            </a:r>
            <a:endParaRPr/>
          </a:p>
        </p:txBody>
      </p:sp>
      <p:pic>
        <p:nvPicPr>
          <p:cNvPr id="333" name="Shape 333"/>
          <p:cNvPicPr preferRelativeResize="0"/>
          <p:nvPr/>
        </p:nvPicPr>
        <p:blipFill>
          <a:blip r:embed="rId3">
            <a:alphaModFix/>
          </a:blip>
          <a:stretch>
            <a:fillRect/>
          </a:stretch>
        </p:blipFill>
        <p:spPr>
          <a:xfrm>
            <a:off x="134150" y="873100"/>
            <a:ext cx="4221724" cy="4010025"/>
          </a:xfrm>
          <a:prstGeom prst="rect">
            <a:avLst/>
          </a:prstGeom>
          <a:noFill/>
          <a:ln>
            <a:noFill/>
          </a:ln>
        </p:spPr>
      </p:pic>
      <p:pic>
        <p:nvPicPr>
          <p:cNvPr id="334" name="Shape 334"/>
          <p:cNvPicPr preferRelativeResize="0"/>
          <p:nvPr/>
        </p:nvPicPr>
        <p:blipFill>
          <a:blip r:embed="rId4">
            <a:alphaModFix/>
          </a:blip>
          <a:stretch>
            <a:fillRect/>
          </a:stretch>
        </p:blipFill>
        <p:spPr>
          <a:xfrm>
            <a:off x="4492925" y="1758849"/>
            <a:ext cx="4573175" cy="3203325"/>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149225"/>
            <a:ext cx="8520600" cy="645000"/>
          </a:xfrm>
          <a:prstGeom prst="rect">
            <a:avLst/>
          </a:prstGeom>
        </p:spPr>
        <p:txBody>
          <a:bodyPr anchorCtr="0" anchor="t" bIns="91425" lIns="91425" rIns="91425" tIns="91425">
            <a:noAutofit/>
          </a:bodyPr>
          <a:lstStyle/>
          <a:p>
            <a:pPr lvl="0">
              <a:spcBef>
                <a:spcPts val="0"/>
              </a:spcBef>
              <a:buNone/>
            </a:pPr>
            <a:r>
              <a:rPr lang="en"/>
              <a:t>Plant ontologies</a:t>
            </a:r>
          </a:p>
        </p:txBody>
      </p:sp>
      <p:sp>
        <p:nvSpPr>
          <p:cNvPr id="340" name="Shape 340"/>
          <p:cNvSpPr txBox="1"/>
          <p:nvPr>
            <p:ph idx="1" type="body"/>
          </p:nvPr>
        </p:nvSpPr>
        <p:spPr>
          <a:xfrm>
            <a:off x="5991000" y="983025"/>
            <a:ext cx="2841300" cy="3586200"/>
          </a:xfrm>
          <a:prstGeom prst="rect">
            <a:avLst/>
          </a:prstGeom>
        </p:spPr>
        <p:txBody>
          <a:bodyPr anchorCtr="0" anchor="t" bIns="91425" lIns="91425" rIns="91425" tIns="91425">
            <a:noAutofit/>
          </a:bodyPr>
          <a:lstStyle/>
          <a:p>
            <a:pPr indent="-352425" lvl="0" marL="457200">
              <a:spcBef>
                <a:spcPts val="0"/>
              </a:spcBef>
              <a:buClr>
                <a:srgbClr val="252525"/>
              </a:buClr>
              <a:buSzPct val="97500"/>
              <a:buFont typeface="Arial"/>
            </a:pPr>
            <a:r>
              <a:rPr baseline="30000" lang="en" sz="1950">
                <a:solidFill>
                  <a:srgbClr val="252525"/>
                </a:solidFill>
                <a:highlight>
                  <a:srgbClr val="FFFFFF"/>
                </a:highlight>
                <a:latin typeface="Arial"/>
                <a:ea typeface="Arial"/>
                <a:cs typeface="Arial"/>
                <a:sym typeface="Arial"/>
              </a:rPr>
              <a:t> Plant ontologies describe anatomical structures and growth and developmental stages of the plant.</a:t>
            </a:r>
          </a:p>
          <a:p>
            <a:pPr indent="-352425" lvl="0" marL="457200" rtl="0">
              <a:spcBef>
                <a:spcPts val="0"/>
              </a:spcBef>
              <a:buClr>
                <a:srgbClr val="252525"/>
              </a:buClr>
              <a:buSzPct val="97500"/>
              <a:buFont typeface="Arial"/>
            </a:pPr>
            <a:r>
              <a:rPr baseline="30000" lang="en" sz="1950">
                <a:solidFill>
                  <a:srgbClr val="252525"/>
                </a:solidFill>
                <a:highlight>
                  <a:srgbClr val="FFFFFF"/>
                </a:highlight>
                <a:latin typeface="Arial"/>
                <a:ea typeface="Arial"/>
                <a:cs typeface="Arial"/>
                <a:sym typeface="Arial"/>
              </a:rPr>
              <a:t>Genes with motif frequency were observed with plant ontologies</a:t>
            </a:r>
          </a:p>
          <a:p>
            <a:pPr indent="-352425" lvl="0" marL="457200">
              <a:spcBef>
                <a:spcPts val="0"/>
              </a:spcBef>
              <a:buClr>
                <a:srgbClr val="252525"/>
              </a:buClr>
              <a:buSzPct val="97500"/>
              <a:buFont typeface="Arial"/>
            </a:pPr>
            <a:r>
              <a:rPr baseline="30000" lang="en" sz="1950">
                <a:solidFill>
                  <a:srgbClr val="252525"/>
                </a:solidFill>
                <a:highlight>
                  <a:srgbClr val="FFFFFF"/>
                </a:highlight>
                <a:latin typeface="Arial"/>
                <a:ea typeface="Arial"/>
                <a:cs typeface="Arial"/>
                <a:sym typeface="Arial"/>
              </a:rPr>
              <a:t>No definite pattern/relation was observed.</a:t>
            </a:r>
          </a:p>
        </p:txBody>
      </p:sp>
      <p:pic>
        <p:nvPicPr>
          <p:cNvPr id="341" name="Shape 341"/>
          <p:cNvPicPr preferRelativeResize="0"/>
          <p:nvPr/>
        </p:nvPicPr>
        <p:blipFill>
          <a:blip r:embed="rId3">
            <a:alphaModFix/>
          </a:blip>
          <a:stretch>
            <a:fillRect/>
          </a:stretch>
        </p:blipFill>
        <p:spPr>
          <a:xfrm>
            <a:off x="53748" y="1169574"/>
            <a:ext cx="5997428" cy="3877175"/>
          </a:xfrm>
          <a:prstGeom prst="rect">
            <a:avLst/>
          </a:prstGeom>
          <a:noFill/>
          <a:ln>
            <a:noFill/>
          </a:ln>
        </p:spPr>
      </p:pic>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idx="1" type="body"/>
          </p:nvPr>
        </p:nvSpPr>
        <p:spPr>
          <a:xfrm>
            <a:off x="311700" y="342725"/>
            <a:ext cx="8520600" cy="4226400"/>
          </a:xfrm>
          <a:prstGeom prst="rect">
            <a:avLst/>
          </a:prstGeom>
        </p:spPr>
        <p:txBody>
          <a:bodyPr anchorCtr="0" anchor="t" bIns="91425" lIns="91425" rIns="91425" tIns="91425">
            <a:noAutofit/>
          </a:bodyPr>
          <a:lstStyle/>
          <a:p>
            <a:pPr lvl="0">
              <a:spcBef>
                <a:spcPts val="0"/>
              </a:spcBef>
              <a:buNone/>
            </a:pPr>
            <a:r>
              <a:rPr lang="en" sz="2400"/>
              <a:t>Enrichment factor results:</a:t>
            </a:r>
          </a:p>
        </p:txBody>
      </p:sp>
      <p:pic>
        <p:nvPicPr>
          <p:cNvPr id="347" name="Shape 347"/>
          <p:cNvPicPr preferRelativeResize="0"/>
          <p:nvPr/>
        </p:nvPicPr>
        <p:blipFill>
          <a:blip r:embed="rId3">
            <a:alphaModFix/>
          </a:blip>
          <a:stretch>
            <a:fillRect/>
          </a:stretch>
        </p:blipFill>
        <p:spPr>
          <a:xfrm>
            <a:off x="764574" y="1195400"/>
            <a:ext cx="4726450" cy="3373725"/>
          </a:xfrm>
          <a:prstGeom prst="rect">
            <a:avLst/>
          </a:prstGeom>
          <a:noFill/>
          <a:ln>
            <a:noFill/>
          </a:ln>
        </p:spPr>
      </p:pic>
      <p:pic>
        <p:nvPicPr>
          <p:cNvPr id="348" name="Shape 348"/>
          <p:cNvPicPr preferRelativeResize="0"/>
          <p:nvPr/>
        </p:nvPicPr>
        <p:blipFill>
          <a:blip r:embed="rId4">
            <a:alphaModFix/>
          </a:blip>
          <a:stretch>
            <a:fillRect/>
          </a:stretch>
        </p:blipFill>
        <p:spPr>
          <a:xfrm>
            <a:off x="5563900" y="1556887"/>
            <a:ext cx="3268400" cy="2650749"/>
          </a:xfrm>
          <a:prstGeom prst="rect">
            <a:avLst/>
          </a:prstGeom>
          <a:noFill/>
          <a:ln>
            <a:noFill/>
          </a:ln>
        </p:spPr>
      </p:pic>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Conclusion</a:t>
            </a:r>
          </a:p>
        </p:txBody>
      </p:sp>
      <p:sp>
        <p:nvSpPr>
          <p:cNvPr id="354" name="Shape 354"/>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Confirmed that AAAGN7CTTT exists in significantly higher frequency in A.thaliana</a:t>
            </a:r>
          </a:p>
          <a:p>
            <a:pPr indent="-228600" lvl="0" marL="457200" rtl="0">
              <a:spcBef>
                <a:spcPts val="0"/>
              </a:spcBef>
            </a:pPr>
            <a:r>
              <a:rPr lang="en"/>
              <a:t>Discovered genes associated with motifs of interest by locating in upstream and downstream regions</a:t>
            </a:r>
          </a:p>
          <a:p>
            <a:pPr indent="-228600" lvl="0" marL="457200" rtl="0">
              <a:spcBef>
                <a:spcPts val="0"/>
              </a:spcBef>
            </a:pPr>
            <a:r>
              <a:rPr lang="en"/>
              <a:t>Determined that the N7 motif is not preferentially encoded in gene flanking regions </a:t>
            </a:r>
          </a:p>
          <a:p>
            <a:pPr indent="-228600" lvl="0" marL="457200" rtl="0">
              <a:spcBef>
                <a:spcPts val="0"/>
              </a:spcBef>
            </a:pPr>
            <a:r>
              <a:rPr lang="en"/>
              <a:t>Built a comprehensive database of genes for functional analysis</a:t>
            </a:r>
          </a:p>
          <a:p>
            <a:pPr indent="-228600" lvl="0" marL="457200" rtl="0">
              <a:spcBef>
                <a:spcPts val="0"/>
              </a:spcBef>
            </a:pPr>
            <a:r>
              <a:rPr lang="en"/>
              <a:t>Used gene ontology database to search for possible functions </a:t>
            </a:r>
          </a:p>
          <a:p>
            <a:pPr indent="-228600" lvl="0" marL="457200" rtl="0">
              <a:spcBef>
                <a:spcPts val="0"/>
              </a:spcBef>
            </a:pPr>
            <a:r>
              <a:rPr lang="en"/>
              <a:t>Assessed plant ontology associations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311700" y="445025"/>
            <a:ext cx="8520600" cy="707400"/>
          </a:xfrm>
          <a:prstGeom prst="rect">
            <a:avLst/>
          </a:prstGeom>
        </p:spPr>
        <p:txBody>
          <a:bodyPr anchorCtr="0" anchor="t" bIns="91425" lIns="91425" rIns="91425" tIns="91425">
            <a:noAutofit/>
          </a:bodyPr>
          <a:lstStyle/>
          <a:p>
            <a:pPr lvl="0">
              <a:spcBef>
                <a:spcPts val="0"/>
              </a:spcBef>
              <a:buNone/>
            </a:pPr>
            <a:r>
              <a:rPr lang="en"/>
              <a:t>Possible Future Work</a:t>
            </a:r>
          </a:p>
        </p:txBody>
      </p:sp>
      <p:sp>
        <p:nvSpPr>
          <p:cNvPr id="360" name="Shape 360"/>
          <p:cNvSpPr txBox="1"/>
          <p:nvPr>
            <p:ph idx="1" type="body"/>
          </p:nvPr>
        </p:nvSpPr>
        <p:spPr>
          <a:xfrm>
            <a:off x="311700" y="1266325"/>
            <a:ext cx="8520600" cy="3302700"/>
          </a:xfrm>
          <a:prstGeom prst="rect">
            <a:avLst/>
          </a:prstGeom>
        </p:spPr>
        <p:txBody>
          <a:bodyPr anchorCtr="0" anchor="t" bIns="91425" lIns="91425" rIns="91425" tIns="91425">
            <a:noAutofit/>
          </a:bodyPr>
          <a:lstStyle/>
          <a:p>
            <a:pPr indent="-228600" lvl="0" marL="457200" rtl="0">
              <a:spcBef>
                <a:spcPts val="0"/>
              </a:spcBef>
            </a:pPr>
            <a:r>
              <a:rPr lang="en"/>
              <a:t>Assess motif as position weight matrix</a:t>
            </a:r>
          </a:p>
          <a:p>
            <a:pPr indent="-228600" lvl="0" marL="457200">
              <a:spcBef>
                <a:spcPts val="0"/>
              </a:spcBef>
            </a:pPr>
            <a:r>
              <a:rPr lang="en"/>
              <a:t>Chromatin Immunoprecipitation (ChIP) Experimentation</a:t>
            </a:r>
          </a:p>
        </p:txBody>
      </p:sp>
      <p:pic>
        <p:nvPicPr>
          <p:cNvPr id="361" name="Shape 361"/>
          <p:cNvPicPr preferRelativeResize="0"/>
          <p:nvPr/>
        </p:nvPicPr>
        <p:blipFill>
          <a:blip r:embed="rId3">
            <a:alphaModFix/>
          </a:blip>
          <a:stretch>
            <a:fillRect/>
          </a:stretch>
        </p:blipFill>
        <p:spPr>
          <a:xfrm>
            <a:off x="1530150" y="2698062"/>
            <a:ext cx="1881350" cy="1288600"/>
          </a:xfrm>
          <a:prstGeom prst="rect">
            <a:avLst/>
          </a:prstGeom>
          <a:noFill/>
          <a:ln>
            <a:noFill/>
          </a:ln>
        </p:spPr>
      </p:pic>
      <p:pic>
        <p:nvPicPr>
          <p:cNvPr id="362" name="Shape 362"/>
          <p:cNvPicPr preferRelativeResize="0"/>
          <p:nvPr/>
        </p:nvPicPr>
        <p:blipFill>
          <a:blip r:embed="rId4">
            <a:alphaModFix/>
          </a:blip>
          <a:stretch>
            <a:fillRect/>
          </a:stretch>
        </p:blipFill>
        <p:spPr>
          <a:xfrm>
            <a:off x="4331475" y="2480337"/>
            <a:ext cx="3057525" cy="172402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References</a:t>
            </a:r>
          </a:p>
        </p:txBody>
      </p:sp>
      <p:sp>
        <p:nvSpPr>
          <p:cNvPr id="368" name="Shape 368"/>
          <p:cNvSpPr txBox="1"/>
          <p:nvPr>
            <p:ph idx="1" type="body"/>
          </p:nvPr>
        </p:nvSpPr>
        <p:spPr>
          <a:xfrm>
            <a:off x="311700" y="1266325"/>
            <a:ext cx="8520600" cy="3745200"/>
          </a:xfrm>
          <a:prstGeom prst="rect">
            <a:avLst/>
          </a:prstGeom>
        </p:spPr>
        <p:txBody>
          <a:bodyPr anchorCtr="0" anchor="t" bIns="91425" lIns="91425" rIns="91425" tIns="91425">
            <a:noAutofit/>
          </a:bodyPr>
          <a:lstStyle/>
          <a:p>
            <a:pPr indent="-317500" lvl="0" marL="457200" rtl="0">
              <a:lnSpc>
                <a:spcPct val="100000"/>
              </a:lnSpc>
              <a:spcBef>
                <a:spcPts val="1000"/>
              </a:spcBef>
              <a:buSzPct val="100000"/>
              <a:buFont typeface="Calibri"/>
            </a:pPr>
            <a:r>
              <a:rPr lang="en" sz="1400">
                <a:latin typeface="Calibri"/>
                <a:ea typeface="Calibri"/>
                <a:cs typeface="Calibri"/>
                <a:sym typeface="Calibri"/>
              </a:rPr>
              <a:t>Biopython: </a:t>
            </a:r>
            <a:r>
              <a:rPr lang="en" sz="1400">
                <a:solidFill>
                  <a:srgbClr val="000000"/>
                </a:solidFill>
                <a:latin typeface="Calibri"/>
                <a:ea typeface="Calibri"/>
                <a:cs typeface="Calibri"/>
                <a:sym typeface="Calibri"/>
              </a:rPr>
              <a:t>Peter J. A. Cock, Christopher J. Fields, Naohisa Goto, Michael L. Heuer, Peter M. Rice: “The Sanger FASTQ file format for sequences with quality scores, and the Solexa/Illumina FASTQ variants”. </a:t>
            </a:r>
            <a:r>
              <a:rPr i="1" lang="en" sz="1400">
                <a:solidFill>
                  <a:srgbClr val="000000"/>
                </a:solidFill>
                <a:latin typeface="Calibri"/>
                <a:ea typeface="Calibri"/>
                <a:cs typeface="Calibri"/>
                <a:sym typeface="Calibri"/>
              </a:rPr>
              <a:t>Nucleic Acids Research</a:t>
            </a:r>
            <a:r>
              <a:rPr lang="en" sz="1400">
                <a:solidFill>
                  <a:srgbClr val="000000"/>
                </a:solidFill>
                <a:latin typeface="Calibri"/>
                <a:ea typeface="Calibri"/>
                <a:cs typeface="Calibri"/>
                <a:sym typeface="Calibri"/>
              </a:rPr>
              <a:t> </a:t>
            </a:r>
            <a:r>
              <a:rPr b="1" lang="en" sz="1400">
                <a:solidFill>
                  <a:srgbClr val="000000"/>
                </a:solidFill>
                <a:latin typeface="Calibri"/>
                <a:ea typeface="Calibri"/>
                <a:cs typeface="Calibri"/>
                <a:sym typeface="Calibri"/>
              </a:rPr>
              <a:t>38</a:t>
            </a:r>
            <a:r>
              <a:rPr lang="en" sz="1400">
                <a:solidFill>
                  <a:srgbClr val="000000"/>
                </a:solidFill>
                <a:latin typeface="Calibri"/>
                <a:ea typeface="Calibri"/>
                <a:cs typeface="Calibri"/>
                <a:sym typeface="Calibri"/>
              </a:rPr>
              <a:t> (6): 1767–1771 (2010). </a:t>
            </a:r>
            <a:r>
              <a:rPr lang="en" sz="1400" u="sng">
                <a:solidFill>
                  <a:srgbClr val="000000"/>
                </a:solidFill>
                <a:latin typeface="Calibri"/>
                <a:ea typeface="Calibri"/>
                <a:cs typeface="Calibri"/>
                <a:sym typeface="Calibri"/>
                <a:hlinkClick r:id="rId3"/>
              </a:rPr>
              <a:t>doi:10.1093/nar/gkp1137</a:t>
            </a:r>
          </a:p>
          <a:p>
            <a:pPr indent="-317500" lvl="0" marL="457200" rtl="0">
              <a:lnSpc>
                <a:spcPct val="100000"/>
              </a:lnSpc>
              <a:spcBef>
                <a:spcPts val="1000"/>
              </a:spcBef>
              <a:spcAft>
                <a:spcPts val="0"/>
              </a:spcAft>
              <a:buSzPct val="100000"/>
              <a:buFont typeface="Calibri"/>
            </a:pPr>
            <a:r>
              <a:rPr lang="en" sz="1400">
                <a:solidFill>
                  <a:srgbClr val="000000"/>
                </a:solidFill>
                <a:latin typeface="Calibri"/>
                <a:ea typeface="Calibri"/>
                <a:cs typeface="Calibri"/>
                <a:sym typeface="Calibri"/>
                <a:hlinkClick r:id="rId4"/>
              </a:rPr>
              <a:t>Genome wide analysis of Arabidopsis thaliana reveals high frequency of AAAG N7 CTTT motif</a:t>
            </a:r>
            <a:r>
              <a:rPr lang="en"/>
              <a:t> </a:t>
            </a:r>
            <a:r>
              <a:rPr lang="en" sz="1400" u="sng">
                <a:solidFill>
                  <a:srgbClr val="000000"/>
                </a:solidFill>
                <a:latin typeface="Calibri"/>
                <a:ea typeface="Calibri"/>
                <a:cs typeface="Calibri"/>
                <a:sym typeface="Calibri"/>
                <a:hlinkClick r:id="rId5"/>
              </a:rPr>
              <a:t>R Mehrotra</a:t>
            </a:r>
            <a:r>
              <a:rPr lang="en" sz="1400">
                <a:solidFill>
                  <a:srgbClr val="000000"/>
                </a:solidFill>
                <a:latin typeface="Calibri"/>
                <a:ea typeface="Calibri"/>
                <a:cs typeface="Calibri"/>
                <a:sym typeface="Calibri"/>
              </a:rPr>
              <a:t>, V Jain, </a:t>
            </a:r>
            <a:r>
              <a:rPr lang="en" sz="1400" u="sng">
                <a:solidFill>
                  <a:srgbClr val="000000"/>
                </a:solidFill>
                <a:latin typeface="Calibri"/>
                <a:ea typeface="Calibri"/>
                <a:cs typeface="Calibri"/>
                <a:sym typeface="Calibri"/>
                <a:hlinkClick r:id="rId6"/>
              </a:rPr>
              <a:t>C Shekhar</a:t>
            </a:r>
            <a:r>
              <a:rPr lang="en" sz="1400">
                <a:solidFill>
                  <a:srgbClr val="000000"/>
                </a:solidFill>
                <a:latin typeface="Calibri"/>
                <a:ea typeface="Calibri"/>
                <a:cs typeface="Calibri"/>
                <a:sym typeface="Calibri"/>
              </a:rPr>
              <a:t>, S Mehrotra - Meta gene, 2014 - Elsevier</a:t>
            </a:r>
          </a:p>
          <a:p>
            <a:pPr indent="-317500" lvl="0" marL="457200" rtl="0">
              <a:lnSpc>
                <a:spcPct val="100000"/>
              </a:lnSpc>
              <a:spcBef>
                <a:spcPts val="1000"/>
              </a:spcBef>
              <a:spcAft>
                <a:spcPts val="0"/>
              </a:spcAft>
              <a:buSzPct val="100000"/>
              <a:buFont typeface="Calibri"/>
            </a:pPr>
            <a:r>
              <a:rPr lang="en" sz="1400">
                <a:solidFill>
                  <a:srgbClr val="000000"/>
                </a:solidFill>
                <a:latin typeface="Calibri"/>
                <a:ea typeface="Calibri"/>
                <a:cs typeface="Calibri"/>
                <a:sym typeface="Calibri"/>
                <a:hlinkClick r:id="rId7"/>
              </a:rPr>
              <a:t>Cis Regulatory Elements in Regulation of Plant Gene Expression: An Overview</a:t>
            </a:r>
            <a:r>
              <a:rPr lang="en"/>
              <a:t> </a:t>
            </a:r>
            <a:r>
              <a:rPr lang="en" sz="1400" u="sng">
                <a:solidFill>
                  <a:srgbClr val="000000"/>
                </a:solidFill>
                <a:latin typeface="Calibri"/>
                <a:ea typeface="Calibri"/>
                <a:cs typeface="Calibri"/>
                <a:sym typeface="Calibri"/>
                <a:hlinkClick r:id="rId8"/>
              </a:rPr>
              <a:t>R Mehrotra</a:t>
            </a:r>
            <a:r>
              <a:rPr lang="en" sz="1400">
                <a:solidFill>
                  <a:srgbClr val="000000"/>
                </a:solidFill>
                <a:latin typeface="Calibri"/>
                <a:ea typeface="Calibri"/>
                <a:cs typeface="Calibri"/>
                <a:sym typeface="Calibri"/>
              </a:rPr>
              <a:t>, C Sangwan, </a:t>
            </a:r>
            <a:r>
              <a:rPr lang="en" sz="1400" u="sng">
                <a:solidFill>
                  <a:srgbClr val="000000"/>
                </a:solidFill>
                <a:latin typeface="Calibri"/>
                <a:ea typeface="Calibri"/>
                <a:cs typeface="Calibri"/>
                <a:sym typeface="Calibri"/>
                <a:hlinkClick r:id="rId9"/>
              </a:rPr>
              <a:t>ZH Khan</a:t>
            </a:r>
            <a:r>
              <a:rPr lang="en" sz="1400">
                <a:solidFill>
                  <a:srgbClr val="000000"/>
                </a:solidFill>
                <a:latin typeface="Calibri"/>
                <a:ea typeface="Calibri"/>
                <a:cs typeface="Calibri"/>
                <a:sym typeface="Calibri"/>
              </a:rPr>
              <a:t>, S Mehrotra - Gene Technology, 2015 - omicsgroup.org</a:t>
            </a:r>
          </a:p>
          <a:p>
            <a:pPr indent="-317500" lvl="0" marL="457200" rtl="0">
              <a:lnSpc>
                <a:spcPct val="100000"/>
              </a:lnSpc>
              <a:spcBef>
                <a:spcPts val="1000"/>
              </a:spcBef>
              <a:spcAft>
                <a:spcPts val="0"/>
              </a:spcAft>
              <a:buClr>
                <a:srgbClr val="000000"/>
              </a:buClr>
              <a:buSzPct val="100000"/>
              <a:buFont typeface="Calibri"/>
            </a:pPr>
            <a:r>
              <a:rPr lang="en" sz="1400">
                <a:solidFill>
                  <a:srgbClr val="000000"/>
                </a:solidFill>
                <a:latin typeface="Calibri"/>
                <a:ea typeface="Calibri"/>
                <a:cs typeface="Calibri"/>
                <a:sym typeface="Calibri"/>
              </a:rPr>
              <a:t>Finding sequence motifs in prokaryotic genomes—a brief practical guide for a microbiologist Jan Mrázek</a:t>
            </a:r>
          </a:p>
          <a:p>
            <a:pPr indent="-317500" lvl="0" marL="457200" rtl="0">
              <a:lnSpc>
                <a:spcPct val="100000"/>
              </a:lnSpc>
              <a:spcBef>
                <a:spcPts val="1000"/>
              </a:spcBef>
              <a:spcAft>
                <a:spcPts val="0"/>
              </a:spcAft>
              <a:buSzPct val="100000"/>
              <a:buFont typeface="Calibri"/>
            </a:pPr>
            <a:r>
              <a:rPr lang="en" sz="1400">
                <a:solidFill>
                  <a:srgbClr val="000000"/>
                </a:solidFill>
                <a:latin typeface="Calibri"/>
                <a:ea typeface="Calibri"/>
                <a:cs typeface="Calibri"/>
                <a:sym typeface="Calibri"/>
              </a:rPr>
              <a:t>What are DNA sequence motifs? Patrik D'haeseleer</a:t>
            </a:r>
          </a:p>
          <a:p>
            <a:pPr indent="-317500" lvl="0" marL="457200" rtl="0">
              <a:lnSpc>
                <a:spcPct val="100000"/>
              </a:lnSpc>
              <a:spcBef>
                <a:spcPts val="1000"/>
              </a:spcBef>
              <a:spcAft>
                <a:spcPts val="0"/>
              </a:spcAft>
              <a:buClr>
                <a:srgbClr val="000000"/>
              </a:buClr>
              <a:buSzPct val="100000"/>
              <a:buFont typeface="Calibri"/>
            </a:pPr>
            <a:r>
              <a:rPr lang="en" sz="1400" u="sng">
                <a:solidFill>
                  <a:schemeClr val="hlink"/>
                </a:solidFill>
                <a:latin typeface="Calibri"/>
                <a:ea typeface="Calibri"/>
                <a:cs typeface="Calibri"/>
                <a:sym typeface="Calibri"/>
                <a:hlinkClick r:id="rId10"/>
              </a:rPr>
              <a:t>https://www.sqlite.org/docs.html</a:t>
            </a:r>
          </a:p>
          <a:p>
            <a:pPr indent="-317500" lvl="0" marL="457200" rtl="0">
              <a:spcBef>
                <a:spcPts val="2400"/>
              </a:spcBef>
              <a:spcAft>
                <a:spcPts val="600"/>
              </a:spcAft>
              <a:buClr>
                <a:srgbClr val="000000"/>
              </a:buClr>
              <a:buSzPct val="100000"/>
              <a:buFont typeface="Calibri"/>
            </a:pPr>
            <a:r>
              <a:rPr lang="en" sz="1400">
                <a:solidFill>
                  <a:srgbClr val="000000"/>
                </a:solidFill>
                <a:latin typeface="Arial"/>
                <a:ea typeface="Arial"/>
                <a:cs typeface="Arial"/>
                <a:sym typeface="Arial"/>
              </a:rPr>
              <a:t>Gene set enrichment analysis: A knowledge-based approach for interpreting genome-wide expression profiles. A Subramanian, et al. - PNAS 102 (43): 15545 - 15550 (2005)</a:t>
            </a:r>
          </a:p>
          <a:p>
            <a:pPr lvl="0" rtl="0">
              <a:lnSpc>
                <a:spcPct val="100000"/>
              </a:lnSpc>
              <a:spcBef>
                <a:spcPts val="1000"/>
              </a:spcBef>
              <a:spcAft>
                <a:spcPts val="0"/>
              </a:spcAft>
              <a:buNone/>
            </a:pPr>
            <a:r>
              <a:t/>
            </a:r>
            <a:endParaRPr baseline="30000" sz="900" u="sng">
              <a:solidFill>
                <a:srgbClr val="636318"/>
              </a:solidFill>
              <a:latin typeface="Calibri"/>
              <a:ea typeface="Calibri"/>
              <a:cs typeface="Calibri"/>
              <a:sym typeface="Calibri"/>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Background</a:t>
            </a:r>
          </a:p>
        </p:txBody>
      </p:sp>
      <p:sp>
        <p:nvSpPr>
          <p:cNvPr id="126" name="Shape 126"/>
          <p:cNvSpPr txBox="1"/>
          <p:nvPr>
            <p:ph idx="1" type="body"/>
          </p:nvPr>
        </p:nvSpPr>
        <p:spPr>
          <a:xfrm>
            <a:off x="311700" y="1266325"/>
            <a:ext cx="4110300" cy="3302700"/>
          </a:xfrm>
          <a:prstGeom prst="rect">
            <a:avLst/>
          </a:prstGeom>
        </p:spPr>
        <p:txBody>
          <a:bodyPr anchorCtr="0" anchor="t" bIns="91425" lIns="91425" rIns="91425" tIns="91425">
            <a:noAutofit/>
          </a:bodyPr>
          <a:lstStyle/>
          <a:p>
            <a:pPr indent="-228600" lvl="0" marL="457200" rtl="0">
              <a:spcBef>
                <a:spcPts val="0"/>
              </a:spcBef>
            </a:pPr>
            <a:r>
              <a:rPr lang="en"/>
              <a:t>DNA-Binding One Zinc Finger (DOF) transcription factor family</a:t>
            </a:r>
          </a:p>
          <a:p>
            <a:pPr indent="-228600" lvl="0" marL="457200" rtl="0">
              <a:spcBef>
                <a:spcPts val="0"/>
              </a:spcBef>
            </a:pPr>
            <a:r>
              <a:rPr lang="en"/>
              <a:t>Plant Specific family</a:t>
            </a:r>
          </a:p>
          <a:p>
            <a:pPr indent="-228600" lvl="0" marL="457200" rtl="0">
              <a:spcBef>
                <a:spcPts val="0"/>
              </a:spcBef>
            </a:pPr>
            <a:r>
              <a:rPr lang="en"/>
              <a:t>Implicated in wide range of processes</a:t>
            </a:r>
          </a:p>
          <a:p>
            <a:pPr indent="-228600" lvl="0" marL="457200" rtl="0">
              <a:spcBef>
                <a:spcPts val="0"/>
              </a:spcBef>
            </a:pPr>
            <a:r>
              <a:rPr lang="en"/>
              <a:t>AAAG - core recognition site</a:t>
            </a:r>
          </a:p>
          <a:p>
            <a:pPr lvl="0" rtl="0">
              <a:spcBef>
                <a:spcPts val="0"/>
              </a:spcBef>
              <a:buNone/>
            </a:pPr>
            <a:r>
              <a:t/>
            </a:r>
            <a:endParaRPr/>
          </a:p>
        </p:txBody>
      </p:sp>
      <p:pic>
        <p:nvPicPr>
          <p:cNvPr id="127" name="Shape 127"/>
          <p:cNvPicPr preferRelativeResize="0"/>
          <p:nvPr/>
        </p:nvPicPr>
        <p:blipFill>
          <a:blip r:embed="rId3">
            <a:alphaModFix/>
          </a:blip>
          <a:stretch>
            <a:fillRect/>
          </a:stretch>
        </p:blipFill>
        <p:spPr>
          <a:xfrm>
            <a:off x="4426925" y="1266325"/>
            <a:ext cx="4110349" cy="277662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Background</a:t>
            </a:r>
          </a:p>
          <a:p>
            <a:pPr lvl="0" rtl="0">
              <a:spcBef>
                <a:spcPts val="0"/>
              </a:spcBef>
              <a:buNone/>
            </a:pPr>
            <a:r>
              <a:t/>
            </a:r>
            <a:endParaRPr/>
          </a:p>
        </p:txBody>
      </p:sp>
      <p:sp>
        <p:nvSpPr>
          <p:cNvPr id="133" name="Shape 133"/>
          <p:cNvSpPr txBox="1"/>
          <p:nvPr>
            <p:ph idx="1" type="body"/>
          </p:nvPr>
        </p:nvSpPr>
        <p:spPr>
          <a:xfrm>
            <a:off x="400650" y="1140125"/>
            <a:ext cx="4270200" cy="3633000"/>
          </a:xfrm>
          <a:prstGeom prst="rect">
            <a:avLst/>
          </a:prstGeom>
        </p:spPr>
        <p:txBody>
          <a:bodyPr anchorCtr="0" anchor="t" bIns="91425" lIns="91425" rIns="91425" tIns="91425">
            <a:noAutofit/>
          </a:bodyPr>
          <a:lstStyle/>
          <a:p>
            <a:pPr lvl="0" rtl="0">
              <a:spcBef>
                <a:spcPts val="0"/>
              </a:spcBef>
              <a:buNone/>
            </a:pPr>
            <a:r>
              <a:rPr lang="en"/>
              <a:t>Arabidopsis thaliana    </a:t>
            </a:r>
          </a:p>
          <a:p>
            <a:pPr indent="-199390"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Small genome ~135 Mbp</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A member of Brassicaceae family</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Widely studied </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Short life cycle</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Complete genome availability</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Has five chromosomes</a:t>
            </a:r>
          </a:p>
          <a:p>
            <a:pPr indent="-212534" lvl="0" marL="285750" rtl="0">
              <a:lnSpc>
                <a:spcPct val="80000"/>
              </a:lnSpc>
              <a:spcBef>
                <a:spcPts val="1044"/>
              </a:spcBef>
              <a:spcAft>
                <a:spcPts val="0"/>
              </a:spcAft>
              <a:buClr>
                <a:srgbClr val="E84C22"/>
              </a:buClr>
              <a:buSzPct val="100000"/>
              <a:buFont typeface="Arial"/>
              <a:buChar char="●"/>
            </a:pPr>
            <a:r>
              <a:rPr lang="en" sz="1400">
                <a:solidFill>
                  <a:srgbClr val="262626"/>
                </a:solidFill>
                <a:latin typeface="Arial"/>
                <a:ea typeface="Arial"/>
                <a:cs typeface="Arial"/>
                <a:sym typeface="Arial"/>
              </a:rPr>
              <a:t>Median GC% = 36.6%</a:t>
            </a:r>
          </a:p>
        </p:txBody>
      </p:sp>
      <p:pic>
        <p:nvPicPr>
          <p:cNvPr id="134" name="Shape 134"/>
          <p:cNvPicPr preferRelativeResize="0"/>
          <p:nvPr/>
        </p:nvPicPr>
        <p:blipFill>
          <a:blip r:embed="rId3">
            <a:alphaModFix/>
          </a:blip>
          <a:stretch>
            <a:fillRect/>
          </a:stretch>
        </p:blipFill>
        <p:spPr>
          <a:xfrm>
            <a:off x="5735800" y="809900"/>
            <a:ext cx="2408075" cy="363292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Motivation</a:t>
            </a:r>
          </a:p>
          <a:p>
            <a:pPr lvl="0" rtl="0">
              <a:spcBef>
                <a:spcPts val="0"/>
              </a:spcBef>
              <a:buNone/>
            </a:pPr>
            <a:r>
              <a:t/>
            </a:r>
            <a:endParaRPr/>
          </a:p>
        </p:txBody>
      </p:sp>
      <p:sp>
        <p:nvSpPr>
          <p:cNvPr id="140" name="Shape 140"/>
          <p:cNvSpPr txBox="1"/>
          <p:nvPr>
            <p:ph idx="1" type="body"/>
          </p:nvPr>
        </p:nvSpPr>
        <p:spPr>
          <a:xfrm>
            <a:off x="769500" y="2447425"/>
            <a:ext cx="7740300" cy="2188800"/>
          </a:xfrm>
          <a:prstGeom prst="rect">
            <a:avLst/>
          </a:prstGeom>
        </p:spPr>
        <p:txBody>
          <a:bodyPr anchorCtr="0" anchor="t" bIns="91425" lIns="91425" rIns="91425" tIns="91425">
            <a:noAutofit/>
          </a:bodyPr>
          <a:lstStyle/>
          <a:p>
            <a:pPr lvl="0" rtl="0">
              <a:spcBef>
                <a:spcPts val="0"/>
              </a:spcBef>
              <a:buNone/>
            </a:pPr>
            <a:r>
              <a:rPr lang="en"/>
              <a:t>A recent study has identified a motif consisting of the DOF core recognition site AAAG and its reverse complement TCCC separated by 7 nucleotides. We are interested in attempting to reproduce these results to confirm the prevalence of this motif, and then investigate possible implications and significance of this finding.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appear more frequently in the genome</a:t>
            </a:r>
          </a:p>
          <a:p>
            <a:pPr lvl="0" rtl="0">
              <a:spcBef>
                <a:spcPts val="0"/>
              </a:spcBef>
              <a:buNone/>
            </a:pPr>
            <a:r>
              <a:t/>
            </a:r>
            <a:endParaRPr/>
          </a:p>
          <a:p>
            <a:pPr lvl="0" rtl="0">
              <a:spcBef>
                <a:spcPts val="0"/>
              </a:spcBef>
              <a:buNone/>
            </a:pPr>
            <a:r>
              <a:rPr lang="en"/>
              <a:t>b. Importance of  understanding the relationship between frequency of certain motifs and their </a:t>
            </a:r>
          </a:p>
          <a:p>
            <a:pPr lvl="0" rtl="0">
              <a:spcBef>
                <a:spcPts val="0"/>
              </a:spcBef>
              <a:buNone/>
            </a:pPr>
            <a:r>
              <a:t/>
            </a:r>
            <a:endParaRPr/>
          </a:p>
          <a:p>
            <a:pPr lvl="0" rtl="0">
              <a:spcBef>
                <a:spcPts val="0"/>
              </a:spcBef>
              <a:buNone/>
            </a:pPr>
            <a:r>
              <a:rPr lang="en"/>
              <a:t>role in gene regulation.</a:t>
            </a:r>
          </a:p>
        </p:txBody>
      </p:sp>
      <p:pic>
        <p:nvPicPr>
          <p:cNvPr id="141" name="Shape 141"/>
          <p:cNvPicPr preferRelativeResize="0"/>
          <p:nvPr/>
        </p:nvPicPr>
        <p:blipFill>
          <a:blip r:embed="rId3">
            <a:alphaModFix/>
          </a:blip>
          <a:stretch>
            <a:fillRect/>
          </a:stretch>
        </p:blipFill>
        <p:spPr>
          <a:xfrm>
            <a:off x="605900" y="1266325"/>
            <a:ext cx="7513299" cy="11811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pic>
        <p:nvPicPr>
          <p:cNvPr id="146" name="Shape 146"/>
          <p:cNvPicPr preferRelativeResize="0"/>
          <p:nvPr/>
        </p:nvPicPr>
        <p:blipFill>
          <a:blip r:embed="rId3">
            <a:alphaModFix/>
          </a:blip>
          <a:stretch>
            <a:fillRect/>
          </a:stretch>
        </p:blipFill>
        <p:spPr>
          <a:xfrm>
            <a:off x="86175" y="64450"/>
            <a:ext cx="9009326" cy="5034300"/>
          </a:xfrm>
          <a:prstGeom prst="rect">
            <a:avLst/>
          </a:prstGeom>
          <a:noFill/>
          <a:ln>
            <a:noFill/>
          </a:ln>
        </p:spPr>
      </p:pic>
      <p:sp>
        <p:nvSpPr>
          <p:cNvPr id="147" name="Shape 147"/>
          <p:cNvSpPr/>
          <p:nvPr/>
        </p:nvSpPr>
        <p:spPr>
          <a:xfrm>
            <a:off x="197825" y="3193475"/>
            <a:ext cx="1435500" cy="1313400"/>
          </a:xfrm>
          <a:prstGeom prst="rect">
            <a:avLst/>
          </a:prstGeom>
          <a:solidFill>
            <a:srgbClr val="6FA8D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solidFill>
                  <a:srgbClr val="FFFFFF"/>
                </a:solidFill>
              </a:rPr>
              <a:t>Enrichment factor analysis</a:t>
            </a:r>
          </a:p>
          <a:p>
            <a:pPr lvl="0">
              <a:spcBef>
                <a:spcPts val="0"/>
              </a:spcBef>
              <a:buNone/>
            </a:pPr>
            <a:r>
              <a:t/>
            </a:r>
            <a:endParaRPr>
              <a:solidFill>
                <a:srgbClr val="FFFFFF"/>
              </a:solidFill>
            </a:endParaRPr>
          </a:p>
          <a:p>
            <a:pPr lvl="0">
              <a:spcBef>
                <a:spcPts val="0"/>
              </a:spcBef>
              <a:buNone/>
            </a:pPr>
            <a:r>
              <a:rPr lang="en">
                <a:solidFill>
                  <a:srgbClr val="FFFFFF"/>
                </a:solidFill>
              </a:rPr>
              <a:t>Genes &amp; plant ontologies</a:t>
            </a:r>
          </a:p>
        </p:txBody>
      </p:sp>
      <p:cxnSp>
        <p:nvCxnSpPr>
          <p:cNvPr id="148" name="Shape 148"/>
          <p:cNvCxnSpPr>
            <a:endCxn id="147" idx="3"/>
          </p:cNvCxnSpPr>
          <p:nvPr/>
        </p:nvCxnSpPr>
        <p:spPr>
          <a:xfrm rot="10800000">
            <a:off x="1633325" y="3850175"/>
            <a:ext cx="764700" cy="2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311700" y="64450"/>
            <a:ext cx="8520600" cy="517200"/>
          </a:xfrm>
          <a:prstGeom prst="rect">
            <a:avLst/>
          </a:prstGeom>
        </p:spPr>
        <p:txBody>
          <a:bodyPr anchorCtr="0" anchor="t" bIns="91425" lIns="91425" rIns="91425" tIns="91425">
            <a:noAutofit/>
          </a:bodyPr>
          <a:lstStyle/>
          <a:p>
            <a:pPr lvl="0" rtl="0">
              <a:spcBef>
                <a:spcPts val="0"/>
              </a:spcBef>
              <a:buNone/>
            </a:pPr>
            <a:r>
              <a:rPr lang="en"/>
              <a:t>Methods - Biopython</a:t>
            </a:r>
          </a:p>
        </p:txBody>
      </p:sp>
      <p:sp>
        <p:nvSpPr>
          <p:cNvPr id="154" name="Shape 154"/>
          <p:cNvSpPr txBox="1"/>
          <p:nvPr>
            <p:ph idx="1" type="body"/>
          </p:nvPr>
        </p:nvSpPr>
        <p:spPr>
          <a:xfrm>
            <a:off x="311700" y="665075"/>
            <a:ext cx="7129200" cy="830100"/>
          </a:xfrm>
          <a:prstGeom prst="rect">
            <a:avLst/>
          </a:prstGeom>
        </p:spPr>
        <p:txBody>
          <a:bodyPr anchorCtr="0" anchor="t" bIns="91425" lIns="91425" rIns="91425" tIns="91425">
            <a:noAutofit/>
          </a:bodyPr>
          <a:lstStyle/>
          <a:p>
            <a:pPr lvl="0" rtl="0">
              <a:spcBef>
                <a:spcPts val="0"/>
              </a:spcBef>
              <a:buNone/>
            </a:pPr>
            <a:r>
              <a:rPr lang="en"/>
              <a:t>Downloading complete sequences using Biopython:</a:t>
            </a:r>
          </a:p>
          <a:p>
            <a:pPr lvl="0" rtl="0">
              <a:spcBef>
                <a:spcPts val="0"/>
              </a:spcBef>
              <a:buNone/>
            </a:pPr>
            <a:r>
              <a:rPr lang="en"/>
              <a:t>Bio.Entrez.efetch is the module to access Genbank at the NCBI.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155" name="Shape 155"/>
          <p:cNvPicPr preferRelativeResize="0"/>
          <p:nvPr/>
        </p:nvPicPr>
        <p:blipFill>
          <a:blip r:embed="rId3">
            <a:alphaModFix/>
          </a:blip>
          <a:stretch>
            <a:fillRect/>
          </a:stretch>
        </p:blipFill>
        <p:spPr>
          <a:xfrm>
            <a:off x="224325" y="1844475"/>
            <a:ext cx="7844650" cy="3102774"/>
          </a:xfrm>
          <a:prstGeom prst="rect">
            <a:avLst/>
          </a:prstGeom>
          <a:noFill/>
          <a:ln>
            <a:noFill/>
          </a:ln>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Methods</a:t>
            </a:r>
          </a:p>
        </p:txBody>
      </p:sp>
      <p:sp>
        <p:nvSpPr>
          <p:cNvPr id="161" name="Shape 161"/>
          <p:cNvSpPr txBox="1"/>
          <p:nvPr>
            <p:ph idx="1" type="body"/>
          </p:nvPr>
        </p:nvSpPr>
        <p:spPr>
          <a:xfrm>
            <a:off x="311700" y="1266325"/>
            <a:ext cx="8520600" cy="330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For Concatenating the sequences:  </a:t>
            </a:r>
          </a:p>
          <a:p>
            <a:pPr lvl="0" rtl="0">
              <a:spcBef>
                <a:spcPts val="0"/>
              </a:spcBef>
              <a:buNone/>
            </a:pPr>
            <a:r>
              <a:rPr lang="en">
                <a:solidFill>
                  <a:srgbClr val="000000"/>
                </a:solidFill>
              </a:rPr>
              <a:t>Unix command: </a:t>
            </a:r>
          </a:p>
          <a:p>
            <a:pPr indent="-228600" lvl="0" marL="457200" rtl="0">
              <a:spcBef>
                <a:spcPts val="0"/>
              </a:spcBef>
              <a:buClr>
                <a:srgbClr val="000000"/>
              </a:buClr>
            </a:pPr>
            <a:r>
              <a:rPr lang="en">
                <a:solidFill>
                  <a:srgbClr val="000000"/>
                </a:solidFill>
              </a:rPr>
              <a:t>Grep:</a:t>
            </a:r>
            <a:r>
              <a:rPr lang="en" sz="1200">
                <a:solidFill>
                  <a:srgbClr val="000000"/>
                </a:solidFill>
                <a:latin typeface="Calibri"/>
                <a:ea typeface="Calibri"/>
                <a:cs typeface="Calibri"/>
                <a:sym typeface="Calibri"/>
              </a:rPr>
              <a:t> </a:t>
            </a:r>
            <a:r>
              <a:rPr lang="en">
                <a:solidFill>
                  <a:srgbClr val="000000"/>
                </a:solidFill>
                <a:highlight>
                  <a:srgbClr val="FFFFFF"/>
                </a:highlight>
                <a:latin typeface="Calibri"/>
                <a:ea typeface="Calibri"/>
                <a:cs typeface="Calibri"/>
                <a:sym typeface="Calibri"/>
              </a:rPr>
              <a:t>Searches files for the occurrence of regex</a:t>
            </a:r>
          </a:p>
          <a:p>
            <a:pPr indent="-228600" lvl="0" marL="457200" rtl="0">
              <a:spcBef>
                <a:spcPts val="0"/>
              </a:spcBef>
              <a:buClr>
                <a:srgbClr val="000000"/>
              </a:buClr>
              <a:buFont typeface="Calibri"/>
            </a:pPr>
            <a:r>
              <a:rPr lang="en">
                <a:solidFill>
                  <a:srgbClr val="000000"/>
                </a:solidFill>
                <a:highlight>
                  <a:srgbClr val="FFFFFF"/>
                </a:highlight>
                <a:latin typeface="Calibri"/>
                <a:ea typeface="Calibri"/>
                <a:cs typeface="Calibri"/>
                <a:sym typeface="Calibri"/>
              </a:rPr>
              <a:t>Awk: Processes rows and columns in a file</a:t>
            </a:r>
          </a:p>
          <a:p>
            <a:pPr lvl="0" rtl="0">
              <a:spcBef>
                <a:spcPts val="0"/>
              </a:spcBef>
              <a:buNone/>
            </a:pPr>
            <a:r>
              <a:t/>
            </a:r>
            <a:endParaRPr>
              <a:solidFill>
                <a:srgbClr val="000000"/>
              </a:solidFill>
              <a:highlight>
                <a:srgbClr val="FFFFFF"/>
              </a:highlight>
              <a:latin typeface="Calibri"/>
              <a:ea typeface="Calibri"/>
              <a:cs typeface="Calibri"/>
              <a:sym typeface="Calibri"/>
            </a:endParaRPr>
          </a:p>
          <a:p>
            <a:pPr lvl="0" rtl="0">
              <a:spcBef>
                <a:spcPts val="0"/>
              </a:spcBef>
              <a:buNone/>
            </a:pPr>
            <a:r>
              <a:t/>
            </a:r>
            <a:endParaRPr>
              <a:solidFill>
                <a:srgbClr val="000000"/>
              </a:solidFill>
              <a:highlight>
                <a:srgbClr val="FFFFFF"/>
              </a:highlight>
              <a:latin typeface="Calibri"/>
              <a:ea typeface="Calibri"/>
              <a:cs typeface="Calibri"/>
              <a:sym typeface="Calibri"/>
            </a:endParaRPr>
          </a:p>
          <a:p>
            <a:pPr lvl="0" rtl="0">
              <a:spcBef>
                <a:spcPts val="0"/>
              </a:spcBef>
              <a:buNone/>
            </a:pPr>
            <a:r>
              <a:rPr lang="en">
                <a:solidFill>
                  <a:srgbClr val="000000"/>
                </a:solidFill>
                <a:highlight>
                  <a:srgbClr val="FFFFFF"/>
                </a:highlight>
                <a:latin typeface="Calibri"/>
                <a:ea typeface="Calibri"/>
                <a:cs typeface="Calibri"/>
                <a:sym typeface="Calibri"/>
              </a:rPr>
              <a:t>Ran this command on all the chromosome files to obtain a single line of sequence</a:t>
            </a:r>
          </a:p>
        </p:txBody>
      </p:sp>
      <p:pic>
        <p:nvPicPr>
          <p:cNvPr id="162" name="Shape 162"/>
          <p:cNvPicPr preferRelativeResize="0"/>
          <p:nvPr/>
        </p:nvPicPr>
        <p:blipFill rotWithShape="1">
          <a:blip r:embed="rId3">
            <a:alphaModFix/>
          </a:blip>
          <a:srcRect b="0" l="0" r="0" t="-40370"/>
          <a:stretch/>
        </p:blipFill>
        <p:spPr>
          <a:xfrm>
            <a:off x="623100" y="2996925"/>
            <a:ext cx="8102926" cy="1225349"/>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707400"/>
          </a:xfrm>
          <a:prstGeom prst="rect">
            <a:avLst/>
          </a:prstGeom>
        </p:spPr>
        <p:txBody>
          <a:bodyPr anchorCtr="0" anchor="t" bIns="91425" lIns="91425" rIns="91425" tIns="91425">
            <a:noAutofit/>
          </a:bodyPr>
          <a:lstStyle/>
          <a:p>
            <a:pPr lvl="0" rtl="0">
              <a:spcBef>
                <a:spcPts val="0"/>
              </a:spcBef>
              <a:buNone/>
            </a:pPr>
            <a:r>
              <a:rPr lang="en"/>
              <a:t>Python program</a:t>
            </a:r>
          </a:p>
        </p:txBody>
      </p:sp>
      <p:pic>
        <p:nvPicPr>
          <p:cNvPr id="168" name="Shape 168"/>
          <p:cNvPicPr preferRelativeResize="0"/>
          <p:nvPr/>
        </p:nvPicPr>
        <p:blipFill>
          <a:blip r:embed="rId3">
            <a:alphaModFix/>
          </a:blip>
          <a:stretch>
            <a:fillRect/>
          </a:stretch>
        </p:blipFill>
        <p:spPr>
          <a:xfrm>
            <a:off x="741150" y="1263725"/>
            <a:ext cx="7809374" cy="3700925"/>
          </a:xfrm>
          <a:prstGeom prst="rect">
            <a:avLst/>
          </a:prstGeom>
          <a:noFill/>
          <a:ln>
            <a:noFill/>
          </a:ln>
        </p:spPr>
      </p:pic>
      <p:sp>
        <p:nvSpPr>
          <p:cNvPr id="169" name="Shape 169"/>
          <p:cNvSpPr txBox="1"/>
          <p:nvPr/>
        </p:nvSpPr>
        <p:spPr>
          <a:xfrm>
            <a:off x="874550" y="1385925"/>
            <a:ext cx="4335600" cy="7929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Use python code for motif identification</a:t>
            </a:r>
          </a:p>
          <a:p>
            <a:pPr indent="-228600" lvl="0" marL="457200" rtl="0">
              <a:spcBef>
                <a:spcPts val="0"/>
              </a:spcBef>
              <a:buChar char="●"/>
            </a:pPr>
            <a:r>
              <a:rPr lang="en"/>
              <a:t>Determine the spacer length</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