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2.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48" r:id="rId2"/>
    <p:sldMasterId id="2147483658" r:id="rId3"/>
  </p:sldMasterIdLst>
  <p:notesMasterIdLst>
    <p:notesMasterId r:id="rId100"/>
  </p:notesMasterIdLst>
  <p:handoutMasterIdLst>
    <p:handoutMasterId r:id="rId101"/>
  </p:handoutMasterIdLst>
  <p:sldIdLst>
    <p:sldId id="256" r:id="rId4"/>
    <p:sldId id="367" r:id="rId5"/>
    <p:sldId id="368" r:id="rId6"/>
    <p:sldId id="369" r:id="rId7"/>
    <p:sldId id="370" r:id="rId8"/>
    <p:sldId id="371" r:id="rId9"/>
    <p:sldId id="372" r:id="rId10"/>
    <p:sldId id="373" r:id="rId11"/>
    <p:sldId id="374" r:id="rId12"/>
    <p:sldId id="375" r:id="rId13"/>
    <p:sldId id="376" r:id="rId14"/>
    <p:sldId id="377" r:id="rId15"/>
    <p:sldId id="378" r:id="rId16"/>
    <p:sldId id="379" r:id="rId17"/>
    <p:sldId id="380" r:id="rId18"/>
    <p:sldId id="381" r:id="rId19"/>
    <p:sldId id="357" r:id="rId20"/>
    <p:sldId id="358" r:id="rId21"/>
    <p:sldId id="359" r:id="rId22"/>
    <p:sldId id="360" r:id="rId23"/>
    <p:sldId id="361" r:id="rId24"/>
    <p:sldId id="362" r:id="rId25"/>
    <p:sldId id="363" r:id="rId26"/>
    <p:sldId id="364" r:id="rId27"/>
    <p:sldId id="365" r:id="rId28"/>
    <p:sldId id="366" r:id="rId29"/>
    <p:sldId id="382" r:id="rId30"/>
    <p:sldId id="323" r:id="rId31"/>
    <p:sldId id="324" r:id="rId32"/>
    <p:sldId id="325" r:id="rId33"/>
    <p:sldId id="326" r:id="rId34"/>
    <p:sldId id="327" r:id="rId35"/>
    <p:sldId id="328" r:id="rId36"/>
    <p:sldId id="329" r:id="rId37"/>
    <p:sldId id="330" r:id="rId38"/>
    <p:sldId id="331" r:id="rId39"/>
    <p:sldId id="332" r:id="rId40"/>
    <p:sldId id="333" r:id="rId41"/>
    <p:sldId id="334" r:id="rId42"/>
    <p:sldId id="335" r:id="rId43"/>
    <p:sldId id="336" r:id="rId44"/>
    <p:sldId id="337" r:id="rId45"/>
    <p:sldId id="338" r:id="rId46"/>
    <p:sldId id="339" r:id="rId47"/>
    <p:sldId id="340" r:id="rId48"/>
    <p:sldId id="341" r:id="rId49"/>
    <p:sldId id="342" r:id="rId50"/>
    <p:sldId id="343" r:id="rId51"/>
    <p:sldId id="344" r:id="rId52"/>
    <p:sldId id="345" r:id="rId53"/>
    <p:sldId id="346" r:id="rId54"/>
    <p:sldId id="347" r:id="rId55"/>
    <p:sldId id="348" r:id="rId56"/>
    <p:sldId id="349" r:id="rId57"/>
    <p:sldId id="350" r:id="rId58"/>
    <p:sldId id="351" r:id="rId59"/>
    <p:sldId id="352" r:id="rId60"/>
    <p:sldId id="353" r:id="rId61"/>
    <p:sldId id="354" r:id="rId62"/>
    <p:sldId id="355" r:id="rId63"/>
    <p:sldId id="356" r:id="rId64"/>
    <p:sldId id="257" r:id="rId65"/>
    <p:sldId id="258" r:id="rId66"/>
    <p:sldId id="287" r:id="rId67"/>
    <p:sldId id="294" r:id="rId68"/>
    <p:sldId id="288" r:id="rId69"/>
    <p:sldId id="289" r:id="rId70"/>
    <p:sldId id="290" r:id="rId71"/>
    <p:sldId id="295" r:id="rId72"/>
    <p:sldId id="298" r:id="rId73"/>
    <p:sldId id="296" r:id="rId74"/>
    <p:sldId id="297" r:id="rId75"/>
    <p:sldId id="299" r:id="rId76"/>
    <p:sldId id="315" r:id="rId77"/>
    <p:sldId id="301" r:id="rId78"/>
    <p:sldId id="302" r:id="rId79"/>
    <p:sldId id="303" r:id="rId80"/>
    <p:sldId id="304" r:id="rId81"/>
    <p:sldId id="305" r:id="rId82"/>
    <p:sldId id="306" r:id="rId83"/>
    <p:sldId id="307" r:id="rId84"/>
    <p:sldId id="308" r:id="rId85"/>
    <p:sldId id="309" r:id="rId86"/>
    <p:sldId id="310" r:id="rId87"/>
    <p:sldId id="311" r:id="rId88"/>
    <p:sldId id="312" r:id="rId89"/>
    <p:sldId id="313" r:id="rId90"/>
    <p:sldId id="314" r:id="rId91"/>
    <p:sldId id="316" r:id="rId92"/>
    <p:sldId id="317" r:id="rId93"/>
    <p:sldId id="318" r:id="rId94"/>
    <p:sldId id="319" r:id="rId95"/>
    <p:sldId id="320" r:id="rId96"/>
    <p:sldId id="321" r:id="rId97"/>
    <p:sldId id="322" r:id="rId98"/>
    <p:sldId id="300" r:id="rId99"/>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6D9A"/>
    <a:srgbClr val="76B1D1"/>
    <a:srgbClr val="F3C04A"/>
    <a:srgbClr val="A0C4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662" autoAdjust="0"/>
    <p:restoredTop sz="94660"/>
  </p:normalViewPr>
  <p:slideViewPr>
    <p:cSldViewPr showGuides="1">
      <p:cViewPr>
        <p:scale>
          <a:sx n="100" d="100"/>
          <a:sy n="100" d="100"/>
        </p:scale>
        <p:origin x="954" y="-318"/>
      </p:cViewPr>
      <p:guideLst>
        <p:guide orient="horz" pos="1801"/>
        <p:guide pos="2880"/>
      </p:guideLst>
    </p:cSldViewPr>
  </p:slideViewPr>
  <p:notesTextViewPr>
    <p:cViewPr>
      <p:scale>
        <a:sx n="1" d="1"/>
        <a:sy n="1" d="1"/>
      </p:scale>
      <p:origin x="0" y="0"/>
    </p:cViewPr>
  </p:notesTextViewPr>
  <p:notesViewPr>
    <p:cSldViewPr showGuides="1">
      <p:cViewPr varScale="1">
        <p:scale>
          <a:sx n="83" d="100"/>
          <a:sy n="83" d="100"/>
        </p:scale>
        <p:origin x="585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presProps" Target="presProps.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0387649-87BE-48A6-AB38-3A28AD0FAB86}" type="datetimeFigureOut">
              <a:rPr lang="ko-KR" altLang="en-US" smtClean="0"/>
              <a:pPr/>
              <a:t>2024-09-05</a:t>
            </a:fld>
            <a:endParaRPr lang="ko-KR"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DE6650-FA3D-4205-A4D4-AA0375A1773D}" type="slidenum">
              <a:rPr lang="ko-KR" altLang="en-US" smtClean="0"/>
              <a:pPr/>
              <a:t>‹#›</a:t>
            </a:fld>
            <a:endParaRPr lang="ko-KR" altLang="en-US"/>
          </a:p>
        </p:txBody>
      </p:sp>
    </p:spTree>
    <p:extLst>
      <p:ext uri="{BB962C8B-B14F-4D97-AF65-F5344CB8AC3E}">
        <p14:creationId xmlns:p14="http://schemas.microsoft.com/office/powerpoint/2010/main" val="292911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04DDF7-921D-4AC8-B946-4DD615DDC886}" type="datetimeFigureOut">
              <a:rPr lang="ko-KR" altLang="en-US" smtClean="0"/>
              <a:pPr/>
              <a:t>2024-09-05</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042B24-5628-4EE2-A5C0-B4E095A44801}" type="slidenum">
              <a:rPr lang="ko-KR" altLang="en-US" smtClean="0"/>
              <a:pPr/>
              <a:t>‹#›</a:t>
            </a:fld>
            <a:endParaRPr lang="ko-KR" altLang="en-US"/>
          </a:p>
        </p:txBody>
      </p:sp>
    </p:spTree>
    <p:extLst>
      <p:ext uri="{BB962C8B-B14F-4D97-AF65-F5344CB8AC3E}">
        <p14:creationId xmlns:p14="http://schemas.microsoft.com/office/powerpoint/2010/main" val="212544470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pPr/>
              <a:t>2</a:t>
            </a:fld>
            <a:endParaRPr lang="ko-KR" altLang="en-US"/>
          </a:p>
        </p:txBody>
      </p:sp>
    </p:spTree>
    <p:extLst>
      <p:ext uri="{BB962C8B-B14F-4D97-AF65-F5344CB8AC3E}">
        <p14:creationId xmlns:p14="http://schemas.microsoft.com/office/powerpoint/2010/main" val="1672793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pPr/>
              <a:t>17</a:t>
            </a:fld>
            <a:endParaRPr lang="ko-KR" altLang="en-US"/>
          </a:p>
        </p:txBody>
      </p:sp>
    </p:spTree>
    <p:extLst>
      <p:ext uri="{BB962C8B-B14F-4D97-AF65-F5344CB8AC3E}">
        <p14:creationId xmlns:p14="http://schemas.microsoft.com/office/powerpoint/2010/main" val="1786465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pPr/>
              <a:t>28</a:t>
            </a:fld>
            <a:endParaRPr lang="ko-KR" altLang="en-US"/>
          </a:p>
        </p:txBody>
      </p:sp>
    </p:spTree>
    <p:extLst>
      <p:ext uri="{BB962C8B-B14F-4D97-AF65-F5344CB8AC3E}">
        <p14:creationId xmlns:p14="http://schemas.microsoft.com/office/powerpoint/2010/main" val="2665020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pPr/>
              <a:t>39</a:t>
            </a:fld>
            <a:endParaRPr lang="ko-KR" altLang="en-US"/>
          </a:p>
        </p:txBody>
      </p:sp>
    </p:spTree>
    <p:extLst>
      <p:ext uri="{BB962C8B-B14F-4D97-AF65-F5344CB8AC3E}">
        <p14:creationId xmlns:p14="http://schemas.microsoft.com/office/powerpoint/2010/main" val="1158469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pPr/>
              <a:t>55</a:t>
            </a:fld>
            <a:endParaRPr lang="ko-KR" altLang="en-US"/>
          </a:p>
        </p:txBody>
      </p:sp>
    </p:spTree>
    <p:extLst>
      <p:ext uri="{BB962C8B-B14F-4D97-AF65-F5344CB8AC3E}">
        <p14:creationId xmlns:p14="http://schemas.microsoft.com/office/powerpoint/2010/main" val="269367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pPr/>
              <a:t>62</a:t>
            </a:fld>
            <a:endParaRPr lang="ko-KR" altLang="en-US"/>
          </a:p>
        </p:txBody>
      </p:sp>
    </p:spTree>
    <p:extLst>
      <p:ext uri="{BB962C8B-B14F-4D97-AF65-F5344CB8AC3E}">
        <p14:creationId xmlns:p14="http://schemas.microsoft.com/office/powerpoint/2010/main" val="3021824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A0042B24-5628-4EE2-A5C0-B4E095A44801}" type="slidenum">
              <a:rPr lang="ko-KR" altLang="en-US" smtClean="0"/>
              <a:pPr/>
              <a:t>89</a:t>
            </a:fld>
            <a:endParaRPr lang="ko-KR" altLang="en-US"/>
          </a:p>
        </p:txBody>
      </p:sp>
    </p:spTree>
    <p:extLst>
      <p:ext uri="{BB962C8B-B14F-4D97-AF65-F5344CB8AC3E}">
        <p14:creationId xmlns:p14="http://schemas.microsoft.com/office/powerpoint/2010/main" val="39575277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E:\002-KIMS BUSINESS\007-bizdesign.tv\000-PPT FOR KMONG\PSD\13-05-14\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83637" y="646773"/>
            <a:ext cx="3420164" cy="2989145"/>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2920519" y="744654"/>
            <a:ext cx="3146400" cy="1944000"/>
          </a:xfrm>
          <a:prstGeom prst="rect">
            <a:avLst/>
          </a:prstGeom>
          <a:solidFill>
            <a:schemeClr val="bg1">
              <a:lumMod val="95000"/>
            </a:schemeClr>
          </a:solidFill>
        </p:spPr>
        <p:txBody>
          <a:bodyPr anchor="ctr"/>
          <a:lstStyle>
            <a:lvl1pPr marL="0" indent="0" algn="ctr">
              <a:buNone/>
              <a:defRPr sz="2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7" name="Text Placeholder 9">
            <a:extLst>
              <a:ext uri="{FF2B5EF4-FFF2-40B4-BE49-F238E27FC236}">
                <a16:creationId xmlns="" xmlns:a16="http://schemas.microsoft.com/office/drawing/2014/main" id="{120A1E39-4EAE-4670-B341-E87651138888}"/>
              </a:ext>
            </a:extLst>
          </p:cNvPr>
          <p:cNvSpPr>
            <a:spLocks noGrp="1"/>
          </p:cNvSpPr>
          <p:nvPr>
            <p:ph type="body" sz="quarter" idx="11" hasCustomPrompt="1"/>
          </p:nvPr>
        </p:nvSpPr>
        <p:spPr>
          <a:xfrm>
            <a:off x="0" y="4203515"/>
            <a:ext cx="9143999" cy="207553"/>
          </a:xfrm>
          <a:prstGeom prst="rect">
            <a:avLst/>
          </a:prstGeom>
        </p:spPr>
        <p:txBody>
          <a:bodyPr lIns="108000" anchor="ctr"/>
          <a:lstStyle>
            <a:lvl1pPr marL="0" indent="0" algn="ctr">
              <a:buNone/>
              <a:defRPr sz="1200" b="1" baseline="0">
                <a:solidFill>
                  <a:schemeClr val="tx1"/>
                </a:solidFill>
                <a:effectLst/>
                <a:latin typeface="+mn-lt"/>
                <a:cs typeface="Arial" pitchFamily="34" charset="0"/>
              </a:defRPr>
            </a:lvl1pPr>
          </a:lstStyle>
          <a:p>
            <a:pPr lvl="0"/>
            <a:r>
              <a:rPr lang="en-US" altLang="ko-KR" dirty="0"/>
              <a:t>INSTERT THE TITLE OF YOUR PRESENTATION HERE</a:t>
            </a:r>
            <a:endParaRPr lang="ko-KR" altLang="en-US" dirty="0"/>
          </a:p>
        </p:txBody>
      </p:sp>
      <p:sp>
        <p:nvSpPr>
          <p:cNvPr id="8" name="제목 1">
            <a:extLst>
              <a:ext uri="{FF2B5EF4-FFF2-40B4-BE49-F238E27FC236}">
                <a16:creationId xmlns="" xmlns:a16="http://schemas.microsoft.com/office/drawing/2014/main" id="{3DAC9DBF-2FD4-4775-8F53-02C2F29CA84A}"/>
              </a:ext>
            </a:extLst>
          </p:cNvPr>
          <p:cNvSpPr>
            <a:spLocks noGrp="1"/>
          </p:cNvSpPr>
          <p:nvPr>
            <p:ph type="title" hasCustomPrompt="1"/>
          </p:nvPr>
        </p:nvSpPr>
        <p:spPr>
          <a:xfrm>
            <a:off x="0" y="3651870"/>
            <a:ext cx="9143998" cy="540000"/>
          </a:xfrm>
          <a:prstGeom prst="rect">
            <a:avLst/>
          </a:prstGeom>
        </p:spPr>
        <p:txBody>
          <a:bodyPr anchor="ctr">
            <a:noAutofit/>
          </a:bodyPr>
          <a:lstStyle>
            <a:lvl1pPr algn="ctr">
              <a:defRPr sz="3600" b="1" baseline="0">
                <a:solidFill>
                  <a:schemeClr val="tx1">
                    <a:lumMod val="75000"/>
                    <a:lumOff val="25000"/>
                  </a:schemeClr>
                </a:solidFill>
                <a:effectLst/>
                <a:latin typeface="+mj-lt"/>
                <a:cs typeface="Arial" pitchFamily="34" charset="0"/>
              </a:defRPr>
            </a:lvl1pPr>
          </a:lstStyle>
          <a:p>
            <a:r>
              <a:rPr lang="en-US" altLang="ko-KR" dirty="0"/>
              <a:t>FREE PPT TEMPLATES</a:t>
            </a:r>
            <a:endParaRPr lang="ko-KR" altLang="en-US" dirty="0"/>
          </a:p>
        </p:txBody>
      </p:sp>
    </p:spTree>
    <p:extLst>
      <p:ext uri="{BB962C8B-B14F-4D97-AF65-F5344CB8AC3E}">
        <p14:creationId xmlns:p14="http://schemas.microsoft.com/office/powerpoint/2010/main" val="1070206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3006524516"/>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8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2501833544"/>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1369277609"/>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1410412538"/>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898191935"/>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930588459"/>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4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4208004666"/>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1425154151"/>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6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383710087"/>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145131566"/>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pic>
        <p:nvPicPr>
          <p:cNvPr id="5122" name="Picture 2" descr="D:\KBM-정애\014-Fullppt\PNG이미지\탭.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12052" y="483518"/>
            <a:ext cx="2049645" cy="2524422"/>
          </a:xfrm>
          <a:prstGeom prst="rect">
            <a:avLst/>
          </a:prstGeom>
          <a:noFill/>
          <a:extLst>
            <a:ext uri="{909E8E84-426E-40DD-AFC4-6F175D3DCCD1}">
              <a14:hiddenFill xmlns:a14="http://schemas.microsoft.com/office/drawing/2010/main">
                <a:solidFill>
                  <a:srgbClr val="FFFFFF"/>
                </a:solidFill>
              </a14:hiddenFill>
            </a:ext>
          </a:extLst>
        </p:spPr>
      </p:pic>
      <p:sp>
        <p:nvSpPr>
          <p:cNvPr id="2" name="Picture Placeholder 2"/>
          <p:cNvSpPr>
            <a:spLocks noGrp="1"/>
          </p:cNvSpPr>
          <p:nvPr>
            <p:ph type="pic" idx="1" hasCustomPrompt="1"/>
          </p:nvPr>
        </p:nvSpPr>
        <p:spPr>
          <a:xfrm>
            <a:off x="3836710" y="731206"/>
            <a:ext cx="1440672" cy="1803564"/>
          </a:xfrm>
          <a:prstGeom prst="rect">
            <a:avLst/>
          </a:prstGeom>
          <a:solidFill>
            <a:schemeClr val="bg1">
              <a:lumMod val="95000"/>
            </a:schemeClr>
          </a:solidFill>
          <a:ln w="38100">
            <a:noFill/>
          </a:ln>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3289933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8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4198559902"/>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9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3039257643"/>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0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3413099673"/>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334949231"/>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3730286740"/>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2800890726"/>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4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4144113097"/>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5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1201159788"/>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6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2435239308"/>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122636819"/>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E:\002-KIMS BUSINESS\007-bizdesign.tv\000-PPT FOR KMONG\PSD\13-05-14\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83637" y="646773"/>
            <a:ext cx="3420164" cy="2989145"/>
          </a:xfrm>
          <a:prstGeom prst="rect">
            <a:avLst/>
          </a:prstGeom>
          <a:noFill/>
          <a:extLst>
            <a:ext uri="{909E8E84-426E-40DD-AFC4-6F175D3DCCD1}">
              <a14:hiddenFill xmlns:a14="http://schemas.microsoft.com/office/drawing/2010/main">
                <a:solidFill>
                  <a:srgbClr val="FFFFFF"/>
                </a:solidFill>
              </a14:hiddenFill>
            </a:ext>
          </a:extLst>
        </p:spPr>
      </p:pic>
      <p:sp>
        <p:nvSpPr>
          <p:cNvPr id="3" name="Picture Placeholder 2"/>
          <p:cNvSpPr>
            <a:spLocks noGrp="1"/>
          </p:cNvSpPr>
          <p:nvPr>
            <p:ph type="pic" idx="1" hasCustomPrompt="1"/>
          </p:nvPr>
        </p:nvSpPr>
        <p:spPr>
          <a:xfrm>
            <a:off x="2920519" y="744654"/>
            <a:ext cx="3146400" cy="1944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8539708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8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2754071068"/>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9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3234909134"/>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0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3888713523"/>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856771205"/>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308225777"/>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3549447852"/>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4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a16="http://schemas.microsoft.com/office/drawing/2014/main" xmlns=""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2646748126"/>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5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a16="http://schemas.microsoft.com/office/drawing/2014/main" xmlns=""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3795044310"/>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6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a16="http://schemas.microsoft.com/office/drawing/2014/main" xmlns=""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2392162068"/>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a16="http://schemas.microsoft.com/office/drawing/2014/main" xmlns=""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3143727593"/>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47664" y="25735"/>
            <a:ext cx="7596336" cy="776530"/>
          </a:xfrm>
          <a:prstGeom prst="rect">
            <a:avLst/>
          </a:prstGeom>
        </p:spPr>
        <p:txBody>
          <a:bodyPr anchor="ctr"/>
          <a:lstStyle>
            <a:lvl1pPr algn="l">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8837235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38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a16="http://schemas.microsoft.com/office/drawing/2014/main" xmlns=""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514757867"/>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9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a16="http://schemas.microsoft.com/office/drawing/2014/main" xmlns=""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938341483"/>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40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a16="http://schemas.microsoft.com/office/drawing/2014/main" xmlns=""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634829376"/>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4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a16="http://schemas.microsoft.com/office/drawing/2014/main" xmlns=""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1127052478"/>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4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a16="http://schemas.microsoft.com/office/drawing/2014/main" xmlns=""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3761562878"/>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4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2122321394"/>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44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898704649"/>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45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3934347230"/>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6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154036302"/>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408308950"/>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1016843358"/>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48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1575963369"/>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49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2785960549"/>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50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3000198098"/>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5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503911159"/>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5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2215390568"/>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5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1521998729"/>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54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1275727681"/>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55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4026996152"/>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56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1306474098"/>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7837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2384690455"/>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47664" y="25735"/>
            <a:ext cx="7596336" cy="776530"/>
          </a:xfrm>
          <a:prstGeom prst="rect">
            <a:avLst/>
          </a:prstGeom>
        </p:spPr>
        <p:txBody>
          <a:bodyPr anchor="ctr"/>
          <a:lstStyle>
            <a:lvl1pPr algn="l">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7577288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_Title Slide">
    <p:bg>
      <p:bgPr>
        <a:blipFill>
          <a:blip r:embed="rId2"/>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683568"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0" hasCustomPrompt="1"/>
          </p:nvPr>
        </p:nvSpPr>
        <p:spPr>
          <a:xfrm>
            <a:off x="2710172"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1" hasCustomPrompt="1"/>
          </p:nvPr>
        </p:nvSpPr>
        <p:spPr>
          <a:xfrm>
            <a:off x="4736776"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1" name="Picture Placeholder 2"/>
          <p:cNvSpPr>
            <a:spLocks noGrp="1"/>
          </p:cNvSpPr>
          <p:nvPr>
            <p:ph type="pic" idx="12" hasCustomPrompt="1"/>
          </p:nvPr>
        </p:nvSpPr>
        <p:spPr>
          <a:xfrm>
            <a:off x="6763380" y="1189414"/>
            <a:ext cx="1728192" cy="19584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183958771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4572000" y="0"/>
            <a:ext cx="4572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Rectangle 2"/>
          <p:cNvSpPr/>
          <p:nvPr userDrawn="1"/>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Picture Placeholder 2"/>
          <p:cNvSpPr>
            <a:spLocks noGrp="1"/>
          </p:cNvSpPr>
          <p:nvPr>
            <p:ph type="pic" idx="10" hasCustomPrompt="1"/>
          </p:nvPr>
        </p:nvSpPr>
        <p:spPr>
          <a:xfrm>
            <a:off x="3225800" y="1183642"/>
            <a:ext cx="3146400" cy="1944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50485141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1200786"/>
            <a:ext cx="4572000"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4" name="Picture Placeholder 2"/>
          <p:cNvSpPr>
            <a:spLocks noGrp="1"/>
          </p:cNvSpPr>
          <p:nvPr>
            <p:ph type="pic" idx="10" hasCustomPrompt="1"/>
          </p:nvPr>
        </p:nvSpPr>
        <p:spPr>
          <a:xfrm>
            <a:off x="4572000" y="2892706"/>
            <a:ext cx="4572000" cy="169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Rectangle 8"/>
          <p:cNvSpPr/>
          <p:nvPr userDrawn="1"/>
        </p:nvSpPr>
        <p:spPr>
          <a:xfrm>
            <a:off x="4568305" y="1200090"/>
            <a:ext cx="1416959" cy="16926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Rectangle 9"/>
          <p:cNvSpPr/>
          <p:nvPr userDrawn="1"/>
        </p:nvSpPr>
        <p:spPr>
          <a:xfrm>
            <a:off x="3156888" y="2892706"/>
            <a:ext cx="1416959" cy="16926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8637017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41399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7" name="Picture Placeholder 2"/>
          <p:cNvSpPr>
            <a:spLocks noGrp="1"/>
          </p:cNvSpPr>
          <p:nvPr>
            <p:ph type="pic" idx="10" hasCustomPrompt="1"/>
          </p:nvPr>
        </p:nvSpPr>
        <p:spPr>
          <a:xfrm>
            <a:off x="23397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Picture Placeholder 2"/>
          <p:cNvSpPr>
            <a:spLocks noGrp="1"/>
          </p:cNvSpPr>
          <p:nvPr>
            <p:ph type="pic" idx="11" hasCustomPrompt="1"/>
          </p:nvPr>
        </p:nvSpPr>
        <p:spPr>
          <a:xfrm>
            <a:off x="539552" y="555525"/>
            <a:ext cx="1650297" cy="404842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39599702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539552" y="539550"/>
            <a:ext cx="3528392" cy="40680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46043216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1" y="0"/>
            <a:ext cx="9138113" cy="2571750"/>
          </a:xfrm>
          <a:prstGeom prst="rect">
            <a:avLst/>
          </a:prstGeom>
          <a:solidFill>
            <a:schemeClr val="bg1">
              <a:lumMod val="75000"/>
            </a:schemeClr>
          </a:solidFill>
        </p:spPr>
        <p:txBody>
          <a:bodyPr tIns="54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0" hasCustomPrompt="1"/>
          </p:nvPr>
        </p:nvSpPr>
        <p:spPr>
          <a:xfrm>
            <a:off x="4977152" y="1491630"/>
            <a:ext cx="1390030" cy="198443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0" name="Picture Placeholder 2"/>
          <p:cNvSpPr>
            <a:spLocks noGrp="1"/>
          </p:cNvSpPr>
          <p:nvPr>
            <p:ph type="pic" idx="11" hasCustomPrompt="1"/>
          </p:nvPr>
        </p:nvSpPr>
        <p:spPr>
          <a:xfrm>
            <a:off x="6889704" y="1491630"/>
            <a:ext cx="1390030" cy="198443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42658221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0"/>
            <a:ext cx="9144000" cy="278777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90399587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0" y="0"/>
            <a:ext cx="9144000" cy="5143500"/>
          </a:xfrm>
          <a:prstGeom prst="rect">
            <a:avLst/>
          </a:prstGeom>
          <a:solidFill>
            <a:schemeClr val="bg1">
              <a:lumMod val="75000"/>
            </a:schemeClr>
          </a:solidFill>
        </p:spPr>
        <p:txBody>
          <a:bodyPr lIns="1260000" anchor="ctr"/>
          <a:lstStyle>
            <a:lvl1pPr marL="0" indent="0" algn="l">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68539849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2" name="Picture Placeholder 2"/>
          <p:cNvSpPr>
            <a:spLocks noGrp="1"/>
          </p:cNvSpPr>
          <p:nvPr>
            <p:ph type="pic" idx="1" hasCustomPrompt="1"/>
          </p:nvPr>
        </p:nvSpPr>
        <p:spPr>
          <a:xfrm>
            <a:off x="546042"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3"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8" name="Picture Placeholder 2"/>
          <p:cNvSpPr>
            <a:spLocks noGrp="1"/>
          </p:cNvSpPr>
          <p:nvPr>
            <p:ph type="pic" idx="10" hasCustomPrompt="1"/>
          </p:nvPr>
        </p:nvSpPr>
        <p:spPr>
          <a:xfrm>
            <a:off x="546042"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Rectangle 8"/>
          <p:cNvSpPr/>
          <p:nvPr userDrawn="1"/>
        </p:nvSpPr>
        <p:spPr>
          <a:xfrm>
            <a:off x="546042" y="2217207"/>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0" name="Rectangle 9"/>
          <p:cNvSpPr/>
          <p:nvPr userDrawn="1"/>
        </p:nvSpPr>
        <p:spPr>
          <a:xfrm>
            <a:off x="546042" y="4085904"/>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1" name="Picture Placeholder 2"/>
          <p:cNvSpPr>
            <a:spLocks noGrp="1"/>
          </p:cNvSpPr>
          <p:nvPr>
            <p:ph type="pic" idx="11" hasCustomPrompt="1"/>
          </p:nvPr>
        </p:nvSpPr>
        <p:spPr>
          <a:xfrm>
            <a:off x="2583307"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2" name="Picture Placeholder 2"/>
          <p:cNvSpPr>
            <a:spLocks noGrp="1"/>
          </p:cNvSpPr>
          <p:nvPr>
            <p:ph type="pic" idx="12" hasCustomPrompt="1"/>
          </p:nvPr>
        </p:nvSpPr>
        <p:spPr>
          <a:xfrm>
            <a:off x="2582971"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3" name="Rectangle 12"/>
          <p:cNvSpPr/>
          <p:nvPr userDrawn="1"/>
        </p:nvSpPr>
        <p:spPr>
          <a:xfrm>
            <a:off x="2582971" y="2217207"/>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4" name="Rectangle 13"/>
          <p:cNvSpPr/>
          <p:nvPr userDrawn="1"/>
        </p:nvSpPr>
        <p:spPr>
          <a:xfrm>
            <a:off x="2582635" y="4085904"/>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5" name="Picture Placeholder 2"/>
          <p:cNvSpPr>
            <a:spLocks noGrp="1"/>
          </p:cNvSpPr>
          <p:nvPr>
            <p:ph type="pic" idx="13" hasCustomPrompt="1"/>
          </p:nvPr>
        </p:nvSpPr>
        <p:spPr>
          <a:xfrm>
            <a:off x="4619900"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6" name="Picture Placeholder 2"/>
          <p:cNvSpPr>
            <a:spLocks noGrp="1"/>
          </p:cNvSpPr>
          <p:nvPr>
            <p:ph type="pic" idx="14" hasCustomPrompt="1"/>
          </p:nvPr>
        </p:nvSpPr>
        <p:spPr>
          <a:xfrm>
            <a:off x="4619564"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7" name="Rectangle 16"/>
          <p:cNvSpPr/>
          <p:nvPr userDrawn="1"/>
        </p:nvSpPr>
        <p:spPr>
          <a:xfrm>
            <a:off x="4619564" y="2217207"/>
            <a:ext cx="1944000" cy="530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8" name="Rectangle 17"/>
          <p:cNvSpPr/>
          <p:nvPr userDrawn="1"/>
        </p:nvSpPr>
        <p:spPr>
          <a:xfrm>
            <a:off x="4619228" y="4085904"/>
            <a:ext cx="1944000" cy="530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19" name="Picture Placeholder 2"/>
          <p:cNvSpPr>
            <a:spLocks noGrp="1"/>
          </p:cNvSpPr>
          <p:nvPr>
            <p:ph type="pic" idx="15" hasCustomPrompt="1"/>
          </p:nvPr>
        </p:nvSpPr>
        <p:spPr>
          <a:xfrm>
            <a:off x="6656494" y="1171934"/>
            <a:ext cx="1944000" cy="10436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0" name="Picture Placeholder 2"/>
          <p:cNvSpPr>
            <a:spLocks noGrp="1"/>
          </p:cNvSpPr>
          <p:nvPr>
            <p:ph type="pic" idx="16" hasCustomPrompt="1"/>
          </p:nvPr>
        </p:nvSpPr>
        <p:spPr>
          <a:xfrm>
            <a:off x="6656494" y="2862166"/>
            <a:ext cx="1944000" cy="12241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21" name="Rectangle 20"/>
          <p:cNvSpPr/>
          <p:nvPr userDrawn="1"/>
        </p:nvSpPr>
        <p:spPr>
          <a:xfrm>
            <a:off x="6656494" y="2217207"/>
            <a:ext cx="1944000" cy="530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
        <p:nvSpPr>
          <p:cNvPr id="22" name="Rectangle 21"/>
          <p:cNvSpPr/>
          <p:nvPr userDrawn="1"/>
        </p:nvSpPr>
        <p:spPr>
          <a:xfrm>
            <a:off x="6656494" y="4085904"/>
            <a:ext cx="1944000" cy="5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solidFill>
                <a:schemeClr val="tx1">
                  <a:lumMod val="75000"/>
                  <a:lumOff val="25000"/>
                </a:schemeClr>
              </a:solidFill>
              <a:latin typeface="+mn-lt"/>
            </a:endParaRPr>
          </a:p>
        </p:txBody>
      </p:sp>
    </p:spTree>
    <p:extLst>
      <p:ext uri="{BB962C8B-B14F-4D97-AF65-F5344CB8AC3E}">
        <p14:creationId xmlns:p14="http://schemas.microsoft.com/office/powerpoint/2010/main" val="2227712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2434575874"/>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3" name="Rectangle 2"/>
          <p:cNvSpPr/>
          <p:nvPr userDrawn="1"/>
        </p:nvSpPr>
        <p:spPr>
          <a:xfrm>
            <a:off x="0" y="1239542"/>
            <a:ext cx="9144000" cy="3348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098" name="Picture 2" descr="D:\KBM-정애\014-Fullppt\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16568" y="1419622"/>
            <a:ext cx="5760640" cy="292995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2" name="Picture Placeholder 2"/>
          <p:cNvSpPr>
            <a:spLocks noGrp="1"/>
          </p:cNvSpPr>
          <p:nvPr>
            <p:ph type="pic" idx="1" hasCustomPrompt="1"/>
          </p:nvPr>
        </p:nvSpPr>
        <p:spPr>
          <a:xfrm>
            <a:off x="1070504" y="1806558"/>
            <a:ext cx="2701398" cy="198941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3493825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3075"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52"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3128"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D:\KBM-정애\014-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17404" y="1203598"/>
            <a:ext cx="2497429" cy="3024336"/>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
        <p:nvSpPr>
          <p:cNvPr id="3" name="Picture Placeholder 2"/>
          <p:cNvSpPr>
            <a:spLocks noGrp="1"/>
          </p:cNvSpPr>
          <p:nvPr>
            <p:ph type="pic" idx="1" hasCustomPrompt="1"/>
          </p:nvPr>
        </p:nvSpPr>
        <p:spPr>
          <a:xfrm>
            <a:off x="1351812"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3" name="Picture Placeholder 2"/>
          <p:cNvSpPr>
            <a:spLocks noGrp="1"/>
          </p:cNvSpPr>
          <p:nvPr>
            <p:ph type="pic" idx="10" hasCustomPrompt="1"/>
          </p:nvPr>
        </p:nvSpPr>
        <p:spPr>
          <a:xfrm>
            <a:off x="3841834"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4" name="Picture Placeholder 2"/>
          <p:cNvSpPr>
            <a:spLocks noGrp="1"/>
          </p:cNvSpPr>
          <p:nvPr>
            <p:ph type="pic" idx="11" hasCustomPrompt="1"/>
          </p:nvPr>
        </p:nvSpPr>
        <p:spPr>
          <a:xfrm>
            <a:off x="6331856" y="1311088"/>
            <a:ext cx="1448000" cy="221204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84933051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2" name="Rounded Rectangle 11"/>
          <p:cNvSpPr/>
          <p:nvPr userDrawn="1"/>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ounded Rectangle 14"/>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n-lt"/>
            </a:endParaRPr>
          </a:p>
        </p:txBody>
      </p:sp>
      <p:sp>
        <p:nvSpPr>
          <p:cNvPr id="16" name="Half Frame 15"/>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n-lt"/>
            </a:endParaRPr>
          </a:p>
        </p:txBody>
      </p:sp>
    </p:spTree>
    <p:extLst>
      <p:ext uri="{BB962C8B-B14F-4D97-AF65-F5344CB8AC3E}">
        <p14:creationId xmlns:p14="http://schemas.microsoft.com/office/powerpoint/2010/main" val="17412486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E:\002-KIMS BUSINESS\007-bizdesign.tv\000-PPT FOR KMONG\PSD\13-05-14\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83637" y="646773"/>
            <a:ext cx="3420164" cy="2989145"/>
          </a:xfrm>
          <a:prstGeom prst="rect">
            <a:avLst/>
          </a:prstGeom>
          <a:noFill/>
          <a:extLst>
            <a:ext uri="{909E8E84-426E-40DD-AFC4-6F175D3DCCD1}">
              <a14:hiddenFill xmlns:a14="http://schemas.microsoft.com/office/drawing/2010/main">
                <a:solidFill>
                  <a:srgbClr val="FFFFFF"/>
                </a:solidFill>
              </a14:hiddenFill>
            </a:ext>
          </a:extLst>
        </p:spPr>
      </p:pic>
      <p:sp>
        <p:nvSpPr>
          <p:cNvPr id="3" name="Picture Placeholder 2"/>
          <p:cNvSpPr>
            <a:spLocks noGrp="1"/>
          </p:cNvSpPr>
          <p:nvPr>
            <p:ph type="pic" idx="1" hasCustomPrompt="1"/>
          </p:nvPr>
        </p:nvSpPr>
        <p:spPr>
          <a:xfrm>
            <a:off x="2920519" y="744654"/>
            <a:ext cx="3146400" cy="19440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77830243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671505854"/>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25735"/>
            <a:ext cx="9144000" cy="776530"/>
          </a:xfrm>
          <a:prstGeom prst="rect">
            <a:avLst/>
          </a:prstGeom>
        </p:spPr>
        <p:txBody>
          <a:bodyPr anchor="ctr"/>
          <a:lstStyle>
            <a:lvl1pPr algn="ctr">
              <a:defRPr sz="3600" b="1" baseline="0">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363320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1197992407"/>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6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8"/>
          <p:cNvSpPr>
            <a:spLocks noGrp="1"/>
          </p:cNvSpPr>
          <p:nvPr>
            <p:ph type="title" hasCustomPrompt="1"/>
          </p:nvPr>
        </p:nvSpPr>
        <p:spPr>
          <a:xfrm>
            <a:off x="3671392" y="2181756"/>
            <a:ext cx="5472608" cy="542078"/>
          </a:xfrm>
          <a:prstGeom prst="rect">
            <a:avLst/>
          </a:prstGeom>
        </p:spPr>
        <p:txBody>
          <a:bodyPr anchor="ctr"/>
          <a:lstStyle>
            <a:lvl1pPr algn="l">
              <a:defRPr sz="3600">
                <a:latin typeface="+mj-lt"/>
                <a:cs typeface="Arial" pitchFamily="34" charset="0"/>
              </a:defRPr>
            </a:lvl1pPr>
          </a:lstStyle>
          <a:p>
            <a:r>
              <a:rPr lang="en-US" altLang="ko-KR" dirty="0"/>
              <a:t>Section Break</a:t>
            </a:r>
            <a:endParaRPr lang="ko-KR" altLang="en-US" dirty="0"/>
          </a:p>
        </p:txBody>
      </p:sp>
      <p:sp>
        <p:nvSpPr>
          <p:cNvPr id="5" name="Text Placeholder 9">
            <a:extLst>
              <a:ext uri="{FF2B5EF4-FFF2-40B4-BE49-F238E27FC236}">
                <a16:creationId xmlns="" xmlns:a16="http://schemas.microsoft.com/office/drawing/2014/main" id="{39315AC1-362C-42C8-AC5D-93231CD5493C}"/>
              </a:ext>
            </a:extLst>
          </p:cNvPr>
          <p:cNvSpPr>
            <a:spLocks noGrp="1"/>
          </p:cNvSpPr>
          <p:nvPr>
            <p:ph type="body" sz="quarter" idx="11" hasCustomPrompt="1"/>
          </p:nvPr>
        </p:nvSpPr>
        <p:spPr>
          <a:xfrm>
            <a:off x="3671392" y="2734184"/>
            <a:ext cx="5472608" cy="197606"/>
          </a:xfrm>
          <a:prstGeom prst="rect">
            <a:avLst/>
          </a:prstGeom>
        </p:spPr>
        <p:txBody>
          <a:bodyPr lIns="108000" anchor="ctr"/>
          <a:lstStyle>
            <a:lvl1pPr marL="0" indent="0" algn="l">
              <a:buNone/>
              <a:defRPr sz="1200" baseline="0">
                <a:solidFill>
                  <a:schemeClr val="tx1">
                    <a:lumMod val="75000"/>
                    <a:lumOff val="25000"/>
                  </a:schemeClr>
                </a:solidFill>
                <a:effectLst/>
                <a:latin typeface="+mn-lt"/>
                <a:cs typeface="Arial" pitchFamily="34" charset="0"/>
              </a:defRPr>
            </a:lvl1pPr>
          </a:lstStyle>
          <a:p>
            <a:pPr lvl="0"/>
            <a:r>
              <a:rPr lang="en-US" altLang="ko-KR" dirty="0"/>
              <a:t>This text can be replaced with your own text</a:t>
            </a:r>
            <a:endParaRPr lang="ko-KR" altLang="en-US" dirty="0"/>
          </a:p>
        </p:txBody>
      </p:sp>
    </p:spTree>
    <p:extLst>
      <p:ext uri="{BB962C8B-B14F-4D97-AF65-F5344CB8AC3E}">
        <p14:creationId xmlns:p14="http://schemas.microsoft.com/office/powerpoint/2010/main" val="4059246217"/>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2" Type="http://schemas.openxmlformats.org/officeDocument/2006/relationships/slideLayout" Target="../slideLayouts/slideLayout60.xml"/><Relationship Id="rId16" Type="http://schemas.openxmlformats.org/officeDocument/2006/relationships/theme" Target="../theme/theme2.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75.xml"/><Relationship Id="rId1"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0478714"/>
      </p:ext>
    </p:extLst>
  </p:cSld>
  <p:clrMap bg1="lt1" tx1="dk1" bg2="lt2" tx2="dk2" accent1="accent1" accent2="accent2" accent3="accent3" accent4="accent4" accent5="accent5" accent6="accent6" hlink="hlink" folHlink="folHlink"/>
  <p:sldLayoutIdLst>
    <p:sldLayoutId id="2147483662" r:id="rId1"/>
    <p:sldLayoutId id="2147483673" r:id="rId2"/>
    <p:sldLayoutId id="2147483663"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13" r:id="rId38"/>
    <p:sldLayoutId id="2147483714" r:id="rId39"/>
    <p:sldLayoutId id="2147483715" r:id="rId40"/>
    <p:sldLayoutId id="2147483716" r:id="rId41"/>
    <p:sldLayoutId id="2147483717" r:id="rId42"/>
    <p:sldLayoutId id="2147483718" r:id="rId43"/>
    <p:sldLayoutId id="2147483719" r:id="rId44"/>
    <p:sldLayoutId id="2147483720" r:id="rId45"/>
    <p:sldLayoutId id="2147483721" r:id="rId46"/>
    <p:sldLayoutId id="2147483722" r:id="rId47"/>
    <p:sldLayoutId id="2147483723" r:id="rId48"/>
    <p:sldLayoutId id="2147483724" r:id="rId49"/>
    <p:sldLayoutId id="2147483725" r:id="rId50"/>
    <p:sldLayoutId id="2147483726" r:id="rId51"/>
    <p:sldLayoutId id="2147483727" r:id="rId52"/>
    <p:sldLayoutId id="2147483728" r:id="rId53"/>
    <p:sldLayoutId id="2147483729" r:id="rId54"/>
    <p:sldLayoutId id="2147483730" r:id="rId55"/>
    <p:sldLayoutId id="2147483731" r:id="rId56"/>
    <p:sldLayoutId id="2147483732" r:id="rId57"/>
    <p:sldLayoutId id="2147483733" r:id="rId58"/>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281477"/>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8" r:id="rId3"/>
    <p:sldLayoutId id="2147483665" r:id="rId4"/>
    <p:sldLayoutId id="2147483667" r:id="rId5"/>
    <p:sldLayoutId id="2147483669" r:id="rId6"/>
    <p:sldLayoutId id="2147483670" r:id="rId7"/>
    <p:sldLayoutId id="2147483671" r:id="rId8"/>
    <p:sldLayoutId id="2147483672" r:id="rId9"/>
    <p:sldLayoutId id="2147483675" r:id="rId10"/>
    <p:sldLayoutId id="2147483674" r:id="rId11"/>
    <p:sldLayoutId id="2147483666" r:id="rId12"/>
    <p:sldLayoutId id="2147483657" r:id="rId13"/>
    <p:sldLayoutId id="2147483676" r:id="rId14"/>
    <p:sldLayoutId id="2147483677" r:id="rId15"/>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9947127"/>
      </p:ext>
    </p:extLst>
  </p:cSld>
  <p:clrMap bg1="lt1" tx1="dk1" bg2="lt2" tx2="dk2" accent1="accent1" accent2="accent2" accent3="accent3" accent4="accent4" accent5="accent5" accent6="accent6" hlink="hlink" folHlink="folHlink"/>
  <p:sldLayoutIdLst>
    <p:sldLayoutId id="2147483659" r:id="rId1"/>
    <p:sldLayoutId id="2147483678"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hyperlink" Target="https://www.geeksforgeeks.org/php-types-of-errors/" TargetMode="Externa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hyperlink" Target="https://www.tutorialrepublic.com/php-tutorial/php-classes-and-objects.php" TargetMode="External"/><Relationship Id="rId2" Type="http://schemas.openxmlformats.org/officeDocument/2006/relationships/hyperlink" Target="https://www.tutorialrepublic.com/php-tutorial/php-functions.php" TargetMode="Externa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hyperlink" Target="https://www.javatpoint.com/html-form" TargetMode="External"/><Relationship Id="rId2" Type="http://schemas.openxmlformats.org/officeDocument/2006/relationships/hyperlink" Target="https://www.javatpoint.com/php-tutorial" TargetMode="External"/><Relationship Id="rId1" Type="http://schemas.openxmlformats.org/officeDocument/2006/relationships/slideLayout" Target="../slideLayouts/slideLayout4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71.xml.rels><?xml version="1.0" encoding="UTF-8" standalone="yes"?>
<Relationships xmlns="http://schemas.openxmlformats.org/package/2006/relationships"><Relationship Id="rId2" Type="http://schemas.openxmlformats.org/officeDocument/2006/relationships/hyperlink" Target="https://www.geeksforgeeks.org/php-types-of-errors/" TargetMode="External"/><Relationship Id="rId1" Type="http://schemas.openxmlformats.org/officeDocument/2006/relationships/slideLayout" Target="../slideLayouts/slideLayout74.xml"/></Relationships>
</file>

<file path=ppt/slides/_rels/slide72.xml.rels><?xml version="1.0" encoding="UTF-8" standalone="yes"?>
<Relationships xmlns="http://schemas.openxmlformats.org/package/2006/relationships"><Relationship Id="rId3" Type="http://schemas.openxmlformats.org/officeDocument/2006/relationships/hyperlink" Target="https://www.tutorialrepublic.com/php-tutorial/php-classes-and-objects.php" TargetMode="External"/><Relationship Id="rId2" Type="http://schemas.openxmlformats.org/officeDocument/2006/relationships/hyperlink" Target="https://www.tutorialrepublic.com/php-tutorial/php-functions.php" TargetMode="External"/><Relationship Id="rId1" Type="http://schemas.openxmlformats.org/officeDocument/2006/relationships/slideLayout" Target="../slideLayouts/slideLayout7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7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php.png"/>
          <p:cNvPicPr>
            <a:picLocks noGrp="1" noChangeAspect="1"/>
          </p:cNvPicPr>
          <p:nvPr>
            <p:ph type="pic" idx="1"/>
          </p:nvPr>
        </p:nvPicPr>
        <p:blipFill>
          <a:blip r:embed="rId2"/>
          <a:srcRect t="688" b="688"/>
          <a:stretch>
            <a:fillRect/>
          </a:stretch>
        </p:blipFill>
        <p:spPr/>
      </p:pic>
    </p:spTree>
    <p:extLst>
      <p:ext uri="{BB962C8B-B14F-4D97-AF65-F5344CB8AC3E}">
        <p14:creationId xmlns:p14="http://schemas.microsoft.com/office/powerpoint/2010/main" val="2742331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357290" y="0"/>
            <a:ext cx="8000992" cy="776530"/>
          </a:xfrm>
          <a:prstGeom prst="rect">
            <a:avLst/>
          </a:prstGeom>
        </p:spPr>
        <p:txBody>
          <a:bodyPr anchor="ctr"/>
          <a:lstStyle/>
          <a:p>
            <a:r>
              <a:rPr lang="en-US" sz="3200" b="1" dirty="0" smtClean="0">
                <a:solidFill>
                  <a:srgbClr val="C00000"/>
                </a:solidFill>
              </a:rPr>
              <a:t>6.Button Click Validate</a:t>
            </a:r>
            <a:endParaRPr lang="en-US" sz="3200" b="1" dirty="0">
              <a:solidFill>
                <a:srgbClr val="C00000"/>
              </a:solidFill>
            </a:endParaRPr>
          </a:p>
        </p:txBody>
      </p:sp>
      <p:sp>
        <p:nvSpPr>
          <p:cNvPr id="13" name="Rectangle 12"/>
          <p:cNvSpPr/>
          <p:nvPr/>
        </p:nvSpPr>
        <p:spPr>
          <a:xfrm>
            <a:off x="1357290" y="865406"/>
            <a:ext cx="7786710" cy="2123658"/>
          </a:xfrm>
          <a:prstGeom prst="rect">
            <a:avLst/>
          </a:prstGeom>
        </p:spPr>
        <p:txBody>
          <a:bodyPr wrap="square">
            <a:spAutoFit/>
          </a:bodyPr>
          <a:lstStyle/>
          <a:p>
            <a:r>
              <a:rPr lang="en-US" sz="1600" b="1" dirty="0" smtClean="0"/>
              <a:t>if</a:t>
            </a:r>
            <a:r>
              <a:rPr lang="en-US" sz="1600" dirty="0" smtClean="0"/>
              <a:t> (</a:t>
            </a:r>
            <a:r>
              <a:rPr lang="en-US" sz="1600" dirty="0" err="1" smtClean="0"/>
              <a:t>isset</a:t>
            </a:r>
            <a:r>
              <a:rPr lang="en-US" sz="1600" dirty="0" smtClean="0"/>
              <a:t> ($_POST['submit']) {  </a:t>
            </a:r>
          </a:p>
          <a:p>
            <a:r>
              <a:rPr lang="en-US" sz="1600" dirty="0" smtClean="0"/>
              <a:t>    echo "Submit button is clicked.";  </a:t>
            </a:r>
          </a:p>
          <a:p>
            <a:r>
              <a:rPr lang="en-US" sz="1600" dirty="0" smtClean="0"/>
              <a:t>    </a:t>
            </a:r>
            <a:r>
              <a:rPr lang="en-US" sz="1600" b="1" dirty="0" smtClean="0"/>
              <a:t>if</a:t>
            </a:r>
            <a:r>
              <a:rPr lang="en-US" sz="1600" dirty="0" smtClean="0"/>
              <a:t> ($_SERVER["REQUEST_METHOD"] == "POST") {  </a:t>
            </a:r>
          </a:p>
          <a:p>
            <a:r>
              <a:rPr lang="en-US" sz="1600" dirty="0" smtClean="0"/>
              <a:t>        echo "Data is sent using POST method ";  </a:t>
            </a:r>
          </a:p>
          <a:p>
            <a:r>
              <a:rPr lang="en-US" sz="1600" dirty="0" smtClean="0"/>
              <a:t>    }  </a:t>
            </a:r>
          </a:p>
          <a:p>
            <a:r>
              <a:rPr lang="en-US" sz="1600" dirty="0" smtClean="0"/>
              <a:t>} </a:t>
            </a:r>
            <a:r>
              <a:rPr lang="en-US" sz="1600" b="1" dirty="0" smtClean="0"/>
              <a:t>else</a:t>
            </a:r>
            <a:r>
              <a:rPr lang="en-US" sz="1600" dirty="0" smtClean="0"/>
              <a:t> {  </a:t>
            </a:r>
          </a:p>
          <a:p>
            <a:r>
              <a:rPr lang="en-US" sz="1600" dirty="0" smtClean="0"/>
              <a:t>    echo "Data is not submitted";  </a:t>
            </a:r>
          </a:p>
          <a:p>
            <a:r>
              <a:rPr lang="en-US" sz="1600" dirty="0" smtClean="0"/>
              <a:t>}  </a:t>
            </a:r>
            <a:endParaRPr lang="en-US" sz="1600" dirty="0"/>
          </a:p>
        </p:txBody>
      </p:sp>
    </p:spTree>
    <p:extLst>
      <p:ext uri="{BB962C8B-B14F-4D97-AF65-F5344CB8AC3E}">
        <p14:creationId xmlns:p14="http://schemas.microsoft.com/office/powerpoint/2010/main" val="32663454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214282" y="0"/>
            <a:ext cx="9144000" cy="776530"/>
          </a:xfrm>
          <a:prstGeom prst="rect">
            <a:avLst/>
          </a:prstGeom>
        </p:spPr>
        <p:txBody>
          <a:bodyPr anchor="ctr"/>
          <a:lstStyle/>
          <a:p>
            <a:r>
              <a:rPr lang="en-US" sz="3200" b="1" dirty="0" smtClean="0">
                <a:solidFill>
                  <a:srgbClr val="00B0F0"/>
                </a:solidFill>
              </a:rPr>
              <a:t>	PHP Filters</a:t>
            </a:r>
            <a:endParaRPr lang="en-US" sz="3200" b="1" dirty="0">
              <a:solidFill>
                <a:srgbClr val="00B0F0"/>
              </a:solidFill>
            </a:endParaRPr>
          </a:p>
        </p:txBody>
      </p:sp>
      <p:sp>
        <p:nvSpPr>
          <p:cNvPr id="13" name="Rectangle 12"/>
          <p:cNvSpPr/>
          <p:nvPr/>
        </p:nvSpPr>
        <p:spPr>
          <a:xfrm>
            <a:off x="1259632" y="865406"/>
            <a:ext cx="7884368" cy="4524315"/>
          </a:xfrm>
          <a:prstGeom prst="rect">
            <a:avLst/>
          </a:prstGeom>
        </p:spPr>
        <p:txBody>
          <a:bodyPr wrap="square">
            <a:spAutoFit/>
          </a:bodyPr>
          <a:lstStyle/>
          <a:p>
            <a:r>
              <a:rPr lang="en-US" sz="1600" b="1" dirty="0" smtClean="0"/>
              <a:t>Validating data </a:t>
            </a:r>
            <a:r>
              <a:rPr lang="en-US" sz="1600" dirty="0" smtClean="0"/>
              <a:t>= Determine if the data is in proper form.</a:t>
            </a:r>
          </a:p>
          <a:p>
            <a:r>
              <a:rPr lang="en-US" sz="1600" b="1" dirty="0" smtClean="0"/>
              <a:t>Sanitizing data </a:t>
            </a:r>
            <a:r>
              <a:rPr lang="en-US" sz="1600" dirty="0" smtClean="0"/>
              <a:t>= Remove any illegal character from the data.</a:t>
            </a:r>
          </a:p>
          <a:p>
            <a:endParaRPr lang="en-US" sz="1600" dirty="0" smtClean="0"/>
          </a:p>
          <a:p>
            <a:r>
              <a:rPr lang="en-US" sz="1600" dirty="0" smtClean="0"/>
              <a:t>The PHP filter extension has many of the functions needed for checking user input, </a:t>
            </a:r>
          </a:p>
          <a:p>
            <a:r>
              <a:rPr lang="en-US" sz="1600" dirty="0" smtClean="0"/>
              <a:t>and is designed to make data validation easier and quicker.</a:t>
            </a:r>
          </a:p>
          <a:p>
            <a:r>
              <a:rPr lang="en-US" sz="1600" dirty="0" smtClean="0"/>
              <a:t>The filter_list() function can be used to list what the PHP filter extension offers:</a:t>
            </a:r>
          </a:p>
          <a:p>
            <a:pPr lvl="1"/>
            <a:r>
              <a:rPr lang="en-US" sz="1600" dirty="0" smtClean="0">
                <a:solidFill>
                  <a:srgbClr val="C00000"/>
                </a:solidFill>
              </a:rPr>
              <a:t>&lt;table&gt;</a:t>
            </a:r>
            <a:br>
              <a:rPr lang="en-US" sz="1600" dirty="0" smtClean="0">
                <a:solidFill>
                  <a:srgbClr val="C00000"/>
                </a:solidFill>
              </a:rPr>
            </a:br>
            <a:r>
              <a:rPr lang="en-US" sz="1600" dirty="0" smtClean="0">
                <a:solidFill>
                  <a:srgbClr val="C00000"/>
                </a:solidFill>
              </a:rPr>
              <a:t>  &lt;</a:t>
            </a:r>
            <a:r>
              <a:rPr lang="en-US" sz="1600" dirty="0" err="1" smtClean="0">
                <a:solidFill>
                  <a:srgbClr val="C00000"/>
                </a:solidFill>
              </a:rPr>
              <a:t>tr</a:t>
            </a:r>
            <a:r>
              <a:rPr lang="en-US" sz="1600" dirty="0" smtClean="0">
                <a:solidFill>
                  <a:srgbClr val="C00000"/>
                </a:solidFill>
              </a:rPr>
              <a:t>&gt;</a:t>
            </a:r>
            <a:br>
              <a:rPr lang="en-US" sz="1600" dirty="0" smtClean="0">
                <a:solidFill>
                  <a:srgbClr val="C00000"/>
                </a:solidFill>
              </a:rPr>
            </a:br>
            <a:r>
              <a:rPr lang="en-US" sz="1600" dirty="0" smtClean="0">
                <a:solidFill>
                  <a:srgbClr val="C00000"/>
                </a:solidFill>
              </a:rPr>
              <a:t>    &lt;td&gt;Filter Name&lt;/td&gt;</a:t>
            </a:r>
            <a:br>
              <a:rPr lang="en-US" sz="1600" dirty="0" smtClean="0">
                <a:solidFill>
                  <a:srgbClr val="C00000"/>
                </a:solidFill>
              </a:rPr>
            </a:br>
            <a:r>
              <a:rPr lang="en-US" sz="1600" dirty="0" smtClean="0">
                <a:solidFill>
                  <a:srgbClr val="C00000"/>
                </a:solidFill>
              </a:rPr>
              <a:t>    &lt;td&gt;Filter ID&lt;/td&gt;</a:t>
            </a:r>
            <a:br>
              <a:rPr lang="en-US" sz="1600" dirty="0" smtClean="0">
                <a:solidFill>
                  <a:srgbClr val="C00000"/>
                </a:solidFill>
              </a:rPr>
            </a:br>
            <a:r>
              <a:rPr lang="en-US" sz="1600" dirty="0" smtClean="0">
                <a:solidFill>
                  <a:srgbClr val="C00000"/>
                </a:solidFill>
              </a:rPr>
              <a:t>  &lt;/</a:t>
            </a:r>
            <a:r>
              <a:rPr lang="en-US" sz="1600" dirty="0" err="1" smtClean="0">
                <a:solidFill>
                  <a:srgbClr val="C00000"/>
                </a:solidFill>
              </a:rPr>
              <a:t>tr</a:t>
            </a:r>
            <a:r>
              <a:rPr lang="en-US" sz="1600" dirty="0" smtClean="0">
                <a:solidFill>
                  <a:srgbClr val="C00000"/>
                </a:solidFill>
              </a:rPr>
              <a:t>&gt;</a:t>
            </a:r>
            <a:br>
              <a:rPr lang="en-US" sz="1600" dirty="0" smtClean="0">
                <a:solidFill>
                  <a:srgbClr val="C00000"/>
                </a:solidFill>
              </a:rPr>
            </a:br>
            <a:r>
              <a:rPr lang="en-US" sz="1600" dirty="0" smtClean="0">
                <a:solidFill>
                  <a:srgbClr val="C00000"/>
                </a:solidFill>
              </a:rPr>
              <a:t>  &lt;?php</a:t>
            </a:r>
            <a:br>
              <a:rPr lang="en-US" sz="1600" dirty="0" smtClean="0">
                <a:solidFill>
                  <a:srgbClr val="C00000"/>
                </a:solidFill>
              </a:rPr>
            </a:br>
            <a:r>
              <a:rPr lang="en-US" sz="1600" dirty="0" smtClean="0">
                <a:solidFill>
                  <a:srgbClr val="C00000"/>
                </a:solidFill>
              </a:rPr>
              <a:t>  </a:t>
            </a:r>
            <a:r>
              <a:rPr lang="en-US" sz="1600" dirty="0" err="1" smtClean="0">
                <a:solidFill>
                  <a:srgbClr val="C00000"/>
                </a:solidFill>
              </a:rPr>
              <a:t>foreach</a:t>
            </a:r>
            <a:r>
              <a:rPr lang="en-US" sz="1600" dirty="0" smtClean="0">
                <a:solidFill>
                  <a:srgbClr val="C00000"/>
                </a:solidFill>
              </a:rPr>
              <a:t> (filter_list() as $id =&gt;$filter) {</a:t>
            </a:r>
            <a:br>
              <a:rPr lang="en-US" sz="1600" dirty="0" smtClean="0">
                <a:solidFill>
                  <a:srgbClr val="C00000"/>
                </a:solidFill>
              </a:rPr>
            </a:br>
            <a:r>
              <a:rPr lang="en-US" sz="1600" dirty="0" smtClean="0">
                <a:solidFill>
                  <a:srgbClr val="C00000"/>
                </a:solidFill>
              </a:rPr>
              <a:t>    echo '&lt;</a:t>
            </a:r>
            <a:r>
              <a:rPr lang="en-US" sz="1600" dirty="0" err="1" smtClean="0">
                <a:solidFill>
                  <a:srgbClr val="C00000"/>
                </a:solidFill>
              </a:rPr>
              <a:t>tr</a:t>
            </a:r>
            <a:r>
              <a:rPr lang="en-US" sz="1600" dirty="0" smtClean="0">
                <a:solidFill>
                  <a:srgbClr val="C00000"/>
                </a:solidFill>
              </a:rPr>
              <a:t>&gt;&lt;td&gt;' . $filter . '&lt;/td&gt;&lt;td&gt;' . </a:t>
            </a:r>
            <a:r>
              <a:rPr lang="en-US" sz="1600" dirty="0" err="1" smtClean="0">
                <a:solidFill>
                  <a:srgbClr val="C00000"/>
                </a:solidFill>
              </a:rPr>
              <a:t>filter_id</a:t>
            </a:r>
            <a:r>
              <a:rPr lang="en-US" sz="1600" dirty="0" smtClean="0">
                <a:solidFill>
                  <a:srgbClr val="C00000"/>
                </a:solidFill>
              </a:rPr>
              <a:t>($filter) . '&lt;/td&gt;&lt;/</a:t>
            </a:r>
            <a:r>
              <a:rPr lang="en-US" sz="1600" dirty="0" err="1" smtClean="0">
                <a:solidFill>
                  <a:srgbClr val="C00000"/>
                </a:solidFill>
              </a:rPr>
              <a:t>tr</a:t>
            </a:r>
            <a:r>
              <a:rPr lang="en-US" sz="1600" dirty="0" smtClean="0">
                <a:solidFill>
                  <a:srgbClr val="C00000"/>
                </a:solidFill>
              </a:rPr>
              <a:t>&gt;';</a:t>
            </a:r>
            <a:br>
              <a:rPr lang="en-US" sz="1600" dirty="0" smtClean="0">
                <a:solidFill>
                  <a:srgbClr val="C00000"/>
                </a:solidFill>
              </a:rPr>
            </a:br>
            <a:r>
              <a:rPr lang="en-US" sz="1600" dirty="0" smtClean="0">
                <a:solidFill>
                  <a:srgbClr val="C00000"/>
                </a:solidFill>
              </a:rPr>
              <a:t>  }</a:t>
            </a:r>
            <a:br>
              <a:rPr lang="en-US" sz="1600" dirty="0" smtClean="0">
                <a:solidFill>
                  <a:srgbClr val="C00000"/>
                </a:solidFill>
              </a:rPr>
            </a:br>
            <a:r>
              <a:rPr lang="en-US" sz="1600" dirty="0" smtClean="0">
                <a:solidFill>
                  <a:srgbClr val="C00000"/>
                </a:solidFill>
              </a:rPr>
              <a:t>  ?&gt;</a:t>
            </a:r>
            <a:br>
              <a:rPr lang="en-US" sz="1600" dirty="0" smtClean="0">
                <a:solidFill>
                  <a:srgbClr val="C00000"/>
                </a:solidFill>
              </a:rPr>
            </a:br>
            <a:r>
              <a:rPr lang="en-US" sz="1600" dirty="0" smtClean="0">
                <a:solidFill>
                  <a:srgbClr val="C00000"/>
                </a:solidFill>
              </a:rPr>
              <a:t>&lt;/table&gt;</a:t>
            </a:r>
          </a:p>
          <a:p>
            <a:endParaRPr lang="en-US" sz="1600" dirty="0" smtClean="0"/>
          </a:p>
        </p:txBody>
      </p:sp>
    </p:spTree>
    <p:extLst>
      <p:ext uri="{BB962C8B-B14F-4D97-AF65-F5344CB8AC3E}">
        <p14:creationId xmlns:p14="http://schemas.microsoft.com/office/powerpoint/2010/main" val="3132027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259632" y="0"/>
            <a:ext cx="8098650" cy="776530"/>
          </a:xfrm>
          <a:prstGeom prst="rect">
            <a:avLst/>
          </a:prstGeom>
        </p:spPr>
        <p:txBody>
          <a:bodyPr anchor="ctr"/>
          <a:lstStyle/>
          <a:p>
            <a:r>
              <a:rPr lang="en-US" sz="3200" b="1" dirty="0" smtClean="0">
                <a:solidFill>
                  <a:srgbClr val="00B0F0"/>
                </a:solidFill>
              </a:rPr>
              <a:t>Why Use Filters?</a:t>
            </a:r>
            <a:endParaRPr lang="en-US" sz="3200" b="1" dirty="0">
              <a:solidFill>
                <a:srgbClr val="00B0F0"/>
              </a:solidFill>
            </a:endParaRPr>
          </a:p>
        </p:txBody>
      </p:sp>
      <p:sp>
        <p:nvSpPr>
          <p:cNvPr id="13" name="Rectangle 12"/>
          <p:cNvSpPr/>
          <p:nvPr/>
        </p:nvSpPr>
        <p:spPr>
          <a:xfrm>
            <a:off x="1376172" y="865406"/>
            <a:ext cx="7767828" cy="4893647"/>
          </a:xfrm>
          <a:prstGeom prst="rect">
            <a:avLst/>
          </a:prstGeom>
        </p:spPr>
        <p:txBody>
          <a:bodyPr wrap="square">
            <a:spAutoFit/>
          </a:bodyPr>
          <a:lstStyle/>
          <a:p>
            <a:r>
              <a:rPr lang="en-US" sz="1600" dirty="0" smtClean="0"/>
              <a:t>Many web applications receive external input. External input/data can be:</a:t>
            </a:r>
          </a:p>
          <a:p>
            <a:pPr lvl="1">
              <a:buFont typeface="Wingdings" pitchFamily="2" charset="2"/>
              <a:buChar char="q"/>
            </a:pPr>
            <a:r>
              <a:rPr lang="en-US" sz="1600" dirty="0" smtClean="0"/>
              <a:t>User input from a form</a:t>
            </a:r>
          </a:p>
          <a:p>
            <a:pPr lvl="1">
              <a:buFont typeface="Wingdings" pitchFamily="2" charset="2"/>
              <a:buChar char="q"/>
            </a:pPr>
            <a:r>
              <a:rPr lang="en-US" sz="1600" dirty="0" smtClean="0"/>
              <a:t>Cookies</a:t>
            </a:r>
          </a:p>
          <a:p>
            <a:pPr lvl="1">
              <a:buFont typeface="Wingdings" pitchFamily="2" charset="2"/>
              <a:buChar char="q"/>
            </a:pPr>
            <a:r>
              <a:rPr lang="en-US" sz="1600" dirty="0" smtClean="0"/>
              <a:t>Web services data</a:t>
            </a:r>
          </a:p>
          <a:p>
            <a:pPr lvl="1">
              <a:buFont typeface="Wingdings" pitchFamily="2" charset="2"/>
              <a:buChar char="q"/>
            </a:pPr>
            <a:r>
              <a:rPr lang="en-US" sz="1600" dirty="0" smtClean="0"/>
              <a:t>Server variables</a:t>
            </a:r>
          </a:p>
          <a:p>
            <a:pPr lvl="1">
              <a:buFont typeface="Wingdings" pitchFamily="2" charset="2"/>
              <a:buChar char="q"/>
            </a:pPr>
            <a:r>
              <a:rPr lang="en-US" sz="1600" dirty="0" smtClean="0"/>
              <a:t>Database query results</a:t>
            </a:r>
          </a:p>
          <a:p>
            <a:pPr lvl="1"/>
            <a:endParaRPr lang="en-US" sz="1600" dirty="0" smtClean="0"/>
          </a:p>
          <a:p>
            <a:pPr lvl="1"/>
            <a:endParaRPr lang="en-US" sz="1600" dirty="0" smtClean="0"/>
          </a:p>
          <a:p>
            <a:pPr lvl="1"/>
            <a:r>
              <a:rPr lang="en-US" sz="1600" b="1" dirty="0" smtClean="0"/>
              <a:t>PHP filter_var() Function :</a:t>
            </a:r>
          </a:p>
          <a:p>
            <a:pPr lvl="1"/>
            <a:endParaRPr lang="en-US" sz="1600" b="1" dirty="0" smtClean="0"/>
          </a:p>
          <a:p>
            <a:pPr lvl="1"/>
            <a:r>
              <a:rPr lang="en-US" sz="1600" dirty="0" smtClean="0"/>
              <a:t>The </a:t>
            </a:r>
            <a:r>
              <a:rPr lang="en-US" sz="1600" b="1" dirty="0" smtClean="0">
                <a:solidFill>
                  <a:srgbClr val="C00000"/>
                </a:solidFill>
              </a:rPr>
              <a:t>filter_var()</a:t>
            </a:r>
            <a:r>
              <a:rPr lang="en-US" sz="1600" dirty="0" smtClean="0"/>
              <a:t> function both validate and sanitize data.</a:t>
            </a:r>
          </a:p>
          <a:p>
            <a:pPr lvl="1"/>
            <a:r>
              <a:rPr lang="en-US" dirty="0" smtClean="0"/>
              <a:t>The </a:t>
            </a:r>
            <a:r>
              <a:rPr lang="en-US" b="1" dirty="0" smtClean="0">
                <a:solidFill>
                  <a:srgbClr val="C00000"/>
                </a:solidFill>
              </a:rPr>
              <a:t>filter_var()</a:t>
            </a:r>
            <a:r>
              <a:rPr lang="en-US" dirty="0" smtClean="0"/>
              <a:t> function filters a single variable with a specified filter. </a:t>
            </a:r>
          </a:p>
          <a:p>
            <a:pPr lvl="1"/>
            <a:r>
              <a:rPr lang="en-US" dirty="0" smtClean="0"/>
              <a:t>It takes two pieces of data:</a:t>
            </a:r>
          </a:p>
          <a:p>
            <a:pPr lvl="2">
              <a:buFont typeface="Wingdings" pitchFamily="2" charset="2"/>
              <a:buChar char="v"/>
            </a:pPr>
            <a:r>
              <a:rPr lang="en-US" dirty="0" smtClean="0"/>
              <a:t>The variable you want to check</a:t>
            </a:r>
          </a:p>
          <a:p>
            <a:pPr lvl="2">
              <a:buFont typeface="Wingdings" pitchFamily="2" charset="2"/>
              <a:buChar char="v"/>
            </a:pPr>
            <a:r>
              <a:rPr lang="en-US" dirty="0" smtClean="0"/>
              <a:t>The type of check to use</a:t>
            </a:r>
          </a:p>
          <a:p>
            <a:pPr lvl="1"/>
            <a:endParaRPr lang="en-US" sz="1600" b="1" dirty="0" smtClean="0"/>
          </a:p>
          <a:p>
            <a:pPr lvl="1"/>
            <a:endParaRPr lang="en-US" sz="1600" dirty="0" smtClean="0"/>
          </a:p>
          <a:p>
            <a:pPr lvl="1"/>
            <a:endParaRPr lang="en-US" sz="1600" dirty="0" smtClean="0"/>
          </a:p>
          <a:p>
            <a:endParaRPr lang="en-US" sz="1600" dirty="0" smtClean="0"/>
          </a:p>
        </p:txBody>
      </p:sp>
    </p:spTree>
    <p:extLst>
      <p:ext uri="{BB962C8B-B14F-4D97-AF65-F5344CB8AC3E}">
        <p14:creationId xmlns:p14="http://schemas.microsoft.com/office/powerpoint/2010/main" val="8818899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259632" y="0"/>
            <a:ext cx="8098650" cy="776530"/>
          </a:xfrm>
          <a:prstGeom prst="rect">
            <a:avLst/>
          </a:prstGeom>
        </p:spPr>
        <p:txBody>
          <a:bodyPr anchor="ctr"/>
          <a:lstStyle/>
          <a:p>
            <a:r>
              <a:rPr lang="en-US" sz="3200" b="1" dirty="0" smtClean="0">
                <a:solidFill>
                  <a:srgbClr val="00B0F0"/>
                </a:solidFill>
              </a:rPr>
              <a:t>Sanitize a String</a:t>
            </a:r>
            <a:endParaRPr lang="en-US" sz="3200" b="1" dirty="0">
              <a:solidFill>
                <a:srgbClr val="00B0F0"/>
              </a:solidFill>
            </a:endParaRPr>
          </a:p>
        </p:txBody>
      </p:sp>
      <p:sp>
        <p:nvSpPr>
          <p:cNvPr id="13" name="Rectangle 12"/>
          <p:cNvSpPr/>
          <p:nvPr/>
        </p:nvSpPr>
        <p:spPr>
          <a:xfrm>
            <a:off x="1142976" y="1357304"/>
            <a:ext cx="7072330" cy="2585323"/>
          </a:xfrm>
          <a:prstGeom prst="rect">
            <a:avLst/>
          </a:prstGeom>
        </p:spPr>
        <p:txBody>
          <a:bodyPr wrap="square">
            <a:spAutoFit/>
          </a:bodyPr>
          <a:lstStyle/>
          <a:p>
            <a:r>
              <a:rPr lang="en-US" sz="1600" b="1" dirty="0" smtClean="0"/>
              <a:t>     Example:</a:t>
            </a:r>
          </a:p>
          <a:p>
            <a:pPr lvl="1"/>
            <a:r>
              <a:rPr lang="en-US" sz="1600" dirty="0" smtClean="0"/>
              <a:t>&lt;?php</a:t>
            </a:r>
            <a:br>
              <a:rPr lang="en-US" sz="1600" dirty="0" smtClean="0"/>
            </a:br>
            <a:r>
              <a:rPr lang="en-US" sz="1600" dirty="0" smtClean="0"/>
              <a:t>$str = "&lt;h1&gt;Hello World!&lt;/h1&gt;";</a:t>
            </a:r>
            <a:br>
              <a:rPr lang="en-US" sz="1600" dirty="0" smtClean="0"/>
            </a:br>
            <a:r>
              <a:rPr lang="en-US" sz="1600" dirty="0" smtClean="0"/>
              <a:t>$newstr = filter_var($str, FILTER_SANITIZE_STRING);</a:t>
            </a:r>
            <a:br>
              <a:rPr lang="en-US" sz="1600" dirty="0" smtClean="0"/>
            </a:br>
            <a:r>
              <a:rPr lang="en-US" sz="1600" dirty="0" smtClean="0"/>
              <a:t>echo $newstr;</a:t>
            </a:r>
            <a:br>
              <a:rPr lang="en-US" sz="1600" dirty="0" smtClean="0"/>
            </a:br>
            <a:r>
              <a:rPr lang="en-US" sz="1600" dirty="0" smtClean="0"/>
              <a:t>?&gt;</a:t>
            </a:r>
          </a:p>
          <a:p>
            <a:pPr lvl="1"/>
            <a:endParaRPr lang="en-US" sz="1600" dirty="0" smtClean="0"/>
          </a:p>
          <a:p>
            <a:pPr lvl="1"/>
            <a:r>
              <a:rPr lang="en-US" sz="1600" dirty="0" smtClean="0"/>
              <a:t>O/P  Hello World!</a:t>
            </a:r>
          </a:p>
          <a:p>
            <a:pPr lvl="1"/>
            <a:endParaRPr lang="en-US" sz="1600" dirty="0" smtClean="0"/>
          </a:p>
          <a:p>
            <a:endParaRPr lang="en-US" sz="1600" dirty="0" smtClean="0"/>
          </a:p>
        </p:txBody>
      </p:sp>
    </p:spTree>
    <p:extLst>
      <p:ext uri="{BB962C8B-B14F-4D97-AF65-F5344CB8AC3E}">
        <p14:creationId xmlns:p14="http://schemas.microsoft.com/office/powerpoint/2010/main" val="535604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259632" y="0"/>
            <a:ext cx="8098650" cy="776530"/>
          </a:xfrm>
          <a:prstGeom prst="rect">
            <a:avLst/>
          </a:prstGeom>
        </p:spPr>
        <p:txBody>
          <a:bodyPr anchor="ctr"/>
          <a:lstStyle/>
          <a:p>
            <a:r>
              <a:rPr lang="en-US" sz="3200" b="1" dirty="0" smtClean="0">
                <a:solidFill>
                  <a:srgbClr val="00B0F0"/>
                </a:solidFill>
              </a:rPr>
              <a:t>Validate an Integer</a:t>
            </a:r>
            <a:endParaRPr lang="en-US" sz="3200" b="1" dirty="0">
              <a:solidFill>
                <a:srgbClr val="00B0F0"/>
              </a:solidFill>
            </a:endParaRPr>
          </a:p>
        </p:txBody>
      </p:sp>
      <p:sp>
        <p:nvSpPr>
          <p:cNvPr id="13" name="Rectangle 12"/>
          <p:cNvSpPr/>
          <p:nvPr/>
        </p:nvSpPr>
        <p:spPr>
          <a:xfrm>
            <a:off x="1142976" y="1357304"/>
            <a:ext cx="7072330" cy="3293209"/>
          </a:xfrm>
          <a:prstGeom prst="rect">
            <a:avLst/>
          </a:prstGeom>
        </p:spPr>
        <p:txBody>
          <a:bodyPr wrap="square">
            <a:spAutoFit/>
          </a:bodyPr>
          <a:lstStyle/>
          <a:p>
            <a:r>
              <a:rPr lang="en-US" sz="1600" b="1" dirty="0" smtClean="0"/>
              <a:t>     Example:</a:t>
            </a:r>
          </a:p>
          <a:p>
            <a:pPr lvl="1"/>
            <a:r>
              <a:rPr lang="en-US" sz="1600" dirty="0" smtClean="0"/>
              <a:t>&lt;?php</a:t>
            </a:r>
            <a:br>
              <a:rPr lang="en-US" sz="1600" dirty="0" smtClean="0"/>
            </a:br>
            <a:r>
              <a:rPr lang="en-US" sz="1600" dirty="0" smtClean="0"/>
              <a:t>$int = 100;</a:t>
            </a:r>
            <a:br>
              <a:rPr lang="en-US" sz="1600" dirty="0" smtClean="0"/>
            </a:br>
            <a:r>
              <a:rPr lang="en-US" sz="1600" dirty="0" smtClean="0"/>
              <a:t/>
            </a:r>
            <a:br>
              <a:rPr lang="en-US" sz="1600" dirty="0" smtClean="0"/>
            </a:br>
            <a:r>
              <a:rPr lang="en-US" sz="1600" dirty="0" smtClean="0"/>
              <a:t>if (!filter_var($int, FILTER_VALIDATE_INT) === false) {</a:t>
            </a:r>
            <a:br>
              <a:rPr lang="en-US" sz="1600" dirty="0" smtClean="0"/>
            </a:br>
            <a:r>
              <a:rPr lang="en-US" sz="1600" dirty="0" smtClean="0"/>
              <a:t>  echo("Integer is valid");</a:t>
            </a:r>
            <a:br>
              <a:rPr lang="en-US" sz="1600" dirty="0" smtClean="0"/>
            </a:br>
            <a:r>
              <a:rPr lang="en-US" sz="1600" dirty="0" smtClean="0"/>
              <a:t>} else {</a:t>
            </a:r>
            <a:br>
              <a:rPr lang="en-US" sz="1600" dirty="0" smtClean="0"/>
            </a:br>
            <a:r>
              <a:rPr lang="en-US" sz="1600" dirty="0" smtClean="0"/>
              <a:t>  echo("Integer is not valid");</a:t>
            </a:r>
            <a:br>
              <a:rPr lang="en-US" sz="1600" dirty="0" smtClean="0"/>
            </a:br>
            <a:r>
              <a:rPr lang="en-US" sz="1600" dirty="0" smtClean="0"/>
              <a:t>}</a:t>
            </a:r>
            <a:br>
              <a:rPr lang="en-US" sz="1600" dirty="0" smtClean="0"/>
            </a:br>
            <a:r>
              <a:rPr lang="en-US" sz="1600" dirty="0" smtClean="0"/>
              <a:t>?&gt;</a:t>
            </a:r>
          </a:p>
          <a:p>
            <a:pPr lvl="1"/>
            <a:endParaRPr lang="en-US" sz="1600" dirty="0" smtClean="0"/>
          </a:p>
          <a:p>
            <a:pPr lvl="1"/>
            <a:r>
              <a:rPr lang="en-US" sz="1600" dirty="0" smtClean="0"/>
              <a:t>O/P  Integer is valid</a:t>
            </a:r>
          </a:p>
          <a:p>
            <a:endParaRPr lang="en-US" sz="1600" dirty="0" smtClean="0"/>
          </a:p>
        </p:txBody>
      </p:sp>
    </p:spTree>
    <p:extLst>
      <p:ext uri="{BB962C8B-B14F-4D97-AF65-F5344CB8AC3E}">
        <p14:creationId xmlns:p14="http://schemas.microsoft.com/office/powerpoint/2010/main" val="10999145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259632" y="0"/>
            <a:ext cx="8098650" cy="776530"/>
          </a:xfrm>
          <a:prstGeom prst="rect">
            <a:avLst/>
          </a:prstGeom>
        </p:spPr>
        <p:txBody>
          <a:bodyPr anchor="ctr"/>
          <a:lstStyle/>
          <a:p>
            <a:r>
              <a:rPr lang="en-US" sz="3200" b="1" dirty="0" smtClean="0">
                <a:solidFill>
                  <a:srgbClr val="00B0F0"/>
                </a:solidFill>
              </a:rPr>
              <a:t>Sanitize and Validate an Email Address</a:t>
            </a:r>
            <a:endParaRPr lang="en-US" sz="3200" b="1" dirty="0">
              <a:solidFill>
                <a:srgbClr val="00B0F0"/>
              </a:solidFill>
            </a:endParaRPr>
          </a:p>
        </p:txBody>
      </p:sp>
      <p:sp>
        <p:nvSpPr>
          <p:cNvPr id="13" name="Rectangle 12"/>
          <p:cNvSpPr/>
          <p:nvPr/>
        </p:nvSpPr>
        <p:spPr>
          <a:xfrm>
            <a:off x="1142976" y="1071552"/>
            <a:ext cx="7072330" cy="4031873"/>
          </a:xfrm>
          <a:prstGeom prst="rect">
            <a:avLst/>
          </a:prstGeom>
        </p:spPr>
        <p:txBody>
          <a:bodyPr wrap="square">
            <a:spAutoFit/>
          </a:bodyPr>
          <a:lstStyle/>
          <a:p>
            <a:r>
              <a:rPr lang="en-US" sz="1600" b="1" dirty="0" smtClean="0"/>
              <a:t>     Example:</a:t>
            </a:r>
          </a:p>
          <a:p>
            <a:pPr lvl="1"/>
            <a:r>
              <a:rPr lang="en-US" sz="1600" dirty="0" smtClean="0"/>
              <a:t>&lt;?php</a:t>
            </a:r>
            <a:br>
              <a:rPr lang="en-US" sz="1600" dirty="0" smtClean="0"/>
            </a:br>
            <a:r>
              <a:rPr lang="en-US" sz="1600" dirty="0" smtClean="0"/>
              <a:t>$email = “example@gmail.com";</a:t>
            </a:r>
            <a:br>
              <a:rPr lang="en-US" sz="1600" dirty="0" smtClean="0"/>
            </a:br>
            <a:r>
              <a:rPr lang="en-US" sz="1600" dirty="0" smtClean="0"/>
              <a:t/>
            </a:r>
            <a:br>
              <a:rPr lang="en-US" sz="1600" dirty="0" smtClean="0"/>
            </a:br>
            <a:r>
              <a:rPr lang="en-US" sz="1600" dirty="0" smtClean="0"/>
              <a:t>// Remove all illegal characters from email</a:t>
            </a:r>
            <a:br>
              <a:rPr lang="en-US" sz="1600" dirty="0" smtClean="0"/>
            </a:br>
            <a:r>
              <a:rPr lang="en-US" sz="1600" dirty="0" smtClean="0"/>
              <a:t>$email = filter_var($email, FILTER_SANITIZE_EMAIL);</a:t>
            </a:r>
            <a:br>
              <a:rPr lang="en-US" sz="1600" dirty="0" smtClean="0"/>
            </a:br>
            <a:r>
              <a:rPr lang="en-US" sz="1600" dirty="0" smtClean="0"/>
              <a:t/>
            </a:r>
            <a:br>
              <a:rPr lang="en-US" sz="1600" dirty="0" smtClean="0"/>
            </a:br>
            <a:r>
              <a:rPr lang="en-US" sz="1600" dirty="0" smtClean="0"/>
              <a:t>// Validate e-mail</a:t>
            </a:r>
            <a:br>
              <a:rPr lang="en-US" sz="1600" dirty="0" smtClean="0"/>
            </a:br>
            <a:r>
              <a:rPr lang="en-US" sz="1600" dirty="0" smtClean="0"/>
              <a:t>if (!filter_var($email, FILTER_VALIDATE_EMAIL) === false) {</a:t>
            </a:r>
            <a:br>
              <a:rPr lang="en-US" sz="1600" dirty="0" smtClean="0"/>
            </a:br>
            <a:r>
              <a:rPr lang="en-US" sz="1600" dirty="0" smtClean="0"/>
              <a:t>  echo("$email is a valid email address");</a:t>
            </a:r>
            <a:br>
              <a:rPr lang="en-US" sz="1600" dirty="0" smtClean="0"/>
            </a:br>
            <a:r>
              <a:rPr lang="en-US" sz="1600" dirty="0" smtClean="0"/>
              <a:t>} else {</a:t>
            </a:r>
            <a:br>
              <a:rPr lang="en-US" sz="1600" dirty="0" smtClean="0"/>
            </a:br>
            <a:r>
              <a:rPr lang="en-US" sz="1600" dirty="0" smtClean="0"/>
              <a:t>  echo("$email is not a valid email address");</a:t>
            </a:r>
            <a:br>
              <a:rPr lang="en-US" sz="1600" dirty="0" smtClean="0"/>
            </a:br>
            <a:r>
              <a:rPr lang="en-US" sz="1600" dirty="0" smtClean="0"/>
              <a:t>}</a:t>
            </a:r>
            <a:br>
              <a:rPr lang="en-US" sz="1600" dirty="0" smtClean="0"/>
            </a:br>
            <a:r>
              <a:rPr lang="en-US" sz="1600" dirty="0" smtClean="0"/>
              <a:t>?&gt;</a:t>
            </a:r>
          </a:p>
          <a:p>
            <a:pPr lvl="1"/>
            <a:r>
              <a:rPr lang="en-US" sz="1600" dirty="0" smtClean="0"/>
              <a:t>O/P  example@gmail.com is a valid email address</a:t>
            </a:r>
          </a:p>
          <a:p>
            <a:endParaRPr lang="en-US" sz="1600" dirty="0" smtClean="0"/>
          </a:p>
        </p:txBody>
      </p:sp>
    </p:spTree>
    <p:extLst>
      <p:ext uri="{BB962C8B-B14F-4D97-AF65-F5344CB8AC3E}">
        <p14:creationId xmlns:p14="http://schemas.microsoft.com/office/powerpoint/2010/main" val="2196330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259632" y="0"/>
            <a:ext cx="8098650" cy="776530"/>
          </a:xfrm>
          <a:prstGeom prst="rect">
            <a:avLst/>
          </a:prstGeom>
        </p:spPr>
        <p:txBody>
          <a:bodyPr anchor="ctr"/>
          <a:lstStyle/>
          <a:p>
            <a:r>
              <a:rPr lang="en-US" sz="3200" b="1" dirty="0" smtClean="0">
                <a:solidFill>
                  <a:srgbClr val="00B0F0"/>
                </a:solidFill>
              </a:rPr>
              <a:t>Sanitize and Validate a URL</a:t>
            </a:r>
            <a:endParaRPr lang="en-US" sz="3200" b="1" dirty="0">
              <a:solidFill>
                <a:srgbClr val="00B0F0"/>
              </a:solidFill>
            </a:endParaRPr>
          </a:p>
        </p:txBody>
      </p:sp>
      <p:sp>
        <p:nvSpPr>
          <p:cNvPr id="13" name="Rectangle 12"/>
          <p:cNvSpPr/>
          <p:nvPr/>
        </p:nvSpPr>
        <p:spPr>
          <a:xfrm>
            <a:off x="1142976" y="1071552"/>
            <a:ext cx="7072330" cy="4031873"/>
          </a:xfrm>
          <a:prstGeom prst="rect">
            <a:avLst/>
          </a:prstGeom>
        </p:spPr>
        <p:txBody>
          <a:bodyPr wrap="square">
            <a:spAutoFit/>
          </a:bodyPr>
          <a:lstStyle/>
          <a:p>
            <a:r>
              <a:rPr lang="en-US" sz="1600" b="1" dirty="0" smtClean="0"/>
              <a:t>     Example:</a:t>
            </a:r>
          </a:p>
          <a:p>
            <a:pPr lvl="1"/>
            <a:r>
              <a:rPr lang="en-US" sz="1600" dirty="0" smtClean="0"/>
              <a:t>&lt;?php</a:t>
            </a:r>
            <a:br>
              <a:rPr lang="en-US" sz="1600" dirty="0" smtClean="0"/>
            </a:br>
            <a:r>
              <a:rPr lang="en-US" sz="1600" dirty="0" smtClean="0"/>
              <a:t>$</a:t>
            </a:r>
            <a:r>
              <a:rPr lang="en-US" sz="1600" dirty="0" err="1" smtClean="0"/>
              <a:t>url</a:t>
            </a:r>
            <a:r>
              <a:rPr lang="en-US" sz="1600" dirty="0" smtClean="0"/>
              <a:t> = "https://www.opentechz.com";</a:t>
            </a:r>
            <a:br>
              <a:rPr lang="en-US" sz="1600" dirty="0" smtClean="0"/>
            </a:br>
            <a:r>
              <a:rPr lang="en-US" sz="1600" dirty="0" smtClean="0"/>
              <a:t/>
            </a:r>
            <a:br>
              <a:rPr lang="en-US" sz="1600" dirty="0" smtClean="0"/>
            </a:br>
            <a:r>
              <a:rPr lang="en-US" sz="1600" dirty="0" smtClean="0"/>
              <a:t>// Remove all illegal characters from a </a:t>
            </a:r>
            <a:r>
              <a:rPr lang="en-US" sz="1600" dirty="0" err="1" smtClean="0"/>
              <a:t>url</a:t>
            </a:r>
            <a:r>
              <a:rPr lang="en-US" sz="1600" dirty="0" smtClean="0"/>
              <a:t/>
            </a:r>
            <a:br>
              <a:rPr lang="en-US" sz="1600" dirty="0" smtClean="0"/>
            </a:br>
            <a:r>
              <a:rPr lang="en-US" sz="1600" dirty="0" smtClean="0"/>
              <a:t>$</a:t>
            </a:r>
            <a:r>
              <a:rPr lang="en-US" sz="1600" dirty="0" err="1" smtClean="0"/>
              <a:t>url</a:t>
            </a:r>
            <a:r>
              <a:rPr lang="en-US" sz="1600" dirty="0" smtClean="0"/>
              <a:t> = filter_var($</a:t>
            </a:r>
            <a:r>
              <a:rPr lang="en-US" sz="1600" dirty="0" err="1" smtClean="0"/>
              <a:t>url</a:t>
            </a:r>
            <a:r>
              <a:rPr lang="en-US" sz="1600" dirty="0" smtClean="0"/>
              <a:t>, FILTER_SANITIZE_URL);</a:t>
            </a:r>
            <a:br>
              <a:rPr lang="en-US" sz="1600" dirty="0" smtClean="0"/>
            </a:br>
            <a:r>
              <a:rPr lang="en-US" sz="1600" dirty="0" smtClean="0"/>
              <a:t/>
            </a:r>
            <a:br>
              <a:rPr lang="en-US" sz="1600" dirty="0" smtClean="0"/>
            </a:br>
            <a:r>
              <a:rPr lang="en-US" sz="1600" dirty="0" smtClean="0"/>
              <a:t>// Validate </a:t>
            </a:r>
            <a:r>
              <a:rPr lang="en-US" sz="1600" dirty="0" err="1" smtClean="0"/>
              <a:t>url</a:t>
            </a:r>
            <a:r>
              <a:rPr lang="en-US" sz="1600" dirty="0" smtClean="0"/>
              <a:t/>
            </a:r>
            <a:br>
              <a:rPr lang="en-US" sz="1600" dirty="0" smtClean="0"/>
            </a:br>
            <a:r>
              <a:rPr lang="en-US" sz="1600" dirty="0" smtClean="0"/>
              <a:t>if (!filter_var($</a:t>
            </a:r>
            <a:r>
              <a:rPr lang="en-US" sz="1600" dirty="0" err="1" smtClean="0"/>
              <a:t>url</a:t>
            </a:r>
            <a:r>
              <a:rPr lang="en-US" sz="1600" dirty="0" smtClean="0"/>
              <a:t>, FILTER_VALIDATE_URL) === false) {</a:t>
            </a:r>
            <a:br>
              <a:rPr lang="en-US" sz="1600" dirty="0" smtClean="0"/>
            </a:br>
            <a:r>
              <a:rPr lang="en-US" sz="1600" dirty="0" smtClean="0"/>
              <a:t>  echo("$</a:t>
            </a:r>
            <a:r>
              <a:rPr lang="en-US" sz="1600" dirty="0" err="1" smtClean="0"/>
              <a:t>url</a:t>
            </a:r>
            <a:r>
              <a:rPr lang="en-US" sz="1600" dirty="0" smtClean="0"/>
              <a:t> is a valid URL");</a:t>
            </a:r>
            <a:br>
              <a:rPr lang="en-US" sz="1600" dirty="0" smtClean="0"/>
            </a:br>
            <a:r>
              <a:rPr lang="en-US" sz="1600" dirty="0" smtClean="0"/>
              <a:t>} else {</a:t>
            </a:r>
            <a:br>
              <a:rPr lang="en-US" sz="1600" dirty="0" smtClean="0"/>
            </a:br>
            <a:r>
              <a:rPr lang="en-US" sz="1600" dirty="0" smtClean="0"/>
              <a:t>  echo("$</a:t>
            </a:r>
            <a:r>
              <a:rPr lang="en-US" sz="1600" dirty="0" err="1" smtClean="0"/>
              <a:t>url</a:t>
            </a:r>
            <a:r>
              <a:rPr lang="en-US" sz="1600" dirty="0" smtClean="0"/>
              <a:t> is not a valid URL");</a:t>
            </a:r>
            <a:br>
              <a:rPr lang="en-US" sz="1600" dirty="0" smtClean="0"/>
            </a:br>
            <a:r>
              <a:rPr lang="en-US" sz="1600" dirty="0" smtClean="0"/>
              <a:t>}</a:t>
            </a:r>
            <a:br>
              <a:rPr lang="en-US" sz="1600" dirty="0" smtClean="0"/>
            </a:br>
            <a:r>
              <a:rPr lang="en-US" sz="1600" dirty="0" smtClean="0"/>
              <a:t>?&gt;</a:t>
            </a:r>
          </a:p>
          <a:p>
            <a:pPr lvl="1"/>
            <a:r>
              <a:rPr lang="en-US" sz="1600" dirty="0" smtClean="0"/>
              <a:t>O/P  https://www.opentechz.com is a valid URL</a:t>
            </a:r>
          </a:p>
          <a:p>
            <a:endParaRPr lang="en-US" sz="1600" dirty="0" smtClean="0"/>
          </a:p>
        </p:txBody>
      </p:sp>
    </p:spTree>
    <p:extLst>
      <p:ext uri="{BB962C8B-B14F-4D97-AF65-F5344CB8AC3E}">
        <p14:creationId xmlns:p14="http://schemas.microsoft.com/office/powerpoint/2010/main" val="20102242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Topics</a:t>
            </a:r>
            <a:endParaRPr lang="ko-KR" altLang="en-US" dirty="0"/>
          </a:p>
        </p:txBody>
      </p:sp>
      <p:sp>
        <p:nvSpPr>
          <p:cNvPr id="9" name="Rectangle 8"/>
          <p:cNvSpPr/>
          <p:nvPr/>
        </p:nvSpPr>
        <p:spPr>
          <a:xfrm>
            <a:off x="1527165" y="1182355"/>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2327140" y="1254355"/>
            <a:ext cx="6116031" cy="504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619505" y="1254355"/>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1626224" y="1275523"/>
            <a:ext cx="605282" cy="461665"/>
          </a:xfrm>
          <a:prstGeom prst="rect">
            <a:avLst/>
          </a:prstGeom>
          <a:noFill/>
        </p:spPr>
        <p:txBody>
          <a:bodyPr wrap="square" rtlCol="0" anchor="ctr">
            <a:spAutoFit/>
          </a:bodyPr>
          <a:lstStyle/>
          <a:p>
            <a:pPr algn="ctr"/>
            <a:r>
              <a:rPr lang="en-US" altLang="ko-KR" sz="2400" b="1" dirty="0">
                <a:solidFill>
                  <a:schemeClr val="accent1"/>
                </a:solidFill>
                <a:latin typeface="Arial" pitchFamily="34" charset="0"/>
                <a:cs typeface="Arial" pitchFamily="34" charset="0"/>
              </a:rPr>
              <a:t>01</a:t>
            </a:r>
            <a:endParaRPr lang="ko-KR" altLang="en-US" sz="2400" b="1" dirty="0">
              <a:solidFill>
                <a:schemeClr val="accent1"/>
              </a:solidFill>
              <a:latin typeface="Arial" pitchFamily="34" charset="0"/>
              <a:cs typeface="Arial" pitchFamily="34" charset="0"/>
            </a:endParaRPr>
          </a:p>
        </p:txBody>
      </p:sp>
      <p:sp>
        <p:nvSpPr>
          <p:cNvPr id="19" name="TextBox 12"/>
          <p:cNvSpPr txBox="1"/>
          <p:nvPr/>
        </p:nvSpPr>
        <p:spPr bwMode="auto">
          <a:xfrm>
            <a:off x="2428860" y="1285866"/>
            <a:ext cx="4813049" cy="400110"/>
          </a:xfrm>
          <a:prstGeom prst="rect">
            <a:avLst/>
          </a:prstGeom>
          <a:solidFill>
            <a:schemeClr val="accent4">
              <a:lumMod val="75000"/>
            </a:schemeClr>
          </a:solidFill>
          <a:ln>
            <a:solidFill>
              <a:schemeClr val="accent4">
                <a:lumMod val="75000"/>
              </a:schemeClr>
            </a:solidFill>
          </a:ln>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fontAlgn="base"/>
            <a:r>
              <a:rPr lang="en-US" sz="2000" b="1" dirty="0" smtClean="0">
                <a:solidFill>
                  <a:schemeClr val="bg1"/>
                </a:solidFill>
              </a:rPr>
              <a:t>Cookies</a:t>
            </a:r>
            <a:endParaRPr lang="en-US" sz="2000" b="1" dirty="0">
              <a:solidFill>
                <a:schemeClr val="bg1"/>
              </a:solidFill>
            </a:endParaRPr>
          </a:p>
        </p:txBody>
      </p:sp>
      <p:sp>
        <p:nvSpPr>
          <p:cNvPr id="36" name="Rectangle 35"/>
          <p:cNvSpPr/>
          <p:nvPr/>
        </p:nvSpPr>
        <p:spPr>
          <a:xfrm>
            <a:off x="1619505" y="3067853"/>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TextBox 12"/>
          <p:cNvSpPr txBox="1"/>
          <p:nvPr/>
        </p:nvSpPr>
        <p:spPr bwMode="auto">
          <a:xfrm>
            <a:off x="2622011" y="3208065"/>
            <a:ext cx="4813049"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latin typeface="Arial" pitchFamily="34" charset="0"/>
                <a:cs typeface="Arial" pitchFamily="34" charset="0"/>
              </a:rPr>
              <a:t>Get a modern PowerPoint  Presentation that is beautifully designed</a:t>
            </a:r>
            <a:endParaRPr lang="ko-KR" altLang="en-US" sz="1200" dirty="0">
              <a:solidFill>
                <a:schemeClr val="bg1"/>
              </a:solidFill>
              <a:latin typeface="Arial" pitchFamily="34" charset="0"/>
              <a:cs typeface="Arial" pitchFamily="34" charset="0"/>
            </a:endParaRPr>
          </a:p>
        </p:txBody>
      </p:sp>
      <p:sp>
        <p:nvSpPr>
          <p:cNvPr id="12" name="Rectangle 11"/>
          <p:cNvSpPr/>
          <p:nvPr/>
        </p:nvSpPr>
        <p:spPr>
          <a:xfrm>
            <a:off x="1527165" y="2111049"/>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p:nvSpPr>
        <p:spPr>
          <a:xfrm>
            <a:off x="2327140" y="2183049"/>
            <a:ext cx="6116031" cy="504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p:nvSpPr>
        <p:spPr>
          <a:xfrm>
            <a:off x="1619505" y="2183049"/>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p:cNvSpPr txBox="1"/>
          <p:nvPr/>
        </p:nvSpPr>
        <p:spPr>
          <a:xfrm>
            <a:off x="1626224" y="2204217"/>
            <a:ext cx="605282" cy="461665"/>
          </a:xfrm>
          <a:prstGeom prst="rect">
            <a:avLst/>
          </a:prstGeom>
          <a:noFill/>
        </p:spPr>
        <p:txBody>
          <a:bodyPr wrap="square" rtlCol="0" anchor="ctr">
            <a:spAutoFit/>
          </a:bodyPr>
          <a:lstStyle/>
          <a:p>
            <a:pPr algn="ctr"/>
            <a:r>
              <a:rPr lang="en-US" altLang="ko-KR" sz="2400" b="1" dirty="0" smtClean="0">
                <a:solidFill>
                  <a:schemeClr val="accent1"/>
                </a:solidFill>
                <a:latin typeface="Arial" pitchFamily="34" charset="0"/>
                <a:cs typeface="Arial" pitchFamily="34" charset="0"/>
              </a:rPr>
              <a:t>02</a:t>
            </a:r>
            <a:endParaRPr lang="ko-KR" altLang="en-US" sz="2400" b="1" dirty="0">
              <a:solidFill>
                <a:schemeClr val="accent1"/>
              </a:solidFill>
              <a:latin typeface="Arial" pitchFamily="34" charset="0"/>
              <a:cs typeface="Arial" pitchFamily="34" charset="0"/>
            </a:endParaRPr>
          </a:p>
        </p:txBody>
      </p:sp>
      <p:sp>
        <p:nvSpPr>
          <p:cNvPr id="17" name="TextBox 12"/>
          <p:cNvSpPr txBox="1"/>
          <p:nvPr/>
        </p:nvSpPr>
        <p:spPr bwMode="auto">
          <a:xfrm>
            <a:off x="2428860" y="2214560"/>
            <a:ext cx="4813049" cy="40011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fontAlgn="base"/>
            <a:r>
              <a:rPr lang="en-US" sz="2000" b="1" dirty="0" smtClean="0">
                <a:solidFill>
                  <a:schemeClr val="bg1"/>
                </a:solidFill>
              </a:rPr>
              <a:t>Sessions</a:t>
            </a:r>
            <a:endParaRPr lang="en-US" sz="2000" b="1" dirty="0">
              <a:solidFill>
                <a:schemeClr val="bg1"/>
              </a:solidFill>
            </a:endParaRPr>
          </a:p>
        </p:txBody>
      </p:sp>
    </p:spTree>
    <p:extLst>
      <p:ext uri="{BB962C8B-B14F-4D97-AF65-F5344CB8AC3E}">
        <p14:creationId xmlns:p14="http://schemas.microsoft.com/office/powerpoint/2010/main" val="9645294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259632" y="0"/>
            <a:ext cx="8670154" cy="776530"/>
          </a:xfrm>
          <a:prstGeom prst="rect">
            <a:avLst/>
          </a:prstGeom>
        </p:spPr>
        <p:txBody>
          <a:bodyPr anchor="ctr"/>
          <a:lstStyle/>
          <a:p>
            <a:pPr fontAlgn="base"/>
            <a:r>
              <a:rPr lang="en-US" sz="3600" b="1" dirty="0" smtClean="0">
                <a:solidFill>
                  <a:srgbClr val="00B0F0"/>
                </a:solidFill>
              </a:rPr>
              <a:t>What is a Cookie</a:t>
            </a:r>
            <a:endParaRPr lang="en-US" sz="3600" b="1" dirty="0">
              <a:solidFill>
                <a:srgbClr val="00B0F0"/>
              </a:solidFill>
            </a:endParaRPr>
          </a:p>
        </p:txBody>
      </p:sp>
      <p:sp>
        <p:nvSpPr>
          <p:cNvPr id="15" name="Rectangle 14"/>
          <p:cNvSpPr/>
          <p:nvPr/>
        </p:nvSpPr>
        <p:spPr>
          <a:xfrm>
            <a:off x="1259632" y="928676"/>
            <a:ext cx="7056784" cy="3139321"/>
          </a:xfrm>
          <a:prstGeom prst="rect">
            <a:avLst/>
          </a:prstGeom>
        </p:spPr>
        <p:txBody>
          <a:bodyPr wrap="square">
            <a:spAutoFit/>
          </a:bodyPr>
          <a:lstStyle/>
          <a:p>
            <a:pPr algn="just" fontAlgn="base"/>
            <a:r>
              <a:rPr lang="en-US" dirty="0" smtClean="0"/>
              <a:t>A cookie is a small text file that lets you store a small amount of </a:t>
            </a:r>
          </a:p>
          <a:p>
            <a:pPr algn="just" fontAlgn="base"/>
            <a:r>
              <a:rPr lang="en-US" dirty="0" smtClean="0"/>
              <a:t>data (nearly 4KB) on the user's computer. They are typically used to keeping track of information such as username that the site can retrieve to personalize the page when user visit the website next time.</a:t>
            </a:r>
          </a:p>
          <a:p>
            <a:pPr algn="just" fontAlgn="base"/>
            <a:endParaRPr lang="en-US" dirty="0" smtClean="0"/>
          </a:p>
          <a:p>
            <a:pPr algn="just" fontAlgn="base"/>
            <a:r>
              <a:rPr lang="en-US" b="1" dirty="0" smtClean="0">
                <a:solidFill>
                  <a:srgbClr val="C00000"/>
                </a:solidFill>
              </a:rPr>
              <a:t>Note:</a:t>
            </a:r>
            <a:r>
              <a:rPr lang="en-US" dirty="0" smtClean="0">
                <a:solidFill>
                  <a:srgbClr val="C00000"/>
                </a:solidFill>
              </a:rPr>
              <a:t> Each time the browser requests a page to the server, all the  data in the cookie  is automatically sent to the server within the        request.</a:t>
            </a:r>
          </a:p>
          <a:p>
            <a:pPr fontAlgn="base"/>
            <a:endParaRPr lang="en-US" dirty="0" smtClean="0">
              <a:solidFill>
                <a:srgbClr val="C00000"/>
              </a:solidFill>
            </a:endParaRPr>
          </a:p>
          <a:p>
            <a:pPr fontAlgn="base"/>
            <a:endParaRPr lang="en-US" dirty="0" smtClean="0">
              <a:solidFill>
                <a:srgbClr val="C00000"/>
              </a:solidFill>
            </a:endParaRPr>
          </a:p>
          <a:p>
            <a:pPr fontAlgn="base"/>
            <a:endParaRPr lang="en-US" b="1" dirty="0">
              <a:solidFill>
                <a:srgbClr val="C00000"/>
              </a:solidFill>
            </a:endParaRPr>
          </a:p>
        </p:txBody>
      </p:sp>
    </p:spTree>
    <p:extLst>
      <p:ext uri="{BB962C8B-B14F-4D97-AF65-F5344CB8AC3E}">
        <p14:creationId xmlns:p14="http://schemas.microsoft.com/office/powerpoint/2010/main" val="35173160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77806" y="-754473"/>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259632" y="-66523"/>
            <a:ext cx="8145206" cy="776530"/>
          </a:xfrm>
          <a:prstGeom prst="rect">
            <a:avLst/>
          </a:prstGeom>
        </p:spPr>
        <p:txBody>
          <a:bodyPr anchor="ctr"/>
          <a:lstStyle/>
          <a:p>
            <a:pPr fontAlgn="base"/>
            <a:r>
              <a:rPr lang="en-US" sz="3200" b="1" dirty="0" smtClean="0">
                <a:solidFill>
                  <a:srgbClr val="00B0F0"/>
                </a:solidFill>
              </a:rPr>
              <a:t>Setting a Cookie in PHP</a:t>
            </a:r>
            <a:endParaRPr lang="en-US" sz="3200" b="1" dirty="0">
              <a:solidFill>
                <a:srgbClr val="00B0F0"/>
              </a:solidFill>
            </a:endParaRPr>
          </a:p>
        </p:txBody>
      </p:sp>
      <p:sp>
        <p:nvSpPr>
          <p:cNvPr id="13" name="Rectangle 12"/>
          <p:cNvSpPr/>
          <p:nvPr/>
        </p:nvSpPr>
        <p:spPr>
          <a:xfrm>
            <a:off x="1043608" y="710006"/>
            <a:ext cx="7632848" cy="1569660"/>
          </a:xfrm>
          <a:prstGeom prst="rect">
            <a:avLst/>
          </a:prstGeom>
        </p:spPr>
        <p:txBody>
          <a:bodyPr wrap="square">
            <a:spAutoFit/>
          </a:bodyPr>
          <a:lstStyle/>
          <a:p>
            <a:r>
              <a:rPr lang="en-US" sz="1600" dirty="0"/>
              <a:t>The setcookie() function is used to set a cookie in PHP. Make sure you call the </a:t>
            </a:r>
            <a:r>
              <a:rPr lang="en-US" sz="1600" dirty="0" smtClean="0"/>
              <a:t>                setcookie</a:t>
            </a:r>
            <a:r>
              <a:rPr lang="en-US" sz="1600" dirty="0"/>
              <a:t>()   function before any output generated by your script otherwise cookie will not set. </a:t>
            </a:r>
            <a:r>
              <a:rPr lang="en-US" sz="1600" dirty="0" smtClean="0"/>
              <a:t>The </a:t>
            </a:r>
            <a:r>
              <a:rPr lang="en-US" sz="1600" dirty="0"/>
              <a:t>basic syntax of this function can be given with:</a:t>
            </a:r>
          </a:p>
          <a:p>
            <a:endParaRPr lang="en-US" sz="1600" dirty="0" smtClean="0"/>
          </a:p>
          <a:p>
            <a:r>
              <a:rPr lang="en-US" sz="1600" b="1" dirty="0" smtClean="0">
                <a:solidFill>
                  <a:srgbClr val="C00000"/>
                </a:solidFill>
              </a:rPr>
              <a:t>Syntax: </a:t>
            </a:r>
            <a:r>
              <a:rPr lang="en-US" sz="1600" dirty="0" smtClean="0">
                <a:solidFill>
                  <a:srgbClr val="C00000"/>
                </a:solidFill>
              </a:rPr>
              <a:t>setcookie(</a:t>
            </a:r>
            <a:r>
              <a:rPr lang="en-US" sz="1600" i="1" dirty="0" smtClean="0">
                <a:solidFill>
                  <a:srgbClr val="C00000"/>
                </a:solidFill>
              </a:rPr>
              <a:t>name</a:t>
            </a:r>
            <a:r>
              <a:rPr lang="en-US" sz="1600" dirty="0" smtClean="0">
                <a:solidFill>
                  <a:srgbClr val="C00000"/>
                </a:solidFill>
              </a:rPr>
              <a:t>, </a:t>
            </a:r>
            <a:r>
              <a:rPr lang="en-US" sz="1600" i="1" dirty="0" smtClean="0">
                <a:solidFill>
                  <a:srgbClr val="C00000"/>
                </a:solidFill>
              </a:rPr>
              <a:t>value</a:t>
            </a:r>
            <a:r>
              <a:rPr lang="en-US" sz="1600" dirty="0" smtClean="0">
                <a:solidFill>
                  <a:srgbClr val="C00000"/>
                </a:solidFill>
              </a:rPr>
              <a:t>, </a:t>
            </a:r>
            <a:r>
              <a:rPr lang="en-US" sz="1600" i="1" dirty="0" smtClean="0">
                <a:solidFill>
                  <a:srgbClr val="C00000"/>
                </a:solidFill>
              </a:rPr>
              <a:t>expire</a:t>
            </a:r>
            <a:r>
              <a:rPr lang="en-US" sz="1600" dirty="0" smtClean="0">
                <a:solidFill>
                  <a:srgbClr val="C00000"/>
                </a:solidFill>
              </a:rPr>
              <a:t>, </a:t>
            </a:r>
            <a:r>
              <a:rPr lang="en-US" sz="1600" i="1" dirty="0" smtClean="0">
                <a:solidFill>
                  <a:srgbClr val="C00000"/>
                </a:solidFill>
              </a:rPr>
              <a:t>path</a:t>
            </a:r>
            <a:r>
              <a:rPr lang="en-US" sz="1600" dirty="0" smtClean="0">
                <a:solidFill>
                  <a:srgbClr val="C00000"/>
                </a:solidFill>
              </a:rPr>
              <a:t>, </a:t>
            </a:r>
            <a:r>
              <a:rPr lang="en-US" sz="1600" i="1" dirty="0" smtClean="0">
                <a:solidFill>
                  <a:srgbClr val="C00000"/>
                </a:solidFill>
              </a:rPr>
              <a:t>domain</a:t>
            </a:r>
            <a:r>
              <a:rPr lang="en-US" sz="1600" dirty="0" smtClean="0">
                <a:solidFill>
                  <a:srgbClr val="C00000"/>
                </a:solidFill>
              </a:rPr>
              <a:t>, </a:t>
            </a:r>
            <a:r>
              <a:rPr lang="en-US" sz="1600" i="1" dirty="0" smtClean="0">
                <a:solidFill>
                  <a:srgbClr val="C00000"/>
                </a:solidFill>
              </a:rPr>
              <a:t>secure</a:t>
            </a:r>
            <a:r>
              <a:rPr lang="en-US" sz="1600" dirty="0" smtClean="0">
                <a:solidFill>
                  <a:srgbClr val="C00000"/>
                </a:solidFill>
              </a:rPr>
              <a:t>);</a:t>
            </a:r>
          </a:p>
          <a:p>
            <a:endParaRPr lang="en-US" sz="1600" dirty="0">
              <a:solidFill>
                <a:srgbClr val="C00000"/>
              </a:solidFill>
            </a:endParaRPr>
          </a:p>
        </p:txBody>
      </p:sp>
      <p:graphicFrame>
        <p:nvGraphicFramePr>
          <p:cNvPr id="12" name="Table 11"/>
          <p:cNvGraphicFramePr>
            <a:graphicFrameLocks noGrp="1"/>
          </p:cNvGraphicFramePr>
          <p:nvPr>
            <p:extLst/>
          </p:nvPr>
        </p:nvGraphicFramePr>
        <p:xfrm>
          <a:off x="1346273" y="2326898"/>
          <a:ext cx="7525500" cy="2814320"/>
        </p:xfrm>
        <a:graphic>
          <a:graphicData uri="http://schemas.openxmlformats.org/drawingml/2006/table">
            <a:tbl>
              <a:tblPr firstRow="1" bandRow="1">
                <a:tableStyleId>{00A15C55-8517-42AA-B614-E9B94910E393}</a:tableStyleId>
              </a:tblPr>
              <a:tblGrid>
                <a:gridCol w="1379675"/>
                <a:gridCol w="6145825"/>
              </a:tblGrid>
              <a:tr h="301112">
                <a:tc>
                  <a:txBody>
                    <a:bodyPr/>
                    <a:lstStyle/>
                    <a:p>
                      <a:r>
                        <a:rPr lang="en-US" sz="1800" b="1" i="0" kern="1200" dirty="0" smtClean="0">
                          <a:solidFill>
                            <a:schemeClr val="lt1"/>
                          </a:solidFill>
                          <a:latin typeface="+mn-lt"/>
                          <a:ea typeface="+mn-ea"/>
                          <a:cs typeface="+mn-cs"/>
                        </a:rPr>
                        <a:t>Parameter</a:t>
                      </a:r>
                      <a:endParaRPr lang="en-US" dirty="0"/>
                    </a:p>
                  </a:txBody>
                  <a:tcPr/>
                </a:tc>
                <a:tc>
                  <a:txBody>
                    <a:bodyPr/>
                    <a:lstStyle/>
                    <a:p>
                      <a:r>
                        <a:rPr lang="en-US" sz="1800" b="1" i="0" kern="1200" dirty="0" smtClean="0">
                          <a:solidFill>
                            <a:schemeClr val="lt1"/>
                          </a:solidFill>
                          <a:latin typeface="+mn-lt"/>
                          <a:ea typeface="+mn-ea"/>
                          <a:cs typeface="+mn-cs"/>
                        </a:rPr>
                        <a:t>Description</a:t>
                      </a:r>
                      <a:endParaRPr lang="en-US" dirty="0"/>
                    </a:p>
                  </a:txBody>
                  <a:tcPr/>
                </a:tc>
              </a:tr>
              <a:tr h="370840">
                <a:tc>
                  <a:txBody>
                    <a:bodyPr/>
                    <a:lstStyle/>
                    <a:p>
                      <a:r>
                        <a:rPr lang="en-US" sz="1100" b="0" i="0" kern="1200" dirty="0" smtClean="0">
                          <a:solidFill>
                            <a:schemeClr val="dk1"/>
                          </a:solidFill>
                          <a:latin typeface="+mn-lt"/>
                          <a:ea typeface="+mn-ea"/>
                          <a:cs typeface="+mn-cs"/>
                        </a:rPr>
                        <a:t>name</a:t>
                      </a:r>
                      <a:endParaRPr lang="en-US" sz="1100" dirty="0"/>
                    </a:p>
                  </a:txBody>
                  <a:tcPr/>
                </a:tc>
                <a:tc>
                  <a:txBody>
                    <a:bodyPr/>
                    <a:lstStyle/>
                    <a:p>
                      <a:r>
                        <a:rPr lang="en-US" sz="1100" b="0" i="0" kern="1200" dirty="0" smtClean="0">
                          <a:solidFill>
                            <a:schemeClr val="dk1"/>
                          </a:solidFill>
                          <a:latin typeface="+mn-lt"/>
                          <a:ea typeface="+mn-ea"/>
                          <a:cs typeface="+mn-cs"/>
                        </a:rPr>
                        <a:t>The name of the cookie</a:t>
                      </a:r>
                      <a:endParaRPr lang="en-US" sz="1100" dirty="0"/>
                    </a:p>
                  </a:txBody>
                  <a:tcPr/>
                </a:tc>
              </a:tr>
              <a:tr h="370840">
                <a:tc>
                  <a:txBody>
                    <a:bodyPr/>
                    <a:lstStyle/>
                    <a:p>
                      <a:r>
                        <a:rPr lang="en-US" sz="1100" b="0" i="0" kern="1200" dirty="0" smtClean="0">
                          <a:solidFill>
                            <a:schemeClr val="dk1"/>
                          </a:solidFill>
                          <a:latin typeface="+mn-lt"/>
                          <a:ea typeface="+mn-ea"/>
                          <a:cs typeface="+mn-cs"/>
                        </a:rPr>
                        <a:t>value</a:t>
                      </a:r>
                      <a:endParaRPr lang="en-US" sz="1100" dirty="0"/>
                    </a:p>
                  </a:txBody>
                  <a:tcPr/>
                </a:tc>
                <a:tc>
                  <a:txBody>
                    <a:bodyPr/>
                    <a:lstStyle/>
                    <a:p>
                      <a:r>
                        <a:rPr lang="en-US" sz="1100" b="0" i="0" kern="1200" dirty="0" smtClean="0">
                          <a:solidFill>
                            <a:schemeClr val="dk1"/>
                          </a:solidFill>
                          <a:latin typeface="+mn-lt"/>
                          <a:ea typeface="+mn-ea"/>
                          <a:cs typeface="+mn-cs"/>
                        </a:rPr>
                        <a:t>The value of the cookie. Do not store sensitive information since this value is stored on the user's computer.</a:t>
                      </a:r>
                      <a:endParaRPr lang="en-US" sz="1100" dirty="0"/>
                    </a:p>
                  </a:txBody>
                  <a:tcPr/>
                </a:tc>
              </a:tr>
              <a:tr h="370840">
                <a:tc>
                  <a:txBody>
                    <a:bodyPr/>
                    <a:lstStyle/>
                    <a:p>
                      <a:r>
                        <a:rPr lang="en-US" sz="1100" b="0" i="0" kern="1200" dirty="0" smtClean="0">
                          <a:solidFill>
                            <a:schemeClr val="dk1"/>
                          </a:solidFill>
                          <a:latin typeface="+mn-lt"/>
                          <a:ea typeface="+mn-ea"/>
                          <a:cs typeface="+mn-cs"/>
                        </a:rPr>
                        <a:t>Expires</a:t>
                      </a:r>
                      <a:endParaRPr lang="en-US" sz="1100" dirty="0"/>
                    </a:p>
                  </a:txBody>
                  <a:tcPr/>
                </a:tc>
                <a:tc>
                  <a:txBody>
                    <a:bodyPr/>
                    <a:lstStyle/>
                    <a:p>
                      <a:r>
                        <a:rPr lang="en-US" sz="1100" b="0" i="0" kern="1200" dirty="0" smtClean="0">
                          <a:solidFill>
                            <a:schemeClr val="dk1"/>
                          </a:solidFill>
                          <a:latin typeface="+mn-lt"/>
                          <a:ea typeface="+mn-ea"/>
                          <a:cs typeface="+mn-cs"/>
                        </a:rPr>
                        <a:t>The expiry date in UNIX timestamp format. After this time cookie will become inaccessible. The default value is 0.</a:t>
                      </a:r>
                      <a:endParaRPr lang="en-US" sz="1100" dirty="0"/>
                    </a:p>
                  </a:txBody>
                  <a:tcPr/>
                </a:tc>
              </a:tr>
              <a:tr h="370840">
                <a:tc>
                  <a:txBody>
                    <a:bodyPr/>
                    <a:lstStyle/>
                    <a:p>
                      <a:r>
                        <a:rPr lang="en-US" sz="1100" b="0" i="0" kern="1200" dirty="0" smtClean="0">
                          <a:solidFill>
                            <a:schemeClr val="dk1"/>
                          </a:solidFill>
                          <a:latin typeface="+mn-lt"/>
                          <a:ea typeface="+mn-ea"/>
                          <a:cs typeface="+mn-cs"/>
                        </a:rPr>
                        <a:t>Path</a:t>
                      </a:r>
                      <a:endParaRPr lang="en-US" sz="1100" dirty="0"/>
                    </a:p>
                  </a:txBody>
                  <a:tcPr/>
                </a:tc>
                <a:tc>
                  <a:txBody>
                    <a:bodyPr/>
                    <a:lstStyle/>
                    <a:p>
                      <a:r>
                        <a:rPr lang="en-US" sz="1100" b="0" i="0" kern="1200" dirty="0" smtClean="0">
                          <a:solidFill>
                            <a:schemeClr val="dk1"/>
                          </a:solidFill>
                          <a:latin typeface="+mn-lt"/>
                          <a:ea typeface="+mn-ea"/>
                          <a:cs typeface="+mn-cs"/>
                        </a:rPr>
                        <a:t>Specify the path on the server for which the cookie will be available. If set to </a:t>
                      </a:r>
                      <a:r>
                        <a:rPr lang="en-US" sz="1100" dirty="0" smtClean="0"/>
                        <a:t>/</a:t>
                      </a:r>
                      <a:r>
                        <a:rPr lang="en-US" sz="1100" b="0" i="0" kern="1200" dirty="0" smtClean="0">
                          <a:solidFill>
                            <a:schemeClr val="dk1"/>
                          </a:solidFill>
                          <a:latin typeface="+mn-lt"/>
                          <a:ea typeface="+mn-ea"/>
                          <a:cs typeface="+mn-cs"/>
                        </a:rPr>
                        <a:t>, the cookie will be available within the entire domain.</a:t>
                      </a:r>
                      <a:endParaRPr lang="en-US" sz="1100" dirty="0"/>
                    </a:p>
                  </a:txBody>
                  <a:tcPr/>
                </a:tc>
              </a:tr>
              <a:tr h="370840">
                <a:tc>
                  <a:txBody>
                    <a:bodyPr/>
                    <a:lstStyle/>
                    <a:p>
                      <a:r>
                        <a:rPr lang="en-US" sz="1100" b="0" i="0" kern="1200" dirty="0" smtClean="0">
                          <a:solidFill>
                            <a:schemeClr val="dk1"/>
                          </a:solidFill>
                          <a:latin typeface="+mn-lt"/>
                          <a:ea typeface="+mn-ea"/>
                          <a:cs typeface="+mn-cs"/>
                        </a:rPr>
                        <a:t>Domain</a:t>
                      </a:r>
                      <a:endParaRPr lang="en-US" sz="1100" dirty="0"/>
                    </a:p>
                  </a:txBody>
                  <a:tcPr/>
                </a:tc>
                <a:tc>
                  <a:txBody>
                    <a:bodyPr/>
                    <a:lstStyle/>
                    <a:p>
                      <a:r>
                        <a:rPr lang="en-US" sz="1100" b="0" i="0" kern="1200" dirty="0" smtClean="0">
                          <a:solidFill>
                            <a:schemeClr val="dk1"/>
                          </a:solidFill>
                          <a:latin typeface="+mn-lt"/>
                          <a:ea typeface="+mn-ea"/>
                          <a:cs typeface="+mn-cs"/>
                        </a:rPr>
                        <a:t>Specify the domain for which the cookie is available to </a:t>
                      </a:r>
                      <a:r>
                        <a:rPr lang="en-US" sz="1100" b="0" i="0" kern="1200" dirty="0" err="1" smtClean="0">
                          <a:solidFill>
                            <a:schemeClr val="dk1"/>
                          </a:solidFill>
                          <a:latin typeface="+mn-lt"/>
                          <a:ea typeface="+mn-ea"/>
                          <a:cs typeface="+mn-cs"/>
                        </a:rPr>
                        <a:t>e.g</a:t>
                      </a:r>
                      <a:r>
                        <a:rPr lang="en-US" sz="1100" b="0" i="0" kern="1200" dirty="0" smtClean="0">
                          <a:solidFill>
                            <a:schemeClr val="dk1"/>
                          </a:solidFill>
                          <a:latin typeface="+mn-lt"/>
                          <a:ea typeface="+mn-ea"/>
                          <a:cs typeface="+mn-cs"/>
                        </a:rPr>
                        <a:t> www.example.com.</a:t>
                      </a:r>
                      <a:endParaRPr lang="en-US" sz="1100" dirty="0"/>
                    </a:p>
                  </a:txBody>
                  <a:tcPr/>
                </a:tc>
              </a:tr>
              <a:tr h="370840">
                <a:tc>
                  <a:txBody>
                    <a:bodyPr/>
                    <a:lstStyle/>
                    <a:p>
                      <a:r>
                        <a:rPr lang="en-US" sz="1100" b="0" i="0" kern="1200" dirty="0" smtClean="0">
                          <a:solidFill>
                            <a:schemeClr val="dk1"/>
                          </a:solidFill>
                          <a:latin typeface="+mn-lt"/>
                          <a:ea typeface="+mn-ea"/>
                          <a:cs typeface="+mn-cs"/>
                        </a:rPr>
                        <a:t>Secure</a:t>
                      </a:r>
                      <a:endParaRPr lang="en-US" sz="1100" dirty="0"/>
                    </a:p>
                  </a:txBody>
                  <a:tcPr/>
                </a:tc>
                <a:tc>
                  <a:txBody>
                    <a:bodyPr/>
                    <a:lstStyle/>
                    <a:p>
                      <a:r>
                        <a:rPr lang="en-US" sz="1100" b="0" i="0" kern="1200" dirty="0" smtClean="0">
                          <a:solidFill>
                            <a:schemeClr val="dk1"/>
                          </a:solidFill>
                          <a:latin typeface="+mn-lt"/>
                          <a:ea typeface="+mn-ea"/>
                          <a:cs typeface="+mn-cs"/>
                        </a:rPr>
                        <a:t>This field, if present, indicates that the cookie should be sent only if a secure HTTPS connection exists.</a:t>
                      </a:r>
                      <a:endParaRPr lang="en-US" sz="1100" dirty="0"/>
                    </a:p>
                  </a:txBody>
                  <a:tcPr/>
                </a:tc>
              </a:tr>
            </a:tbl>
          </a:graphicData>
        </a:graphic>
      </p:graphicFrame>
    </p:spTree>
    <p:extLst>
      <p:ext uri="{BB962C8B-B14F-4D97-AF65-F5344CB8AC3E}">
        <p14:creationId xmlns:p14="http://schemas.microsoft.com/office/powerpoint/2010/main" val="3480160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Topics</a:t>
            </a:r>
            <a:endParaRPr lang="ko-KR" altLang="en-US" dirty="0"/>
          </a:p>
        </p:txBody>
      </p:sp>
      <p:sp>
        <p:nvSpPr>
          <p:cNvPr id="9" name="Rectangle 8"/>
          <p:cNvSpPr/>
          <p:nvPr/>
        </p:nvSpPr>
        <p:spPr>
          <a:xfrm>
            <a:off x="1527165" y="1182355"/>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2327140" y="1254355"/>
            <a:ext cx="6116031" cy="504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619505" y="1254355"/>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1626224" y="1275523"/>
            <a:ext cx="605282" cy="461665"/>
          </a:xfrm>
          <a:prstGeom prst="rect">
            <a:avLst/>
          </a:prstGeom>
          <a:noFill/>
        </p:spPr>
        <p:txBody>
          <a:bodyPr wrap="square" rtlCol="0" anchor="ctr">
            <a:spAutoFit/>
          </a:bodyPr>
          <a:lstStyle/>
          <a:p>
            <a:pPr algn="ctr"/>
            <a:r>
              <a:rPr lang="en-US" altLang="ko-KR" sz="2400" b="1" dirty="0">
                <a:solidFill>
                  <a:schemeClr val="accent1"/>
                </a:solidFill>
                <a:latin typeface="Arial" pitchFamily="34" charset="0"/>
                <a:cs typeface="Arial" pitchFamily="34" charset="0"/>
              </a:rPr>
              <a:t>01</a:t>
            </a:r>
            <a:endParaRPr lang="ko-KR" altLang="en-US" sz="2400" b="1" dirty="0">
              <a:solidFill>
                <a:schemeClr val="accent1"/>
              </a:solidFill>
              <a:latin typeface="Arial" pitchFamily="34" charset="0"/>
              <a:cs typeface="Arial" pitchFamily="34" charset="0"/>
            </a:endParaRPr>
          </a:p>
        </p:txBody>
      </p:sp>
      <p:sp>
        <p:nvSpPr>
          <p:cNvPr id="19" name="TextBox 12"/>
          <p:cNvSpPr txBox="1"/>
          <p:nvPr/>
        </p:nvSpPr>
        <p:spPr bwMode="auto">
          <a:xfrm>
            <a:off x="2428860" y="1285866"/>
            <a:ext cx="4813049" cy="400110"/>
          </a:xfrm>
          <a:prstGeom prst="rect">
            <a:avLst/>
          </a:prstGeom>
          <a:solidFill>
            <a:schemeClr val="accent4">
              <a:lumMod val="75000"/>
            </a:schemeClr>
          </a:solidFill>
          <a:ln>
            <a:solidFill>
              <a:schemeClr val="accent4">
                <a:lumMod val="75000"/>
              </a:schemeClr>
            </a:solidFill>
          </a:ln>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fontAlgn="base"/>
            <a:r>
              <a:rPr lang="en-US" sz="2000" b="1" dirty="0" smtClean="0">
                <a:solidFill>
                  <a:schemeClr val="bg1"/>
                </a:solidFill>
              </a:rPr>
              <a:t>Form Handling</a:t>
            </a:r>
            <a:endParaRPr lang="en-US" sz="2000" b="1" dirty="0">
              <a:solidFill>
                <a:schemeClr val="bg1"/>
              </a:solidFill>
            </a:endParaRPr>
          </a:p>
        </p:txBody>
      </p:sp>
      <p:sp>
        <p:nvSpPr>
          <p:cNvPr id="36" name="Rectangle 35"/>
          <p:cNvSpPr/>
          <p:nvPr/>
        </p:nvSpPr>
        <p:spPr>
          <a:xfrm>
            <a:off x="1619505" y="3067853"/>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TextBox 12"/>
          <p:cNvSpPr txBox="1"/>
          <p:nvPr/>
        </p:nvSpPr>
        <p:spPr bwMode="auto">
          <a:xfrm>
            <a:off x="2622011" y="3208065"/>
            <a:ext cx="4813049"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latin typeface="Arial" pitchFamily="34" charset="0"/>
                <a:cs typeface="Arial" pitchFamily="34" charset="0"/>
              </a:rPr>
              <a:t>Get a modern PowerPoint  Presentation that is beautifully designed</a:t>
            </a:r>
            <a:endParaRPr lang="ko-KR" altLang="en-US" sz="1200" dirty="0">
              <a:solidFill>
                <a:schemeClr val="bg1"/>
              </a:solidFill>
              <a:latin typeface="Arial" pitchFamily="34" charset="0"/>
              <a:cs typeface="Arial" pitchFamily="34" charset="0"/>
            </a:endParaRPr>
          </a:p>
        </p:txBody>
      </p:sp>
      <p:sp>
        <p:nvSpPr>
          <p:cNvPr id="12" name="Rectangle 11"/>
          <p:cNvSpPr/>
          <p:nvPr/>
        </p:nvSpPr>
        <p:spPr>
          <a:xfrm>
            <a:off x="1527165" y="2111049"/>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p:nvSpPr>
        <p:spPr>
          <a:xfrm>
            <a:off x="2327140" y="2183049"/>
            <a:ext cx="6116031" cy="504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p:nvSpPr>
        <p:spPr>
          <a:xfrm>
            <a:off x="1619505" y="2183049"/>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p:cNvSpPr txBox="1"/>
          <p:nvPr/>
        </p:nvSpPr>
        <p:spPr>
          <a:xfrm>
            <a:off x="1626224" y="2204217"/>
            <a:ext cx="605282" cy="461665"/>
          </a:xfrm>
          <a:prstGeom prst="rect">
            <a:avLst/>
          </a:prstGeom>
          <a:noFill/>
        </p:spPr>
        <p:txBody>
          <a:bodyPr wrap="square" rtlCol="0" anchor="ctr">
            <a:spAutoFit/>
          </a:bodyPr>
          <a:lstStyle/>
          <a:p>
            <a:pPr algn="ctr"/>
            <a:r>
              <a:rPr lang="en-US" altLang="ko-KR" sz="2400" b="1" dirty="0" smtClean="0">
                <a:solidFill>
                  <a:schemeClr val="accent1"/>
                </a:solidFill>
                <a:latin typeface="Arial" pitchFamily="34" charset="0"/>
                <a:cs typeface="Arial" pitchFamily="34" charset="0"/>
              </a:rPr>
              <a:t>02</a:t>
            </a:r>
            <a:endParaRPr lang="ko-KR" altLang="en-US" sz="2400" b="1" dirty="0">
              <a:solidFill>
                <a:schemeClr val="accent1"/>
              </a:solidFill>
              <a:latin typeface="Arial" pitchFamily="34" charset="0"/>
              <a:cs typeface="Arial" pitchFamily="34" charset="0"/>
            </a:endParaRPr>
          </a:p>
        </p:txBody>
      </p:sp>
      <p:sp>
        <p:nvSpPr>
          <p:cNvPr id="17" name="TextBox 12"/>
          <p:cNvSpPr txBox="1"/>
          <p:nvPr/>
        </p:nvSpPr>
        <p:spPr bwMode="auto">
          <a:xfrm>
            <a:off x="2428860" y="2214560"/>
            <a:ext cx="4813049" cy="40011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fontAlgn="base"/>
            <a:r>
              <a:rPr lang="en-US" sz="2000" b="1" dirty="0" smtClean="0">
                <a:solidFill>
                  <a:schemeClr val="bg1"/>
                </a:solidFill>
              </a:rPr>
              <a:t>Form Validation</a:t>
            </a:r>
            <a:endParaRPr lang="en-US" sz="2000" b="1" dirty="0">
              <a:solidFill>
                <a:schemeClr val="bg1"/>
              </a:solidFill>
            </a:endParaRPr>
          </a:p>
        </p:txBody>
      </p:sp>
    </p:spTree>
    <p:extLst>
      <p:ext uri="{BB962C8B-B14F-4D97-AF65-F5344CB8AC3E}">
        <p14:creationId xmlns:p14="http://schemas.microsoft.com/office/powerpoint/2010/main" val="34487725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259632" y="0"/>
            <a:ext cx="8098650" cy="776530"/>
          </a:xfrm>
          <a:prstGeom prst="rect">
            <a:avLst/>
          </a:prstGeom>
        </p:spPr>
        <p:txBody>
          <a:bodyPr anchor="ctr"/>
          <a:lstStyle/>
          <a:p>
            <a:pPr fontAlgn="base"/>
            <a:r>
              <a:rPr lang="en-US" sz="3200" b="1" dirty="0" smtClean="0">
                <a:solidFill>
                  <a:srgbClr val="00B0F0"/>
                </a:solidFill>
              </a:rPr>
              <a:t>Example</a:t>
            </a:r>
            <a:endParaRPr lang="en-US" sz="3200" b="1" dirty="0">
              <a:solidFill>
                <a:srgbClr val="00B0F0"/>
              </a:solidFill>
            </a:endParaRPr>
          </a:p>
        </p:txBody>
      </p:sp>
      <p:sp>
        <p:nvSpPr>
          <p:cNvPr id="13" name="Rectangle 12"/>
          <p:cNvSpPr/>
          <p:nvPr/>
        </p:nvSpPr>
        <p:spPr>
          <a:xfrm>
            <a:off x="827584" y="987574"/>
            <a:ext cx="7884368" cy="2031325"/>
          </a:xfrm>
          <a:prstGeom prst="rect">
            <a:avLst/>
          </a:prstGeom>
        </p:spPr>
        <p:txBody>
          <a:bodyPr wrap="square">
            <a:spAutoFit/>
          </a:bodyPr>
          <a:lstStyle/>
          <a:p>
            <a:r>
              <a:rPr lang="en-US" dirty="0" smtClean="0"/>
              <a:t>Here's an example that uses setcookie() function to create a cookie named</a:t>
            </a:r>
          </a:p>
          <a:p>
            <a:r>
              <a:rPr lang="en-US" b="1" dirty="0" smtClean="0">
                <a:solidFill>
                  <a:srgbClr val="FF0000"/>
                </a:solidFill>
              </a:rPr>
              <a:t>username</a:t>
            </a:r>
            <a:r>
              <a:rPr lang="en-US" dirty="0" smtClean="0"/>
              <a:t> and assign the value value </a:t>
            </a:r>
            <a:r>
              <a:rPr lang="en-US" dirty="0" smtClean="0">
                <a:solidFill>
                  <a:srgbClr val="00B050"/>
                </a:solidFill>
              </a:rPr>
              <a:t>john</a:t>
            </a:r>
            <a:r>
              <a:rPr lang="en-US" dirty="0" smtClean="0"/>
              <a:t> to it. It also specify that the        cookie will expire after 30 days </a:t>
            </a:r>
            <a:r>
              <a:rPr lang="en-US" sz="1200" b="1" dirty="0" smtClean="0">
                <a:solidFill>
                  <a:schemeClr val="accent5">
                    <a:lumMod val="75000"/>
                  </a:schemeClr>
                </a:solidFill>
              </a:rPr>
              <a:t>(30 days * 24 hours * 60 min * 60 sec).</a:t>
            </a:r>
          </a:p>
          <a:p>
            <a:r>
              <a:rPr lang="en-US" dirty="0" smtClean="0"/>
              <a:t>&lt;?php </a:t>
            </a:r>
          </a:p>
          <a:p>
            <a:r>
              <a:rPr lang="en-US" dirty="0" smtClean="0"/>
              <a:t>// Setting a cookie </a:t>
            </a:r>
          </a:p>
          <a:p>
            <a:r>
              <a:rPr lang="en-US" dirty="0" smtClean="0"/>
              <a:t>setcookie("username", “john", </a:t>
            </a:r>
            <a:r>
              <a:rPr lang="en-US" dirty="0" smtClean="0"/>
              <a:t>time()+30*24*60*60</a:t>
            </a:r>
            <a:r>
              <a:rPr lang="en-US" dirty="0" smtClean="0"/>
              <a:t>); </a:t>
            </a:r>
          </a:p>
          <a:p>
            <a:r>
              <a:rPr lang="en-US" dirty="0" smtClean="0"/>
              <a:t>?&gt;</a:t>
            </a:r>
          </a:p>
        </p:txBody>
      </p:sp>
      <p:sp>
        <p:nvSpPr>
          <p:cNvPr id="14" name="Rectangle 13"/>
          <p:cNvSpPr/>
          <p:nvPr/>
        </p:nvSpPr>
        <p:spPr>
          <a:xfrm>
            <a:off x="0" y="3429006"/>
            <a:ext cx="3857588" cy="1477328"/>
          </a:xfrm>
          <a:prstGeom prst="rect">
            <a:avLst/>
          </a:prstGeom>
          <a:effectLst>
            <a:glow rad="101600">
              <a:schemeClr val="accent4">
                <a:satMod val="175000"/>
                <a:alpha val="40000"/>
              </a:schemeClr>
            </a:glow>
            <a:outerShdw blurRad="40000" dist="23000" dir="5400000" rotWithShape="0">
              <a:srgbClr val="000000">
                <a:alpha val="35000"/>
              </a:srgbClr>
            </a:outerShdw>
          </a:effectLst>
        </p:spPr>
        <p:style>
          <a:lnRef idx="1">
            <a:schemeClr val="accent4"/>
          </a:lnRef>
          <a:fillRef idx="3">
            <a:schemeClr val="accent4"/>
          </a:fillRef>
          <a:effectRef idx="2">
            <a:schemeClr val="accent4"/>
          </a:effectRef>
          <a:fontRef idx="minor">
            <a:schemeClr val="lt1"/>
          </a:fontRef>
        </p:style>
        <p:txBody>
          <a:bodyPr wrap="square">
            <a:spAutoFit/>
          </a:bodyPr>
          <a:lstStyle/>
          <a:p>
            <a:r>
              <a:rPr lang="en-US" b="1" dirty="0" smtClean="0">
                <a:solidFill>
                  <a:srgbClr val="002060"/>
                </a:solidFill>
              </a:rPr>
              <a:t>Note 1:</a:t>
            </a:r>
            <a:r>
              <a:rPr lang="en-US" dirty="0" smtClean="0">
                <a:solidFill>
                  <a:srgbClr val="002060"/>
                </a:solidFill>
              </a:rPr>
              <a:t> If the expiration time of the cookie is set to 0, or omitted, the cookie will expire at the end of the session i.e. when the browser closes.</a:t>
            </a:r>
          </a:p>
          <a:p>
            <a:endParaRPr lang="en-US" dirty="0" smtClean="0">
              <a:solidFill>
                <a:srgbClr val="002060"/>
              </a:solidFill>
            </a:endParaRPr>
          </a:p>
        </p:txBody>
      </p:sp>
      <p:sp>
        <p:nvSpPr>
          <p:cNvPr id="15" name="Rectangle 14"/>
          <p:cNvSpPr/>
          <p:nvPr/>
        </p:nvSpPr>
        <p:spPr>
          <a:xfrm>
            <a:off x="3857620" y="3429006"/>
            <a:ext cx="5286380" cy="1477328"/>
          </a:xfrm>
          <a:prstGeom prst="rect">
            <a:avLst/>
          </a:prstGeom>
          <a:effectLst>
            <a:glow rad="101600">
              <a:schemeClr val="accent5">
                <a:satMod val="175000"/>
                <a:alpha val="40000"/>
              </a:schemeClr>
            </a:glow>
            <a:outerShdw blurRad="40000" dist="23000" dir="5400000" rotWithShape="0">
              <a:srgbClr val="000000">
                <a:alpha val="35000"/>
              </a:srgbClr>
            </a:outerShdw>
          </a:effectLst>
        </p:spPr>
        <p:style>
          <a:lnRef idx="1">
            <a:schemeClr val="accent3"/>
          </a:lnRef>
          <a:fillRef idx="3">
            <a:schemeClr val="accent3"/>
          </a:fillRef>
          <a:effectRef idx="2">
            <a:schemeClr val="accent3"/>
          </a:effectRef>
          <a:fontRef idx="minor">
            <a:schemeClr val="lt1"/>
          </a:fontRef>
        </p:style>
        <p:txBody>
          <a:bodyPr wrap="square">
            <a:spAutoFit/>
          </a:bodyPr>
          <a:lstStyle/>
          <a:p>
            <a:r>
              <a:rPr lang="en-US" b="1" dirty="0" smtClean="0">
                <a:solidFill>
                  <a:srgbClr val="C00000"/>
                </a:solidFill>
              </a:rPr>
              <a:t>Note 2:</a:t>
            </a:r>
            <a:r>
              <a:rPr lang="en-US" dirty="0" smtClean="0">
                <a:solidFill>
                  <a:srgbClr val="C00000"/>
                </a:solidFill>
              </a:rPr>
              <a:t> All the arguments except the name are optional. You may also replace an argument with an empty string ("") in order to skip that argument, however to skip the expire argument use a zero (0)</a:t>
            </a:r>
          </a:p>
          <a:p>
            <a:r>
              <a:rPr lang="en-US" dirty="0" smtClean="0">
                <a:solidFill>
                  <a:srgbClr val="C00000"/>
                </a:solidFill>
              </a:rPr>
              <a:t> instead, since it is an integer.</a:t>
            </a:r>
            <a:endParaRPr lang="en-US" dirty="0">
              <a:solidFill>
                <a:srgbClr val="C00000"/>
              </a:solidFill>
            </a:endParaRPr>
          </a:p>
        </p:txBody>
      </p:sp>
    </p:spTree>
    <p:extLst>
      <p:ext uri="{BB962C8B-B14F-4D97-AF65-F5344CB8AC3E}">
        <p14:creationId xmlns:p14="http://schemas.microsoft.com/office/powerpoint/2010/main" val="40406003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77806" y="-716878"/>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269637" y="-52727"/>
            <a:ext cx="9144000" cy="776530"/>
          </a:xfrm>
          <a:prstGeom prst="rect">
            <a:avLst/>
          </a:prstGeom>
        </p:spPr>
        <p:txBody>
          <a:bodyPr anchor="ctr"/>
          <a:lstStyle/>
          <a:p>
            <a:pPr fontAlgn="base"/>
            <a:r>
              <a:rPr lang="en-US" sz="3600" b="1" dirty="0" smtClean="0">
                <a:solidFill>
                  <a:srgbClr val="00B0F0"/>
                </a:solidFill>
              </a:rPr>
              <a:t>Accessing Cookies Values</a:t>
            </a:r>
            <a:endParaRPr lang="en-US" sz="3600" b="1" dirty="0">
              <a:solidFill>
                <a:srgbClr val="00B0F0"/>
              </a:solidFill>
            </a:endParaRPr>
          </a:p>
        </p:txBody>
      </p:sp>
      <p:sp>
        <p:nvSpPr>
          <p:cNvPr id="15" name="Rectangle 14"/>
          <p:cNvSpPr/>
          <p:nvPr/>
        </p:nvSpPr>
        <p:spPr>
          <a:xfrm>
            <a:off x="1269637" y="915566"/>
            <a:ext cx="7660081" cy="4370427"/>
          </a:xfrm>
          <a:prstGeom prst="rect">
            <a:avLst/>
          </a:prstGeom>
        </p:spPr>
        <p:txBody>
          <a:bodyPr wrap="square">
            <a:spAutoFit/>
          </a:bodyPr>
          <a:lstStyle/>
          <a:p>
            <a:pPr marL="342900" indent="-342900" algn="just" fontAlgn="base"/>
            <a:r>
              <a:rPr lang="en-US" sz="1600" dirty="0" smtClean="0"/>
              <a:t> The PHP </a:t>
            </a:r>
            <a:r>
              <a:rPr lang="en-US" sz="1600" b="1" dirty="0" smtClean="0">
                <a:solidFill>
                  <a:srgbClr val="C00000"/>
                </a:solidFill>
              </a:rPr>
              <a:t>$_COOKIE</a:t>
            </a:r>
            <a:r>
              <a:rPr lang="en-US" sz="1600" dirty="0" smtClean="0"/>
              <a:t> superglobal variable is used to retrieve a cookie value.</a:t>
            </a:r>
          </a:p>
          <a:p>
            <a:pPr marL="342900" indent="-342900" algn="just" fontAlgn="base"/>
            <a:r>
              <a:rPr lang="en-US" sz="1600" dirty="0" smtClean="0"/>
              <a:t> It typically an </a:t>
            </a:r>
            <a:r>
              <a:rPr lang="en-US" sz="1600" dirty="0" smtClean="0">
                <a:solidFill>
                  <a:srgbClr val="002060"/>
                </a:solidFill>
              </a:rPr>
              <a:t>associative array </a:t>
            </a:r>
            <a:r>
              <a:rPr lang="en-US" sz="1600" dirty="0" smtClean="0"/>
              <a:t>that contains a list of all the cookies values sent by </a:t>
            </a:r>
          </a:p>
          <a:p>
            <a:pPr marL="342900" indent="-342900" algn="just" fontAlgn="base"/>
            <a:r>
              <a:rPr lang="en-US" sz="1600" dirty="0" smtClean="0"/>
              <a:t>the browser in the current request, keyed by cookie name. </a:t>
            </a:r>
          </a:p>
          <a:p>
            <a:pPr marL="342900" indent="-342900" algn="just" fontAlgn="base"/>
            <a:r>
              <a:rPr lang="en-US" sz="1600" b="1" dirty="0" smtClean="0"/>
              <a:t>Example</a:t>
            </a:r>
          </a:p>
          <a:p>
            <a:pPr marL="342900" indent="-342900" algn="just" fontAlgn="base"/>
            <a:r>
              <a:rPr lang="en-US" sz="1600" dirty="0" smtClean="0"/>
              <a:t>&lt;?php</a:t>
            </a:r>
          </a:p>
          <a:p>
            <a:pPr marL="342900" indent="-342900" algn="just" fontAlgn="base"/>
            <a:r>
              <a:rPr lang="en-US" sz="1600" dirty="0" smtClean="0"/>
              <a:t> // Accessing an individual cookie value </a:t>
            </a:r>
          </a:p>
          <a:p>
            <a:pPr marL="342900" indent="-342900" algn="just" fontAlgn="base"/>
            <a:r>
              <a:rPr lang="en-US" sz="1600" dirty="0" smtClean="0"/>
              <a:t>echo $_COOKIE["username"];</a:t>
            </a:r>
          </a:p>
          <a:p>
            <a:pPr marL="342900" indent="-342900" algn="just" fontAlgn="base"/>
            <a:r>
              <a:rPr lang="en-US" sz="1600" dirty="0" smtClean="0"/>
              <a:t> ?&gt;</a:t>
            </a:r>
          </a:p>
          <a:p>
            <a:pPr marL="342900" indent="-342900" algn="just" fontAlgn="base"/>
            <a:r>
              <a:rPr lang="en-US" sz="1600" b="1" dirty="0" smtClean="0"/>
              <a:t>O/P – John</a:t>
            </a:r>
          </a:p>
          <a:p>
            <a:pPr marL="342900" indent="-342900" algn="just" fontAlgn="base"/>
            <a:r>
              <a:rPr lang="en-US" sz="1600" dirty="0" smtClean="0"/>
              <a:t>&lt;?php </a:t>
            </a:r>
          </a:p>
          <a:p>
            <a:pPr marL="342900" indent="-342900" algn="just" fontAlgn="base"/>
            <a:r>
              <a:rPr lang="en-US" sz="1600" dirty="0" smtClean="0"/>
              <a:t>// Verifying whether a cookie is set or not </a:t>
            </a:r>
          </a:p>
          <a:p>
            <a:pPr marL="342900" indent="-342900" algn="just" fontAlgn="base"/>
            <a:r>
              <a:rPr lang="en-US" sz="1600" dirty="0" smtClean="0"/>
              <a:t>if(</a:t>
            </a:r>
            <a:r>
              <a:rPr lang="en-US" sz="1600" dirty="0" err="1" smtClean="0"/>
              <a:t>isset</a:t>
            </a:r>
            <a:r>
              <a:rPr lang="en-US" sz="1600" dirty="0" smtClean="0"/>
              <a:t>($_COOKIE["username"])){ </a:t>
            </a:r>
          </a:p>
          <a:p>
            <a:pPr marL="342900" indent="-342900" algn="just" fontAlgn="base"/>
            <a:r>
              <a:rPr lang="en-US" sz="1600" dirty="0" smtClean="0"/>
              <a:t>echo "Hi " . $_COOKIE["username"];</a:t>
            </a:r>
          </a:p>
          <a:p>
            <a:pPr marL="342900" indent="-342900" algn="just" fontAlgn="base"/>
            <a:r>
              <a:rPr lang="en-US" sz="1600" dirty="0" smtClean="0"/>
              <a:t> } else{ echo "Welcome Guest!"; } </a:t>
            </a:r>
          </a:p>
          <a:p>
            <a:pPr marL="342900" indent="-342900" algn="just" fontAlgn="base"/>
            <a:r>
              <a:rPr lang="en-US" sz="1600" dirty="0" smtClean="0"/>
              <a:t>?&gt;</a:t>
            </a:r>
            <a:endParaRPr lang="en-US" sz="1600" b="1" dirty="0" smtClean="0"/>
          </a:p>
          <a:p>
            <a:pPr marL="342900" indent="-342900" algn="just" fontAlgn="base"/>
            <a:endParaRPr lang="en-US" b="1" dirty="0" smtClean="0"/>
          </a:p>
          <a:p>
            <a:pPr marL="342900" indent="-342900" algn="just" fontAlgn="base"/>
            <a:endParaRPr lang="en-US" dirty="0" smtClean="0"/>
          </a:p>
        </p:txBody>
      </p:sp>
      <p:sp>
        <p:nvSpPr>
          <p:cNvPr id="12" name="Rectangle 11"/>
          <p:cNvSpPr/>
          <p:nvPr/>
        </p:nvSpPr>
        <p:spPr>
          <a:xfrm>
            <a:off x="4788024" y="3939902"/>
            <a:ext cx="4141694" cy="1169551"/>
          </a:xfrm>
          <a:prstGeom prst="rect">
            <a:avLst/>
          </a:prstGeom>
          <a:effectLst>
            <a:outerShdw blurRad="50800" dist="38100" dir="10800000" algn="r" rotWithShape="0">
              <a:prstClr val="black">
                <a:alpha val="40000"/>
              </a:prstClr>
            </a:outerShdw>
          </a:effectLst>
        </p:spPr>
        <p:style>
          <a:lnRef idx="1">
            <a:schemeClr val="accent5"/>
          </a:lnRef>
          <a:fillRef idx="3">
            <a:schemeClr val="accent5"/>
          </a:fillRef>
          <a:effectRef idx="2">
            <a:schemeClr val="accent5"/>
          </a:effectRef>
          <a:fontRef idx="minor">
            <a:schemeClr val="lt1"/>
          </a:fontRef>
        </p:style>
        <p:txBody>
          <a:bodyPr wrap="square">
            <a:spAutoFit/>
          </a:bodyPr>
          <a:lstStyle/>
          <a:p>
            <a:pPr marL="342900" indent="-342900" algn="just" fontAlgn="base"/>
            <a:r>
              <a:rPr lang="en-US" sz="1400" dirty="0" smtClean="0"/>
              <a:t>Note:</a:t>
            </a:r>
          </a:p>
          <a:p>
            <a:pPr marL="342900" indent="-342900" algn="just" fontAlgn="base"/>
            <a:r>
              <a:rPr lang="en-US" sz="1400" dirty="0" smtClean="0"/>
              <a:t>You can use the print_r() function like </a:t>
            </a:r>
          </a:p>
          <a:p>
            <a:pPr marL="342900" indent="-342900" algn="just" fontAlgn="base"/>
            <a:r>
              <a:rPr lang="en-US" sz="1400" dirty="0" smtClean="0"/>
              <a:t>print_r($_COOKIE);</a:t>
            </a:r>
          </a:p>
          <a:p>
            <a:pPr marL="342900" indent="-342900" algn="just" fontAlgn="base"/>
            <a:r>
              <a:rPr lang="en-US" sz="1400" dirty="0" smtClean="0"/>
              <a:t> to see the structure of this $_COOKIE </a:t>
            </a:r>
          </a:p>
          <a:p>
            <a:pPr marL="342900" indent="-342900" algn="just" fontAlgn="base"/>
            <a:r>
              <a:rPr lang="en-US" sz="1400" dirty="0" smtClean="0"/>
              <a:t>associative array, like you with other arrays.</a:t>
            </a:r>
          </a:p>
        </p:txBody>
      </p:sp>
    </p:spTree>
    <p:extLst>
      <p:ext uri="{BB962C8B-B14F-4D97-AF65-F5344CB8AC3E}">
        <p14:creationId xmlns:p14="http://schemas.microsoft.com/office/powerpoint/2010/main" val="1835422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214282" y="0"/>
            <a:ext cx="9144000" cy="776530"/>
          </a:xfrm>
          <a:prstGeom prst="rect">
            <a:avLst/>
          </a:prstGeom>
        </p:spPr>
        <p:txBody>
          <a:bodyPr anchor="ctr"/>
          <a:lstStyle/>
          <a:p>
            <a:pPr fontAlgn="base"/>
            <a:r>
              <a:rPr lang="en-US" sz="3200" b="1" dirty="0" smtClean="0">
                <a:solidFill>
                  <a:srgbClr val="00B0F0"/>
                </a:solidFill>
              </a:rPr>
              <a:t>Removing Cookies</a:t>
            </a:r>
            <a:endParaRPr lang="en-US" sz="3200" b="1" dirty="0">
              <a:solidFill>
                <a:srgbClr val="00B0F0"/>
              </a:solidFill>
            </a:endParaRPr>
          </a:p>
        </p:txBody>
      </p:sp>
      <p:sp>
        <p:nvSpPr>
          <p:cNvPr id="13" name="Rectangle 12"/>
          <p:cNvSpPr/>
          <p:nvPr/>
        </p:nvSpPr>
        <p:spPr>
          <a:xfrm>
            <a:off x="285720" y="865406"/>
            <a:ext cx="8501122" cy="2308324"/>
          </a:xfrm>
          <a:prstGeom prst="rect">
            <a:avLst/>
          </a:prstGeom>
        </p:spPr>
        <p:txBody>
          <a:bodyPr wrap="square">
            <a:spAutoFit/>
          </a:bodyPr>
          <a:lstStyle/>
          <a:p>
            <a:r>
              <a:rPr lang="en-US" sz="1600" dirty="0" smtClean="0"/>
              <a:t>You can delete a cookie by calling the same </a:t>
            </a:r>
            <a:r>
              <a:rPr lang="en-US" sz="1600" dirty="0" smtClean="0">
                <a:solidFill>
                  <a:srgbClr val="C00000"/>
                </a:solidFill>
              </a:rPr>
              <a:t>setcookie()</a:t>
            </a:r>
            <a:r>
              <a:rPr lang="en-US" sz="1600" dirty="0" smtClean="0"/>
              <a:t> function with the cookie name and  any value (such as an empty string) however this time you need the set the expiration date   in the past.</a:t>
            </a:r>
          </a:p>
          <a:p>
            <a:endParaRPr lang="en-US" sz="1600" dirty="0" smtClean="0"/>
          </a:p>
          <a:p>
            <a:r>
              <a:rPr lang="en-US" sz="1600" b="1" dirty="0" smtClean="0"/>
              <a:t>Example :</a:t>
            </a:r>
          </a:p>
          <a:p>
            <a:r>
              <a:rPr lang="en-US" sz="1600" dirty="0" smtClean="0"/>
              <a:t>&lt;?php </a:t>
            </a:r>
          </a:p>
          <a:p>
            <a:r>
              <a:rPr lang="en-US" sz="1600" dirty="0" smtClean="0"/>
              <a:t>// Deleting a cookie </a:t>
            </a:r>
          </a:p>
          <a:p>
            <a:r>
              <a:rPr lang="en-US" sz="1600" dirty="0" smtClean="0"/>
              <a:t>setcookie("username", "", time()-3600); </a:t>
            </a:r>
          </a:p>
          <a:p>
            <a:r>
              <a:rPr lang="en-US" sz="1600" dirty="0" smtClean="0"/>
              <a:t>?&gt;</a:t>
            </a:r>
            <a:endParaRPr lang="en-US" sz="1600" dirty="0">
              <a:solidFill>
                <a:srgbClr val="FF0000"/>
              </a:solidFill>
            </a:endParaRPr>
          </a:p>
        </p:txBody>
      </p:sp>
      <p:sp>
        <p:nvSpPr>
          <p:cNvPr id="12" name="Rectangle 11"/>
          <p:cNvSpPr/>
          <p:nvPr/>
        </p:nvSpPr>
        <p:spPr>
          <a:xfrm>
            <a:off x="285720" y="3648684"/>
            <a:ext cx="8715404" cy="923330"/>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b="1" dirty="0" smtClean="0"/>
              <a:t>Tip:</a:t>
            </a:r>
            <a:r>
              <a:rPr lang="en-US" dirty="0" smtClean="0"/>
              <a:t> You should pass exactly the same path, domain, and other arguments that you have used when you first created the cookie in order to ensure that the correct </a:t>
            </a:r>
          </a:p>
          <a:p>
            <a:r>
              <a:rPr lang="en-US" dirty="0" smtClean="0"/>
              <a:t>cookie is deleted.</a:t>
            </a:r>
            <a:endParaRPr lang="en-US" dirty="0"/>
          </a:p>
        </p:txBody>
      </p:sp>
    </p:spTree>
    <p:extLst>
      <p:ext uri="{BB962C8B-B14F-4D97-AF65-F5344CB8AC3E}">
        <p14:creationId xmlns:p14="http://schemas.microsoft.com/office/powerpoint/2010/main" val="4411440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187624" y="0"/>
            <a:ext cx="8170658" cy="776530"/>
          </a:xfrm>
          <a:prstGeom prst="rect">
            <a:avLst/>
          </a:prstGeom>
        </p:spPr>
        <p:txBody>
          <a:bodyPr anchor="ctr"/>
          <a:lstStyle/>
          <a:p>
            <a:pPr fontAlgn="base"/>
            <a:r>
              <a:rPr lang="en-US" sz="3600" b="1" dirty="0" smtClean="0">
                <a:solidFill>
                  <a:srgbClr val="00B0F0"/>
                </a:solidFill>
              </a:rPr>
              <a:t>What is a Session</a:t>
            </a:r>
            <a:endParaRPr lang="en-US" sz="3600" b="1" dirty="0">
              <a:solidFill>
                <a:srgbClr val="00B0F0"/>
              </a:solidFill>
            </a:endParaRPr>
          </a:p>
        </p:txBody>
      </p:sp>
      <p:sp>
        <p:nvSpPr>
          <p:cNvPr id="13" name="Rectangle 12"/>
          <p:cNvSpPr/>
          <p:nvPr/>
        </p:nvSpPr>
        <p:spPr>
          <a:xfrm>
            <a:off x="1187624" y="865406"/>
            <a:ext cx="7599218" cy="3970318"/>
          </a:xfrm>
          <a:prstGeom prst="rect">
            <a:avLst/>
          </a:prstGeom>
        </p:spPr>
        <p:txBody>
          <a:bodyPr wrap="square">
            <a:spAutoFit/>
          </a:bodyPr>
          <a:lstStyle/>
          <a:p>
            <a:r>
              <a:rPr lang="en-US" dirty="0" smtClean="0"/>
              <a:t>Although you can store data using cookies but it has some security issues. Since cookies are stored on user's computer it is possible for an attacker to easily modify a cookie content to insert potentially harmful data in your application that might break your application.</a:t>
            </a:r>
          </a:p>
          <a:p>
            <a:r>
              <a:rPr lang="en-US" dirty="0" smtClean="0"/>
              <a:t>Also every time the browser requests a URL to the server, all the cookie data for a website is automatically sent to the server within the request. It means if you have stored 5 cookies on user's system, each having 4KB in size, the browser needs to upload 20KB of data each time the user views a page, which can affect your site's performance.</a:t>
            </a:r>
          </a:p>
          <a:p>
            <a:r>
              <a:rPr lang="en-US" dirty="0" smtClean="0"/>
              <a:t>You can solve both of these issues by using the PHP session. A PHP session stores data on the server rather than user's computer. In a session based environment, every user is identified through a unique number called session identifier or SID. This unique session ID is used to link each user with their own information on the server like emails, posts, etc.</a:t>
            </a:r>
            <a:endParaRPr lang="en-US" dirty="0">
              <a:solidFill>
                <a:srgbClr val="FF0000"/>
              </a:solidFill>
            </a:endParaRPr>
          </a:p>
        </p:txBody>
      </p:sp>
    </p:spTree>
    <p:extLst>
      <p:ext uri="{BB962C8B-B14F-4D97-AF65-F5344CB8AC3E}">
        <p14:creationId xmlns:p14="http://schemas.microsoft.com/office/powerpoint/2010/main" val="25469006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214282" y="0"/>
            <a:ext cx="9144000" cy="776530"/>
          </a:xfrm>
          <a:prstGeom prst="rect">
            <a:avLst/>
          </a:prstGeom>
        </p:spPr>
        <p:txBody>
          <a:bodyPr anchor="ctr"/>
          <a:lstStyle/>
          <a:p>
            <a:pPr fontAlgn="base"/>
            <a:r>
              <a:rPr lang="en-US" sz="3200" b="1" dirty="0" smtClean="0">
                <a:solidFill>
                  <a:srgbClr val="00B0F0"/>
                </a:solidFill>
              </a:rPr>
              <a:t>Starting a PHP Session</a:t>
            </a:r>
            <a:endParaRPr lang="en-US" sz="3200" b="1" dirty="0">
              <a:solidFill>
                <a:srgbClr val="00B0F0"/>
              </a:solidFill>
            </a:endParaRPr>
          </a:p>
        </p:txBody>
      </p:sp>
      <p:sp>
        <p:nvSpPr>
          <p:cNvPr id="13" name="Rectangle 12"/>
          <p:cNvSpPr/>
          <p:nvPr/>
        </p:nvSpPr>
        <p:spPr>
          <a:xfrm>
            <a:off x="1259632" y="865406"/>
            <a:ext cx="7488832" cy="2677656"/>
          </a:xfrm>
          <a:prstGeom prst="rect">
            <a:avLst/>
          </a:prstGeom>
        </p:spPr>
        <p:txBody>
          <a:bodyPr wrap="square">
            <a:spAutoFit/>
          </a:bodyPr>
          <a:lstStyle/>
          <a:p>
            <a:pPr algn="just"/>
            <a:r>
              <a:rPr lang="en-US" sz="1400" dirty="0" smtClean="0"/>
              <a:t>Before you can store any information in session variables, you must first start up the session. </a:t>
            </a:r>
          </a:p>
          <a:p>
            <a:pPr algn="just"/>
            <a:r>
              <a:rPr lang="en-US" sz="1400" dirty="0" smtClean="0"/>
              <a:t>To begin a new session, simply call the PHP session_start() function. It will create a new session and generate a unique session ID for the user.</a:t>
            </a:r>
          </a:p>
          <a:p>
            <a:pPr algn="just"/>
            <a:endParaRPr lang="en-US" sz="1400" dirty="0" smtClean="0"/>
          </a:p>
          <a:p>
            <a:pPr algn="just"/>
            <a:r>
              <a:rPr lang="en-US" sz="1400" b="1" dirty="0" smtClean="0"/>
              <a:t>Example :</a:t>
            </a:r>
          </a:p>
          <a:p>
            <a:pPr algn="just"/>
            <a:r>
              <a:rPr lang="en-US" sz="1400" dirty="0" smtClean="0"/>
              <a:t>&lt;?php </a:t>
            </a:r>
          </a:p>
          <a:p>
            <a:pPr algn="just"/>
            <a:r>
              <a:rPr lang="en-US" sz="1400" dirty="0" smtClean="0"/>
              <a:t>// Starting session</a:t>
            </a:r>
          </a:p>
          <a:p>
            <a:pPr algn="just"/>
            <a:r>
              <a:rPr lang="en-US" sz="1400" dirty="0" smtClean="0"/>
              <a:t> session_start(); </a:t>
            </a:r>
          </a:p>
          <a:p>
            <a:pPr algn="just"/>
            <a:r>
              <a:rPr lang="en-US" sz="1400" dirty="0" smtClean="0"/>
              <a:t>?&gt;</a:t>
            </a:r>
          </a:p>
          <a:p>
            <a:pPr algn="just"/>
            <a:r>
              <a:rPr lang="en-US" sz="1400" dirty="0" smtClean="0"/>
              <a:t>The session_start() function first checks to see if a session already exists by looking for the presence of a session ID. If it finds one, i.e. if the session is already started, it sets up the session variables and if doesn't, it starts a new session by creating a new session ID.</a:t>
            </a:r>
            <a:endParaRPr lang="en-US" sz="1400" dirty="0">
              <a:solidFill>
                <a:srgbClr val="FF0000"/>
              </a:solidFill>
            </a:endParaRPr>
          </a:p>
        </p:txBody>
      </p:sp>
      <p:sp>
        <p:nvSpPr>
          <p:cNvPr id="12" name="Rectangle 11"/>
          <p:cNvSpPr/>
          <p:nvPr/>
        </p:nvSpPr>
        <p:spPr>
          <a:xfrm>
            <a:off x="214282" y="4071948"/>
            <a:ext cx="8715404" cy="92333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b="1" dirty="0" smtClean="0"/>
              <a:t>Note:</a:t>
            </a:r>
            <a:r>
              <a:rPr lang="en-US" dirty="0" smtClean="0"/>
              <a:t> . You must call the session_start() function at the beginning of the page i.e. before any output generated by your script in the browser, much like you do while setting the cookies with setcookie() function</a:t>
            </a:r>
            <a:endParaRPr lang="en-US" dirty="0"/>
          </a:p>
        </p:txBody>
      </p:sp>
    </p:spTree>
    <p:extLst>
      <p:ext uri="{BB962C8B-B14F-4D97-AF65-F5344CB8AC3E}">
        <p14:creationId xmlns:p14="http://schemas.microsoft.com/office/powerpoint/2010/main" val="41104448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77806" y="-808806"/>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259632" y="-120856"/>
            <a:ext cx="8098650" cy="776530"/>
          </a:xfrm>
          <a:prstGeom prst="rect">
            <a:avLst/>
          </a:prstGeom>
        </p:spPr>
        <p:txBody>
          <a:bodyPr anchor="ctr"/>
          <a:lstStyle/>
          <a:p>
            <a:pPr fontAlgn="base"/>
            <a:r>
              <a:rPr lang="en-US" sz="3200" b="1" dirty="0" smtClean="0">
                <a:solidFill>
                  <a:srgbClr val="00B0F0"/>
                </a:solidFill>
              </a:rPr>
              <a:t>Storing and Accessing Session Data</a:t>
            </a:r>
            <a:endParaRPr lang="en-US" sz="3200" b="1" dirty="0">
              <a:solidFill>
                <a:srgbClr val="00B0F0"/>
              </a:solidFill>
            </a:endParaRPr>
          </a:p>
        </p:txBody>
      </p:sp>
      <p:sp>
        <p:nvSpPr>
          <p:cNvPr id="13" name="Rectangle 12"/>
          <p:cNvSpPr/>
          <p:nvPr/>
        </p:nvSpPr>
        <p:spPr>
          <a:xfrm>
            <a:off x="1115616" y="865406"/>
            <a:ext cx="7814070" cy="3108543"/>
          </a:xfrm>
          <a:prstGeom prst="rect">
            <a:avLst/>
          </a:prstGeom>
        </p:spPr>
        <p:txBody>
          <a:bodyPr wrap="square">
            <a:spAutoFit/>
          </a:bodyPr>
          <a:lstStyle/>
          <a:p>
            <a:r>
              <a:rPr lang="en-US" sz="1600" dirty="0" smtClean="0"/>
              <a:t>You can store all your session data as key-value pairs in the $_SESSION[] superglobal array. The stored data can be accessed during lifetime of a session. Consider the following script, which creates a new session and registers two session variables.</a:t>
            </a:r>
          </a:p>
          <a:p>
            <a:r>
              <a:rPr lang="en-US" sz="1600" dirty="0" smtClean="0">
                <a:solidFill>
                  <a:srgbClr val="FF0000"/>
                </a:solidFill>
              </a:rPr>
              <a:t>Example:</a:t>
            </a:r>
            <a:endParaRPr lang="en-US" sz="1200" dirty="0" smtClean="0">
              <a:solidFill>
                <a:srgbClr val="FF0000"/>
              </a:solidFill>
            </a:endParaRPr>
          </a:p>
          <a:p>
            <a:r>
              <a:rPr lang="en-US" sz="1200" dirty="0" smtClean="0"/>
              <a:t>&lt;?php </a:t>
            </a:r>
          </a:p>
          <a:p>
            <a:r>
              <a:rPr lang="en-US" sz="1200" dirty="0" smtClean="0"/>
              <a:t>// Starting session session_start();</a:t>
            </a:r>
          </a:p>
          <a:p>
            <a:r>
              <a:rPr lang="en-US" sz="1200" dirty="0" smtClean="0"/>
              <a:t> // Storing session data </a:t>
            </a:r>
          </a:p>
          <a:p>
            <a:r>
              <a:rPr lang="en-US" sz="1200" dirty="0" smtClean="0"/>
              <a:t>$_SESSION["</a:t>
            </a:r>
            <a:r>
              <a:rPr lang="en-US" sz="1200" dirty="0" err="1" smtClean="0"/>
              <a:t>firstname</a:t>
            </a:r>
            <a:r>
              <a:rPr lang="en-US" sz="1200" dirty="0" smtClean="0"/>
              <a:t>"] = “</a:t>
            </a:r>
            <a:r>
              <a:rPr lang="en-US" sz="1200" dirty="0" err="1" smtClean="0"/>
              <a:t>Bibhu</a:t>
            </a:r>
            <a:r>
              <a:rPr lang="en-US" sz="1200" dirty="0" smtClean="0"/>
              <a:t> </a:t>
            </a:r>
            <a:r>
              <a:rPr lang="en-US" sz="1200" dirty="0" err="1" smtClean="0"/>
              <a:t>Ranjan</a:t>
            </a:r>
            <a:r>
              <a:rPr lang="en-US" sz="1200" dirty="0" smtClean="0"/>
              <a:t>";</a:t>
            </a:r>
          </a:p>
          <a:p>
            <a:r>
              <a:rPr lang="en-US" sz="1200" dirty="0" smtClean="0"/>
              <a:t> $_SESSION["lastname"] = “Mohanty";</a:t>
            </a:r>
          </a:p>
          <a:p>
            <a:r>
              <a:rPr lang="en-US" sz="1200" dirty="0" smtClean="0"/>
              <a:t> ?&gt;</a:t>
            </a:r>
          </a:p>
          <a:p>
            <a:r>
              <a:rPr lang="en-US" sz="1200" dirty="0" smtClean="0"/>
              <a:t>&lt;?php </a:t>
            </a:r>
          </a:p>
          <a:p>
            <a:r>
              <a:rPr lang="en-US" sz="1200" dirty="0" smtClean="0"/>
              <a:t>// Starting session  if page is different</a:t>
            </a:r>
          </a:p>
          <a:p>
            <a:r>
              <a:rPr lang="en-US" sz="1200" dirty="0" smtClean="0"/>
              <a:t>session_start(); </a:t>
            </a:r>
          </a:p>
          <a:p>
            <a:r>
              <a:rPr lang="en-US" sz="1200" dirty="0" smtClean="0"/>
              <a:t>// Accessing session data echo 'Hi, ' . $_SESSION["</a:t>
            </a:r>
            <a:r>
              <a:rPr lang="en-US" sz="1200" dirty="0" err="1" smtClean="0"/>
              <a:t>firstname</a:t>
            </a:r>
            <a:r>
              <a:rPr lang="en-US" sz="1200" dirty="0" smtClean="0"/>
              <a:t>"] . ' ' . $_SESSION["lastname"];</a:t>
            </a:r>
          </a:p>
          <a:p>
            <a:r>
              <a:rPr lang="en-US" sz="1200" dirty="0" smtClean="0"/>
              <a:t> ?&gt;</a:t>
            </a:r>
            <a:endParaRPr lang="en-US" sz="1200" dirty="0">
              <a:solidFill>
                <a:srgbClr val="FF0000"/>
              </a:solidFill>
            </a:endParaRPr>
          </a:p>
        </p:txBody>
      </p:sp>
      <p:sp>
        <p:nvSpPr>
          <p:cNvPr id="12" name="Rectangle 11"/>
          <p:cNvSpPr/>
          <p:nvPr/>
        </p:nvSpPr>
        <p:spPr>
          <a:xfrm>
            <a:off x="214282" y="4071948"/>
            <a:ext cx="871540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b="1" dirty="0" smtClean="0"/>
              <a:t>Note:</a:t>
            </a:r>
            <a:r>
              <a:rPr lang="en-US" dirty="0" smtClean="0"/>
              <a:t> To access the session data in the same page there is no need to recreate the session since it has been already started on the top of the page.</a:t>
            </a:r>
            <a:endParaRPr lang="en-US" dirty="0"/>
          </a:p>
        </p:txBody>
      </p:sp>
    </p:spTree>
    <p:extLst>
      <p:ext uri="{BB962C8B-B14F-4D97-AF65-F5344CB8AC3E}">
        <p14:creationId xmlns:p14="http://schemas.microsoft.com/office/powerpoint/2010/main" val="37316336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259632" y="0"/>
            <a:ext cx="8098650" cy="776530"/>
          </a:xfrm>
          <a:prstGeom prst="rect">
            <a:avLst/>
          </a:prstGeom>
        </p:spPr>
        <p:txBody>
          <a:bodyPr anchor="ctr"/>
          <a:lstStyle/>
          <a:p>
            <a:pPr fontAlgn="base"/>
            <a:r>
              <a:rPr lang="en-US" sz="3200" b="1" dirty="0" smtClean="0">
                <a:solidFill>
                  <a:srgbClr val="00B0F0"/>
                </a:solidFill>
              </a:rPr>
              <a:t>Destroying a Session</a:t>
            </a:r>
            <a:endParaRPr lang="en-US" sz="3200" b="1" dirty="0">
              <a:solidFill>
                <a:srgbClr val="00B0F0"/>
              </a:solidFill>
            </a:endParaRPr>
          </a:p>
        </p:txBody>
      </p:sp>
      <p:sp>
        <p:nvSpPr>
          <p:cNvPr id="13" name="Rectangle 12"/>
          <p:cNvSpPr/>
          <p:nvPr/>
        </p:nvSpPr>
        <p:spPr>
          <a:xfrm>
            <a:off x="1259632" y="865406"/>
            <a:ext cx="7884368" cy="553998"/>
          </a:xfrm>
          <a:prstGeom prst="rect">
            <a:avLst/>
          </a:prstGeom>
        </p:spPr>
        <p:txBody>
          <a:bodyPr wrap="square">
            <a:spAutoFit/>
          </a:bodyPr>
          <a:lstStyle/>
          <a:p>
            <a:r>
              <a:rPr lang="en-US" sz="1400" dirty="0" smtClean="0"/>
              <a:t>If you want to remove certain session data, simply unset the corresponding key of the </a:t>
            </a:r>
          </a:p>
          <a:p>
            <a:r>
              <a:rPr lang="en-US" sz="1400" b="1" dirty="0" smtClean="0">
                <a:solidFill>
                  <a:srgbClr val="FF0000"/>
                </a:solidFill>
              </a:rPr>
              <a:t>$_SESSION</a:t>
            </a:r>
            <a:r>
              <a:rPr lang="en-US" sz="1400" dirty="0" smtClean="0"/>
              <a:t> associative array, as shown in the following example</a:t>
            </a:r>
            <a:r>
              <a:rPr lang="en-US" sz="1600" dirty="0" smtClean="0"/>
              <a:t>:</a:t>
            </a:r>
          </a:p>
        </p:txBody>
      </p:sp>
      <p:sp>
        <p:nvSpPr>
          <p:cNvPr id="12" name="Rectangle 11"/>
          <p:cNvSpPr/>
          <p:nvPr/>
        </p:nvSpPr>
        <p:spPr>
          <a:xfrm>
            <a:off x="71406" y="4077312"/>
            <a:ext cx="8929718" cy="9233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b="1" dirty="0" smtClean="0"/>
              <a:t>Note:</a:t>
            </a:r>
            <a:r>
              <a:rPr lang="en-US" dirty="0" smtClean="0"/>
              <a:t> Before destroying a session with the session_destroy() function, you need to first recreate the session environment if it is not already there using the session_start() </a:t>
            </a:r>
          </a:p>
          <a:p>
            <a:r>
              <a:rPr lang="en-US" dirty="0" smtClean="0"/>
              <a:t>function, so that there is something to destroy.</a:t>
            </a:r>
            <a:endParaRPr lang="en-US" dirty="0"/>
          </a:p>
        </p:txBody>
      </p:sp>
      <p:sp>
        <p:nvSpPr>
          <p:cNvPr id="14" name="Title 6"/>
          <p:cNvSpPr txBox="1">
            <a:spLocks/>
          </p:cNvSpPr>
          <p:nvPr/>
        </p:nvSpPr>
        <p:spPr>
          <a:xfrm>
            <a:off x="1259632" y="1510368"/>
            <a:ext cx="4143404" cy="2357454"/>
          </a:xfrm>
          <a:prstGeom prst="rect">
            <a:avLst/>
          </a:prstGeom>
        </p:spPr>
        <p:txBody>
          <a:bodyPr anchor="ctr"/>
          <a:lstStyle/>
          <a:p>
            <a:r>
              <a:rPr lang="en-US" sz="1600" dirty="0" smtClean="0">
                <a:solidFill>
                  <a:srgbClr val="FF0000"/>
                </a:solidFill>
              </a:rPr>
              <a:t>Example:1</a:t>
            </a:r>
          </a:p>
          <a:p>
            <a:r>
              <a:rPr lang="en-US" sz="1600" dirty="0" smtClean="0"/>
              <a:t>&lt;?php</a:t>
            </a:r>
          </a:p>
          <a:p>
            <a:r>
              <a:rPr lang="en-US" sz="1600" dirty="0" smtClean="0"/>
              <a:t> // Starting session</a:t>
            </a:r>
          </a:p>
          <a:p>
            <a:r>
              <a:rPr lang="en-US" sz="1600" dirty="0" smtClean="0"/>
              <a:t> session_start();</a:t>
            </a:r>
          </a:p>
          <a:p>
            <a:r>
              <a:rPr lang="en-US" sz="1600" dirty="0" smtClean="0"/>
              <a:t> // Removing session data</a:t>
            </a:r>
          </a:p>
          <a:p>
            <a:r>
              <a:rPr lang="en-US" sz="1600" dirty="0" smtClean="0"/>
              <a:t> if(</a:t>
            </a:r>
            <a:r>
              <a:rPr lang="en-US" sz="1600" dirty="0" err="1" smtClean="0"/>
              <a:t>isset</a:t>
            </a:r>
            <a:r>
              <a:rPr lang="en-US" sz="1600" dirty="0" smtClean="0"/>
              <a:t>($_SESSION["lastname"])){</a:t>
            </a:r>
          </a:p>
          <a:p>
            <a:r>
              <a:rPr lang="en-US" sz="1600" dirty="0" smtClean="0"/>
              <a:t> unset($_SESSION["lastname"]);</a:t>
            </a:r>
          </a:p>
          <a:p>
            <a:r>
              <a:rPr lang="en-US" sz="1600" dirty="0" smtClean="0"/>
              <a:t> }</a:t>
            </a:r>
          </a:p>
          <a:p>
            <a:r>
              <a:rPr lang="en-US" sz="1600" dirty="0" smtClean="0"/>
              <a:t> ?&gt;</a:t>
            </a:r>
            <a:endParaRPr lang="en-US" sz="1600" dirty="0">
              <a:solidFill>
                <a:srgbClr val="FF0000"/>
              </a:solidFill>
            </a:endParaRPr>
          </a:p>
        </p:txBody>
      </p:sp>
      <p:sp>
        <p:nvSpPr>
          <p:cNvPr id="15" name="Title 6"/>
          <p:cNvSpPr txBox="1">
            <a:spLocks/>
          </p:cNvSpPr>
          <p:nvPr/>
        </p:nvSpPr>
        <p:spPr>
          <a:xfrm>
            <a:off x="5188361" y="1275606"/>
            <a:ext cx="4143404" cy="2286016"/>
          </a:xfrm>
          <a:prstGeom prst="rect">
            <a:avLst/>
          </a:prstGeom>
        </p:spPr>
        <p:txBody>
          <a:bodyPr anchor="ctr"/>
          <a:lstStyle/>
          <a:p>
            <a:r>
              <a:rPr lang="en-US" sz="1600" dirty="0" smtClean="0">
                <a:solidFill>
                  <a:srgbClr val="FF0000"/>
                </a:solidFill>
              </a:rPr>
              <a:t>Example:2</a:t>
            </a:r>
          </a:p>
          <a:p>
            <a:r>
              <a:rPr lang="en-US" sz="1600" dirty="0" smtClean="0"/>
              <a:t>&lt;?php </a:t>
            </a:r>
          </a:p>
          <a:p>
            <a:r>
              <a:rPr lang="en-US" sz="1600" dirty="0" smtClean="0"/>
              <a:t>// Starting session session_start(); </a:t>
            </a:r>
          </a:p>
          <a:p>
            <a:r>
              <a:rPr lang="en-US" sz="1600" dirty="0" smtClean="0"/>
              <a:t>// Destroying session </a:t>
            </a:r>
          </a:p>
          <a:p>
            <a:r>
              <a:rPr lang="en-US" sz="1600" dirty="0" smtClean="0"/>
              <a:t>session_destroy();</a:t>
            </a:r>
          </a:p>
          <a:p>
            <a:r>
              <a:rPr lang="en-US" sz="1600" dirty="0" smtClean="0"/>
              <a:t> ?&gt;</a:t>
            </a:r>
            <a:endParaRPr lang="en-US" sz="1600" dirty="0">
              <a:solidFill>
                <a:srgbClr val="FF0000"/>
              </a:solidFill>
            </a:endParaRPr>
          </a:p>
        </p:txBody>
      </p:sp>
    </p:spTree>
    <p:extLst>
      <p:ext uri="{BB962C8B-B14F-4D97-AF65-F5344CB8AC3E}">
        <p14:creationId xmlns:p14="http://schemas.microsoft.com/office/powerpoint/2010/main" val="3722388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195486"/>
            <a:ext cx="5472608" cy="542078"/>
          </a:xfrm>
        </p:spPr>
        <p:txBody>
          <a:bodyPr/>
          <a:lstStyle/>
          <a:p>
            <a:r>
              <a:rPr lang="en-US" dirty="0" smtClean="0"/>
              <a:t>Setting Default Time</a:t>
            </a:r>
            <a:endParaRPr lang="en-IN" dirty="0"/>
          </a:p>
        </p:txBody>
      </p:sp>
      <p:sp>
        <p:nvSpPr>
          <p:cNvPr id="3" name="Text Placeholder 2"/>
          <p:cNvSpPr>
            <a:spLocks noGrp="1"/>
          </p:cNvSpPr>
          <p:nvPr>
            <p:ph type="body" sz="quarter" idx="11"/>
          </p:nvPr>
        </p:nvSpPr>
        <p:spPr>
          <a:xfrm>
            <a:off x="1259632" y="339502"/>
            <a:ext cx="8218242" cy="5328592"/>
          </a:xfrm>
        </p:spPr>
        <p:txBody>
          <a:bodyPr/>
          <a:lstStyle/>
          <a:p>
            <a:r>
              <a:rPr lang="en-US" dirty="0"/>
              <a:t>&lt;?</a:t>
            </a:r>
            <a:r>
              <a:rPr lang="en-US" dirty="0" err="1"/>
              <a:t>php</a:t>
            </a:r>
            <a:endParaRPr lang="en-US" dirty="0"/>
          </a:p>
          <a:p>
            <a:r>
              <a:rPr lang="en-US" dirty="0"/>
              <a:t>// Start the session</a:t>
            </a:r>
          </a:p>
          <a:p>
            <a:r>
              <a:rPr lang="en-US" dirty="0"/>
              <a:t>session_start();</a:t>
            </a:r>
          </a:p>
          <a:p>
            <a:endParaRPr lang="en-US" dirty="0"/>
          </a:p>
          <a:p>
            <a:r>
              <a:rPr lang="en-US" dirty="0"/>
              <a:t>// Set the session timeout (in seconds)</a:t>
            </a:r>
          </a:p>
          <a:p>
            <a:r>
              <a:rPr lang="en-US" dirty="0"/>
              <a:t>$session_lifetime = 1800; // 30 minutes</a:t>
            </a:r>
          </a:p>
          <a:p>
            <a:r>
              <a:rPr lang="en-US" dirty="0"/>
              <a:t>ini_set('</a:t>
            </a:r>
            <a:r>
              <a:rPr lang="en-US" dirty="0" err="1"/>
              <a:t>session.gc_maxlifetime</a:t>
            </a:r>
            <a:r>
              <a:rPr lang="en-US" dirty="0"/>
              <a:t>', $session_lifetime);</a:t>
            </a:r>
          </a:p>
          <a:p>
            <a:endParaRPr lang="en-US" dirty="0"/>
          </a:p>
          <a:p>
            <a:r>
              <a:rPr lang="en-US" dirty="0"/>
              <a:t>// Set the session cookie lifetime</a:t>
            </a:r>
          </a:p>
          <a:p>
            <a:r>
              <a:rPr lang="en-US" dirty="0" err="1"/>
              <a:t>setcookie</a:t>
            </a:r>
            <a:r>
              <a:rPr lang="en-US" dirty="0"/>
              <a:t>(</a:t>
            </a:r>
            <a:r>
              <a:rPr lang="en-US" dirty="0" err="1"/>
              <a:t>session_name</a:t>
            </a:r>
            <a:r>
              <a:rPr lang="en-US" dirty="0"/>
              <a:t>(), </a:t>
            </a:r>
            <a:r>
              <a:rPr lang="en-US" dirty="0" err="1"/>
              <a:t>session_id</a:t>
            </a:r>
            <a:r>
              <a:rPr lang="en-US" dirty="0"/>
              <a:t>(), time() + $session_lifetime);</a:t>
            </a:r>
          </a:p>
          <a:p>
            <a:endParaRPr lang="en-US" dirty="0"/>
          </a:p>
          <a:p>
            <a:r>
              <a:rPr lang="en-US" dirty="0"/>
              <a:t>// Your session data</a:t>
            </a:r>
          </a:p>
          <a:p>
            <a:r>
              <a:rPr lang="en-US" dirty="0"/>
              <a:t>$_SESSION['username'] = '</a:t>
            </a:r>
            <a:r>
              <a:rPr lang="en-US" dirty="0" err="1"/>
              <a:t>JohnDoe</a:t>
            </a:r>
            <a:r>
              <a:rPr lang="en-US" dirty="0"/>
              <a:t>';</a:t>
            </a:r>
          </a:p>
          <a:p>
            <a:r>
              <a:rPr lang="en-US" dirty="0"/>
              <a:t>?&gt;</a:t>
            </a:r>
          </a:p>
          <a:p>
            <a:r>
              <a:rPr lang="en-US" dirty="0" smtClean="0"/>
              <a:t>Modifying </a:t>
            </a:r>
            <a:r>
              <a:rPr lang="en-US" dirty="0"/>
              <a:t>php.ini</a:t>
            </a:r>
          </a:p>
          <a:p>
            <a:r>
              <a:rPr lang="en-US" dirty="0"/>
              <a:t>------------------</a:t>
            </a:r>
          </a:p>
          <a:p>
            <a:r>
              <a:rPr lang="en-US" dirty="0"/>
              <a:t>- </a:t>
            </a:r>
            <a:r>
              <a:rPr lang="en-US" dirty="0" err="1"/>
              <a:t>session.gc_maxlifetime</a:t>
            </a:r>
            <a:r>
              <a:rPr lang="en-US" dirty="0"/>
              <a:t> = 1800    ; // Time in seconds (e.g., 1800 = 30 minutes)</a:t>
            </a:r>
          </a:p>
          <a:p>
            <a:r>
              <a:rPr lang="en-US" dirty="0"/>
              <a:t>- </a:t>
            </a:r>
            <a:r>
              <a:rPr lang="en-US" dirty="0" err="1"/>
              <a:t>session.cookie_lifetime</a:t>
            </a:r>
            <a:r>
              <a:rPr lang="en-US" dirty="0"/>
              <a:t> = 1800   ; // Time in seconds (this ensures that the session cookie lasts for the same duration)</a:t>
            </a:r>
          </a:p>
          <a:p>
            <a:endParaRPr lang="en-IN" dirty="0"/>
          </a:p>
        </p:txBody>
      </p:sp>
    </p:spTree>
    <p:extLst>
      <p:ext uri="{BB962C8B-B14F-4D97-AF65-F5344CB8AC3E}">
        <p14:creationId xmlns:p14="http://schemas.microsoft.com/office/powerpoint/2010/main" val="15719019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Topics</a:t>
            </a:r>
            <a:endParaRPr lang="ko-KR" altLang="en-US" dirty="0"/>
          </a:p>
        </p:txBody>
      </p:sp>
      <p:sp>
        <p:nvSpPr>
          <p:cNvPr id="9" name="Rectangle 8"/>
          <p:cNvSpPr/>
          <p:nvPr/>
        </p:nvSpPr>
        <p:spPr>
          <a:xfrm>
            <a:off x="1527165" y="1182355"/>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2327140" y="1254355"/>
            <a:ext cx="6116031"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619505" y="1254355"/>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1626224" y="1275523"/>
            <a:ext cx="605282" cy="461665"/>
          </a:xfrm>
          <a:prstGeom prst="rect">
            <a:avLst/>
          </a:prstGeom>
          <a:noFill/>
        </p:spPr>
        <p:txBody>
          <a:bodyPr wrap="square" rtlCol="0" anchor="ctr">
            <a:spAutoFit/>
          </a:bodyPr>
          <a:lstStyle/>
          <a:p>
            <a:pPr algn="ctr"/>
            <a:r>
              <a:rPr lang="en-US" altLang="ko-KR" sz="2400" b="1" dirty="0">
                <a:solidFill>
                  <a:schemeClr val="accent1"/>
                </a:solidFill>
                <a:latin typeface="Arial" pitchFamily="34" charset="0"/>
                <a:cs typeface="Arial" pitchFamily="34" charset="0"/>
              </a:rPr>
              <a:t>01</a:t>
            </a:r>
            <a:endParaRPr lang="ko-KR" altLang="en-US" sz="2400" b="1" dirty="0">
              <a:solidFill>
                <a:schemeClr val="accent1"/>
              </a:solidFill>
              <a:latin typeface="Arial" pitchFamily="34" charset="0"/>
              <a:cs typeface="Arial" pitchFamily="34" charset="0"/>
            </a:endParaRPr>
          </a:p>
        </p:txBody>
      </p:sp>
      <p:sp>
        <p:nvSpPr>
          <p:cNvPr id="19" name="TextBox 12"/>
          <p:cNvSpPr txBox="1"/>
          <p:nvPr/>
        </p:nvSpPr>
        <p:spPr bwMode="auto">
          <a:xfrm>
            <a:off x="2428860" y="1285866"/>
            <a:ext cx="4813049" cy="40011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fontAlgn="base"/>
            <a:r>
              <a:rPr lang="en-US" sz="2000" b="1" dirty="0" smtClean="0">
                <a:solidFill>
                  <a:schemeClr val="bg1"/>
                </a:solidFill>
              </a:rPr>
              <a:t>Date and Time</a:t>
            </a:r>
          </a:p>
        </p:txBody>
      </p:sp>
      <p:sp>
        <p:nvSpPr>
          <p:cNvPr id="27" name="Rectangle 26"/>
          <p:cNvSpPr/>
          <p:nvPr/>
        </p:nvSpPr>
        <p:spPr>
          <a:xfrm>
            <a:off x="1527165" y="2089104"/>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27"/>
          <p:cNvSpPr/>
          <p:nvPr/>
        </p:nvSpPr>
        <p:spPr>
          <a:xfrm>
            <a:off x="2327140" y="2161104"/>
            <a:ext cx="6116031"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29" name="Rectangle 28"/>
          <p:cNvSpPr/>
          <p:nvPr/>
        </p:nvSpPr>
        <p:spPr>
          <a:xfrm>
            <a:off x="1619505" y="2161104"/>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1626224" y="2182272"/>
            <a:ext cx="605282" cy="461665"/>
          </a:xfrm>
          <a:prstGeom prst="rect">
            <a:avLst/>
          </a:prstGeom>
          <a:noFill/>
        </p:spPr>
        <p:txBody>
          <a:bodyPr wrap="square" rtlCol="0" anchor="ctr">
            <a:spAutoFit/>
          </a:bodyPr>
          <a:lstStyle/>
          <a:p>
            <a:pPr algn="ctr"/>
            <a:r>
              <a:rPr lang="en-US" altLang="ko-KR" sz="2400" b="1" dirty="0">
                <a:solidFill>
                  <a:schemeClr val="accent2"/>
                </a:solidFill>
                <a:latin typeface="Arial" pitchFamily="34" charset="0"/>
                <a:cs typeface="Arial" pitchFamily="34" charset="0"/>
              </a:rPr>
              <a:t>02</a:t>
            </a:r>
            <a:endParaRPr lang="ko-KR" altLang="en-US" sz="2400" b="1" dirty="0">
              <a:solidFill>
                <a:schemeClr val="accent2"/>
              </a:solidFill>
              <a:latin typeface="Arial" pitchFamily="34" charset="0"/>
              <a:cs typeface="Arial" pitchFamily="34" charset="0"/>
            </a:endParaRPr>
          </a:p>
        </p:txBody>
      </p:sp>
      <p:sp>
        <p:nvSpPr>
          <p:cNvPr id="31" name="TextBox 12"/>
          <p:cNvSpPr txBox="1"/>
          <p:nvPr/>
        </p:nvSpPr>
        <p:spPr bwMode="auto">
          <a:xfrm>
            <a:off x="2428860" y="2214560"/>
            <a:ext cx="4813049" cy="707886"/>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sz="2000" b="1" dirty="0" smtClean="0">
                <a:solidFill>
                  <a:schemeClr val="bg1"/>
                </a:solidFill>
              </a:rPr>
              <a:t>Include  Files</a:t>
            </a:r>
          </a:p>
          <a:p>
            <a:pPr>
              <a:defRPr/>
            </a:pPr>
            <a:endParaRPr lang="ko-KR" altLang="en-US" sz="2000" b="1" dirty="0">
              <a:solidFill>
                <a:schemeClr val="bg1"/>
              </a:solidFill>
              <a:latin typeface="Arial" pitchFamily="34" charset="0"/>
              <a:cs typeface="Arial" pitchFamily="34" charset="0"/>
            </a:endParaRPr>
          </a:p>
        </p:txBody>
      </p:sp>
      <p:sp>
        <p:nvSpPr>
          <p:cNvPr id="36" name="Rectangle 35"/>
          <p:cNvSpPr/>
          <p:nvPr/>
        </p:nvSpPr>
        <p:spPr>
          <a:xfrm>
            <a:off x="1619505" y="3067853"/>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TextBox 12"/>
          <p:cNvSpPr txBox="1"/>
          <p:nvPr/>
        </p:nvSpPr>
        <p:spPr bwMode="auto">
          <a:xfrm>
            <a:off x="2622011" y="3208065"/>
            <a:ext cx="4813049"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latin typeface="Arial" pitchFamily="34" charset="0"/>
                <a:cs typeface="Arial" pitchFamily="34" charset="0"/>
              </a:rPr>
              <a:t>Get a modern PowerPoint  Presentation that is beautifully designed</a:t>
            </a:r>
            <a:endParaRPr lang="ko-KR" altLang="en-US" sz="1200" dirty="0">
              <a:solidFill>
                <a:schemeClr val="bg1"/>
              </a:solidFill>
              <a:latin typeface="Arial" pitchFamily="34" charset="0"/>
              <a:cs typeface="Arial" pitchFamily="34" charset="0"/>
            </a:endParaRPr>
          </a:p>
        </p:txBody>
      </p:sp>
      <p:sp>
        <p:nvSpPr>
          <p:cNvPr id="44" name="TextBox 12"/>
          <p:cNvSpPr txBox="1"/>
          <p:nvPr/>
        </p:nvSpPr>
        <p:spPr bwMode="auto">
          <a:xfrm>
            <a:off x="2622011" y="4114813"/>
            <a:ext cx="4813049"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latin typeface="Arial" pitchFamily="34" charset="0"/>
                <a:cs typeface="Arial" pitchFamily="34" charset="0"/>
              </a:rPr>
              <a:t>Get a modern PowerPoint  Presentation that is beautifully designed</a:t>
            </a:r>
            <a:endParaRPr lang="ko-KR" altLang="en-US" sz="12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2031497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785786" y="0"/>
            <a:ext cx="9144000" cy="776530"/>
          </a:xfrm>
          <a:prstGeom prst="rect">
            <a:avLst/>
          </a:prstGeom>
        </p:spPr>
        <p:txBody>
          <a:bodyPr anchor="ctr"/>
          <a:lstStyle/>
          <a:p>
            <a:pPr fontAlgn="base"/>
            <a:r>
              <a:rPr lang="en-US" sz="3600" b="1" dirty="0" smtClean="0">
                <a:solidFill>
                  <a:srgbClr val="00B0F0"/>
                </a:solidFill>
              </a:rPr>
              <a:t>INFORMATIONS</a:t>
            </a:r>
            <a:endParaRPr lang="en-US" sz="3600" b="1" dirty="0">
              <a:solidFill>
                <a:srgbClr val="00B0F0"/>
              </a:solidFill>
            </a:endParaRPr>
          </a:p>
        </p:txBody>
      </p:sp>
      <p:sp>
        <p:nvSpPr>
          <p:cNvPr id="15" name="Rectangle 14"/>
          <p:cNvSpPr/>
          <p:nvPr/>
        </p:nvSpPr>
        <p:spPr>
          <a:xfrm>
            <a:off x="500034" y="928676"/>
            <a:ext cx="8643966" cy="3416320"/>
          </a:xfrm>
          <a:prstGeom prst="rect">
            <a:avLst/>
          </a:prstGeom>
        </p:spPr>
        <p:txBody>
          <a:bodyPr wrap="square">
            <a:spAutoFit/>
          </a:bodyPr>
          <a:lstStyle/>
          <a:p>
            <a:pPr fontAlgn="base"/>
            <a:r>
              <a:rPr lang="en-US" dirty="0" smtClean="0"/>
              <a:t>The PHP </a:t>
            </a:r>
            <a:r>
              <a:rPr lang="en-US" b="1" dirty="0" smtClean="0">
                <a:solidFill>
                  <a:srgbClr val="C00000"/>
                </a:solidFill>
              </a:rPr>
              <a:t>date()</a:t>
            </a:r>
            <a:r>
              <a:rPr lang="en-US" dirty="0" smtClean="0"/>
              <a:t> function convert a timestamp to a more readable date and time.</a:t>
            </a:r>
          </a:p>
          <a:p>
            <a:pPr fontAlgn="base"/>
            <a:r>
              <a:rPr lang="en-US" dirty="0" smtClean="0"/>
              <a:t>The computer stores dates and times in a format called UNIX Timestamp, which    measures time as a number of seconds since the beginning of the Unix epoch         (midnight Greenwich Mean Time on January 1, 2024 i.e. January 1, 2024 00:00:00 GMT ).</a:t>
            </a:r>
          </a:p>
          <a:p>
            <a:pPr fontAlgn="base"/>
            <a:r>
              <a:rPr lang="en-US" b="1" dirty="0" smtClean="0">
                <a:solidFill>
                  <a:srgbClr val="C00000"/>
                </a:solidFill>
              </a:rPr>
              <a:t>Syntax : </a:t>
            </a:r>
            <a:r>
              <a:rPr lang="en-US" dirty="0" smtClean="0">
                <a:solidFill>
                  <a:srgbClr val="C00000"/>
                </a:solidFill>
              </a:rPr>
              <a:t>date(</a:t>
            </a:r>
            <a:r>
              <a:rPr lang="en-US" i="1" dirty="0" smtClean="0">
                <a:solidFill>
                  <a:srgbClr val="C00000"/>
                </a:solidFill>
              </a:rPr>
              <a:t>format</a:t>
            </a:r>
            <a:r>
              <a:rPr lang="en-US" dirty="0" smtClean="0">
                <a:solidFill>
                  <a:srgbClr val="C00000"/>
                </a:solidFill>
              </a:rPr>
              <a:t>, </a:t>
            </a:r>
            <a:r>
              <a:rPr lang="en-US" i="1" dirty="0" smtClean="0">
                <a:solidFill>
                  <a:srgbClr val="C00000"/>
                </a:solidFill>
              </a:rPr>
              <a:t>timestamp</a:t>
            </a:r>
            <a:r>
              <a:rPr lang="en-US" dirty="0" smtClean="0">
                <a:solidFill>
                  <a:srgbClr val="C00000"/>
                </a:solidFill>
              </a:rPr>
              <a:t>)</a:t>
            </a:r>
          </a:p>
          <a:p>
            <a:pPr fontAlgn="base"/>
            <a:r>
              <a:rPr lang="en-US" dirty="0" smtClean="0">
                <a:solidFill>
                  <a:srgbClr val="C00000"/>
                </a:solidFill>
              </a:rPr>
              <a:t>	</a:t>
            </a:r>
            <a:r>
              <a:rPr lang="en-US" dirty="0" err="1" smtClean="0">
                <a:solidFill>
                  <a:srgbClr val="C00000"/>
                </a:solidFill>
              </a:rPr>
              <a:t>Note:</a:t>
            </a:r>
            <a:r>
              <a:rPr lang="en-US" i="1" dirty="0" err="1" smtClean="0"/>
              <a:t>timestamp</a:t>
            </a:r>
            <a:r>
              <a:rPr lang="en-US" dirty="0" smtClean="0"/>
              <a:t> is an optional parameter</a:t>
            </a:r>
          </a:p>
          <a:p>
            <a:pPr fontAlgn="base"/>
            <a:r>
              <a:rPr lang="en-US" dirty="0" smtClean="0">
                <a:solidFill>
                  <a:srgbClr val="C00000"/>
                </a:solidFill>
              </a:rPr>
              <a:t>Example:</a:t>
            </a:r>
          </a:p>
          <a:p>
            <a:pPr fontAlgn="base"/>
            <a:r>
              <a:rPr lang="en-US" b="1" dirty="0" smtClean="0">
                <a:solidFill>
                  <a:srgbClr val="C00000"/>
                </a:solidFill>
              </a:rPr>
              <a:t>	</a:t>
            </a:r>
            <a:r>
              <a:rPr lang="en-US" dirty="0" smtClean="0"/>
              <a:t>&lt;?php </a:t>
            </a:r>
          </a:p>
          <a:p>
            <a:pPr fontAlgn="base"/>
            <a:r>
              <a:rPr lang="en-US" dirty="0" smtClean="0"/>
              <a:t>		$today = date("d/m/Y"); </a:t>
            </a:r>
          </a:p>
          <a:p>
            <a:pPr fontAlgn="base"/>
            <a:r>
              <a:rPr lang="en-US" dirty="0" smtClean="0"/>
              <a:t>		echo $today; </a:t>
            </a:r>
          </a:p>
          <a:p>
            <a:pPr fontAlgn="base"/>
            <a:r>
              <a:rPr lang="en-US" dirty="0" smtClean="0"/>
              <a:t>	   ?&gt;</a:t>
            </a:r>
            <a:endParaRPr lang="en-US" b="1" dirty="0">
              <a:solidFill>
                <a:srgbClr val="C00000"/>
              </a:solidFill>
            </a:endParaRPr>
          </a:p>
        </p:txBody>
      </p:sp>
    </p:spTree>
    <p:extLst>
      <p:ext uri="{BB962C8B-B14F-4D97-AF65-F5344CB8AC3E}">
        <p14:creationId xmlns:p14="http://schemas.microsoft.com/office/powerpoint/2010/main" val="2790335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785786" y="0"/>
            <a:ext cx="9144000" cy="776530"/>
          </a:xfrm>
          <a:prstGeom prst="rect">
            <a:avLst/>
          </a:prstGeom>
        </p:spPr>
        <p:txBody>
          <a:bodyPr anchor="ctr"/>
          <a:lstStyle/>
          <a:p>
            <a:pPr fontAlgn="base"/>
            <a:r>
              <a:rPr lang="en-US" sz="3600" b="1" dirty="0" smtClean="0">
                <a:solidFill>
                  <a:srgbClr val="00B0F0"/>
                </a:solidFill>
              </a:rPr>
              <a:t>Form Handling</a:t>
            </a:r>
            <a:endParaRPr lang="en-US" sz="3600" b="1" dirty="0">
              <a:solidFill>
                <a:srgbClr val="00B0F0"/>
              </a:solidFill>
            </a:endParaRPr>
          </a:p>
        </p:txBody>
      </p:sp>
      <p:sp>
        <p:nvSpPr>
          <p:cNvPr id="15" name="Rectangle 14"/>
          <p:cNvSpPr/>
          <p:nvPr/>
        </p:nvSpPr>
        <p:spPr>
          <a:xfrm>
            <a:off x="785786" y="928676"/>
            <a:ext cx="7858180" cy="923330"/>
          </a:xfrm>
          <a:prstGeom prst="rect">
            <a:avLst/>
          </a:prstGeom>
        </p:spPr>
        <p:txBody>
          <a:bodyPr wrap="square">
            <a:spAutoFit/>
          </a:bodyPr>
          <a:lstStyle/>
          <a:p>
            <a:pPr fontAlgn="base"/>
            <a:r>
              <a:rPr lang="en-US" b="1" dirty="0" smtClean="0"/>
              <a:t>Capturing Form Data with PHP</a:t>
            </a:r>
            <a:endParaRPr lang="en-US" dirty="0" smtClean="0"/>
          </a:p>
          <a:p>
            <a:pPr fontAlgn="base"/>
            <a:endParaRPr lang="en-US" dirty="0" smtClean="0">
              <a:solidFill>
                <a:srgbClr val="C00000"/>
              </a:solidFill>
            </a:endParaRPr>
          </a:p>
          <a:p>
            <a:pPr fontAlgn="base"/>
            <a:endParaRPr lang="en-US" b="1" dirty="0">
              <a:solidFill>
                <a:srgbClr val="C00000"/>
              </a:solidFill>
            </a:endParaRPr>
          </a:p>
        </p:txBody>
      </p:sp>
      <p:graphicFrame>
        <p:nvGraphicFramePr>
          <p:cNvPr id="12" name="Table 11"/>
          <p:cNvGraphicFramePr>
            <a:graphicFrameLocks noGrp="1"/>
          </p:cNvGraphicFramePr>
          <p:nvPr/>
        </p:nvGraphicFramePr>
        <p:xfrm>
          <a:off x="357158" y="1428742"/>
          <a:ext cx="8643998" cy="2291080"/>
        </p:xfrm>
        <a:graphic>
          <a:graphicData uri="http://schemas.openxmlformats.org/drawingml/2006/table">
            <a:tbl>
              <a:tblPr firstRow="1" bandRow="1">
                <a:tableStyleId>{00A15C55-8517-42AA-B614-E9B94910E393}</a:tableStyleId>
              </a:tblPr>
              <a:tblGrid>
                <a:gridCol w="1928826"/>
                <a:gridCol w="6715172"/>
              </a:tblGrid>
              <a:tr h="370840">
                <a:tc>
                  <a:txBody>
                    <a:bodyPr/>
                    <a:lstStyle/>
                    <a:p>
                      <a:r>
                        <a:rPr lang="en-US" sz="1800" b="1" i="0" kern="1200" dirty="0" smtClean="0">
                          <a:solidFill>
                            <a:schemeClr val="lt1"/>
                          </a:solidFill>
                          <a:latin typeface="+mn-lt"/>
                          <a:ea typeface="+mn-ea"/>
                          <a:cs typeface="+mn-cs"/>
                        </a:rPr>
                        <a:t>Superglobal</a:t>
                      </a:r>
                      <a:endParaRPr lang="en-US" dirty="0"/>
                    </a:p>
                  </a:txBody>
                  <a:tcPr/>
                </a:tc>
                <a:tc>
                  <a:txBody>
                    <a:bodyPr/>
                    <a:lstStyle/>
                    <a:p>
                      <a:r>
                        <a:rPr lang="en-US" sz="1800" b="1" i="0" kern="1200" dirty="0" smtClean="0">
                          <a:solidFill>
                            <a:schemeClr val="lt1"/>
                          </a:solidFill>
                          <a:latin typeface="+mn-lt"/>
                          <a:ea typeface="+mn-ea"/>
                          <a:cs typeface="+mn-cs"/>
                        </a:rPr>
                        <a:t>Description</a:t>
                      </a:r>
                      <a:endParaRPr lang="en-US" dirty="0"/>
                    </a:p>
                  </a:txBody>
                  <a:tcPr/>
                </a:tc>
              </a:tr>
              <a:tr h="370840">
                <a:tc>
                  <a:txBody>
                    <a:bodyPr/>
                    <a:lstStyle/>
                    <a:p>
                      <a:r>
                        <a:rPr lang="en-US" sz="1800" b="0" i="0" kern="1200" dirty="0" smtClean="0">
                          <a:solidFill>
                            <a:schemeClr val="dk1"/>
                          </a:solidFill>
                          <a:latin typeface="+mn-lt"/>
                          <a:ea typeface="+mn-ea"/>
                          <a:cs typeface="+mn-cs"/>
                        </a:rPr>
                        <a:t>$_GET</a:t>
                      </a:r>
                      <a:endParaRPr lang="en-US" dirty="0"/>
                    </a:p>
                  </a:txBody>
                  <a:tcPr/>
                </a:tc>
                <a:tc>
                  <a:txBody>
                    <a:bodyPr/>
                    <a:lstStyle/>
                    <a:p>
                      <a:r>
                        <a:rPr lang="en-US" sz="1800" b="0" i="0" kern="1200" dirty="0" smtClean="0">
                          <a:solidFill>
                            <a:schemeClr val="dk1"/>
                          </a:solidFill>
                          <a:latin typeface="+mn-lt"/>
                          <a:ea typeface="+mn-ea"/>
                          <a:cs typeface="+mn-cs"/>
                        </a:rPr>
                        <a:t>Contains a list of all the field names and values sent by a form using the get method (i.e. via the URL parameters).</a:t>
                      </a:r>
                      <a:endParaRPr lang="en-US" dirty="0"/>
                    </a:p>
                  </a:txBody>
                  <a:tcPr/>
                </a:tc>
              </a:tr>
              <a:tr h="370840">
                <a:tc>
                  <a:txBody>
                    <a:bodyPr/>
                    <a:lstStyle/>
                    <a:p>
                      <a:r>
                        <a:rPr lang="en-US" sz="1800" b="0" i="0" kern="1200" dirty="0" smtClean="0">
                          <a:solidFill>
                            <a:schemeClr val="dk1"/>
                          </a:solidFill>
                          <a:latin typeface="+mn-lt"/>
                          <a:ea typeface="+mn-ea"/>
                          <a:cs typeface="+mn-cs"/>
                        </a:rPr>
                        <a:t>$_POST</a:t>
                      </a:r>
                      <a:endParaRPr lang="en-US" dirty="0"/>
                    </a:p>
                  </a:txBody>
                  <a:tcPr/>
                </a:tc>
                <a:tc>
                  <a:txBody>
                    <a:bodyPr/>
                    <a:lstStyle/>
                    <a:p>
                      <a:r>
                        <a:rPr lang="en-US" sz="1800" b="0" i="0" kern="1200" dirty="0" smtClean="0">
                          <a:solidFill>
                            <a:schemeClr val="dk1"/>
                          </a:solidFill>
                          <a:latin typeface="+mn-lt"/>
                          <a:ea typeface="+mn-ea"/>
                          <a:cs typeface="+mn-cs"/>
                        </a:rPr>
                        <a:t>Contains a list of all the field names and values sent by a form using the post method (data will not visible in the URL).</a:t>
                      </a:r>
                      <a:endParaRPr lang="en-US" dirty="0"/>
                    </a:p>
                  </a:txBody>
                  <a:tcPr/>
                </a:tc>
              </a:tr>
              <a:tr h="370840">
                <a:tc>
                  <a:txBody>
                    <a:bodyPr/>
                    <a:lstStyle/>
                    <a:p>
                      <a:r>
                        <a:rPr lang="en-US" sz="1800" b="0" i="0" kern="1200" dirty="0" smtClean="0">
                          <a:solidFill>
                            <a:schemeClr val="dk1"/>
                          </a:solidFill>
                          <a:latin typeface="+mn-lt"/>
                          <a:ea typeface="+mn-ea"/>
                          <a:cs typeface="+mn-cs"/>
                        </a:rPr>
                        <a:t>$_REQUEST</a:t>
                      </a:r>
                      <a:endParaRPr lang="en-US" dirty="0"/>
                    </a:p>
                  </a:txBody>
                  <a:tcPr/>
                </a:tc>
                <a:tc>
                  <a:txBody>
                    <a:bodyPr/>
                    <a:lstStyle/>
                    <a:p>
                      <a:r>
                        <a:rPr lang="en-US" sz="1800" b="0" i="0" kern="1200" dirty="0" smtClean="0">
                          <a:solidFill>
                            <a:schemeClr val="dk1"/>
                          </a:solidFill>
                          <a:latin typeface="+mn-lt"/>
                          <a:ea typeface="+mn-ea"/>
                          <a:cs typeface="+mn-cs"/>
                        </a:rPr>
                        <a:t>Contains the values of both the </a:t>
                      </a:r>
                      <a:r>
                        <a:rPr lang="en-US" dirty="0" smtClean="0"/>
                        <a:t>$_GET</a:t>
                      </a:r>
                      <a:r>
                        <a:rPr lang="en-US" sz="1800" b="0" i="0" kern="1200" dirty="0" smtClean="0">
                          <a:solidFill>
                            <a:schemeClr val="dk1"/>
                          </a:solidFill>
                          <a:latin typeface="+mn-lt"/>
                          <a:ea typeface="+mn-ea"/>
                          <a:cs typeface="+mn-cs"/>
                        </a:rPr>
                        <a:t> and </a:t>
                      </a:r>
                      <a:r>
                        <a:rPr lang="en-US" dirty="0" smtClean="0"/>
                        <a:t>$_POST</a:t>
                      </a:r>
                      <a:r>
                        <a:rPr lang="en-US" sz="1800" b="0" i="0" kern="1200" dirty="0" smtClean="0">
                          <a:solidFill>
                            <a:schemeClr val="dk1"/>
                          </a:solidFill>
                          <a:latin typeface="+mn-lt"/>
                          <a:ea typeface="+mn-ea"/>
                          <a:cs typeface="+mn-cs"/>
                        </a:rPr>
                        <a:t> variables as well as the values of the </a:t>
                      </a:r>
                      <a:r>
                        <a:rPr lang="en-US" dirty="0" smtClean="0"/>
                        <a:t>$_COOKIE</a:t>
                      </a:r>
                      <a:r>
                        <a:rPr lang="en-US" sz="1800" b="0" i="0" kern="1200" dirty="0" smtClean="0">
                          <a:solidFill>
                            <a:schemeClr val="dk1"/>
                          </a:solidFill>
                          <a:latin typeface="+mn-lt"/>
                          <a:ea typeface="+mn-ea"/>
                          <a:cs typeface="+mn-cs"/>
                        </a:rPr>
                        <a:t> superglobal variable.</a:t>
                      </a:r>
                      <a:endParaRPr lang="en-US" dirty="0"/>
                    </a:p>
                  </a:txBody>
                  <a:tcPr/>
                </a:tc>
              </a:tr>
            </a:tbl>
          </a:graphicData>
        </a:graphic>
      </p:graphicFrame>
    </p:spTree>
    <p:extLst>
      <p:ext uri="{BB962C8B-B14F-4D97-AF65-F5344CB8AC3E}">
        <p14:creationId xmlns:p14="http://schemas.microsoft.com/office/powerpoint/2010/main" val="5572216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214282" y="0"/>
            <a:ext cx="9144000" cy="776530"/>
          </a:xfrm>
          <a:prstGeom prst="rect">
            <a:avLst/>
          </a:prstGeom>
        </p:spPr>
        <p:txBody>
          <a:bodyPr anchor="ctr"/>
          <a:lstStyle/>
          <a:p>
            <a:pPr fontAlgn="base"/>
            <a:r>
              <a:rPr lang="en-US" sz="2400" b="1" dirty="0" smtClean="0">
                <a:solidFill>
                  <a:srgbClr val="00B0F0"/>
                </a:solidFill>
              </a:rPr>
              <a:t>	Formatting the Dates and Times with PHP</a:t>
            </a:r>
            <a:endParaRPr lang="en-US" sz="2400" b="1" dirty="0">
              <a:solidFill>
                <a:srgbClr val="00B0F0"/>
              </a:solidFill>
            </a:endParaRPr>
          </a:p>
        </p:txBody>
      </p:sp>
      <p:sp>
        <p:nvSpPr>
          <p:cNvPr id="15" name="Rectangle 14"/>
          <p:cNvSpPr/>
          <p:nvPr/>
        </p:nvSpPr>
        <p:spPr>
          <a:xfrm>
            <a:off x="285720" y="857238"/>
            <a:ext cx="8858280" cy="4801314"/>
          </a:xfrm>
          <a:prstGeom prst="rect">
            <a:avLst/>
          </a:prstGeom>
        </p:spPr>
        <p:txBody>
          <a:bodyPr wrap="square">
            <a:spAutoFit/>
          </a:bodyPr>
          <a:lstStyle/>
          <a:p>
            <a:r>
              <a:rPr lang="en-US" dirty="0" smtClean="0"/>
              <a:t>The format parameter of the </a:t>
            </a:r>
            <a:r>
              <a:rPr lang="en-US" b="1" dirty="0" smtClean="0">
                <a:solidFill>
                  <a:srgbClr val="C00000"/>
                </a:solidFill>
              </a:rPr>
              <a:t>date()</a:t>
            </a:r>
            <a:r>
              <a:rPr lang="en-US" dirty="0" smtClean="0"/>
              <a:t> function is in fact a string that can contain multiple characters allowing you to generate a date string containing various components of    the date and time, like day of the week, AM or PM, etc.</a:t>
            </a:r>
          </a:p>
          <a:p>
            <a:r>
              <a:rPr lang="en-US" dirty="0" smtClean="0"/>
              <a:t>      Commonly Used Format…..</a:t>
            </a:r>
          </a:p>
          <a:p>
            <a:pPr lvl="2"/>
            <a:r>
              <a:rPr lang="en-US" b="1" dirty="0" smtClean="0">
                <a:solidFill>
                  <a:srgbClr val="FF0000"/>
                </a:solidFill>
              </a:rPr>
              <a:t>d</a:t>
            </a:r>
            <a:r>
              <a:rPr lang="en-US" dirty="0" smtClean="0"/>
              <a:t> - Represent day of the month; two digits with leading zeros (01 or 31)</a:t>
            </a:r>
          </a:p>
          <a:p>
            <a:pPr lvl="2"/>
            <a:r>
              <a:rPr lang="en-US" b="1" dirty="0" smtClean="0">
                <a:solidFill>
                  <a:srgbClr val="FF0000"/>
                </a:solidFill>
              </a:rPr>
              <a:t>D</a:t>
            </a:r>
            <a:r>
              <a:rPr lang="en-US" dirty="0" smtClean="0"/>
              <a:t> - Represent day of the week in text as an abbreviation (Mon to Sun)</a:t>
            </a:r>
          </a:p>
          <a:p>
            <a:pPr lvl="2"/>
            <a:r>
              <a:rPr lang="en-US" b="1" dirty="0" smtClean="0">
                <a:solidFill>
                  <a:srgbClr val="FF0000"/>
                </a:solidFill>
              </a:rPr>
              <a:t>m</a:t>
            </a:r>
            <a:r>
              <a:rPr lang="en-US" dirty="0" smtClean="0"/>
              <a:t> - Represent month in numbers with leading zeros (01 or 12)</a:t>
            </a:r>
          </a:p>
          <a:p>
            <a:pPr lvl="2"/>
            <a:r>
              <a:rPr lang="en-US" b="1" dirty="0" smtClean="0">
                <a:solidFill>
                  <a:srgbClr val="FF0000"/>
                </a:solidFill>
              </a:rPr>
              <a:t>M</a:t>
            </a:r>
            <a:r>
              <a:rPr lang="en-US" dirty="0" smtClean="0"/>
              <a:t> - Represent month in text, abbreviated (Jan to Dec)</a:t>
            </a:r>
          </a:p>
          <a:p>
            <a:pPr lvl="2"/>
            <a:r>
              <a:rPr lang="en-US" b="1" dirty="0" smtClean="0">
                <a:solidFill>
                  <a:srgbClr val="FF0000"/>
                </a:solidFill>
              </a:rPr>
              <a:t>y</a:t>
            </a:r>
            <a:r>
              <a:rPr lang="en-US" dirty="0" smtClean="0"/>
              <a:t> - Represent year in two digits (08 or 14)</a:t>
            </a:r>
          </a:p>
          <a:p>
            <a:pPr lvl="2"/>
            <a:r>
              <a:rPr lang="en-US" b="1" dirty="0" smtClean="0">
                <a:solidFill>
                  <a:srgbClr val="FF0000"/>
                </a:solidFill>
              </a:rPr>
              <a:t>Y</a:t>
            </a:r>
            <a:r>
              <a:rPr lang="en-US" dirty="0" smtClean="0"/>
              <a:t> - Represent year in four digits (2008 or 2024)</a:t>
            </a:r>
          </a:p>
          <a:p>
            <a:pPr lvl="2"/>
            <a:r>
              <a:rPr lang="en-US" b="1" dirty="0" smtClean="0">
                <a:solidFill>
                  <a:srgbClr val="FF0000"/>
                </a:solidFill>
              </a:rPr>
              <a:t> l</a:t>
            </a:r>
            <a:r>
              <a:rPr lang="en-US" dirty="0" smtClean="0"/>
              <a:t>  - (lowercase 'L') - Represents the day of the week</a:t>
            </a:r>
          </a:p>
          <a:p>
            <a:pPr lvl="2"/>
            <a:endParaRPr lang="en-US" dirty="0" smtClean="0"/>
          </a:p>
          <a:p>
            <a:pPr lvl="2"/>
            <a:r>
              <a:rPr lang="en-US" dirty="0" smtClean="0"/>
              <a:t>The parts of the date can be separated by inserting other characters, like     hyphens (-), dots (.), slashes (/), or spaces to add additional visual formatting.</a:t>
            </a:r>
          </a:p>
          <a:p>
            <a:endParaRPr lang="en-US" dirty="0" smtClean="0"/>
          </a:p>
          <a:p>
            <a:endParaRPr lang="en-US" dirty="0"/>
          </a:p>
        </p:txBody>
      </p:sp>
    </p:spTree>
    <p:extLst>
      <p:ext uri="{BB962C8B-B14F-4D97-AF65-F5344CB8AC3E}">
        <p14:creationId xmlns:p14="http://schemas.microsoft.com/office/powerpoint/2010/main" val="3037163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285720" y="142858"/>
            <a:ext cx="9144000" cy="776530"/>
          </a:xfrm>
          <a:prstGeom prst="rect">
            <a:avLst/>
          </a:prstGeom>
        </p:spPr>
        <p:txBody>
          <a:bodyPr anchor="ctr"/>
          <a:lstStyle/>
          <a:p>
            <a:pPr fontAlgn="base"/>
            <a:r>
              <a:rPr lang="en-US" sz="2400" b="1" dirty="0" smtClean="0">
                <a:solidFill>
                  <a:srgbClr val="00B0F0"/>
                </a:solidFill>
              </a:rPr>
              <a:t>	Formatting the Dates and Times with PHP</a:t>
            </a:r>
          </a:p>
          <a:p>
            <a:pPr fontAlgn="base"/>
            <a:endParaRPr lang="en-US" sz="2400" b="1" dirty="0">
              <a:solidFill>
                <a:srgbClr val="00B0F0"/>
              </a:solidFill>
            </a:endParaRPr>
          </a:p>
        </p:txBody>
      </p:sp>
      <p:sp>
        <p:nvSpPr>
          <p:cNvPr id="15" name="Rectangle 14"/>
          <p:cNvSpPr/>
          <p:nvPr/>
        </p:nvSpPr>
        <p:spPr>
          <a:xfrm>
            <a:off x="571472" y="857238"/>
            <a:ext cx="8572528" cy="4801314"/>
          </a:xfrm>
          <a:prstGeom prst="rect">
            <a:avLst/>
          </a:prstGeom>
        </p:spPr>
        <p:txBody>
          <a:bodyPr wrap="square">
            <a:spAutoFit/>
          </a:bodyPr>
          <a:lstStyle/>
          <a:p>
            <a:pPr fontAlgn="base"/>
            <a:r>
              <a:rPr lang="en-US" dirty="0" smtClean="0"/>
              <a:t>Similarly you can use the following characters to format the time string:</a:t>
            </a:r>
          </a:p>
          <a:p>
            <a:pPr lvl="2"/>
            <a:r>
              <a:rPr lang="en-US" b="1" dirty="0" smtClean="0">
                <a:solidFill>
                  <a:srgbClr val="FF0000"/>
                </a:solidFill>
              </a:rPr>
              <a:t>h</a:t>
            </a:r>
            <a:r>
              <a:rPr lang="en-US" dirty="0" smtClean="0"/>
              <a:t> - Represent hour in 12-hour format with leading zeros (01 to 12)</a:t>
            </a:r>
          </a:p>
          <a:p>
            <a:pPr lvl="2"/>
            <a:r>
              <a:rPr lang="en-US" b="1" dirty="0" smtClean="0">
                <a:solidFill>
                  <a:srgbClr val="FF0000"/>
                </a:solidFill>
              </a:rPr>
              <a:t>H </a:t>
            </a:r>
            <a:r>
              <a:rPr lang="en-US" dirty="0" smtClean="0"/>
              <a:t>- Represent hour in in 24-hour format with leading zeros (00 to 23)</a:t>
            </a:r>
          </a:p>
          <a:p>
            <a:pPr lvl="2"/>
            <a:r>
              <a:rPr lang="en-US" b="1" dirty="0" err="1" smtClean="0">
                <a:solidFill>
                  <a:srgbClr val="FF0000"/>
                </a:solidFill>
              </a:rPr>
              <a:t>i</a:t>
            </a:r>
            <a:r>
              <a:rPr lang="en-US" b="1" dirty="0" smtClean="0">
                <a:solidFill>
                  <a:srgbClr val="FF0000"/>
                </a:solidFill>
              </a:rPr>
              <a:t> </a:t>
            </a:r>
            <a:r>
              <a:rPr lang="en-US" dirty="0" smtClean="0"/>
              <a:t>- Represent minutes with leading zeros (00 to 59)</a:t>
            </a:r>
          </a:p>
          <a:p>
            <a:pPr lvl="2"/>
            <a:r>
              <a:rPr lang="en-US" b="1" dirty="0" smtClean="0">
                <a:solidFill>
                  <a:srgbClr val="FF0000"/>
                </a:solidFill>
              </a:rPr>
              <a:t>s</a:t>
            </a:r>
            <a:r>
              <a:rPr lang="en-US" dirty="0" smtClean="0"/>
              <a:t> - Represent seconds with leading zeros (00 to 59)</a:t>
            </a:r>
          </a:p>
          <a:p>
            <a:pPr lvl="2"/>
            <a:r>
              <a:rPr lang="en-US" b="1" dirty="0" smtClean="0">
                <a:solidFill>
                  <a:srgbClr val="FF0000"/>
                </a:solidFill>
              </a:rPr>
              <a:t>a</a:t>
            </a:r>
            <a:r>
              <a:rPr lang="en-US" dirty="0" smtClean="0"/>
              <a:t> - Represent lowercase ante meridiem and post meridiem (am or pm)</a:t>
            </a:r>
          </a:p>
          <a:p>
            <a:pPr lvl="2"/>
            <a:r>
              <a:rPr lang="en-US" b="1" dirty="0" smtClean="0">
                <a:solidFill>
                  <a:srgbClr val="FF0000"/>
                </a:solidFill>
              </a:rPr>
              <a:t>A </a:t>
            </a:r>
            <a:r>
              <a:rPr lang="en-US" dirty="0" smtClean="0"/>
              <a:t>- Represent uppercase Ante meridiem and Post meridiem (AM or PM)</a:t>
            </a:r>
          </a:p>
          <a:p>
            <a:pPr lvl="4"/>
            <a:r>
              <a:rPr lang="es-ES" dirty="0" smtClean="0">
                <a:solidFill>
                  <a:schemeClr val="accent4">
                    <a:lumMod val="75000"/>
                  </a:schemeClr>
                </a:solidFill>
              </a:rPr>
              <a:t>&lt;?</a:t>
            </a:r>
            <a:r>
              <a:rPr lang="es-ES" dirty="0" err="1" smtClean="0">
                <a:solidFill>
                  <a:schemeClr val="accent4">
                    <a:lumMod val="75000"/>
                  </a:schemeClr>
                </a:solidFill>
              </a:rPr>
              <a:t>php</a:t>
            </a:r>
            <a:r>
              <a:rPr lang="es-ES" dirty="0" smtClean="0">
                <a:solidFill>
                  <a:schemeClr val="accent4">
                    <a:lumMod val="75000"/>
                  </a:schemeClr>
                </a:solidFill>
              </a:rPr>
              <a:t> </a:t>
            </a:r>
          </a:p>
          <a:p>
            <a:pPr lvl="5"/>
            <a:r>
              <a:rPr lang="es-ES" dirty="0" smtClean="0">
                <a:solidFill>
                  <a:schemeClr val="accent4">
                    <a:lumMod val="75000"/>
                  </a:schemeClr>
                </a:solidFill>
              </a:rPr>
              <a:t> echo date("d/m/Y") . "&lt;</a:t>
            </a:r>
            <a:r>
              <a:rPr lang="es-ES" dirty="0" err="1" smtClean="0">
                <a:solidFill>
                  <a:schemeClr val="accent4">
                    <a:lumMod val="75000"/>
                  </a:schemeClr>
                </a:solidFill>
              </a:rPr>
              <a:t>br</a:t>
            </a:r>
            <a:r>
              <a:rPr lang="es-ES" dirty="0" smtClean="0">
                <a:solidFill>
                  <a:schemeClr val="accent4">
                    <a:lumMod val="75000"/>
                  </a:schemeClr>
                </a:solidFill>
              </a:rPr>
              <a:t>&gt;";</a:t>
            </a:r>
          </a:p>
          <a:p>
            <a:pPr lvl="5"/>
            <a:r>
              <a:rPr lang="es-ES" dirty="0" smtClean="0">
                <a:solidFill>
                  <a:schemeClr val="accent4">
                    <a:lumMod val="75000"/>
                  </a:schemeClr>
                </a:solidFill>
              </a:rPr>
              <a:t> echo date("d-m-Y") . "&lt;</a:t>
            </a:r>
            <a:r>
              <a:rPr lang="es-ES" dirty="0" err="1" smtClean="0">
                <a:solidFill>
                  <a:schemeClr val="accent4">
                    <a:lumMod val="75000"/>
                  </a:schemeClr>
                </a:solidFill>
              </a:rPr>
              <a:t>br</a:t>
            </a:r>
            <a:r>
              <a:rPr lang="es-ES" dirty="0" smtClean="0">
                <a:solidFill>
                  <a:schemeClr val="accent4">
                    <a:lumMod val="75000"/>
                  </a:schemeClr>
                </a:solidFill>
              </a:rPr>
              <a:t>&gt;";</a:t>
            </a:r>
          </a:p>
          <a:p>
            <a:pPr lvl="5"/>
            <a:r>
              <a:rPr lang="es-ES" dirty="0" smtClean="0">
                <a:solidFill>
                  <a:schemeClr val="accent4">
                    <a:lumMod val="75000"/>
                  </a:schemeClr>
                </a:solidFill>
              </a:rPr>
              <a:t> echo date("</a:t>
            </a:r>
            <a:r>
              <a:rPr lang="es-ES" dirty="0" err="1" smtClean="0">
                <a:solidFill>
                  <a:schemeClr val="accent4">
                    <a:lumMod val="75000"/>
                  </a:schemeClr>
                </a:solidFill>
              </a:rPr>
              <a:t>d.m.Y</a:t>
            </a:r>
            <a:r>
              <a:rPr lang="es-ES" dirty="0" smtClean="0">
                <a:solidFill>
                  <a:schemeClr val="accent4">
                    <a:lumMod val="75000"/>
                  </a:schemeClr>
                </a:solidFill>
              </a:rPr>
              <a:t>")</a:t>
            </a:r>
            <a:r>
              <a:rPr lang="en-US" dirty="0" smtClean="0">
                <a:solidFill>
                  <a:schemeClr val="accent4">
                    <a:lumMod val="75000"/>
                  </a:schemeClr>
                </a:solidFill>
              </a:rPr>
              <a:t> . "&lt;</a:t>
            </a:r>
            <a:r>
              <a:rPr lang="en-US" dirty="0" err="1" smtClean="0">
                <a:solidFill>
                  <a:schemeClr val="accent4">
                    <a:lumMod val="75000"/>
                  </a:schemeClr>
                </a:solidFill>
              </a:rPr>
              <a:t>br</a:t>
            </a:r>
            <a:r>
              <a:rPr lang="en-US" dirty="0" smtClean="0">
                <a:solidFill>
                  <a:schemeClr val="accent4">
                    <a:lumMod val="75000"/>
                  </a:schemeClr>
                </a:solidFill>
              </a:rPr>
              <a:t>&gt;"</a:t>
            </a:r>
            <a:r>
              <a:rPr lang="es-ES" dirty="0" smtClean="0">
                <a:solidFill>
                  <a:schemeClr val="accent4">
                    <a:lumMod val="75000"/>
                  </a:schemeClr>
                </a:solidFill>
              </a:rPr>
              <a:t>; </a:t>
            </a:r>
          </a:p>
          <a:p>
            <a:pPr lvl="5"/>
            <a:r>
              <a:rPr lang="en-US" dirty="0" smtClean="0">
                <a:solidFill>
                  <a:schemeClr val="accent4">
                    <a:lumMod val="75000"/>
                  </a:schemeClr>
                </a:solidFill>
              </a:rPr>
              <a:t> echo date("h:i:s") . "&lt;</a:t>
            </a:r>
            <a:r>
              <a:rPr lang="en-US" dirty="0" err="1" smtClean="0">
                <a:solidFill>
                  <a:schemeClr val="accent4">
                    <a:lumMod val="75000"/>
                  </a:schemeClr>
                </a:solidFill>
              </a:rPr>
              <a:t>br</a:t>
            </a:r>
            <a:r>
              <a:rPr lang="en-US" dirty="0" smtClean="0">
                <a:solidFill>
                  <a:schemeClr val="accent4">
                    <a:lumMod val="75000"/>
                  </a:schemeClr>
                </a:solidFill>
              </a:rPr>
              <a:t>&gt;"; </a:t>
            </a:r>
          </a:p>
          <a:p>
            <a:pPr lvl="5"/>
            <a:r>
              <a:rPr lang="en-US" dirty="0" smtClean="0">
                <a:solidFill>
                  <a:schemeClr val="accent4">
                    <a:lumMod val="75000"/>
                  </a:schemeClr>
                </a:solidFill>
              </a:rPr>
              <a:t> echo date("F d, Y h:i:s A") . "&lt;</a:t>
            </a:r>
            <a:r>
              <a:rPr lang="en-US" dirty="0" err="1" smtClean="0">
                <a:solidFill>
                  <a:schemeClr val="accent4">
                    <a:lumMod val="75000"/>
                  </a:schemeClr>
                </a:solidFill>
              </a:rPr>
              <a:t>br</a:t>
            </a:r>
            <a:r>
              <a:rPr lang="en-US" dirty="0" smtClean="0">
                <a:solidFill>
                  <a:schemeClr val="accent4">
                    <a:lumMod val="75000"/>
                  </a:schemeClr>
                </a:solidFill>
              </a:rPr>
              <a:t>&gt;";</a:t>
            </a:r>
          </a:p>
          <a:p>
            <a:pPr lvl="5"/>
            <a:r>
              <a:rPr lang="en-US" dirty="0" smtClean="0">
                <a:solidFill>
                  <a:schemeClr val="accent4">
                    <a:lumMod val="75000"/>
                  </a:schemeClr>
                </a:solidFill>
              </a:rPr>
              <a:t> echo date("h:i a") . "&lt;</a:t>
            </a:r>
            <a:r>
              <a:rPr lang="en-US" dirty="0" err="1" smtClean="0">
                <a:solidFill>
                  <a:schemeClr val="accent4">
                    <a:lumMod val="75000"/>
                  </a:schemeClr>
                </a:solidFill>
              </a:rPr>
              <a:t>br</a:t>
            </a:r>
            <a:r>
              <a:rPr lang="en-US" dirty="0" smtClean="0">
                <a:solidFill>
                  <a:schemeClr val="accent4">
                    <a:lumMod val="75000"/>
                  </a:schemeClr>
                </a:solidFill>
              </a:rPr>
              <a:t>&gt;";</a:t>
            </a:r>
            <a:endParaRPr lang="es-ES" dirty="0" smtClean="0">
              <a:solidFill>
                <a:schemeClr val="accent4">
                  <a:lumMod val="75000"/>
                </a:schemeClr>
              </a:solidFill>
            </a:endParaRPr>
          </a:p>
          <a:p>
            <a:pPr lvl="4"/>
            <a:r>
              <a:rPr lang="es-ES" dirty="0" smtClean="0">
                <a:solidFill>
                  <a:schemeClr val="accent4">
                    <a:lumMod val="75000"/>
                  </a:schemeClr>
                </a:solidFill>
              </a:rPr>
              <a:t>?&gt;</a:t>
            </a:r>
            <a:endParaRPr lang="en-US" dirty="0" smtClean="0">
              <a:solidFill>
                <a:schemeClr val="accent4">
                  <a:lumMod val="75000"/>
                </a:schemeClr>
              </a:solidFill>
            </a:endParaRPr>
          </a:p>
          <a:p>
            <a:r>
              <a:rPr lang="en-US" dirty="0" smtClean="0"/>
              <a:t/>
            </a:r>
            <a:br>
              <a:rPr lang="en-US" dirty="0" smtClean="0"/>
            </a:br>
            <a:endParaRPr lang="en-US" dirty="0" smtClean="0"/>
          </a:p>
        </p:txBody>
      </p:sp>
    </p:spTree>
    <p:extLst>
      <p:ext uri="{BB962C8B-B14F-4D97-AF65-F5344CB8AC3E}">
        <p14:creationId xmlns:p14="http://schemas.microsoft.com/office/powerpoint/2010/main" val="18596460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071538" y="0"/>
            <a:ext cx="9144000" cy="776530"/>
          </a:xfrm>
          <a:prstGeom prst="rect">
            <a:avLst/>
          </a:prstGeom>
        </p:spPr>
        <p:txBody>
          <a:bodyPr anchor="ctr"/>
          <a:lstStyle/>
          <a:p>
            <a:pPr fontAlgn="base"/>
            <a:r>
              <a:rPr lang="en-US" sz="3600" b="1" dirty="0" smtClean="0">
                <a:solidFill>
                  <a:srgbClr val="00B0F0"/>
                </a:solidFill>
              </a:rPr>
              <a:t>PHP</a:t>
            </a:r>
            <a:r>
              <a:rPr lang="en-US" sz="3600" b="1" dirty="0" smtClean="0"/>
              <a:t> </a:t>
            </a:r>
            <a:r>
              <a:rPr lang="en-US" sz="3600" b="1" dirty="0" smtClean="0">
                <a:solidFill>
                  <a:srgbClr val="00B0F0"/>
                </a:solidFill>
              </a:rPr>
              <a:t>time() Function</a:t>
            </a:r>
            <a:endParaRPr lang="en-US" sz="3600" b="1" dirty="0">
              <a:solidFill>
                <a:srgbClr val="00B0F0"/>
              </a:solidFill>
            </a:endParaRPr>
          </a:p>
        </p:txBody>
      </p:sp>
      <p:sp>
        <p:nvSpPr>
          <p:cNvPr id="15" name="Rectangle 14"/>
          <p:cNvSpPr/>
          <p:nvPr/>
        </p:nvSpPr>
        <p:spPr>
          <a:xfrm>
            <a:off x="357158" y="857238"/>
            <a:ext cx="8786842" cy="5078313"/>
          </a:xfrm>
          <a:prstGeom prst="rect">
            <a:avLst/>
          </a:prstGeom>
        </p:spPr>
        <p:txBody>
          <a:bodyPr wrap="square">
            <a:spAutoFit/>
          </a:bodyPr>
          <a:lstStyle/>
          <a:p>
            <a:pPr fontAlgn="base"/>
            <a:r>
              <a:rPr lang="en-US" dirty="0" smtClean="0"/>
              <a:t>The time() function is used to get the current time as a Unix timestamp (the number  of seconds since the beginning of the Unix epoch: January 1 1970 00:00:00 GMT).</a:t>
            </a:r>
          </a:p>
          <a:p>
            <a:pPr lvl="1" fontAlgn="base"/>
            <a:r>
              <a:rPr lang="en-US" dirty="0" smtClean="0">
                <a:solidFill>
                  <a:srgbClr val="C00000"/>
                </a:solidFill>
              </a:rPr>
              <a:t>&lt;?php </a:t>
            </a:r>
          </a:p>
          <a:p>
            <a:pPr lvl="1" fontAlgn="base"/>
            <a:r>
              <a:rPr lang="en-US" dirty="0" smtClean="0">
                <a:solidFill>
                  <a:srgbClr val="C00000"/>
                </a:solidFill>
              </a:rPr>
              <a:t>$timestamp = time();</a:t>
            </a:r>
          </a:p>
          <a:p>
            <a:pPr lvl="1" fontAlgn="base"/>
            <a:r>
              <a:rPr lang="en-US" dirty="0" smtClean="0">
                <a:solidFill>
                  <a:srgbClr val="C00000"/>
                </a:solidFill>
              </a:rPr>
              <a:t> echo($timestamp); </a:t>
            </a:r>
          </a:p>
          <a:p>
            <a:pPr lvl="1" fontAlgn="base"/>
            <a:r>
              <a:rPr lang="en-US" dirty="0" smtClean="0">
                <a:solidFill>
                  <a:srgbClr val="C00000"/>
                </a:solidFill>
              </a:rPr>
              <a:t>?&gt;</a:t>
            </a:r>
          </a:p>
          <a:p>
            <a:pPr fontAlgn="base"/>
            <a:r>
              <a:rPr lang="en-US" dirty="0" smtClean="0"/>
              <a:t>We can convert this timestamp to a human readable date through passing it to the previously introduce date() function.</a:t>
            </a:r>
          </a:p>
          <a:p>
            <a:pPr lvl="1" fontAlgn="base"/>
            <a:r>
              <a:rPr lang="en-US" dirty="0" smtClean="0">
                <a:solidFill>
                  <a:srgbClr val="C00000"/>
                </a:solidFill>
              </a:rPr>
              <a:t>&lt;?php </a:t>
            </a:r>
          </a:p>
          <a:p>
            <a:pPr lvl="1" fontAlgn="base"/>
            <a:r>
              <a:rPr lang="en-US" dirty="0" smtClean="0">
                <a:solidFill>
                  <a:srgbClr val="C00000"/>
                </a:solidFill>
              </a:rPr>
              <a:t>$timestamp = 1394003958;</a:t>
            </a:r>
          </a:p>
          <a:p>
            <a:pPr lvl="1" fontAlgn="base"/>
            <a:r>
              <a:rPr lang="en-US" dirty="0" smtClean="0">
                <a:solidFill>
                  <a:srgbClr val="C00000"/>
                </a:solidFill>
              </a:rPr>
              <a:t> echo(date("F d, Y h:i:s", $timestamp));</a:t>
            </a:r>
          </a:p>
          <a:p>
            <a:pPr lvl="1" fontAlgn="base"/>
            <a:r>
              <a:rPr lang="en-US" dirty="0" smtClean="0">
                <a:solidFill>
                  <a:srgbClr val="C00000"/>
                </a:solidFill>
              </a:rPr>
              <a:t> ?&gt;</a:t>
            </a:r>
          </a:p>
          <a:p>
            <a:r>
              <a:rPr lang="en-US" dirty="0" smtClean="0"/>
              <a:t/>
            </a:r>
            <a:br>
              <a:rPr lang="en-US" dirty="0" smtClean="0"/>
            </a:br>
            <a:endParaRPr lang="en-US" b="1" dirty="0" smtClean="0">
              <a:solidFill>
                <a:srgbClr val="0070C0"/>
              </a:solidFill>
            </a:endParaRPr>
          </a:p>
          <a:p>
            <a:pPr fontAlgn="base"/>
            <a:endParaRPr lang="en-US" dirty="0" smtClean="0"/>
          </a:p>
          <a:p>
            <a:pPr fontAlgn="base"/>
            <a:endParaRPr lang="en-US" dirty="0" smtClean="0"/>
          </a:p>
          <a:p>
            <a:pPr fontAlgn="base"/>
            <a:endParaRPr lang="en-US" dirty="0" smtClean="0"/>
          </a:p>
          <a:p>
            <a:pPr fontAlgn="base"/>
            <a:endParaRPr lang="en-US" dirty="0">
              <a:solidFill>
                <a:schemeClr val="accent4">
                  <a:lumMod val="75000"/>
                </a:schemeClr>
              </a:solidFill>
            </a:endParaRPr>
          </a:p>
        </p:txBody>
      </p:sp>
    </p:spTree>
    <p:extLst>
      <p:ext uri="{BB962C8B-B14F-4D97-AF65-F5344CB8AC3E}">
        <p14:creationId xmlns:p14="http://schemas.microsoft.com/office/powerpoint/2010/main" val="32883678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714348" y="214296"/>
            <a:ext cx="9144000" cy="276482"/>
          </a:xfrm>
          <a:prstGeom prst="rect">
            <a:avLst/>
          </a:prstGeom>
        </p:spPr>
        <p:txBody>
          <a:bodyPr anchor="ctr"/>
          <a:lstStyle/>
          <a:p>
            <a:pPr fontAlgn="base"/>
            <a:r>
              <a:rPr lang="en-US" sz="3600" b="1" dirty="0" smtClean="0">
                <a:solidFill>
                  <a:srgbClr val="00B0F0"/>
                </a:solidFill>
              </a:rPr>
              <a:t>PHP </a:t>
            </a:r>
            <a:r>
              <a:rPr lang="en-US" sz="3600" b="1" dirty="0" err="1" smtClean="0">
                <a:solidFill>
                  <a:srgbClr val="00B0F0"/>
                </a:solidFill>
              </a:rPr>
              <a:t>mktime</a:t>
            </a:r>
            <a:r>
              <a:rPr lang="en-US" sz="3600" b="1" dirty="0" smtClean="0">
                <a:solidFill>
                  <a:srgbClr val="00B0F0"/>
                </a:solidFill>
              </a:rPr>
              <a:t>() Function</a:t>
            </a:r>
            <a:endParaRPr lang="en-US" sz="3600" b="1" dirty="0">
              <a:solidFill>
                <a:srgbClr val="00B0F0"/>
              </a:solidFill>
            </a:endParaRPr>
          </a:p>
        </p:txBody>
      </p:sp>
      <p:sp>
        <p:nvSpPr>
          <p:cNvPr id="15" name="Rectangle 14"/>
          <p:cNvSpPr/>
          <p:nvPr/>
        </p:nvSpPr>
        <p:spPr>
          <a:xfrm>
            <a:off x="785786" y="857238"/>
            <a:ext cx="8358214" cy="5139869"/>
          </a:xfrm>
          <a:prstGeom prst="rect">
            <a:avLst/>
          </a:prstGeom>
        </p:spPr>
        <p:txBody>
          <a:bodyPr wrap="square">
            <a:spAutoFit/>
          </a:bodyPr>
          <a:lstStyle/>
          <a:p>
            <a:pPr fontAlgn="base"/>
            <a:r>
              <a:rPr lang="en-US" dirty="0" smtClean="0"/>
              <a:t>The </a:t>
            </a:r>
            <a:r>
              <a:rPr lang="en-US" b="1" dirty="0" err="1" smtClean="0">
                <a:solidFill>
                  <a:srgbClr val="C00000"/>
                </a:solidFill>
              </a:rPr>
              <a:t>mktime</a:t>
            </a:r>
            <a:r>
              <a:rPr lang="en-US" b="1" dirty="0" smtClean="0">
                <a:solidFill>
                  <a:srgbClr val="C00000"/>
                </a:solidFill>
              </a:rPr>
              <a:t>()</a:t>
            </a:r>
            <a:r>
              <a:rPr lang="en-US" dirty="0" smtClean="0"/>
              <a:t> function is used to create the timestamp based on a specific date and time. If no date and time is provided, the timestamp for the current date and time is returned.</a:t>
            </a:r>
          </a:p>
          <a:p>
            <a:pPr fontAlgn="base"/>
            <a:r>
              <a:rPr lang="en-US" dirty="0" smtClean="0"/>
              <a:t>The syntax of the </a:t>
            </a:r>
            <a:r>
              <a:rPr lang="en-US" dirty="0" err="1" smtClean="0"/>
              <a:t>mktime</a:t>
            </a:r>
            <a:r>
              <a:rPr lang="en-US" dirty="0" smtClean="0"/>
              <a:t>() function can be given with:</a:t>
            </a:r>
          </a:p>
          <a:p>
            <a:r>
              <a:rPr lang="en-US" dirty="0" smtClean="0"/>
              <a:t>	</a:t>
            </a:r>
            <a:r>
              <a:rPr lang="en-US" b="1" dirty="0" err="1" smtClean="0">
                <a:solidFill>
                  <a:srgbClr val="C00000"/>
                </a:solidFill>
              </a:rPr>
              <a:t>mktime</a:t>
            </a:r>
            <a:r>
              <a:rPr lang="en-US" b="1" dirty="0" smtClean="0">
                <a:solidFill>
                  <a:srgbClr val="C00000"/>
                </a:solidFill>
              </a:rPr>
              <a:t>(</a:t>
            </a:r>
            <a:r>
              <a:rPr lang="en-US" b="1" i="1" dirty="0" smtClean="0">
                <a:solidFill>
                  <a:srgbClr val="C00000"/>
                </a:solidFill>
              </a:rPr>
              <a:t>hour</a:t>
            </a:r>
            <a:r>
              <a:rPr lang="en-US" b="1" dirty="0" smtClean="0">
                <a:solidFill>
                  <a:srgbClr val="C00000"/>
                </a:solidFill>
              </a:rPr>
              <a:t>, </a:t>
            </a:r>
            <a:r>
              <a:rPr lang="en-US" b="1" i="1" dirty="0" smtClean="0">
                <a:solidFill>
                  <a:srgbClr val="C00000"/>
                </a:solidFill>
              </a:rPr>
              <a:t>minute</a:t>
            </a:r>
            <a:r>
              <a:rPr lang="en-US" b="1" dirty="0" smtClean="0">
                <a:solidFill>
                  <a:srgbClr val="C00000"/>
                </a:solidFill>
              </a:rPr>
              <a:t>, </a:t>
            </a:r>
            <a:r>
              <a:rPr lang="en-US" b="1" i="1" dirty="0" smtClean="0">
                <a:solidFill>
                  <a:srgbClr val="C00000"/>
                </a:solidFill>
              </a:rPr>
              <a:t>second</a:t>
            </a:r>
            <a:r>
              <a:rPr lang="en-US" b="1" dirty="0" smtClean="0">
                <a:solidFill>
                  <a:srgbClr val="C00000"/>
                </a:solidFill>
              </a:rPr>
              <a:t>, </a:t>
            </a:r>
            <a:r>
              <a:rPr lang="en-US" b="1" i="1" dirty="0" smtClean="0">
                <a:solidFill>
                  <a:srgbClr val="C00000"/>
                </a:solidFill>
              </a:rPr>
              <a:t>month</a:t>
            </a:r>
            <a:r>
              <a:rPr lang="en-US" b="1" dirty="0" smtClean="0">
                <a:solidFill>
                  <a:srgbClr val="C00000"/>
                </a:solidFill>
              </a:rPr>
              <a:t>, </a:t>
            </a:r>
            <a:r>
              <a:rPr lang="en-US" b="1" i="1" dirty="0" smtClean="0">
                <a:solidFill>
                  <a:srgbClr val="C00000"/>
                </a:solidFill>
              </a:rPr>
              <a:t>day</a:t>
            </a:r>
            <a:r>
              <a:rPr lang="en-US" b="1" dirty="0" smtClean="0">
                <a:solidFill>
                  <a:srgbClr val="C00000"/>
                </a:solidFill>
              </a:rPr>
              <a:t>, </a:t>
            </a:r>
            <a:r>
              <a:rPr lang="en-US" b="1" i="1" dirty="0" smtClean="0">
                <a:solidFill>
                  <a:srgbClr val="C00000"/>
                </a:solidFill>
              </a:rPr>
              <a:t>year</a:t>
            </a:r>
            <a:r>
              <a:rPr lang="en-US" b="1" dirty="0" smtClean="0">
                <a:solidFill>
                  <a:srgbClr val="C00000"/>
                </a:solidFill>
              </a:rPr>
              <a:t>)</a:t>
            </a:r>
          </a:p>
          <a:p>
            <a:pPr fontAlgn="base"/>
            <a:r>
              <a:rPr lang="en-US" b="1" dirty="0" smtClean="0"/>
              <a:t>Example</a:t>
            </a:r>
          </a:p>
          <a:p>
            <a:r>
              <a:rPr lang="en-US" sz="1600" dirty="0" smtClean="0"/>
              <a:t>&lt;?php </a:t>
            </a:r>
          </a:p>
          <a:p>
            <a:r>
              <a:rPr lang="en-US" sz="1600" dirty="0" smtClean="0"/>
              <a:t>// Create the timestamp for a particular date</a:t>
            </a:r>
          </a:p>
          <a:p>
            <a:r>
              <a:rPr lang="en-US" sz="1600" dirty="0" smtClean="0"/>
              <a:t> echo </a:t>
            </a:r>
            <a:r>
              <a:rPr lang="en-US" sz="1600" dirty="0" err="1" smtClean="0"/>
              <a:t>mktime</a:t>
            </a:r>
            <a:r>
              <a:rPr lang="en-US" sz="1600" dirty="0" smtClean="0"/>
              <a:t>(15, 20, 12, 5, 10, 2014); </a:t>
            </a:r>
          </a:p>
          <a:p>
            <a:r>
              <a:rPr lang="en-US" sz="1600" dirty="0" smtClean="0"/>
              <a:t>?&gt;</a:t>
            </a:r>
          </a:p>
          <a:p>
            <a:r>
              <a:rPr lang="en-US" sz="1600" dirty="0" smtClean="0"/>
              <a:t>The </a:t>
            </a:r>
            <a:r>
              <a:rPr lang="en-US" sz="1600" dirty="0" err="1" smtClean="0"/>
              <a:t>mktime</a:t>
            </a:r>
            <a:r>
              <a:rPr lang="en-US" sz="1600" dirty="0" smtClean="0"/>
              <a:t>() function can also be used to find a particular date in future after a specific time period. As in the following example, which displays the date which falls on after 30 month from the current date?</a:t>
            </a:r>
          </a:p>
          <a:p>
            <a:r>
              <a:rPr lang="en-US" sz="1600" dirty="0" smtClean="0"/>
              <a:t>&lt;?php </a:t>
            </a:r>
          </a:p>
          <a:p>
            <a:r>
              <a:rPr lang="en-US" sz="1600" dirty="0" smtClean="0"/>
              <a:t> $</a:t>
            </a:r>
            <a:r>
              <a:rPr lang="en-US" sz="1600" dirty="0" err="1" smtClean="0"/>
              <a:t>futureDate</a:t>
            </a:r>
            <a:r>
              <a:rPr lang="en-US" sz="1600" dirty="0" smtClean="0"/>
              <a:t> = </a:t>
            </a:r>
            <a:r>
              <a:rPr lang="en-US" sz="1600" dirty="0" err="1" smtClean="0"/>
              <a:t>mktime</a:t>
            </a:r>
            <a:r>
              <a:rPr lang="en-US" sz="1600" dirty="0" smtClean="0"/>
              <a:t>(0, 0, 0, date("m")+30, date("d"), date("Y")); </a:t>
            </a:r>
          </a:p>
          <a:p>
            <a:r>
              <a:rPr lang="en-US" sz="1600" dirty="0" smtClean="0"/>
              <a:t>echo date("d/m/Y", $</a:t>
            </a:r>
            <a:r>
              <a:rPr lang="en-US" sz="1600" dirty="0" err="1" smtClean="0"/>
              <a:t>futureDate</a:t>
            </a:r>
            <a:r>
              <a:rPr lang="en-US" sz="1600" dirty="0" smtClean="0"/>
              <a:t>); </a:t>
            </a:r>
          </a:p>
          <a:p>
            <a:r>
              <a:rPr lang="en-US" sz="1600" dirty="0" smtClean="0"/>
              <a:t>?&gt;</a:t>
            </a:r>
          </a:p>
          <a:p>
            <a:endParaRPr lang="en-US" sz="1200" b="1" dirty="0" smtClean="0">
              <a:solidFill>
                <a:srgbClr val="C00000"/>
              </a:solidFill>
            </a:endParaRPr>
          </a:p>
          <a:p>
            <a:pPr fontAlgn="base"/>
            <a:endParaRPr lang="en-US" sz="1200" dirty="0" smtClean="0"/>
          </a:p>
          <a:p>
            <a:pPr fontAlgn="base"/>
            <a:endParaRPr lang="en-US" sz="1200" dirty="0">
              <a:solidFill>
                <a:srgbClr val="C00000"/>
              </a:solidFill>
            </a:endParaRPr>
          </a:p>
        </p:txBody>
      </p:sp>
    </p:spTree>
    <p:extLst>
      <p:ext uri="{BB962C8B-B14F-4D97-AF65-F5344CB8AC3E}">
        <p14:creationId xmlns:p14="http://schemas.microsoft.com/office/powerpoint/2010/main" val="39715492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285720" y="0"/>
            <a:ext cx="9286876" cy="776530"/>
          </a:xfrm>
          <a:prstGeom prst="rect">
            <a:avLst/>
          </a:prstGeom>
        </p:spPr>
        <p:txBody>
          <a:bodyPr anchor="ctr"/>
          <a:lstStyle/>
          <a:p>
            <a:r>
              <a:rPr lang="en-US" sz="3600" b="1" dirty="0" smtClean="0">
                <a:solidFill>
                  <a:srgbClr val="00B0F0"/>
                </a:solidFill>
              </a:rPr>
              <a:t>Date From a String With strtotime()</a:t>
            </a:r>
            <a:endParaRPr lang="en-US" sz="3600" b="1" dirty="0">
              <a:solidFill>
                <a:srgbClr val="00B0F0"/>
              </a:solidFill>
            </a:endParaRPr>
          </a:p>
        </p:txBody>
      </p:sp>
      <p:sp>
        <p:nvSpPr>
          <p:cNvPr id="15" name="Rectangle 14"/>
          <p:cNvSpPr/>
          <p:nvPr/>
        </p:nvSpPr>
        <p:spPr>
          <a:xfrm>
            <a:off x="899592" y="928676"/>
            <a:ext cx="8244408" cy="4278094"/>
          </a:xfrm>
          <a:prstGeom prst="rect">
            <a:avLst/>
          </a:prstGeom>
        </p:spPr>
        <p:txBody>
          <a:bodyPr wrap="square">
            <a:spAutoFit/>
          </a:bodyPr>
          <a:lstStyle/>
          <a:p>
            <a:pPr fontAlgn="base"/>
            <a:r>
              <a:rPr lang="en-US" sz="1600" dirty="0" smtClean="0"/>
              <a:t>The PHP </a:t>
            </a:r>
            <a:r>
              <a:rPr lang="en-US" sz="1600" b="1" dirty="0" smtClean="0">
                <a:solidFill>
                  <a:srgbClr val="C00000"/>
                </a:solidFill>
              </a:rPr>
              <a:t>strtotime()</a:t>
            </a:r>
            <a:r>
              <a:rPr lang="en-US" sz="1600" dirty="0" smtClean="0"/>
              <a:t> function is used to convert a human readable date string into a Unix timestamp (the number of seconds since January 1 1970 00:00:00 GMT).</a:t>
            </a:r>
          </a:p>
          <a:p>
            <a:pPr lvl="1" fontAlgn="base"/>
            <a:r>
              <a:rPr lang="en-US" sz="1600" b="1" dirty="0" smtClean="0">
                <a:solidFill>
                  <a:srgbClr val="C00000"/>
                </a:solidFill>
              </a:rPr>
              <a:t>Syntax</a:t>
            </a:r>
          </a:p>
          <a:p>
            <a:pPr lvl="1"/>
            <a:r>
              <a:rPr lang="en-US" sz="1600" b="1" dirty="0" smtClean="0">
                <a:solidFill>
                  <a:srgbClr val="C00000"/>
                </a:solidFill>
              </a:rPr>
              <a:t>     strtotime(</a:t>
            </a:r>
            <a:r>
              <a:rPr lang="en-US" sz="1600" b="1" i="1" dirty="0" smtClean="0">
                <a:solidFill>
                  <a:srgbClr val="C00000"/>
                </a:solidFill>
              </a:rPr>
              <a:t>time, now</a:t>
            </a:r>
            <a:r>
              <a:rPr lang="en-US" sz="1600" b="1" dirty="0" smtClean="0">
                <a:solidFill>
                  <a:srgbClr val="C00000"/>
                </a:solidFill>
              </a:rPr>
              <a:t>)</a:t>
            </a:r>
          </a:p>
          <a:p>
            <a:endParaRPr lang="en-US" sz="1600" b="1" dirty="0" smtClean="0">
              <a:solidFill>
                <a:srgbClr val="C00000"/>
              </a:solidFill>
            </a:endParaRPr>
          </a:p>
          <a:p>
            <a:pPr lvl="2"/>
            <a:r>
              <a:rPr lang="en-US" sz="1600" dirty="0" smtClean="0"/>
              <a:t>&lt;?php</a:t>
            </a:r>
            <a:br>
              <a:rPr lang="en-US" sz="1600" dirty="0" smtClean="0"/>
            </a:br>
            <a:r>
              <a:rPr lang="en-US" sz="1600" dirty="0" smtClean="0"/>
              <a:t>	$d= strtotime ("10:30pm April 15 2014");</a:t>
            </a:r>
            <a:br>
              <a:rPr lang="en-US" sz="1600" dirty="0" smtClean="0"/>
            </a:br>
            <a:r>
              <a:rPr lang="en-US" sz="1600" dirty="0" smtClean="0"/>
              <a:t>	echo "Created date is " . date("Y-m-d h:i:sa", $d);</a:t>
            </a:r>
            <a:br>
              <a:rPr lang="en-US" sz="1600" dirty="0" smtClean="0"/>
            </a:br>
            <a:r>
              <a:rPr lang="en-US" sz="1600" dirty="0" smtClean="0"/>
              <a:t>	$d= strtotime ("tomorrow");</a:t>
            </a:r>
            <a:br>
              <a:rPr lang="en-US" sz="1600" dirty="0" smtClean="0"/>
            </a:br>
            <a:r>
              <a:rPr lang="en-US" sz="1600" dirty="0" smtClean="0"/>
              <a:t>	echo date("Y-m-d h:i:sa", $d) . "&lt;</a:t>
            </a:r>
            <a:r>
              <a:rPr lang="en-US" sz="1600" dirty="0" err="1" smtClean="0"/>
              <a:t>br</a:t>
            </a:r>
            <a:r>
              <a:rPr lang="en-US" sz="1600" dirty="0" smtClean="0"/>
              <a:t>&gt;";</a:t>
            </a:r>
            <a:br>
              <a:rPr lang="en-US" sz="1600" dirty="0" smtClean="0"/>
            </a:br>
            <a:r>
              <a:rPr lang="en-US" sz="1600" dirty="0" smtClean="0"/>
              <a:t>	$d= strtotime ("next Saturday");</a:t>
            </a:r>
            <a:br>
              <a:rPr lang="en-US" sz="1600" dirty="0" smtClean="0"/>
            </a:br>
            <a:r>
              <a:rPr lang="en-US" sz="1600" dirty="0" smtClean="0"/>
              <a:t>	echo date("Y-m-d h:i:sa", $d) . "&lt;</a:t>
            </a:r>
            <a:r>
              <a:rPr lang="en-US" sz="1600" dirty="0" err="1" smtClean="0"/>
              <a:t>br</a:t>
            </a:r>
            <a:r>
              <a:rPr lang="en-US" sz="1600" dirty="0" smtClean="0"/>
              <a:t>&gt;";</a:t>
            </a:r>
            <a:br>
              <a:rPr lang="en-US" sz="1600" dirty="0" smtClean="0"/>
            </a:br>
            <a:r>
              <a:rPr lang="en-US" sz="1600" dirty="0" smtClean="0"/>
              <a:t>	$d= strtotime("+3 Months");</a:t>
            </a:r>
            <a:br>
              <a:rPr lang="en-US" sz="1600" dirty="0" smtClean="0"/>
            </a:br>
            <a:r>
              <a:rPr lang="en-US" sz="1600" dirty="0" smtClean="0"/>
              <a:t>	echo date("Y-m-d h:i:sa", $d) . "&lt;</a:t>
            </a:r>
            <a:r>
              <a:rPr lang="en-US" sz="1600" dirty="0" err="1" smtClean="0"/>
              <a:t>br</a:t>
            </a:r>
            <a:r>
              <a:rPr lang="en-US" sz="1600" dirty="0" smtClean="0"/>
              <a:t>&gt;";</a:t>
            </a:r>
            <a:br>
              <a:rPr lang="en-US" sz="1600" dirty="0" smtClean="0"/>
            </a:br>
            <a:r>
              <a:rPr lang="en-US" sz="1600" dirty="0" smtClean="0"/>
              <a:t>?&gt;</a:t>
            </a:r>
            <a:endParaRPr lang="en-US" sz="1600" b="1" dirty="0" smtClean="0">
              <a:solidFill>
                <a:srgbClr val="C00000"/>
              </a:solidFill>
            </a:endParaRPr>
          </a:p>
          <a:p>
            <a:endParaRPr lang="en-US" sz="1600" b="1" dirty="0" smtClean="0">
              <a:solidFill>
                <a:srgbClr val="C00000"/>
              </a:solidFill>
            </a:endParaRPr>
          </a:p>
          <a:p>
            <a:pPr fontAlgn="base"/>
            <a:endParaRPr lang="en-US" sz="1600" dirty="0"/>
          </a:p>
        </p:txBody>
      </p:sp>
    </p:spTree>
    <p:extLst>
      <p:ext uri="{BB962C8B-B14F-4D97-AF65-F5344CB8AC3E}">
        <p14:creationId xmlns:p14="http://schemas.microsoft.com/office/powerpoint/2010/main" val="2818201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187624" y="0"/>
            <a:ext cx="8384972" cy="776530"/>
          </a:xfrm>
          <a:prstGeom prst="rect">
            <a:avLst/>
          </a:prstGeom>
        </p:spPr>
        <p:txBody>
          <a:bodyPr anchor="ctr"/>
          <a:lstStyle/>
          <a:p>
            <a:pPr fontAlgn="base"/>
            <a:r>
              <a:rPr lang="en-US" sz="2400" b="1" dirty="0" smtClean="0">
                <a:solidFill>
                  <a:srgbClr val="00B0F0"/>
                </a:solidFill>
              </a:rPr>
              <a:t>Including a PHP File into Another PHP File</a:t>
            </a:r>
            <a:endParaRPr lang="en-US" sz="2400" b="1" dirty="0">
              <a:solidFill>
                <a:srgbClr val="00B0F0"/>
              </a:solidFill>
            </a:endParaRPr>
          </a:p>
        </p:txBody>
      </p:sp>
      <p:sp>
        <p:nvSpPr>
          <p:cNvPr id="15" name="Rectangle 14"/>
          <p:cNvSpPr/>
          <p:nvPr/>
        </p:nvSpPr>
        <p:spPr>
          <a:xfrm>
            <a:off x="1119962" y="915566"/>
            <a:ext cx="7844526" cy="3046988"/>
          </a:xfrm>
          <a:prstGeom prst="rect">
            <a:avLst/>
          </a:prstGeom>
        </p:spPr>
        <p:txBody>
          <a:bodyPr wrap="square">
            <a:spAutoFit/>
          </a:bodyPr>
          <a:lstStyle/>
          <a:p>
            <a:pPr algn="just" fontAlgn="base"/>
            <a:r>
              <a:rPr lang="en-US" sz="1600" dirty="0" smtClean="0"/>
              <a:t>The </a:t>
            </a:r>
            <a:r>
              <a:rPr lang="en-US" sz="1600" b="1" dirty="0" smtClean="0">
                <a:solidFill>
                  <a:srgbClr val="C00000"/>
                </a:solidFill>
              </a:rPr>
              <a:t>include()</a:t>
            </a:r>
            <a:r>
              <a:rPr lang="en-US" sz="1600" dirty="0" smtClean="0"/>
              <a:t> and </a:t>
            </a:r>
            <a:r>
              <a:rPr lang="en-US" sz="1600" b="1" dirty="0" smtClean="0">
                <a:solidFill>
                  <a:srgbClr val="C00000"/>
                </a:solidFill>
              </a:rPr>
              <a:t>require()</a:t>
            </a:r>
            <a:r>
              <a:rPr lang="en-US" sz="1600" dirty="0" smtClean="0"/>
              <a:t> statement allow you to include the code contained in a PHP file within another PHP file. Including a file produces the same result as           copying the script from the file specified and pasted into the location where it is        called.</a:t>
            </a:r>
          </a:p>
          <a:p>
            <a:pPr algn="just" fontAlgn="base"/>
            <a:r>
              <a:rPr lang="en-US" sz="1600" dirty="0" smtClean="0"/>
              <a:t>You can save a lot of time and work through including files — Just store a block of    code in a separate file and include it wherever you want using the  </a:t>
            </a:r>
          </a:p>
          <a:p>
            <a:pPr algn="just" fontAlgn="base"/>
            <a:r>
              <a:rPr lang="en-US" sz="1600" b="1" dirty="0" smtClean="0">
                <a:solidFill>
                  <a:srgbClr val="C00000"/>
                </a:solidFill>
              </a:rPr>
              <a:t>include()</a:t>
            </a:r>
            <a:r>
              <a:rPr lang="en-US" sz="1600" dirty="0" smtClean="0"/>
              <a:t>  and  </a:t>
            </a:r>
            <a:r>
              <a:rPr lang="en-US" sz="1600" b="1" dirty="0" smtClean="0">
                <a:solidFill>
                  <a:srgbClr val="C00000"/>
                </a:solidFill>
              </a:rPr>
              <a:t>require()</a:t>
            </a:r>
            <a:r>
              <a:rPr lang="en-US" sz="1600" dirty="0" smtClean="0"/>
              <a:t> statements instead of typing the entire block of code         multiple times.</a:t>
            </a:r>
          </a:p>
          <a:p>
            <a:pPr fontAlgn="base"/>
            <a:endParaRPr lang="en-US" sz="1600" b="1" dirty="0" smtClean="0">
              <a:solidFill>
                <a:srgbClr val="C00000"/>
              </a:solidFill>
            </a:endParaRPr>
          </a:p>
          <a:p>
            <a:pPr fontAlgn="base"/>
            <a:r>
              <a:rPr lang="en-US" sz="1600" b="1" dirty="0" smtClean="0">
                <a:solidFill>
                  <a:srgbClr val="C00000"/>
                </a:solidFill>
              </a:rPr>
              <a:t>Syntax:</a:t>
            </a:r>
          </a:p>
          <a:p>
            <a:pPr lvl="1"/>
            <a:r>
              <a:rPr lang="en-US" sz="1600" dirty="0" smtClean="0">
                <a:solidFill>
                  <a:srgbClr val="C00000"/>
                </a:solidFill>
              </a:rPr>
              <a:t>	include("path/to/filename"); -Or- include "path/to/filename";</a:t>
            </a:r>
            <a:br>
              <a:rPr lang="en-US" sz="1600" dirty="0" smtClean="0">
                <a:solidFill>
                  <a:srgbClr val="C00000"/>
                </a:solidFill>
              </a:rPr>
            </a:br>
            <a:r>
              <a:rPr lang="en-US" sz="1600" dirty="0" smtClean="0">
                <a:solidFill>
                  <a:srgbClr val="C00000"/>
                </a:solidFill>
              </a:rPr>
              <a:t>	require("path/to/filename"); -Or- require "path/to/filename";</a:t>
            </a:r>
            <a:endParaRPr lang="en-US" sz="1600" dirty="0">
              <a:solidFill>
                <a:srgbClr val="C00000"/>
              </a:solidFill>
            </a:endParaRPr>
          </a:p>
        </p:txBody>
      </p:sp>
    </p:spTree>
    <p:extLst>
      <p:ext uri="{BB962C8B-B14F-4D97-AF65-F5344CB8AC3E}">
        <p14:creationId xmlns:p14="http://schemas.microsoft.com/office/powerpoint/2010/main" val="41444903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071538" y="0"/>
            <a:ext cx="8501058" cy="776530"/>
          </a:xfrm>
          <a:prstGeom prst="rect">
            <a:avLst/>
          </a:prstGeom>
        </p:spPr>
        <p:txBody>
          <a:bodyPr anchor="ctr"/>
          <a:lstStyle/>
          <a:p>
            <a:pPr fontAlgn="base"/>
            <a:r>
              <a:rPr lang="en-US" sz="3200" b="1" dirty="0" smtClean="0">
                <a:solidFill>
                  <a:srgbClr val="00B0F0"/>
                </a:solidFill>
              </a:rPr>
              <a:t>Example</a:t>
            </a:r>
            <a:endParaRPr lang="en-US" sz="3200" b="1" dirty="0">
              <a:solidFill>
                <a:srgbClr val="00B0F0"/>
              </a:solidFill>
            </a:endParaRPr>
          </a:p>
        </p:txBody>
      </p:sp>
      <p:sp>
        <p:nvSpPr>
          <p:cNvPr id="15" name="Rectangle 14"/>
          <p:cNvSpPr/>
          <p:nvPr/>
        </p:nvSpPr>
        <p:spPr>
          <a:xfrm>
            <a:off x="755576" y="740638"/>
            <a:ext cx="8388424" cy="4278094"/>
          </a:xfrm>
          <a:prstGeom prst="rect">
            <a:avLst/>
          </a:prstGeom>
        </p:spPr>
        <p:txBody>
          <a:bodyPr wrap="square">
            <a:spAutoFit/>
          </a:bodyPr>
          <a:lstStyle/>
          <a:p>
            <a:pPr lvl="1" fontAlgn="base"/>
            <a:r>
              <a:rPr lang="en-US" sz="1600" b="1" dirty="0" smtClean="0">
                <a:solidFill>
                  <a:srgbClr val="FF0000"/>
                </a:solidFill>
              </a:rPr>
              <a:t> //main.php</a:t>
            </a:r>
          </a:p>
          <a:p>
            <a:pPr lvl="2" fontAlgn="base"/>
            <a:r>
              <a:rPr lang="en-US" sz="1600" dirty="0" smtClean="0"/>
              <a:t>&lt;?php require "my_variables.php"; ?&gt; </a:t>
            </a:r>
          </a:p>
          <a:p>
            <a:pPr lvl="2" fontAlgn="base"/>
            <a:r>
              <a:rPr lang="en-US" sz="1600" dirty="0" smtClean="0"/>
              <a:t>&lt;?php require "my_functions.php"; ?&gt;</a:t>
            </a:r>
          </a:p>
          <a:p>
            <a:pPr lvl="2" fontAlgn="base"/>
            <a:r>
              <a:rPr lang="en-US" sz="1600" dirty="0" smtClean="0"/>
              <a:t> &lt;!DOCTYPE html&gt; </a:t>
            </a:r>
          </a:p>
          <a:p>
            <a:pPr lvl="2" fontAlgn="base"/>
            <a:r>
              <a:rPr lang="en-US" sz="1600" dirty="0" smtClean="0"/>
              <a:t>&lt;html lang="en"&gt; </a:t>
            </a:r>
          </a:p>
          <a:p>
            <a:pPr lvl="3" fontAlgn="base"/>
            <a:r>
              <a:rPr lang="en-US" sz="1600" dirty="0" smtClean="0"/>
              <a:t>&lt;head&gt;</a:t>
            </a:r>
          </a:p>
          <a:p>
            <a:pPr lvl="3" fontAlgn="base"/>
            <a:r>
              <a:rPr lang="en-US" sz="1600" dirty="0" smtClean="0"/>
              <a:t> &lt;title&gt;&lt;?php displayTitle($home_page); ?&gt;&lt;/title&gt;</a:t>
            </a:r>
          </a:p>
          <a:p>
            <a:pPr lvl="3" fontAlgn="base"/>
            <a:r>
              <a:rPr lang="en-US" sz="1600" dirty="0" smtClean="0"/>
              <a:t> &lt;/head&gt; </a:t>
            </a:r>
          </a:p>
          <a:p>
            <a:pPr lvl="3" fontAlgn="base"/>
            <a:r>
              <a:rPr lang="en-US" sz="1600" dirty="0" smtClean="0"/>
              <a:t>&lt;body&gt; </a:t>
            </a:r>
          </a:p>
          <a:p>
            <a:pPr lvl="3" fontAlgn="base"/>
            <a:r>
              <a:rPr lang="en-US" sz="1600" dirty="0" smtClean="0"/>
              <a:t>&lt;?php include "header.php"; ?&gt;</a:t>
            </a:r>
          </a:p>
          <a:p>
            <a:pPr lvl="3" fontAlgn="base"/>
            <a:r>
              <a:rPr lang="en-US" sz="1600" dirty="0" smtClean="0"/>
              <a:t> &lt;?php include "menu.php"; ?&gt; </a:t>
            </a:r>
          </a:p>
          <a:p>
            <a:pPr lvl="3" fontAlgn="base"/>
            <a:r>
              <a:rPr lang="en-US" sz="1600" dirty="0" smtClean="0"/>
              <a:t>&lt;h1&gt;Welcome to Our Website!&lt;/h1&gt; </a:t>
            </a:r>
          </a:p>
          <a:p>
            <a:pPr lvl="3" fontAlgn="base"/>
            <a:r>
              <a:rPr lang="en-US" sz="1600" dirty="0" smtClean="0"/>
              <a:t>&lt;p&gt;Here you will find lots of useful information.&lt;/p&gt; </a:t>
            </a:r>
          </a:p>
          <a:p>
            <a:pPr lvl="3" fontAlgn="base"/>
            <a:r>
              <a:rPr lang="en-US" sz="1600" dirty="0" smtClean="0"/>
              <a:t>&lt;?php include "footer.php"; </a:t>
            </a:r>
          </a:p>
          <a:p>
            <a:pPr lvl="3" fontAlgn="base"/>
            <a:r>
              <a:rPr lang="en-US" sz="1600" dirty="0" smtClean="0"/>
              <a:t>?&gt; </a:t>
            </a:r>
          </a:p>
          <a:p>
            <a:pPr lvl="3" fontAlgn="base"/>
            <a:r>
              <a:rPr lang="en-US" sz="1600" dirty="0" smtClean="0"/>
              <a:t>&lt;/body&gt; </a:t>
            </a:r>
            <a:endParaRPr lang="en-US" sz="1600" dirty="0"/>
          </a:p>
          <a:p>
            <a:pPr lvl="2" fontAlgn="base"/>
            <a:r>
              <a:rPr lang="en-US" sz="1600" dirty="0" smtClean="0"/>
              <a:t>&lt;/html&gt;</a:t>
            </a:r>
            <a:endParaRPr lang="en-US" sz="1600" dirty="0">
              <a:solidFill>
                <a:srgbClr val="C00000"/>
              </a:solidFill>
            </a:endParaRPr>
          </a:p>
        </p:txBody>
      </p:sp>
    </p:spTree>
    <p:extLst>
      <p:ext uri="{BB962C8B-B14F-4D97-AF65-F5344CB8AC3E}">
        <p14:creationId xmlns:p14="http://schemas.microsoft.com/office/powerpoint/2010/main" val="42636552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633790" y="-811127"/>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168171" y="-123177"/>
            <a:ext cx="6912768" cy="776530"/>
          </a:xfrm>
          <a:prstGeom prst="rect">
            <a:avLst/>
          </a:prstGeom>
        </p:spPr>
        <p:txBody>
          <a:bodyPr anchor="ctr"/>
          <a:lstStyle/>
          <a:p>
            <a:pPr fontAlgn="base"/>
            <a:r>
              <a:rPr lang="en-US" sz="2400" b="1" dirty="0" smtClean="0">
                <a:solidFill>
                  <a:srgbClr val="00B0F0"/>
                </a:solidFill>
              </a:rPr>
              <a:t>Difference between require() and include():</a:t>
            </a:r>
            <a:endParaRPr lang="en-US" sz="2400" b="1" dirty="0">
              <a:solidFill>
                <a:srgbClr val="00B0F0"/>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1666643098"/>
              </p:ext>
            </p:extLst>
          </p:nvPr>
        </p:nvGraphicFramePr>
        <p:xfrm>
          <a:off x="1475656" y="987574"/>
          <a:ext cx="7286676" cy="3662680"/>
        </p:xfrm>
        <a:graphic>
          <a:graphicData uri="http://schemas.openxmlformats.org/drawingml/2006/table">
            <a:tbl>
              <a:tblPr firstRow="1" bandRow="1">
                <a:tableStyleId>{00A15C55-8517-42AA-B614-E9B94910E393}</a:tableStyleId>
              </a:tblPr>
              <a:tblGrid>
                <a:gridCol w="3643338"/>
                <a:gridCol w="3643338"/>
              </a:tblGrid>
              <a:tr h="370840">
                <a:tc>
                  <a:txBody>
                    <a:bodyPr/>
                    <a:lstStyle/>
                    <a:p>
                      <a:pPr algn="ctr"/>
                      <a:r>
                        <a:rPr lang="en-US" sz="1800" kern="1200" dirty="0" smtClean="0"/>
                        <a:t> include()</a:t>
                      </a:r>
                      <a:endParaRPr lang="en-US" dirty="0"/>
                    </a:p>
                  </a:txBody>
                  <a:tcPr/>
                </a:tc>
                <a:tc>
                  <a:txBody>
                    <a:bodyPr/>
                    <a:lstStyle/>
                    <a:p>
                      <a:pPr algn="ctr"/>
                      <a:r>
                        <a:rPr lang="en-US" sz="1800" kern="1200" dirty="0" smtClean="0"/>
                        <a:t>require()</a:t>
                      </a:r>
                      <a:endParaRPr lang="en-US" dirty="0"/>
                    </a:p>
                  </a:txBody>
                  <a:tcPr/>
                </a:tc>
              </a:tr>
              <a:tr h="370840">
                <a:tc>
                  <a:txBody>
                    <a:bodyPr/>
                    <a:lstStyle/>
                    <a:p>
                      <a:r>
                        <a:rPr lang="en-US" sz="1600" kern="1200" dirty="0" smtClean="0"/>
                        <a:t>The include() function does not stop    the execution of the script even if any error occurs.</a:t>
                      </a:r>
                      <a:endParaRPr lang="en-US" sz="1600" dirty="0"/>
                    </a:p>
                  </a:txBody>
                  <a:tcPr/>
                </a:tc>
                <a:tc>
                  <a:txBody>
                    <a:bodyPr/>
                    <a:lstStyle/>
                    <a:p>
                      <a:r>
                        <a:rPr lang="en-US" sz="1600" kern="1200" dirty="0" smtClean="0"/>
                        <a:t>The require() function will stop the      execution of the script when an error  occurs.</a:t>
                      </a:r>
                      <a:endParaRPr lang="en-US" sz="1600" dirty="0"/>
                    </a:p>
                  </a:txBody>
                  <a:tcPr/>
                </a:tc>
              </a:tr>
              <a:tr h="370840">
                <a:tc>
                  <a:txBody>
                    <a:bodyPr/>
                    <a:lstStyle/>
                    <a:p>
                      <a:r>
                        <a:rPr lang="en-US" sz="1600" kern="1200" dirty="0" smtClean="0"/>
                        <a:t>The include() function does not give a fatal error.</a:t>
                      </a:r>
                      <a:endParaRPr lang="en-US" sz="1600" dirty="0"/>
                    </a:p>
                  </a:txBody>
                  <a:tcPr/>
                </a:tc>
                <a:tc>
                  <a:txBody>
                    <a:bodyPr/>
                    <a:lstStyle/>
                    <a:p>
                      <a:r>
                        <a:rPr lang="en-US" sz="1600" kern="1200" dirty="0" smtClean="0"/>
                        <a:t>The require() function gives a fatal     error</a:t>
                      </a:r>
                      <a:endParaRPr lang="en-US" sz="1600" dirty="0"/>
                    </a:p>
                  </a:txBody>
                  <a:tcPr/>
                </a:tc>
              </a:tr>
              <a:tr h="370840">
                <a:tc>
                  <a:txBody>
                    <a:bodyPr/>
                    <a:lstStyle/>
                    <a:p>
                      <a:r>
                        <a:rPr lang="en-US" sz="1600" kern="1200" dirty="0" smtClean="0"/>
                        <a:t>The include() function is mostly used when the file is not required and the   application should continue to execute its process when the file is not found.</a:t>
                      </a:r>
                      <a:endParaRPr lang="en-US" sz="1600" dirty="0"/>
                    </a:p>
                  </a:txBody>
                  <a:tcPr/>
                </a:tc>
                <a:tc>
                  <a:txBody>
                    <a:bodyPr/>
                    <a:lstStyle/>
                    <a:p>
                      <a:r>
                        <a:rPr lang="en-US" sz="1600" kern="1200" dirty="0" smtClean="0"/>
                        <a:t>The require() function is mostly used when the file is mandatory for the       application.</a:t>
                      </a:r>
                      <a:endParaRPr lang="en-US" sz="1600" dirty="0"/>
                    </a:p>
                  </a:txBody>
                  <a:tcPr/>
                </a:tc>
              </a:tr>
              <a:tr h="370840">
                <a:tc>
                  <a:txBody>
                    <a:bodyPr/>
                    <a:lstStyle/>
                    <a:p>
                      <a:r>
                        <a:rPr lang="en-US" sz="1600" kern="1200" dirty="0" smtClean="0"/>
                        <a:t>The include() function will only produce a warning  </a:t>
                      </a:r>
                      <a:r>
                        <a:rPr lang="en-US" sz="1600" u="sng" kern="1200" dirty="0" smtClean="0">
                          <a:hlinkClick r:id="rId2"/>
                        </a:rPr>
                        <a:t>(E_WARNING)</a:t>
                      </a:r>
                      <a:r>
                        <a:rPr lang="en-US" sz="1600" kern="1200" dirty="0" smtClean="0"/>
                        <a:t> and the script will continue to execute.</a:t>
                      </a:r>
                      <a:endParaRPr lang="en-US" sz="1600" dirty="0"/>
                    </a:p>
                  </a:txBody>
                  <a:tcPr/>
                </a:tc>
                <a:tc>
                  <a:txBody>
                    <a:bodyPr/>
                    <a:lstStyle/>
                    <a:p>
                      <a:r>
                        <a:rPr lang="en-US" sz="1600" kern="1200" dirty="0" smtClean="0"/>
                        <a:t>The require() will produce a fatal error (E_COMPILE_ERROR) along with the warning.</a:t>
                      </a:r>
                      <a:endParaRPr lang="en-US" sz="1600" dirty="0"/>
                    </a:p>
                  </a:txBody>
                  <a:tcPr/>
                </a:tc>
              </a:tr>
            </a:tbl>
          </a:graphicData>
        </a:graphic>
      </p:graphicFrame>
    </p:spTree>
    <p:extLst>
      <p:ext uri="{BB962C8B-B14F-4D97-AF65-F5344CB8AC3E}">
        <p14:creationId xmlns:p14="http://schemas.microsoft.com/office/powerpoint/2010/main" val="34415028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187624" y="0"/>
            <a:ext cx="8384972" cy="776530"/>
          </a:xfrm>
          <a:prstGeom prst="rect">
            <a:avLst/>
          </a:prstGeom>
        </p:spPr>
        <p:txBody>
          <a:bodyPr anchor="ctr"/>
          <a:lstStyle/>
          <a:p>
            <a:pPr fontAlgn="base"/>
            <a:r>
              <a:rPr lang="en-US" sz="2800" b="1" dirty="0" smtClean="0">
                <a:solidFill>
                  <a:srgbClr val="00B0F0"/>
                </a:solidFill>
              </a:rPr>
              <a:t>include_once and require_once Statements</a:t>
            </a:r>
            <a:endParaRPr lang="en-US" sz="2800" b="1" dirty="0">
              <a:solidFill>
                <a:srgbClr val="00B0F0"/>
              </a:solidFill>
            </a:endParaRPr>
          </a:p>
        </p:txBody>
      </p:sp>
      <p:sp>
        <p:nvSpPr>
          <p:cNvPr id="15" name="Rectangle 14"/>
          <p:cNvSpPr/>
          <p:nvPr/>
        </p:nvSpPr>
        <p:spPr>
          <a:xfrm>
            <a:off x="1210274" y="770269"/>
            <a:ext cx="7776864" cy="3908762"/>
          </a:xfrm>
          <a:prstGeom prst="rect">
            <a:avLst/>
          </a:prstGeom>
        </p:spPr>
        <p:txBody>
          <a:bodyPr wrap="square">
            <a:spAutoFit/>
          </a:bodyPr>
          <a:lstStyle/>
          <a:p>
            <a:pPr fontAlgn="base">
              <a:lnSpc>
                <a:spcPct val="150000"/>
              </a:lnSpc>
            </a:pPr>
            <a:r>
              <a:rPr lang="en-US" sz="1600" dirty="0" smtClean="0"/>
              <a:t>If you accidentally include the same file (typically </a:t>
            </a:r>
            <a:r>
              <a:rPr lang="en-US" sz="1600" dirty="0" smtClean="0">
                <a:solidFill>
                  <a:schemeClr val="tx2">
                    <a:lumMod val="60000"/>
                    <a:lumOff val="40000"/>
                  </a:schemeClr>
                </a:solidFill>
                <a:hlinkClick r:id="rId2"/>
              </a:rPr>
              <a:t>functions</a:t>
            </a:r>
            <a:r>
              <a:rPr lang="en-US" sz="1600" dirty="0" smtClean="0"/>
              <a:t> or </a:t>
            </a:r>
            <a:r>
              <a:rPr lang="en-US" sz="1600" dirty="0" smtClean="0">
                <a:hlinkClick r:id="rId3"/>
              </a:rPr>
              <a:t>classes</a:t>
            </a:r>
            <a:r>
              <a:rPr lang="en-US" sz="1600" dirty="0" smtClean="0"/>
              <a:t> files) more than one time within your code using the include or require statements, it may cause conflicts. To prevent this situation, PHP provides </a:t>
            </a:r>
            <a:r>
              <a:rPr lang="en-US" sz="1600" b="1" dirty="0" smtClean="0">
                <a:solidFill>
                  <a:srgbClr val="C00000"/>
                </a:solidFill>
              </a:rPr>
              <a:t>include_once</a:t>
            </a:r>
            <a:r>
              <a:rPr lang="en-US" sz="1600" dirty="0" smtClean="0"/>
              <a:t> and </a:t>
            </a:r>
            <a:r>
              <a:rPr lang="en-US" sz="1600" b="1" dirty="0" smtClean="0">
                <a:solidFill>
                  <a:srgbClr val="C00000"/>
                </a:solidFill>
              </a:rPr>
              <a:t>require_once</a:t>
            </a:r>
            <a:r>
              <a:rPr lang="en-US" sz="1600" dirty="0" smtClean="0"/>
              <a:t> statements. These statements behave in the same way as include and require statements with one exception.</a:t>
            </a:r>
          </a:p>
          <a:p>
            <a:pPr fontAlgn="base"/>
            <a:endParaRPr lang="en-US" sz="1600" dirty="0" smtClean="0"/>
          </a:p>
          <a:p>
            <a:pPr fontAlgn="base"/>
            <a:r>
              <a:rPr lang="en-US" sz="1600" dirty="0" smtClean="0"/>
              <a:t>The </a:t>
            </a:r>
            <a:r>
              <a:rPr lang="en-US" sz="1600" b="1" dirty="0" smtClean="0">
                <a:solidFill>
                  <a:srgbClr val="C00000"/>
                </a:solidFill>
              </a:rPr>
              <a:t>include_once</a:t>
            </a:r>
            <a:r>
              <a:rPr lang="en-US" sz="1600" dirty="0" smtClean="0"/>
              <a:t> and </a:t>
            </a:r>
            <a:r>
              <a:rPr lang="en-US" sz="1600" b="1" dirty="0" smtClean="0">
                <a:solidFill>
                  <a:srgbClr val="C00000"/>
                </a:solidFill>
              </a:rPr>
              <a:t>require_once</a:t>
            </a:r>
            <a:r>
              <a:rPr lang="en-US" sz="1600" dirty="0" smtClean="0"/>
              <a:t> statements will only include the file once even if asked to      include it a second time i.e. if the specified file has already been included in a previous statement,   the file is not included again.</a:t>
            </a:r>
          </a:p>
          <a:p>
            <a:pPr fontAlgn="base"/>
            <a:endParaRPr lang="en-US" sz="1600" b="1" dirty="0" smtClean="0">
              <a:solidFill>
                <a:srgbClr val="C00000"/>
              </a:solidFill>
            </a:endParaRPr>
          </a:p>
          <a:p>
            <a:pPr fontAlgn="base"/>
            <a:r>
              <a:rPr lang="en-US" sz="1600" b="1" dirty="0" smtClean="0">
                <a:solidFill>
                  <a:srgbClr val="C00000"/>
                </a:solidFill>
              </a:rPr>
              <a:t>Syntax:</a:t>
            </a:r>
          </a:p>
          <a:p>
            <a:pPr lvl="1"/>
            <a:r>
              <a:rPr lang="en-US" sz="1600" dirty="0" smtClean="0">
                <a:solidFill>
                  <a:srgbClr val="C00000"/>
                </a:solidFill>
              </a:rPr>
              <a:t>	include_once("path/to/filename"); -Or- include_once "path/to/filename";</a:t>
            </a:r>
            <a:br>
              <a:rPr lang="en-US" sz="1600" dirty="0" smtClean="0">
                <a:solidFill>
                  <a:srgbClr val="C00000"/>
                </a:solidFill>
              </a:rPr>
            </a:br>
            <a:r>
              <a:rPr lang="en-US" sz="1600" dirty="0" smtClean="0">
                <a:solidFill>
                  <a:srgbClr val="C00000"/>
                </a:solidFill>
              </a:rPr>
              <a:t>	require_once("path/to/filename"); -Or- require_once "path/to/filename";</a:t>
            </a:r>
            <a:endParaRPr lang="en-US" sz="1600" dirty="0">
              <a:solidFill>
                <a:srgbClr val="C00000"/>
              </a:solidFill>
            </a:endParaRPr>
          </a:p>
        </p:txBody>
      </p:sp>
    </p:spTree>
    <p:extLst>
      <p:ext uri="{BB962C8B-B14F-4D97-AF65-F5344CB8AC3E}">
        <p14:creationId xmlns:p14="http://schemas.microsoft.com/office/powerpoint/2010/main" val="11207891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928662" y="0"/>
            <a:ext cx="8643934" cy="776530"/>
          </a:xfrm>
          <a:prstGeom prst="rect">
            <a:avLst/>
          </a:prstGeom>
        </p:spPr>
        <p:txBody>
          <a:bodyPr anchor="ctr"/>
          <a:lstStyle/>
          <a:p>
            <a:pPr fontAlgn="base"/>
            <a:r>
              <a:rPr lang="en-US" sz="3200" b="1" dirty="0" smtClean="0">
                <a:solidFill>
                  <a:srgbClr val="00B0F0"/>
                </a:solidFill>
              </a:rPr>
              <a:t>Example</a:t>
            </a:r>
            <a:endParaRPr lang="en-US" sz="3200" b="1" dirty="0">
              <a:solidFill>
                <a:srgbClr val="00B0F0"/>
              </a:solidFill>
            </a:endParaRPr>
          </a:p>
        </p:txBody>
      </p:sp>
      <p:sp>
        <p:nvSpPr>
          <p:cNvPr id="15" name="Rectangle 14"/>
          <p:cNvSpPr/>
          <p:nvPr/>
        </p:nvSpPr>
        <p:spPr>
          <a:xfrm>
            <a:off x="107504" y="928676"/>
            <a:ext cx="9036496" cy="4031873"/>
          </a:xfrm>
          <a:prstGeom prst="rect">
            <a:avLst/>
          </a:prstGeom>
        </p:spPr>
        <p:txBody>
          <a:bodyPr wrap="square">
            <a:spAutoFit/>
          </a:bodyPr>
          <a:lstStyle/>
          <a:p>
            <a:pPr lvl="1" fontAlgn="base"/>
            <a:r>
              <a:rPr lang="en-US" sz="1600" b="1" dirty="0" smtClean="0">
                <a:solidFill>
                  <a:srgbClr val="FF0000"/>
                </a:solidFill>
              </a:rPr>
              <a:t>        //multiplication.php</a:t>
            </a:r>
          </a:p>
          <a:p>
            <a:pPr lvl="2" fontAlgn="base"/>
            <a:r>
              <a:rPr lang="en-US" sz="1600" dirty="0" smtClean="0">
                <a:solidFill>
                  <a:srgbClr val="C00000"/>
                </a:solidFill>
              </a:rPr>
              <a:t>&lt;?php </a:t>
            </a:r>
          </a:p>
          <a:p>
            <a:pPr lvl="2" fontAlgn="base"/>
            <a:r>
              <a:rPr lang="en-US" sz="1600" dirty="0" smtClean="0">
                <a:solidFill>
                  <a:srgbClr val="C00000"/>
                </a:solidFill>
              </a:rPr>
              <a:t>function multiplySelf($</a:t>
            </a:r>
            <a:r>
              <a:rPr lang="en-US" sz="1600" dirty="0" err="1" smtClean="0">
                <a:solidFill>
                  <a:srgbClr val="C00000"/>
                </a:solidFill>
              </a:rPr>
              <a:t>var</a:t>
            </a:r>
            <a:r>
              <a:rPr lang="en-US" sz="1600" dirty="0" smtClean="0">
                <a:solidFill>
                  <a:srgbClr val="C00000"/>
                </a:solidFill>
              </a:rPr>
              <a:t>){ </a:t>
            </a:r>
          </a:p>
          <a:p>
            <a:pPr lvl="2" fontAlgn="base"/>
            <a:r>
              <a:rPr lang="en-US" sz="1600" dirty="0" smtClean="0">
                <a:solidFill>
                  <a:srgbClr val="C00000"/>
                </a:solidFill>
              </a:rPr>
              <a:t>$</a:t>
            </a:r>
            <a:r>
              <a:rPr lang="en-US" sz="1600" dirty="0" err="1" smtClean="0">
                <a:solidFill>
                  <a:srgbClr val="C00000"/>
                </a:solidFill>
              </a:rPr>
              <a:t>var</a:t>
            </a:r>
            <a:r>
              <a:rPr lang="en-US" sz="1600" dirty="0" smtClean="0">
                <a:solidFill>
                  <a:srgbClr val="C00000"/>
                </a:solidFill>
              </a:rPr>
              <a:t> *= $</a:t>
            </a:r>
            <a:r>
              <a:rPr lang="en-US" sz="1600" dirty="0" err="1" smtClean="0">
                <a:solidFill>
                  <a:srgbClr val="C00000"/>
                </a:solidFill>
              </a:rPr>
              <a:t>var</a:t>
            </a:r>
            <a:r>
              <a:rPr lang="en-US" sz="1600" dirty="0" smtClean="0">
                <a:solidFill>
                  <a:srgbClr val="C00000"/>
                </a:solidFill>
              </a:rPr>
              <a:t>; // multiply variable by itself </a:t>
            </a:r>
          </a:p>
          <a:p>
            <a:pPr lvl="2" fontAlgn="base"/>
            <a:r>
              <a:rPr lang="en-US" sz="1600" dirty="0" smtClean="0">
                <a:solidFill>
                  <a:srgbClr val="C00000"/>
                </a:solidFill>
              </a:rPr>
              <a:t>echo $</a:t>
            </a:r>
            <a:r>
              <a:rPr lang="en-US" sz="1600" dirty="0" err="1" smtClean="0">
                <a:solidFill>
                  <a:srgbClr val="C00000"/>
                </a:solidFill>
              </a:rPr>
              <a:t>var</a:t>
            </a:r>
            <a:r>
              <a:rPr lang="en-US" sz="1600" dirty="0" smtClean="0">
                <a:solidFill>
                  <a:srgbClr val="C00000"/>
                </a:solidFill>
              </a:rPr>
              <a:t>;</a:t>
            </a:r>
          </a:p>
          <a:p>
            <a:pPr lvl="2" fontAlgn="base"/>
            <a:r>
              <a:rPr lang="en-US" sz="1600" dirty="0" smtClean="0">
                <a:solidFill>
                  <a:srgbClr val="C00000"/>
                </a:solidFill>
              </a:rPr>
              <a:t> } ?&gt;</a:t>
            </a:r>
          </a:p>
          <a:p>
            <a:pPr lvl="1" fontAlgn="base"/>
            <a:r>
              <a:rPr lang="en-US" sz="1600" b="1" dirty="0" smtClean="0">
                <a:solidFill>
                  <a:srgbClr val="FF0000"/>
                </a:solidFill>
              </a:rPr>
              <a:t>       //main.php</a:t>
            </a:r>
          </a:p>
          <a:p>
            <a:pPr lvl="2" fontAlgn="base"/>
            <a:r>
              <a:rPr lang="en-US" sz="1600" dirty="0" smtClean="0">
                <a:solidFill>
                  <a:srgbClr val="00B050"/>
                </a:solidFill>
              </a:rPr>
              <a:t>&lt;?php </a:t>
            </a:r>
          </a:p>
          <a:p>
            <a:pPr lvl="2" fontAlgn="base"/>
            <a:r>
              <a:rPr lang="en-US" sz="1600" dirty="0" smtClean="0">
                <a:solidFill>
                  <a:srgbClr val="00B050"/>
                </a:solidFill>
              </a:rPr>
              <a:t>// Including file require " multiplication.php "; </a:t>
            </a:r>
          </a:p>
          <a:p>
            <a:pPr lvl="2" fontAlgn="base"/>
            <a:r>
              <a:rPr lang="en-US" sz="1600" dirty="0" smtClean="0">
                <a:solidFill>
                  <a:srgbClr val="00B050"/>
                </a:solidFill>
              </a:rPr>
              <a:t>// Calling the function </a:t>
            </a:r>
          </a:p>
          <a:p>
            <a:pPr lvl="2" fontAlgn="base"/>
            <a:r>
              <a:rPr lang="en-US" sz="1600" dirty="0" err="1" smtClean="0">
                <a:solidFill>
                  <a:srgbClr val="00B050"/>
                </a:solidFill>
              </a:rPr>
              <a:t>multiplySelf</a:t>
            </a:r>
            <a:r>
              <a:rPr lang="en-US" sz="1600" dirty="0" smtClean="0">
                <a:solidFill>
                  <a:srgbClr val="00B050"/>
                </a:solidFill>
              </a:rPr>
              <a:t>(2); // Output: 4</a:t>
            </a:r>
          </a:p>
          <a:p>
            <a:pPr lvl="2" fontAlgn="base"/>
            <a:r>
              <a:rPr lang="en-US" sz="1600" dirty="0" smtClean="0">
                <a:solidFill>
                  <a:srgbClr val="00B050"/>
                </a:solidFill>
              </a:rPr>
              <a:t> echo "&lt;</a:t>
            </a:r>
            <a:r>
              <a:rPr lang="en-US" sz="1600" dirty="0" err="1" smtClean="0">
                <a:solidFill>
                  <a:srgbClr val="00B050"/>
                </a:solidFill>
              </a:rPr>
              <a:t>br</a:t>
            </a:r>
            <a:r>
              <a:rPr lang="en-US" sz="1600" dirty="0" smtClean="0">
                <a:solidFill>
                  <a:srgbClr val="00B050"/>
                </a:solidFill>
              </a:rPr>
              <a:t>&gt;"; </a:t>
            </a:r>
          </a:p>
          <a:p>
            <a:pPr lvl="2" fontAlgn="base"/>
            <a:r>
              <a:rPr lang="en-US" sz="1600" dirty="0" smtClean="0">
                <a:solidFill>
                  <a:srgbClr val="00B050"/>
                </a:solidFill>
              </a:rPr>
              <a:t>// Including file once again require " multiplication.php "; </a:t>
            </a:r>
          </a:p>
          <a:p>
            <a:pPr lvl="2" fontAlgn="base"/>
            <a:r>
              <a:rPr lang="en-US" sz="1600" dirty="0" smtClean="0">
                <a:solidFill>
                  <a:srgbClr val="00B050"/>
                </a:solidFill>
              </a:rPr>
              <a:t>// Calling the function </a:t>
            </a:r>
          </a:p>
          <a:p>
            <a:pPr lvl="2" fontAlgn="base"/>
            <a:r>
              <a:rPr lang="en-US" sz="1600" dirty="0" err="1" smtClean="0">
                <a:solidFill>
                  <a:srgbClr val="00B050"/>
                </a:solidFill>
              </a:rPr>
              <a:t>multiplySelf</a:t>
            </a:r>
            <a:r>
              <a:rPr lang="en-US" sz="1600" dirty="0" smtClean="0">
                <a:solidFill>
                  <a:srgbClr val="00B050"/>
                </a:solidFill>
              </a:rPr>
              <a:t>(5); // Doesn't execute</a:t>
            </a:r>
          </a:p>
          <a:p>
            <a:pPr lvl="2" fontAlgn="base"/>
            <a:r>
              <a:rPr lang="en-US" sz="1600" dirty="0" smtClean="0">
                <a:solidFill>
                  <a:srgbClr val="00B050"/>
                </a:solidFill>
              </a:rPr>
              <a:t> ?&gt;</a:t>
            </a:r>
            <a:endParaRPr lang="en-US" sz="1600" dirty="0">
              <a:solidFill>
                <a:srgbClr val="00B050"/>
              </a:solidFill>
            </a:endParaRPr>
          </a:p>
        </p:txBody>
      </p:sp>
      <p:sp>
        <p:nvSpPr>
          <p:cNvPr id="12" name="Rectangle 11"/>
          <p:cNvSpPr/>
          <p:nvPr/>
        </p:nvSpPr>
        <p:spPr>
          <a:xfrm>
            <a:off x="5000628" y="357172"/>
            <a:ext cx="3891852" cy="313932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b="1" dirty="0" smtClean="0">
                <a:solidFill>
                  <a:srgbClr val="FF0000"/>
                </a:solidFill>
              </a:rPr>
              <a:t> //main.php</a:t>
            </a:r>
            <a:endParaRPr lang="en-US" dirty="0" smtClean="0">
              <a:solidFill>
                <a:schemeClr val="accent5"/>
              </a:solidFill>
            </a:endParaRPr>
          </a:p>
          <a:p>
            <a:r>
              <a:rPr lang="en-US" dirty="0" smtClean="0">
                <a:solidFill>
                  <a:schemeClr val="accent5"/>
                </a:solidFill>
              </a:rPr>
              <a:t>&lt;?php </a:t>
            </a:r>
          </a:p>
          <a:p>
            <a:r>
              <a:rPr lang="en-US" dirty="0" smtClean="0">
                <a:solidFill>
                  <a:schemeClr val="accent5"/>
                </a:solidFill>
              </a:rPr>
              <a:t>// Including file </a:t>
            </a:r>
          </a:p>
          <a:p>
            <a:r>
              <a:rPr lang="en-US" dirty="0" smtClean="0">
                <a:solidFill>
                  <a:schemeClr val="accent5"/>
                </a:solidFill>
              </a:rPr>
              <a:t>require_once " multiplication.php"; </a:t>
            </a:r>
          </a:p>
          <a:p>
            <a:r>
              <a:rPr lang="en-US" dirty="0" smtClean="0">
                <a:solidFill>
                  <a:schemeClr val="accent5"/>
                </a:solidFill>
              </a:rPr>
              <a:t>// Calling the function </a:t>
            </a:r>
            <a:r>
              <a:rPr lang="en-US" dirty="0" err="1" smtClean="0">
                <a:solidFill>
                  <a:schemeClr val="accent5"/>
                </a:solidFill>
              </a:rPr>
              <a:t>multiplySelf</a:t>
            </a:r>
            <a:r>
              <a:rPr lang="en-US" dirty="0" smtClean="0">
                <a:solidFill>
                  <a:schemeClr val="accent5"/>
                </a:solidFill>
              </a:rPr>
              <a:t>(2);</a:t>
            </a:r>
          </a:p>
          <a:p>
            <a:r>
              <a:rPr lang="en-US" dirty="0" smtClean="0">
                <a:solidFill>
                  <a:schemeClr val="accent5"/>
                </a:solidFill>
              </a:rPr>
              <a:t>// Output: 4 echo "&lt;</a:t>
            </a:r>
            <a:r>
              <a:rPr lang="en-US" dirty="0" err="1" smtClean="0">
                <a:solidFill>
                  <a:schemeClr val="accent5"/>
                </a:solidFill>
              </a:rPr>
              <a:t>br</a:t>
            </a:r>
            <a:r>
              <a:rPr lang="en-US" dirty="0" smtClean="0">
                <a:solidFill>
                  <a:schemeClr val="accent5"/>
                </a:solidFill>
              </a:rPr>
              <a:t>&gt;"; </a:t>
            </a:r>
          </a:p>
          <a:p>
            <a:r>
              <a:rPr lang="en-US" dirty="0" smtClean="0">
                <a:solidFill>
                  <a:schemeClr val="accent5"/>
                </a:solidFill>
              </a:rPr>
              <a:t>// Including file once again </a:t>
            </a:r>
          </a:p>
          <a:p>
            <a:r>
              <a:rPr lang="en-US" dirty="0" smtClean="0">
                <a:solidFill>
                  <a:schemeClr val="accent5"/>
                </a:solidFill>
              </a:rPr>
              <a:t>require_once " multiplication.php"; </a:t>
            </a:r>
          </a:p>
          <a:p>
            <a:r>
              <a:rPr lang="en-US" dirty="0" smtClean="0">
                <a:solidFill>
                  <a:schemeClr val="accent5"/>
                </a:solidFill>
              </a:rPr>
              <a:t>// Calling the function </a:t>
            </a:r>
          </a:p>
          <a:p>
            <a:r>
              <a:rPr lang="en-US" dirty="0" err="1" smtClean="0">
                <a:solidFill>
                  <a:schemeClr val="accent5"/>
                </a:solidFill>
              </a:rPr>
              <a:t>multiplySelf</a:t>
            </a:r>
            <a:r>
              <a:rPr lang="en-US" dirty="0" smtClean="0">
                <a:solidFill>
                  <a:schemeClr val="accent5"/>
                </a:solidFill>
              </a:rPr>
              <a:t>(5); // Output: 25 </a:t>
            </a:r>
          </a:p>
          <a:p>
            <a:r>
              <a:rPr lang="en-US" dirty="0" smtClean="0">
                <a:solidFill>
                  <a:schemeClr val="accent5"/>
                </a:solidFill>
              </a:rPr>
              <a:t>?&gt;</a:t>
            </a:r>
            <a:endParaRPr lang="en-US" dirty="0">
              <a:solidFill>
                <a:schemeClr val="accent5"/>
              </a:solidFill>
            </a:endParaRPr>
          </a:p>
        </p:txBody>
      </p:sp>
    </p:spTree>
    <p:extLst>
      <p:ext uri="{BB962C8B-B14F-4D97-AF65-F5344CB8AC3E}">
        <p14:creationId xmlns:p14="http://schemas.microsoft.com/office/powerpoint/2010/main" val="3945101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259632" y="0"/>
            <a:ext cx="8098650" cy="776530"/>
          </a:xfrm>
          <a:prstGeom prst="rect">
            <a:avLst/>
          </a:prstGeom>
        </p:spPr>
        <p:txBody>
          <a:bodyPr anchor="ctr"/>
          <a:lstStyle/>
          <a:p>
            <a:pPr fontAlgn="base"/>
            <a:r>
              <a:rPr lang="en-US" sz="3200" b="1" dirty="0" smtClean="0">
                <a:solidFill>
                  <a:srgbClr val="00B0F0"/>
                </a:solidFill>
              </a:rPr>
              <a:t>Form Validation</a:t>
            </a:r>
            <a:endParaRPr lang="en-US" sz="3200" b="1" dirty="0">
              <a:solidFill>
                <a:srgbClr val="00B0F0"/>
              </a:solidFill>
            </a:endParaRPr>
          </a:p>
        </p:txBody>
      </p:sp>
      <p:sp>
        <p:nvSpPr>
          <p:cNvPr id="13" name="Rectangle 12"/>
          <p:cNvSpPr/>
          <p:nvPr/>
        </p:nvSpPr>
        <p:spPr>
          <a:xfrm>
            <a:off x="683568" y="865406"/>
            <a:ext cx="8460432" cy="3539430"/>
          </a:xfrm>
          <a:prstGeom prst="rect">
            <a:avLst/>
          </a:prstGeom>
        </p:spPr>
        <p:txBody>
          <a:bodyPr wrap="square">
            <a:spAutoFit/>
          </a:bodyPr>
          <a:lstStyle/>
          <a:p>
            <a:r>
              <a:rPr lang="en-US" sz="1600" dirty="0" smtClean="0"/>
              <a:t>An HTML form contains various input fields such as text box, checkbox, radio buttons, submit button, and checklist, etc. These input fields need to be validated, which ensures that the user has entered information in all the required fields and also validates that the information provided  by the user is valid and correct.</a:t>
            </a:r>
          </a:p>
          <a:p>
            <a:endParaRPr lang="en-US" sz="1600" dirty="0" smtClean="0"/>
          </a:p>
          <a:p>
            <a:r>
              <a:rPr lang="en-US" sz="1600" dirty="0" smtClean="0"/>
              <a:t>There is no guarantee that the information provided by the user is always correct. </a:t>
            </a:r>
            <a:r>
              <a:rPr lang="en-US" sz="1600" dirty="0" smtClean="0">
                <a:hlinkClick r:id="rId2"/>
              </a:rPr>
              <a:t>PHP</a:t>
            </a:r>
            <a:r>
              <a:rPr lang="en-US" sz="1600" dirty="0" smtClean="0"/>
              <a:t> </a:t>
            </a:r>
          </a:p>
          <a:p>
            <a:r>
              <a:rPr lang="en-US" sz="1600" dirty="0" smtClean="0"/>
              <a:t>validates the data at the server-side, which is submitted by </a:t>
            </a:r>
            <a:r>
              <a:rPr lang="en-US" sz="1600" dirty="0" smtClean="0">
                <a:hlinkClick r:id="rId3"/>
              </a:rPr>
              <a:t>HTML form</a:t>
            </a:r>
            <a:r>
              <a:rPr lang="en-US" sz="1600" dirty="0" smtClean="0"/>
              <a:t>. </a:t>
            </a:r>
          </a:p>
          <a:p>
            <a:r>
              <a:rPr lang="en-US" sz="1600" dirty="0" smtClean="0"/>
              <a:t>You need to validate a few things:</a:t>
            </a:r>
          </a:p>
          <a:p>
            <a:pPr lvl="1"/>
            <a:r>
              <a:rPr lang="en-US" sz="1600" dirty="0" smtClean="0"/>
              <a:t>1. Empty String</a:t>
            </a:r>
          </a:p>
          <a:p>
            <a:pPr lvl="1"/>
            <a:r>
              <a:rPr lang="en-US" sz="1600" dirty="0" smtClean="0"/>
              <a:t>2. Validate String</a:t>
            </a:r>
          </a:p>
          <a:p>
            <a:pPr lvl="1"/>
            <a:r>
              <a:rPr lang="en-US" sz="1600" dirty="0" smtClean="0"/>
              <a:t>3. Validate Numbers</a:t>
            </a:r>
          </a:p>
          <a:p>
            <a:pPr lvl="1"/>
            <a:r>
              <a:rPr lang="en-US" sz="1600" dirty="0" smtClean="0"/>
              <a:t>4. Validate Email</a:t>
            </a:r>
          </a:p>
          <a:p>
            <a:pPr lvl="1"/>
            <a:r>
              <a:rPr lang="en-US" sz="1600" dirty="0" smtClean="0"/>
              <a:t>5. Input length etc</a:t>
            </a:r>
          </a:p>
          <a:p>
            <a:endParaRPr lang="en-US" sz="1600" dirty="0">
              <a:solidFill>
                <a:srgbClr val="C00000"/>
              </a:solidFill>
            </a:endParaRPr>
          </a:p>
        </p:txBody>
      </p:sp>
    </p:spTree>
    <p:extLst>
      <p:ext uri="{BB962C8B-B14F-4D97-AF65-F5344CB8AC3E}">
        <p14:creationId xmlns:p14="http://schemas.microsoft.com/office/powerpoint/2010/main" val="34916252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solidFill>
                  <a:schemeClr val="bg1"/>
                </a:solidFill>
              </a:rPr>
              <a:t> Upcoming Topic</a:t>
            </a:r>
            <a:endParaRPr lang="ko-KR" altLang="en-US" dirty="0">
              <a:solidFill>
                <a:schemeClr val="bg1"/>
              </a:solidFill>
            </a:endParaRPr>
          </a:p>
        </p:txBody>
      </p:sp>
      <p:sp>
        <p:nvSpPr>
          <p:cNvPr id="9" name="Rectangle 8"/>
          <p:cNvSpPr/>
          <p:nvPr/>
        </p:nvSpPr>
        <p:spPr>
          <a:xfrm>
            <a:off x="0" y="2651463"/>
            <a:ext cx="4068000"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0" name="Rectangle 9"/>
          <p:cNvSpPr/>
          <p:nvPr/>
        </p:nvSpPr>
        <p:spPr>
          <a:xfrm>
            <a:off x="0" y="1931261"/>
            <a:ext cx="3456000"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1" name="Rectangle 10"/>
          <p:cNvSpPr/>
          <p:nvPr/>
        </p:nvSpPr>
        <p:spPr>
          <a:xfrm>
            <a:off x="0" y="1211059"/>
            <a:ext cx="2844000"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32" name="TextBox 31"/>
          <p:cNvSpPr txBox="1"/>
          <p:nvPr/>
        </p:nvSpPr>
        <p:spPr>
          <a:xfrm>
            <a:off x="571472" y="2000246"/>
            <a:ext cx="2786082" cy="338554"/>
          </a:xfrm>
          <a:prstGeom prst="rect">
            <a:avLst/>
          </a:prstGeom>
          <a:noFill/>
        </p:spPr>
        <p:txBody>
          <a:bodyPr wrap="square" rtlCol="0">
            <a:spAutoFit/>
          </a:bodyPr>
          <a:lstStyle/>
          <a:p>
            <a:pPr fontAlgn="base"/>
            <a:r>
              <a:rPr lang="en-US" sz="1600" b="1" dirty="0" smtClean="0">
                <a:solidFill>
                  <a:schemeClr val="bg1"/>
                </a:solidFill>
              </a:rPr>
              <a:t>Parsing Directory</a:t>
            </a:r>
            <a:endParaRPr lang="en-US" sz="1600" b="1" dirty="0">
              <a:solidFill>
                <a:schemeClr val="bg1"/>
              </a:solidFill>
            </a:endParaRPr>
          </a:p>
        </p:txBody>
      </p:sp>
      <p:sp>
        <p:nvSpPr>
          <p:cNvPr id="33" name="TextBox 32"/>
          <p:cNvSpPr txBox="1"/>
          <p:nvPr/>
        </p:nvSpPr>
        <p:spPr>
          <a:xfrm>
            <a:off x="571472" y="2714626"/>
            <a:ext cx="2012988" cy="338554"/>
          </a:xfrm>
          <a:prstGeom prst="rect">
            <a:avLst/>
          </a:prstGeom>
          <a:noFill/>
        </p:spPr>
        <p:txBody>
          <a:bodyPr wrap="square" rtlCol="0">
            <a:spAutoFit/>
          </a:bodyPr>
          <a:lstStyle/>
          <a:p>
            <a:pPr fontAlgn="base"/>
            <a:r>
              <a:rPr lang="en-US" sz="1600" b="1" dirty="0" smtClean="0">
                <a:solidFill>
                  <a:schemeClr val="bg1"/>
                </a:solidFill>
              </a:rPr>
              <a:t>File Upload</a:t>
            </a:r>
            <a:endParaRPr lang="en-US" sz="1600" b="1" dirty="0">
              <a:solidFill>
                <a:schemeClr val="bg1"/>
              </a:solidFill>
            </a:endParaRPr>
          </a:p>
        </p:txBody>
      </p:sp>
      <p:sp>
        <p:nvSpPr>
          <p:cNvPr id="28" name="TextBox 27"/>
          <p:cNvSpPr txBox="1"/>
          <p:nvPr/>
        </p:nvSpPr>
        <p:spPr>
          <a:xfrm>
            <a:off x="571472" y="1285866"/>
            <a:ext cx="2286016" cy="338554"/>
          </a:xfrm>
          <a:prstGeom prst="rect">
            <a:avLst/>
          </a:prstGeom>
          <a:noFill/>
        </p:spPr>
        <p:txBody>
          <a:bodyPr wrap="square" rtlCol="0">
            <a:spAutoFit/>
          </a:bodyPr>
          <a:lstStyle/>
          <a:p>
            <a:pPr fontAlgn="base"/>
            <a:r>
              <a:rPr lang="en-US" sz="1600" b="1" dirty="0" smtClean="0">
                <a:solidFill>
                  <a:schemeClr val="bg1"/>
                </a:solidFill>
              </a:rPr>
              <a:t>File System</a:t>
            </a:r>
            <a:endParaRPr lang="en-US" sz="1600" b="1" dirty="0">
              <a:solidFill>
                <a:schemeClr val="bg1"/>
              </a:solidFill>
            </a:endParaRPr>
          </a:p>
        </p:txBody>
      </p:sp>
    </p:spTree>
    <p:extLst>
      <p:ext uri="{BB962C8B-B14F-4D97-AF65-F5344CB8AC3E}">
        <p14:creationId xmlns:p14="http://schemas.microsoft.com/office/powerpoint/2010/main" val="752391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259632" y="0"/>
            <a:ext cx="8670154" cy="776530"/>
          </a:xfrm>
          <a:prstGeom prst="rect">
            <a:avLst/>
          </a:prstGeom>
        </p:spPr>
        <p:txBody>
          <a:bodyPr anchor="ctr"/>
          <a:lstStyle/>
          <a:p>
            <a:pPr fontAlgn="base"/>
            <a:r>
              <a:rPr lang="en-US" sz="3600" b="1" dirty="0" smtClean="0">
                <a:solidFill>
                  <a:srgbClr val="00B0F0"/>
                </a:solidFill>
              </a:rPr>
              <a:t>Working with Files in PHP</a:t>
            </a:r>
          </a:p>
        </p:txBody>
      </p:sp>
      <p:sp>
        <p:nvSpPr>
          <p:cNvPr id="15" name="Rectangle 14"/>
          <p:cNvSpPr/>
          <p:nvPr/>
        </p:nvSpPr>
        <p:spPr>
          <a:xfrm>
            <a:off x="1259632" y="928676"/>
            <a:ext cx="7884368" cy="3970318"/>
          </a:xfrm>
          <a:prstGeom prst="rect">
            <a:avLst/>
          </a:prstGeom>
        </p:spPr>
        <p:txBody>
          <a:bodyPr wrap="square">
            <a:spAutoFit/>
          </a:bodyPr>
          <a:lstStyle/>
          <a:p>
            <a:pPr fontAlgn="base"/>
            <a:r>
              <a:rPr lang="en-US" dirty="0" smtClean="0"/>
              <a:t>Since PHP is a server side programming language, it allows you to work with files      and directories stored on the web server. In this session you will learn how to create,   access, and manipulate files on your web server using the PHP file system functions. </a:t>
            </a:r>
          </a:p>
          <a:p>
            <a:pPr fontAlgn="base"/>
            <a:endParaRPr lang="en-US" b="1" dirty="0" smtClean="0"/>
          </a:p>
          <a:p>
            <a:pPr fontAlgn="base"/>
            <a:r>
              <a:rPr lang="en-US" b="1" dirty="0" smtClean="0"/>
              <a:t>Opening a File with PHP </a:t>
            </a:r>
            <a:r>
              <a:rPr lang="en-US" b="1" dirty="0" smtClean="0">
                <a:solidFill>
                  <a:srgbClr val="C00000"/>
                </a:solidFill>
              </a:rPr>
              <a:t>fopen()</a:t>
            </a:r>
            <a:r>
              <a:rPr lang="en-US" b="1" dirty="0" smtClean="0"/>
              <a:t> Function</a:t>
            </a:r>
          </a:p>
          <a:p>
            <a:pPr fontAlgn="base"/>
            <a:r>
              <a:rPr lang="en-US" dirty="0" smtClean="0"/>
              <a:t>To work with a file you first need to open the file. The PHP fopen() function is used to open a file. The basic syntax of this function can be given with:</a:t>
            </a:r>
          </a:p>
          <a:p>
            <a:r>
              <a:rPr lang="en-US" dirty="0" smtClean="0">
                <a:solidFill>
                  <a:srgbClr val="C00000"/>
                </a:solidFill>
              </a:rPr>
              <a:t>Syntax: fopen(</a:t>
            </a:r>
            <a:r>
              <a:rPr lang="en-US" i="1" dirty="0" smtClean="0">
                <a:solidFill>
                  <a:srgbClr val="C00000"/>
                </a:solidFill>
              </a:rPr>
              <a:t>filename</a:t>
            </a:r>
            <a:r>
              <a:rPr lang="en-US" dirty="0" smtClean="0">
                <a:solidFill>
                  <a:srgbClr val="C00000"/>
                </a:solidFill>
              </a:rPr>
              <a:t>, </a:t>
            </a:r>
            <a:r>
              <a:rPr lang="en-US" i="1" dirty="0" smtClean="0">
                <a:solidFill>
                  <a:srgbClr val="C00000"/>
                </a:solidFill>
              </a:rPr>
              <a:t>mode</a:t>
            </a:r>
            <a:r>
              <a:rPr lang="en-US" dirty="0" smtClean="0">
                <a:solidFill>
                  <a:srgbClr val="C00000"/>
                </a:solidFill>
              </a:rPr>
              <a:t>)</a:t>
            </a:r>
          </a:p>
          <a:p>
            <a:pPr fontAlgn="base"/>
            <a:r>
              <a:rPr lang="en-US" b="1" dirty="0" smtClean="0"/>
              <a:t>Example :</a:t>
            </a:r>
          </a:p>
          <a:p>
            <a:pPr lvl="1"/>
            <a:r>
              <a:rPr lang="en-US" dirty="0" smtClean="0">
                <a:solidFill>
                  <a:srgbClr val="00B050"/>
                </a:solidFill>
              </a:rPr>
              <a:t>&lt;?php </a:t>
            </a:r>
          </a:p>
          <a:p>
            <a:pPr lvl="1"/>
            <a:r>
              <a:rPr lang="en-US" dirty="0" smtClean="0">
                <a:solidFill>
                  <a:srgbClr val="00B050"/>
                </a:solidFill>
              </a:rPr>
              <a:t>$handle = fopen("data.txt", "r"); </a:t>
            </a:r>
          </a:p>
          <a:p>
            <a:pPr lvl="1"/>
            <a:r>
              <a:rPr lang="en-US" dirty="0" smtClean="0">
                <a:solidFill>
                  <a:srgbClr val="00B050"/>
                </a:solidFill>
              </a:rPr>
              <a:t>?&gt;</a:t>
            </a:r>
          </a:p>
          <a:p>
            <a:pPr fontAlgn="base"/>
            <a:endParaRPr lang="en-US" b="1" dirty="0"/>
          </a:p>
        </p:txBody>
      </p:sp>
    </p:spTree>
    <p:extLst>
      <p:ext uri="{BB962C8B-B14F-4D97-AF65-F5344CB8AC3E}">
        <p14:creationId xmlns:p14="http://schemas.microsoft.com/office/powerpoint/2010/main" val="41179459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384856" y="-818632"/>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0" y="0"/>
            <a:ext cx="4860032" cy="555525"/>
          </a:xfrm>
          <a:prstGeom prst="rect">
            <a:avLst/>
          </a:prstGeom>
        </p:spPr>
        <p:txBody>
          <a:bodyPr anchor="ctr"/>
          <a:lstStyle/>
          <a:p>
            <a:pPr fontAlgn="base"/>
            <a:r>
              <a:rPr lang="en-US" sz="2400" b="1" dirty="0" smtClean="0">
                <a:solidFill>
                  <a:srgbClr val="00B0F0"/>
                </a:solidFill>
              </a:rPr>
              <a:t>	Differents Mode </a:t>
            </a:r>
            <a:endParaRPr lang="en-US" sz="2400" b="1" dirty="0">
              <a:solidFill>
                <a:srgbClr val="00B0F0"/>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2266465623"/>
              </p:ext>
            </p:extLst>
          </p:nvPr>
        </p:nvGraphicFramePr>
        <p:xfrm>
          <a:off x="971600" y="791060"/>
          <a:ext cx="7992888" cy="4136764"/>
        </p:xfrm>
        <a:graphic>
          <a:graphicData uri="http://schemas.openxmlformats.org/drawingml/2006/table">
            <a:tbl>
              <a:tblPr firstRow="1" bandRow="1">
                <a:tableStyleId>{00A15C55-8517-42AA-B614-E9B94910E393}</a:tableStyleId>
              </a:tblPr>
              <a:tblGrid>
                <a:gridCol w="1187062"/>
                <a:gridCol w="6805826"/>
              </a:tblGrid>
              <a:tr h="394453">
                <a:tc>
                  <a:txBody>
                    <a:bodyPr/>
                    <a:lstStyle/>
                    <a:p>
                      <a:r>
                        <a:rPr lang="en-US" sz="1800" kern="1200" dirty="0" smtClean="0"/>
                        <a:t>Modes</a:t>
                      </a:r>
                      <a:endParaRPr lang="en-US" dirty="0"/>
                    </a:p>
                  </a:txBody>
                  <a:tcPr/>
                </a:tc>
                <a:tc>
                  <a:txBody>
                    <a:bodyPr/>
                    <a:lstStyle/>
                    <a:p>
                      <a:r>
                        <a:rPr lang="en-US" sz="1800" kern="1200" dirty="0" smtClean="0"/>
                        <a:t>What it does</a:t>
                      </a:r>
                      <a:endParaRPr lang="en-US" dirty="0"/>
                    </a:p>
                  </a:txBody>
                  <a:tcPr/>
                </a:tc>
              </a:tr>
              <a:tr h="394453">
                <a:tc>
                  <a:txBody>
                    <a:bodyPr/>
                    <a:lstStyle/>
                    <a:p>
                      <a:r>
                        <a:rPr lang="en-US" sz="1400" kern="1200" dirty="0" smtClean="0"/>
                        <a:t>r</a:t>
                      </a:r>
                      <a:endParaRPr lang="en-US" sz="1400" dirty="0"/>
                    </a:p>
                  </a:txBody>
                  <a:tcPr/>
                </a:tc>
                <a:tc>
                  <a:txBody>
                    <a:bodyPr/>
                    <a:lstStyle/>
                    <a:p>
                      <a:r>
                        <a:rPr lang="en-US" sz="1400" b="1" i="0" kern="1200" dirty="0" smtClean="0">
                          <a:solidFill>
                            <a:schemeClr val="dk1"/>
                          </a:solidFill>
                          <a:latin typeface="+mn-lt"/>
                          <a:ea typeface="+mn-ea"/>
                          <a:cs typeface="+mn-cs"/>
                        </a:rPr>
                        <a:t>Open a file for read only</a:t>
                      </a:r>
                      <a:r>
                        <a:rPr lang="en-US" sz="1400" b="0" i="0" kern="1200" dirty="0" smtClean="0">
                          <a:solidFill>
                            <a:schemeClr val="dk1"/>
                          </a:solidFill>
                          <a:latin typeface="+mn-lt"/>
                          <a:ea typeface="+mn-ea"/>
                          <a:cs typeface="+mn-cs"/>
                        </a:rPr>
                        <a:t>. File pointer starts at the beginning of the file.</a:t>
                      </a:r>
                      <a:endParaRPr lang="en-US" sz="1400" dirty="0"/>
                    </a:p>
                  </a:txBody>
                  <a:tcPr/>
                </a:tc>
              </a:tr>
              <a:tr h="394453">
                <a:tc>
                  <a:txBody>
                    <a:bodyPr/>
                    <a:lstStyle/>
                    <a:p>
                      <a:r>
                        <a:rPr lang="en-US" sz="1400" dirty="0" smtClean="0"/>
                        <a:t>r+</a:t>
                      </a:r>
                      <a:endParaRPr lang="en-US" sz="1400" dirty="0"/>
                    </a:p>
                  </a:txBody>
                  <a:tcPr/>
                </a:tc>
                <a:tc>
                  <a:txBody>
                    <a:bodyPr/>
                    <a:lstStyle/>
                    <a:p>
                      <a:r>
                        <a:rPr lang="en-US" sz="1400" b="1" i="0" kern="1200" dirty="0" smtClean="0">
                          <a:solidFill>
                            <a:schemeClr val="dk1"/>
                          </a:solidFill>
                          <a:latin typeface="+mn-lt"/>
                          <a:ea typeface="+mn-ea"/>
                          <a:cs typeface="+mn-cs"/>
                        </a:rPr>
                        <a:t>Open a file for read/write</a:t>
                      </a:r>
                      <a:r>
                        <a:rPr lang="en-US" sz="1400" b="0" i="0" kern="1200" dirty="0" smtClean="0">
                          <a:solidFill>
                            <a:schemeClr val="dk1"/>
                          </a:solidFill>
                          <a:latin typeface="+mn-lt"/>
                          <a:ea typeface="+mn-ea"/>
                          <a:cs typeface="+mn-cs"/>
                        </a:rPr>
                        <a:t>. File pointer starts at the beginning of the file.</a:t>
                      </a:r>
                      <a:endParaRPr lang="en-US" sz="1400" dirty="0"/>
                    </a:p>
                  </a:txBody>
                  <a:tcPr/>
                </a:tc>
              </a:tr>
              <a:tr h="512316">
                <a:tc>
                  <a:txBody>
                    <a:bodyPr/>
                    <a:lstStyle/>
                    <a:p>
                      <a:r>
                        <a:rPr lang="en-US" sz="1400" dirty="0" smtClean="0"/>
                        <a:t>w</a:t>
                      </a:r>
                      <a:endParaRPr lang="en-US" sz="1400" dirty="0"/>
                    </a:p>
                  </a:txBody>
                  <a:tcPr/>
                </a:tc>
                <a:tc>
                  <a:txBody>
                    <a:bodyPr/>
                    <a:lstStyle/>
                    <a:p>
                      <a:r>
                        <a:rPr lang="en-US" sz="1400" b="1" i="0" kern="1200" dirty="0" smtClean="0">
                          <a:solidFill>
                            <a:schemeClr val="dk1"/>
                          </a:solidFill>
                          <a:latin typeface="+mn-lt"/>
                          <a:ea typeface="+mn-ea"/>
                          <a:cs typeface="+mn-cs"/>
                        </a:rPr>
                        <a:t>Open a file for write only</a:t>
                      </a:r>
                      <a:r>
                        <a:rPr lang="en-US" sz="1400" b="0" i="0" kern="1200" dirty="0" smtClean="0">
                          <a:solidFill>
                            <a:schemeClr val="dk1"/>
                          </a:solidFill>
                          <a:latin typeface="+mn-lt"/>
                          <a:ea typeface="+mn-ea"/>
                          <a:cs typeface="+mn-cs"/>
                        </a:rPr>
                        <a:t>. Erases the contents of the file or creates a new file if it doesn't    exist. File pointer starts at the beginning of the file.</a:t>
                      </a:r>
                      <a:endParaRPr lang="en-US" sz="1400" dirty="0"/>
                    </a:p>
                  </a:txBody>
                  <a:tcPr/>
                </a:tc>
              </a:tr>
              <a:tr h="512316">
                <a:tc>
                  <a:txBody>
                    <a:bodyPr/>
                    <a:lstStyle/>
                    <a:p>
                      <a:r>
                        <a:rPr lang="en-US" sz="1400" dirty="0" smtClean="0"/>
                        <a:t>w+</a:t>
                      </a:r>
                      <a:endParaRPr lang="en-US" sz="1400" dirty="0"/>
                    </a:p>
                  </a:txBody>
                  <a:tcPr/>
                </a:tc>
                <a:tc>
                  <a:txBody>
                    <a:bodyPr/>
                    <a:lstStyle/>
                    <a:p>
                      <a:r>
                        <a:rPr lang="en-US" sz="1400" b="1" i="0" kern="1200" dirty="0" smtClean="0">
                          <a:solidFill>
                            <a:schemeClr val="dk1"/>
                          </a:solidFill>
                          <a:latin typeface="+mn-lt"/>
                          <a:ea typeface="+mn-ea"/>
                          <a:cs typeface="+mn-cs"/>
                        </a:rPr>
                        <a:t>Open a file for read/write</a:t>
                      </a:r>
                      <a:r>
                        <a:rPr lang="en-US" sz="1400" b="0" i="0" kern="1200" dirty="0" smtClean="0">
                          <a:solidFill>
                            <a:schemeClr val="dk1"/>
                          </a:solidFill>
                          <a:latin typeface="+mn-lt"/>
                          <a:ea typeface="+mn-ea"/>
                          <a:cs typeface="+mn-cs"/>
                        </a:rPr>
                        <a:t>. Erases the contents of the file or creates a new file if it doesn't    exist. File pointer starts at the beginning of the file.</a:t>
                      </a:r>
                      <a:endParaRPr lang="en-US" sz="1400" dirty="0"/>
                    </a:p>
                  </a:txBody>
                  <a:tcPr/>
                </a:tc>
              </a:tr>
              <a:tr h="512316">
                <a:tc>
                  <a:txBody>
                    <a:bodyPr/>
                    <a:lstStyle/>
                    <a:p>
                      <a:r>
                        <a:rPr lang="en-US" sz="1400" dirty="0" smtClean="0"/>
                        <a:t>a</a:t>
                      </a:r>
                      <a:endParaRPr lang="en-US" sz="1400" dirty="0"/>
                    </a:p>
                  </a:txBody>
                  <a:tcPr/>
                </a:tc>
                <a:tc>
                  <a:txBody>
                    <a:bodyPr/>
                    <a:lstStyle/>
                    <a:p>
                      <a:r>
                        <a:rPr lang="en-US" sz="1400" b="1" i="0" kern="1200" dirty="0" smtClean="0">
                          <a:solidFill>
                            <a:schemeClr val="dk1"/>
                          </a:solidFill>
                          <a:latin typeface="+mn-lt"/>
                          <a:ea typeface="+mn-ea"/>
                          <a:cs typeface="+mn-cs"/>
                        </a:rPr>
                        <a:t>Open a file for write only</a:t>
                      </a:r>
                      <a:r>
                        <a:rPr lang="en-US" sz="1400" b="0" i="0" kern="1200" dirty="0" smtClean="0">
                          <a:solidFill>
                            <a:schemeClr val="dk1"/>
                          </a:solidFill>
                          <a:latin typeface="+mn-lt"/>
                          <a:ea typeface="+mn-ea"/>
                          <a:cs typeface="+mn-cs"/>
                        </a:rPr>
                        <a:t>. The existing data in file is preserved. File pointer starts at the end of the file. Creates a new file if the file doesn't exist.</a:t>
                      </a:r>
                      <a:endParaRPr lang="en-US" sz="1400" dirty="0"/>
                    </a:p>
                  </a:txBody>
                  <a:tcPr/>
                </a:tc>
              </a:tr>
              <a:tr h="512316">
                <a:tc>
                  <a:txBody>
                    <a:bodyPr/>
                    <a:lstStyle/>
                    <a:p>
                      <a:r>
                        <a:rPr lang="en-US" sz="1400" dirty="0" smtClean="0"/>
                        <a:t>a+</a:t>
                      </a:r>
                      <a:endParaRPr lang="en-US" sz="1400" dirty="0"/>
                    </a:p>
                  </a:txBody>
                  <a:tcPr/>
                </a:tc>
                <a:tc>
                  <a:txBody>
                    <a:bodyPr/>
                    <a:lstStyle/>
                    <a:p>
                      <a:r>
                        <a:rPr lang="en-US" sz="1400" b="1" i="0" kern="1200" dirty="0" smtClean="0">
                          <a:solidFill>
                            <a:schemeClr val="dk1"/>
                          </a:solidFill>
                          <a:latin typeface="+mn-lt"/>
                          <a:ea typeface="+mn-ea"/>
                          <a:cs typeface="+mn-cs"/>
                        </a:rPr>
                        <a:t>Open a file for read/write</a:t>
                      </a:r>
                      <a:r>
                        <a:rPr lang="en-US" sz="1400" b="0" i="0" kern="1200" dirty="0" smtClean="0">
                          <a:solidFill>
                            <a:schemeClr val="dk1"/>
                          </a:solidFill>
                          <a:latin typeface="+mn-lt"/>
                          <a:ea typeface="+mn-ea"/>
                          <a:cs typeface="+mn-cs"/>
                        </a:rPr>
                        <a:t>. The existing data in file is preserved. File pointer starts at the end of the file. Creates a new file if the file doesn't exist.</a:t>
                      </a:r>
                      <a:endParaRPr lang="en-US" sz="1400" dirty="0"/>
                    </a:p>
                  </a:txBody>
                  <a:tcPr/>
                </a:tc>
              </a:tr>
              <a:tr h="486312">
                <a:tc>
                  <a:txBody>
                    <a:bodyPr/>
                    <a:lstStyle/>
                    <a:p>
                      <a:r>
                        <a:rPr lang="en-US" sz="1400" dirty="0" smtClean="0"/>
                        <a:t>x</a:t>
                      </a:r>
                      <a:endParaRPr lang="en-US" sz="1400" dirty="0"/>
                    </a:p>
                  </a:txBody>
                  <a:tcPr/>
                </a:tc>
                <a:tc>
                  <a:txBody>
                    <a:bodyPr/>
                    <a:lstStyle/>
                    <a:p>
                      <a:r>
                        <a:rPr lang="en-US" sz="1400" b="1" i="0" kern="1200" dirty="0" smtClean="0">
                          <a:solidFill>
                            <a:schemeClr val="dk1"/>
                          </a:solidFill>
                          <a:latin typeface="+mn-lt"/>
                          <a:ea typeface="+mn-ea"/>
                          <a:cs typeface="+mn-cs"/>
                        </a:rPr>
                        <a:t>Creates a new file for write only</a:t>
                      </a:r>
                      <a:r>
                        <a:rPr lang="en-US" sz="1400" b="0" i="0" kern="1200" dirty="0" smtClean="0">
                          <a:solidFill>
                            <a:schemeClr val="dk1"/>
                          </a:solidFill>
                          <a:latin typeface="+mn-lt"/>
                          <a:ea typeface="+mn-ea"/>
                          <a:cs typeface="+mn-cs"/>
                        </a:rPr>
                        <a:t>. Returns FALSE and an error if file already exists.</a:t>
                      </a:r>
                      <a:endParaRPr lang="en-US" sz="1400" dirty="0"/>
                    </a:p>
                  </a:txBody>
                  <a:tcPr/>
                </a:tc>
              </a:tr>
              <a:tr h="394453">
                <a:tc>
                  <a:txBody>
                    <a:bodyPr/>
                    <a:lstStyle/>
                    <a:p>
                      <a:r>
                        <a:rPr lang="en-US" sz="1400" dirty="0" smtClean="0"/>
                        <a:t>x+</a:t>
                      </a:r>
                      <a:endParaRPr lang="en-US" sz="1400" dirty="0"/>
                    </a:p>
                  </a:txBody>
                  <a:tcPr/>
                </a:tc>
                <a:tc>
                  <a:txBody>
                    <a:bodyPr/>
                    <a:lstStyle/>
                    <a:p>
                      <a:r>
                        <a:rPr lang="en-US" sz="1400" b="1" i="0" kern="1200" dirty="0" smtClean="0">
                          <a:solidFill>
                            <a:schemeClr val="dk1"/>
                          </a:solidFill>
                          <a:latin typeface="+mn-lt"/>
                          <a:ea typeface="+mn-ea"/>
                          <a:cs typeface="+mn-cs"/>
                        </a:rPr>
                        <a:t>Creates a new file for read/write</a:t>
                      </a:r>
                      <a:r>
                        <a:rPr lang="en-US" sz="1400" b="0" i="0" kern="1200" dirty="0" smtClean="0">
                          <a:solidFill>
                            <a:schemeClr val="dk1"/>
                          </a:solidFill>
                          <a:latin typeface="+mn-lt"/>
                          <a:ea typeface="+mn-ea"/>
                          <a:cs typeface="+mn-cs"/>
                        </a:rPr>
                        <a:t>. Returns FALSE and an error if file already exists.</a:t>
                      </a:r>
                      <a:endParaRPr lang="en-US" sz="1400" dirty="0"/>
                    </a:p>
                  </a:txBody>
                  <a:tcPr/>
                </a:tc>
              </a:tr>
            </a:tbl>
          </a:graphicData>
        </a:graphic>
      </p:graphicFrame>
    </p:spTree>
    <p:extLst>
      <p:ext uri="{BB962C8B-B14F-4D97-AF65-F5344CB8AC3E}">
        <p14:creationId xmlns:p14="http://schemas.microsoft.com/office/powerpoint/2010/main" val="26513557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05798" y="-769003"/>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323528" y="-81053"/>
            <a:ext cx="9144000" cy="776530"/>
          </a:xfrm>
          <a:prstGeom prst="rect">
            <a:avLst/>
          </a:prstGeom>
        </p:spPr>
        <p:txBody>
          <a:bodyPr anchor="ctr"/>
          <a:lstStyle/>
          <a:p>
            <a:pPr fontAlgn="base"/>
            <a:r>
              <a:rPr lang="en-US" sz="3200" b="1" dirty="0" smtClean="0">
                <a:solidFill>
                  <a:srgbClr val="00B0F0"/>
                </a:solidFill>
              </a:rPr>
              <a:t>	</a:t>
            </a:r>
            <a:r>
              <a:rPr lang="en-US" sz="2800" b="1" dirty="0" smtClean="0">
                <a:solidFill>
                  <a:srgbClr val="00B0F0"/>
                </a:solidFill>
              </a:rPr>
              <a:t>File Exist</a:t>
            </a:r>
            <a:endParaRPr lang="en-US" sz="2800" b="1" dirty="0">
              <a:solidFill>
                <a:srgbClr val="00B0F0"/>
              </a:solidFill>
            </a:endParaRPr>
          </a:p>
        </p:txBody>
      </p:sp>
      <p:sp>
        <p:nvSpPr>
          <p:cNvPr id="15" name="Rectangle 14"/>
          <p:cNvSpPr/>
          <p:nvPr/>
        </p:nvSpPr>
        <p:spPr>
          <a:xfrm>
            <a:off x="1187624" y="695476"/>
            <a:ext cx="7704856" cy="4185761"/>
          </a:xfrm>
          <a:prstGeom prst="rect">
            <a:avLst/>
          </a:prstGeom>
        </p:spPr>
        <p:txBody>
          <a:bodyPr wrap="square">
            <a:spAutoFit/>
          </a:bodyPr>
          <a:lstStyle/>
          <a:p>
            <a:pPr algn="just" fontAlgn="base">
              <a:lnSpc>
                <a:spcPct val="150000"/>
              </a:lnSpc>
            </a:pPr>
            <a:r>
              <a:rPr lang="en-US" dirty="0" smtClean="0"/>
              <a:t>If you try to open a file that doesn't exist, PHP will generate a warning message. So,  to avoid these error messages you should always implement a simple check whether a file or directory exists or not before trying to         access it, with the PHP </a:t>
            </a:r>
            <a:r>
              <a:rPr lang="en-US" dirty="0" smtClean="0">
                <a:solidFill>
                  <a:srgbClr val="C00000"/>
                </a:solidFill>
              </a:rPr>
              <a:t>file_exists()</a:t>
            </a:r>
            <a:r>
              <a:rPr lang="en-US" dirty="0" smtClean="0"/>
              <a:t> function.</a:t>
            </a:r>
          </a:p>
          <a:p>
            <a:pPr fontAlgn="base"/>
            <a:r>
              <a:rPr lang="en-US" b="1" dirty="0" smtClean="0"/>
              <a:t>Example :</a:t>
            </a:r>
          </a:p>
          <a:p>
            <a:pPr fontAlgn="base"/>
            <a:r>
              <a:rPr lang="en-US" sz="1400" b="1" dirty="0">
                <a:solidFill>
                  <a:srgbClr val="00B050"/>
                </a:solidFill>
              </a:rPr>
              <a:t> </a:t>
            </a:r>
            <a:r>
              <a:rPr lang="en-US" sz="1400" b="1" dirty="0" smtClean="0">
                <a:solidFill>
                  <a:srgbClr val="00B050"/>
                </a:solidFill>
              </a:rPr>
              <a:t>                        </a:t>
            </a:r>
            <a:r>
              <a:rPr lang="en-US" sz="1400" dirty="0" smtClean="0">
                <a:solidFill>
                  <a:srgbClr val="00B050"/>
                </a:solidFill>
              </a:rPr>
              <a:t>&lt;?php </a:t>
            </a:r>
          </a:p>
          <a:p>
            <a:pPr lvl="3" fontAlgn="base"/>
            <a:r>
              <a:rPr lang="en-US" sz="1400" dirty="0" smtClean="0">
                <a:solidFill>
                  <a:srgbClr val="00B050"/>
                </a:solidFill>
              </a:rPr>
              <a:t>$file = "data.txt"; </a:t>
            </a:r>
          </a:p>
          <a:p>
            <a:pPr lvl="3" fontAlgn="base"/>
            <a:r>
              <a:rPr lang="en-US" sz="1400" dirty="0" smtClean="0">
                <a:solidFill>
                  <a:srgbClr val="00B050"/>
                </a:solidFill>
              </a:rPr>
              <a:t>// Check the existence of file </a:t>
            </a:r>
          </a:p>
          <a:p>
            <a:pPr lvl="3" fontAlgn="base"/>
            <a:r>
              <a:rPr lang="en-US" sz="1400" dirty="0" smtClean="0">
                <a:solidFill>
                  <a:srgbClr val="00B050"/>
                </a:solidFill>
              </a:rPr>
              <a:t>if(</a:t>
            </a:r>
            <a:r>
              <a:rPr lang="en-US" sz="1400" dirty="0" err="1" smtClean="0">
                <a:solidFill>
                  <a:srgbClr val="00B050"/>
                </a:solidFill>
              </a:rPr>
              <a:t>file_exists</a:t>
            </a:r>
            <a:r>
              <a:rPr lang="en-US" sz="1400" dirty="0" smtClean="0">
                <a:solidFill>
                  <a:srgbClr val="00B050"/>
                </a:solidFill>
              </a:rPr>
              <a:t>($file)){ </a:t>
            </a:r>
          </a:p>
          <a:p>
            <a:pPr lvl="3" fontAlgn="base"/>
            <a:r>
              <a:rPr lang="en-US" sz="1400" dirty="0" smtClean="0">
                <a:solidFill>
                  <a:srgbClr val="00B050"/>
                </a:solidFill>
              </a:rPr>
              <a:t>// Attempt to open the file </a:t>
            </a:r>
          </a:p>
          <a:p>
            <a:pPr lvl="3" fontAlgn="base"/>
            <a:r>
              <a:rPr lang="en-US" sz="1400" dirty="0" smtClean="0">
                <a:solidFill>
                  <a:srgbClr val="00B050"/>
                </a:solidFill>
              </a:rPr>
              <a:t>$handle = fopen($file, "r");</a:t>
            </a:r>
          </a:p>
          <a:p>
            <a:pPr lvl="3" fontAlgn="base"/>
            <a:r>
              <a:rPr lang="en-US" sz="1400" dirty="0" smtClean="0">
                <a:solidFill>
                  <a:srgbClr val="00B050"/>
                </a:solidFill>
              </a:rPr>
              <a:t> } else{ </a:t>
            </a:r>
          </a:p>
          <a:p>
            <a:pPr lvl="3" fontAlgn="base"/>
            <a:r>
              <a:rPr lang="en-US" sz="1400" dirty="0" smtClean="0">
                <a:solidFill>
                  <a:srgbClr val="00B050"/>
                </a:solidFill>
              </a:rPr>
              <a:t>echo "ERROR: File does not exist."; </a:t>
            </a:r>
          </a:p>
          <a:p>
            <a:pPr lvl="3" fontAlgn="base"/>
            <a:r>
              <a:rPr lang="en-US" sz="1400" dirty="0" smtClean="0">
                <a:solidFill>
                  <a:srgbClr val="00B050"/>
                </a:solidFill>
              </a:rPr>
              <a:t>} </a:t>
            </a:r>
          </a:p>
          <a:p>
            <a:pPr lvl="3" fontAlgn="base"/>
            <a:r>
              <a:rPr lang="en-US" sz="1400" dirty="0" smtClean="0">
                <a:solidFill>
                  <a:srgbClr val="00B050"/>
                </a:solidFill>
              </a:rPr>
              <a:t>?&gt;</a:t>
            </a:r>
            <a:endParaRPr lang="en-US" sz="1400" b="1" dirty="0" smtClean="0">
              <a:solidFill>
                <a:srgbClr val="00B050"/>
              </a:solidFill>
            </a:endParaRPr>
          </a:p>
        </p:txBody>
      </p:sp>
    </p:spTree>
    <p:extLst>
      <p:ext uri="{BB962C8B-B14F-4D97-AF65-F5344CB8AC3E}">
        <p14:creationId xmlns:p14="http://schemas.microsoft.com/office/powerpoint/2010/main" val="3401746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342031" y="-661309"/>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899591" y="80708"/>
            <a:ext cx="7121729" cy="776530"/>
          </a:xfrm>
          <a:prstGeom prst="rect">
            <a:avLst/>
          </a:prstGeom>
        </p:spPr>
        <p:txBody>
          <a:bodyPr anchor="ctr"/>
          <a:lstStyle/>
          <a:p>
            <a:pPr fontAlgn="base"/>
            <a:r>
              <a:rPr lang="en-US" sz="2400" b="1" dirty="0" smtClean="0">
                <a:solidFill>
                  <a:srgbClr val="00B050"/>
                </a:solidFill>
              </a:rPr>
              <a:t>Reading from Files with PHP fread()</a:t>
            </a:r>
            <a:r>
              <a:rPr lang="en-US" sz="2800" b="1" dirty="0" smtClean="0">
                <a:solidFill>
                  <a:srgbClr val="00B050"/>
                </a:solidFill>
              </a:rPr>
              <a:t> </a:t>
            </a:r>
            <a:endParaRPr lang="en-US" sz="2800" b="1" dirty="0">
              <a:solidFill>
                <a:srgbClr val="00B050"/>
              </a:solidFill>
            </a:endParaRPr>
          </a:p>
        </p:txBody>
      </p:sp>
      <p:sp>
        <p:nvSpPr>
          <p:cNvPr id="15" name="Rectangle 14"/>
          <p:cNvSpPr/>
          <p:nvPr/>
        </p:nvSpPr>
        <p:spPr>
          <a:xfrm>
            <a:off x="1115616" y="857238"/>
            <a:ext cx="8028384" cy="5478423"/>
          </a:xfrm>
          <a:prstGeom prst="rect">
            <a:avLst/>
          </a:prstGeom>
        </p:spPr>
        <p:txBody>
          <a:bodyPr wrap="square">
            <a:spAutoFit/>
          </a:bodyPr>
          <a:lstStyle/>
          <a:p>
            <a:pPr fontAlgn="base"/>
            <a:r>
              <a:rPr lang="en-US" dirty="0" smtClean="0"/>
              <a:t>The fread() function can be used to read a specified number of characters from a file. The basic syntax of this function can be given with.</a:t>
            </a:r>
          </a:p>
          <a:p>
            <a:r>
              <a:rPr lang="en-US" b="1" dirty="0" smtClean="0">
                <a:solidFill>
                  <a:srgbClr val="C00000"/>
                </a:solidFill>
              </a:rPr>
              <a:t>Syntax: </a:t>
            </a:r>
            <a:r>
              <a:rPr lang="en-US" dirty="0" smtClean="0">
                <a:solidFill>
                  <a:srgbClr val="C00000"/>
                </a:solidFill>
              </a:rPr>
              <a:t>fread(</a:t>
            </a:r>
            <a:r>
              <a:rPr lang="en-US" i="1" dirty="0" smtClean="0">
                <a:solidFill>
                  <a:srgbClr val="C00000"/>
                </a:solidFill>
              </a:rPr>
              <a:t>file handle</a:t>
            </a:r>
            <a:r>
              <a:rPr lang="en-US" dirty="0" smtClean="0">
                <a:solidFill>
                  <a:srgbClr val="C00000"/>
                </a:solidFill>
              </a:rPr>
              <a:t>, </a:t>
            </a:r>
            <a:r>
              <a:rPr lang="en-US" i="1" dirty="0" smtClean="0">
                <a:solidFill>
                  <a:srgbClr val="C00000"/>
                </a:solidFill>
              </a:rPr>
              <a:t>length in bytes</a:t>
            </a:r>
            <a:r>
              <a:rPr lang="en-US" dirty="0" smtClean="0">
                <a:solidFill>
                  <a:srgbClr val="C00000"/>
                </a:solidFill>
              </a:rPr>
              <a:t>)</a:t>
            </a:r>
          </a:p>
          <a:p>
            <a:pPr lvl="1"/>
            <a:r>
              <a:rPr lang="en-US" sz="1400" dirty="0" smtClean="0"/>
              <a:t>&lt;?php </a:t>
            </a:r>
          </a:p>
          <a:p>
            <a:pPr lvl="1"/>
            <a:r>
              <a:rPr lang="en-US" sz="1400" dirty="0" smtClean="0"/>
              <a:t>$file = "data.txt"; </a:t>
            </a:r>
          </a:p>
          <a:p>
            <a:pPr lvl="1"/>
            <a:r>
              <a:rPr lang="en-US" sz="1400" dirty="0" smtClean="0"/>
              <a:t>// Check the existence of file</a:t>
            </a:r>
          </a:p>
          <a:p>
            <a:pPr lvl="1"/>
            <a:r>
              <a:rPr lang="en-US" sz="1400" dirty="0" smtClean="0"/>
              <a:t> if( </a:t>
            </a:r>
            <a:r>
              <a:rPr lang="en-US" sz="1400" b="1" dirty="0" err="1" smtClean="0">
                <a:solidFill>
                  <a:srgbClr val="C00000"/>
                </a:solidFill>
              </a:rPr>
              <a:t>file_exists</a:t>
            </a:r>
            <a:r>
              <a:rPr lang="en-US" sz="1400" dirty="0" smtClean="0"/>
              <a:t>($file)){</a:t>
            </a:r>
          </a:p>
          <a:p>
            <a:pPr lvl="2"/>
            <a:r>
              <a:rPr lang="en-US" sz="1400" dirty="0" smtClean="0"/>
              <a:t> // Open the file for reading </a:t>
            </a:r>
          </a:p>
          <a:p>
            <a:pPr lvl="2"/>
            <a:r>
              <a:rPr lang="en-US" sz="1400" dirty="0" smtClean="0"/>
              <a:t>$handle = </a:t>
            </a:r>
            <a:r>
              <a:rPr lang="en-US" sz="1400" b="1" dirty="0" smtClean="0">
                <a:solidFill>
                  <a:srgbClr val="C00000"/>
                </a:solidFill>
              </a:rPr>
              <a:t>fopen</a:t>
            </a:r>
            <a:r>
              <a:rPr lang="en-US" sz="1400" dirty="0" smtClean="0"/>
              <a:t>($file, "r") or die("ERROR: Cannot open the file."); </a:t>
            </a:r>
          </a:p>
          <a:p>
            <a:pPr lvl="2"/>
            <a:r>
              <a:rPr lang="en-US" sz="1400" dirty="0" smtClean="0"/>
              <a:t>$content _fixed= </a:t>
            </a:r>
            <a:r>
              <a:rPr lang="en-US" sz="1400" b="1" dirty="0" smtClean="0">
                <a:solidFill>
                  <a:srgbClr val="C00000"/>
                </a:solidFill>
              </a:rPr>
              <a:t>fread</a:t>
            </a:r>
            <a:r>
              <a:rPr lang="en-US" sz="1400" dirty="0" smtClean="0"/>
              <a:t>($handle, "20"); // Read fixed number of bytes from the file </a:t>
            </a:r>
          </a:p>
          <a:p>
            <a:pPr lvl="2"/>
            <a:r>
              <a:rPr lang="en-US" sz="1400" dirty="0" smtClean="0"/>
              <a:t>$content_entire = </a:t>
            </a:r>
            <a:r>
              <a:rPr lang="en-US" sz="1400" b="1" dirty="0" smtClean="0">
                <a:solidFill>
                  <a:srgbClr val="C00000"/>
                </a:solidFill>
              </a:rPr>
              <a:t>fread</a:t>
            </a:r>
            <a:r>
              <a:rPr lang="en-US" sz="1400" dirty="0" smtClean="0"/>
              <a:t>($handle, filesize($file)); // Read entired file</a:t>
            </a:r>
          </a:p>
          <a:p>
            <a:pPr lvl="2"/>
            <a:r>
              <a:rPr lang="en-US" sz="1400" dirty="0" smtClean="0"/>
              <a:t> </a:t>
            </a:r>
            <a:r>
              <a:rPr lang="en-US" sz="1400" b="1" dirty="0" smtClean="0">
                <a:solidFill>
                  <a:srgbClr val="C00000"/>
                </a:solidFill>
              </a:rPr>
              <a:t>fclose</a:t>
            </a:r>
            <a:r>
              <a:rPr lang="en-US" sz="1400" dirty="0" smtClean="0"/>
              <a:t>($handle); // Closing the file handle</a:t>
            </a:r>
          </a:p>
          <a:p>
            <a:pPr lvl="2"/>
            <a:r>
              <a:rPr lang="en-US" sz="1400" dirty="0" smtClean="0"/>
              <a:t>// Display the file content </a:t>
            </a:r>
          </a:p>
          <a:p>
            <a:pPr lvl="2"/>
            <a:r>
              <a:rPr lang="en-US" sz="1400" dirty="0" smtClean="0"/>
              <a:t>echo $content_ fixed; </a:t>
            </a:r>
          </a:p>
          <a:p>
            <a:pPr lvl="2"/>
            <a:r>
              <a:rPr lang="en-US" sz="1400" dirty="0" smtClean="0"/>
              <a:t>echo $content_entire; </a:t>
            </a:r>
          </a:p>
          <a:p>
            <a:pPr lvl="1"/>
            <a:r>
              <a:rPr lang="en-US" sz="1400" dirty="0" smtClean="0"/>
              <a:t>} else{ </a:t>
            </a:r>
          </a:p>
          <a:p>
            <a:pPr lvl="1"/>
            <a:r>
              <a:rPr lang="en-US" sz="1400" dirty="0" smtClean="0"/>
              <a:t>echo "ERROR: File does not exist."; </a:t>
            </a:r>
          </a:p>
          <a:p>
            <a:pPr lvl="1"/>
            <a:r>
              <a:rPr lang="en-US" sz="1400" dirty="0" smtClean="0"/>
              <a:t>} </a:t>
            </a:r>
          </a:p>
          <a:p>
            <a:pPr lvl="1"/>
            <a:r>
              <a:rPr lang="en-US" sz="1400" dirty="0" smtClean="0"/>
              <a:t>?&gt;</a:t>
            </a:r>
            <a:endParaRPr lang="en-US" sz="1400" dirty="0" smtClean="0">
              <a:solidFill>
                <a:srgbClr val="C00000"/>
              </a:solidFill>
            </a:endParaRPr>
          </a:p>
          <a:p>
            <a:pPr lvl="1" fontAlgn="base"/>
            <a:endParaRPr lang="en-US" sz="1400" dirty="0" smtClean="0"/>
          </a:p>
          <a:p>
            <a:pPr fontAlgn="base"/>
            <a:endParaRPr lang="en-US" dirty="0" smtClean="0"/>
          </a:p>
          <a:p>
            <a:pPr fontAlgn="base"/>
            <a:endParaRPr lang="en-US" dirty="0" smtClean="0"/>
          </a:p>
          <a:p>
            <a:pPr fontAlgn="base"/>
            <a:endParaRPr lang="en-US" dirty="0">
              <a:solidFill>
                <a:schemeClr val="accent4">
                  <a:lumMod val="75000"/>
                </a:schemeClr>
              </a:solidFill>
            </a:endParaRPr>
          </a:p>
        </p:txBody>
      </p:sp>
    </p:spTree>
    <p:extLst>
      <p:ext uri="{BB962C8B-B14F-4D97-AF65-F5344CB8AC3E}">
        <p14:creationId xmlns:p14="http://schemas.microsoft.com/office/powerpoint/2010/main" val="1676407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p:cNvSpPr txBox="1">
            <a:spLocks/>
          </p:cNvSpPr>
          <p:nvPr/>
        </p:nvSpPr>
        <p:spPr>
          <a:xfrm>
            <a:off x="285720" y="0"/>
            <a:ext cx="9286876" cy="776530"/>
          </a:xfrm>
          <a:prstGeom prst="rect">
            <a:avLst/>
          </a:prstGeom>
        </p:spPr>
        <p:txBody>
          <a:bodyPr anchor="ctr"/>
          <a:lstStyle/>
          <a:p>
            <a:endParaRPr lang="en-US" sz="3600" b="1" dirty="0">
              <a:solidFill>
                <a:srgbClr val="00B0F0"/>
              </a:solidFill>
            </a:endParaRPr>
          </a:p>
        </p:txBody>
      </p:sp>
      <p:sp>
        <p:nvSpPr>
          <p:cNvPr id="15" name="Rectangle 14"/>
          <p:cNvSpPr/>
          <p:nvPr/>
        </p:nvSpPr>
        <p:spPr>
          <a:xfrm>
            <a:off x="1475656" y="500048"/>
            <a:ext cx="7525500" cy="3539430"/>
          </a:xfrm>
          <a:prstGeom prst="rect">
            <a:avLst/>
          </a:prstGeom>
        </p:spPr>
        <p:txBody>
          <a:bodyPr wrap="square">
            <a:spAutoFit/>
          </a:bodyPr>
          <a:lstStyle/>
          <a:p>
            <a:pPr fontAlgn="base"/>
            <a:r>
              <a:rPr lang="en-US" sz="1600" dirty="0" smtClean="0"/>
              <a:t>2. The easiest way to read the entire contents of a file in PHP is with the </a:t>
            </a:r>
            <a:r>
              <a:rPr lang="en-US" sz="1600" b="1" dirty="0" smtClean="0">
                <a:solidFill>
                  <a:srgbClr val="C00000"/>
                </a:solidFill>
              </a:rPr>
              <a:t>readfile() </a:t>
            </a:r>
            <a:r>
              <a:rPr lang="en-US" sz="1600" dirty="0" smtClean="0"/>
              <a:t>function. </a:t>
            </a:r>
          </a:p>
          <a:p>
            <a:pPr fontAlgn="base"/>
            <a:r>
              <a:rPr lang="en-US" sz="1600" dirty="0" smtClean="0"/>
              <a:t>This function allows you to read the contents of a file without needing to open it. The following       example will generate the same output as above example:</a:t>
            </a:r>
          </a:p>
          <a:p>
            <a:pPr lvl="1" fontAlgn="base"/>
            <a:r>
              <a:rPr lang="en-US" sz="1600" dirty="0" smtClean="0">
                <a:solidFill>
                  <a:srgbClr val="C00000"/>
                </a:solidFill>
              </a:rPr>
              <a:t>&lt;?php </a:t>
            </a:r>
          </a:p>
          <a:p>
            <a:pPr lvl="2" fontAlgn="base"/>
            <a:r>
              <a:rPr lang="en-US" sz="1600" dirty="0" smtClean="0">
                <a:solidFill>
                  <a:srgbClr val="C00000"/>
                </a:solidFill>
              </a:rPr>
              <a:t>$file = "data.txt";</a:t>
            </a:r>
          </a:p>
          <a:p>
            <a:pPr lvl="2" fontAlgn="base"/>
            <a:r>
              <a:rPr lang="en-US" sz="1600" dirty="0" smtClean="0">
                <a:solidFill>
                  <a:srgbClr val="C00000"/>
                </a:solidFill>
              </a:rPr>
              <a:t> // Check the existence of file</a:t>
            </a:r>
          </a:p>
          <a:p>
            <a:pPr lvl="2" fontAlgn="base"/>
            <a:r>
              <a:rPr lang="en-US" sz="1600" dirty="0" smtClean="0">
                <a:solidFill>
                  <a:srgbClr val="C00000"/>
                </a:solidFill>
              </a:rPr>
              <a:t> if(file_exists($file)){ </a:t>
            </a:r>
          </a:p>
          <a:p>
            <a:pPr lvl="2" fontAlgn="base"/>
            <a:r>
              <a:rPr lang="en-US" sz="1600" dirty="0" smtClean="0">
                <a:solidFill>
                  <a:srgbClr val="C00000"/>
                </a:solidFill>
              </a:rPr>
              <a:t>// Reads and outputs the entire file </a:t>
            </a:r>
          </a:p>
          <a:p>
            <a:pPr lvl="2" fontAlgn="base"/>
            <a:r>
              <a:rPr lang="en-US" sz="1600" dirty="0" smtClean="0">
                <a:solidFill>
                  <a:srgbClr val="C00000"/>
                </a:solidFill>
              </a:rPr>
              <a:t>readfile($file) or die("ERROR: Cannot open the file."); </a:t>
            </a:r>
          </a:p>
          <a:p>
            <a:pPr lvl="2" fontAlgn="base"/>
            <a:r>
              <a:rPr lang="en-US" sz="1600" dirty="0" smtClean="0">
                <a:solidFill>
                  <a:srgbClr val="C00000"/>
                </a:solidFill>
              </a:rPr>
              <a:t>} else{</a:t>
            </a:r>
          </a:p>
          <a:p>
            <a:pPr lvl="2" fontAlgn="base"/>
            <a:r>
              <a:rPr lang="en-US" sz="1600" dirty="0" smtClean="0">
                <a:solidFill>
                  <a:srgbClr val="C00000"/>
                </a:solidFill>
              </a:rPr>
              <a:t> echo "ERROR: File does not exist."; </a:t>
            </a:r>
          </a:p>
          <a:p>
            <a:pPr lvl="2" fontAlgn="base"/>
            <a:r>
              <a:rPr lang="en-US" sz="1600" dirty="0" smtClean="0">
                <a:solidFill>
                  <a:srgbClr val="C00000"/>
                </a:solidFill>
              </a:rPr>
              <a:t>} </a:t>
            </a:r>
          </a:p>
          <a:p>
            <a:pPr lvl="1" fontAlgn="base"/>
            <a:r>
              <a:rPr lang="en-US" sz="1600" dirty="0" smtClean="0">
                <a:solidFill>
                  <a:srgbClr val="C00000"/>
                </a:solidFill>
              </a:rPr>
              <a:t>?&gt;</a:t>
            </a:r>
            <a:endParaRPr lang="en-US" sz="1600" dirty="0">
              <a:solidFill>
                <a:srgbClr val="C00000"/>
              </a:solidFill>
            </a:endParaRPr>
          </a:p>
        </p:txBody>
      </p:sp>
    </p:spTree>
    <p:extLst>
      <p:ext uri="{BB962C8B-B14F-4D97-AF65-F5344CB8AC3E}">
        <p14:creationId xmlns:p14="http://schemas.microsoft.com/office/powerpoint/2010/main" val="40882126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p:cNvSpPr txBox="1">
            <a:spLocks/>
          </p:cNvSpPr>
          <p:nvPr/>
        </p:nvSpPr>
        <p:spPr>
          <a:xfrm>
            <a:off x="285720" y="0"/>
            <a:ext cx="9286876" cy="776530"/>
          </a:xfrm>
          <a:prstGeom prst="rect">
            <a:avLst/>
          </a:prstGeom>
        </p:spPr>
        <p:txBody>
          <a:bodyPr anchor="ctr"/>
          <a:lstStyle/>
          <a:p>
            <a:endParaRPr lang="en-US" sz="3600" b="1" dirty="0">
              <a:solidFill>
                <a:srgbClr val="00B0F0"/>
              </a:solidFill>
            </a:endParaRPr>
          </a:p>
        </p:txBody>
      </p:sp>
      <p:sp>
        <p:nvSpPr>
          <p:cNvPr id="15" name="Rectangle 14"/>
          <p:cNvSpPr/>
          <p:nvPr/>
        </p:nvSpPr>
        <p:spPr>
          <a:xfrm>
            <a:off x="1259632" y="500048"/>
            <a:ext cx="7884368" cy="3785652"/>
          </a:xfrm>
          <a:prstGeom prst="rect">
            <a:avLst/>
          </a:prstGeom>
        </p:spPr>
        <p:txBody>
          <a:bodyPr wrap="square">
            <a:spAutoFit/>
          </a:bodyPr>
          <a:lstStyle/>
          <a:p>
            <a:pPr fontAlgn="base"/>
            <a:r>
              <a:rPr lang="en-US" sz="1600" dirty="0" smtClean="0"/>
              <a:t>3. Another way to read the whole contents of a file without needing to open it is with the </a:t>
            </a:r>
            <a:r>
              <a:rPr lang="en-US" sz="1600" b="1" dirty="0" smtClean="0">
                <a:solidFill>
                  <a:srgbClr val="C00000"/>
                </a:solidFill>
              </a:rPr>
              <a:t>file_get_contents()</a:t>
            </a:r>
            <a:r>
              <a:rPr lang="en-US" sz="1600" dirty="0" smtClean="0"/>
              <a:t> function. This function accepts the name and path to a file, and reads the entire file into a string variable. Here's an example:</a:t>
            </a:r>
          </a:p>
          <a:p>
            <a:pPr fontAlgn="base"/>
            <a:endParaRPr lang="en-US" sz="1600" dirty="0" smtClean="0"/>
          </a:p>
          <a:p>
            <a:r>
              <a:rPr lang="en-US" sz="1600" dirty="0" smtClean="0">
                <a:solidFill>
                  <a:srgbClr val="C00000"/>
                </a:solidFill>
              </a:rPr>
              <a:t>&lt;?php </a:t>
            </a:r>
          </a:p>
          <a:p>
            <a:pPr lvl="1"/>
            <a:r>
              <a:rPr lang="en-US" sz="1600" dirty="0" smtClean="0">
                <a:solidFill>
                  <a:srgbClr val="C00000"/>
                </a:solidFill>
              </a:rPr>
              <a:t>$file = "data.txt"; </a:t>
            </a:r>
          </a:p>
          <a:p>
            <a:pPr lvl="1"/>
            <a:r>
              <a:rPr lang="en-US" sz="1600" dirty="0" smtClean="0">
                <a:solidFill>
                  <a:srgbClr val="C00000"/>
                </a:solidFill>
              </a:rPr>
              <a:t>	// Check the existence of file</a:t>
            </a:r>
          </a:p>
          <a:p>
            <a:pPr lvl="1"/>
            <a:r>
              <a:rPr lang="en-US" sz="1600" dirty="0" smtClean="0">
                <a:solidFill>
                  <a:srgbClr val="C00000"/>
                </a:solidFill>
              </a:rPr>
              <a:t> if(</a:t>
            </a:r>
            <a:r>
              <a:rPr lang="en-US" sz="1600" dirty="0" err="1" smtClean="0">
                <a:solidFill>
                  <a:srgbClr val="C00000"/>
                </a:solidFill>
              </a:rPr>
              <a:t>file_exists</a:t>
            </a:r>
            <a:r>
              <a:rPr lang="en-US" sz="1600" dirty="0" smtClean="0">
                <a:solidFill>
                  <a:srgbClr val="C00000"/>
                </a:solidFill>
              </a:rPr>
              <a:t>($file)){ </a:t>
            </a:r>
          </a:p>
          <a:p>
            <a:pPr lvl="2"/>
            <a:r>
              <a:rPr lang="en-US" sz="1600" dirty="0" smtClean="0">
                <a:solidFill>
                  <a:srgbClr val="C00000"/>
                </a:solidFill>
              </a:rPr>
              <a:t>// Reading the entire file into a string </a:t>
            </a:r>
          </a:p>
          <a:p>
            <a:pPr lvl="2"/>
            <a:r>
              <a:rPr lang="en-US" sz="1600" dirty="0" smtClean="0">
                <a:solidFill>
                  <a:srgbClr val="C00000"/>
                </a:solidFill>
              </a:rPr>
              <a:t>$content = file_get_contents($file) or die("ERROR: Cannot open the file."); </a:t>
            </a:r>
          </a:p>
          <a:p>
            <a:pPr lvl="2"/>
            <a:r>
              <a:rPr lang="en-US" sz="1600" dirty="0" smtClean="0">
                <a:solidFill>
                  <a:srgbClr val="C00000"/>
                </a:solidFill>
              </a:rPr>
              <a:t>// Display the file content echo $content; </a:t>
            </a:r>
          </a:p>
          <a:p>
            <a:pPr lvl="1"/>
            <a:r>
              <a:rPr lang="en-US" sz="1600" dirty="0" smtClean="0">
                <a:solidFill>
                  <a:srgbClr val="C00000"/>
                </a:solidFill>
              </a:rPr>
              <a:t>} else{</a:t>
            </a:r>
          </a:p>
          <a:p>
            <a:pPr lvl="2"/>
            <a:r>
              <a:rPr lang="en-US" sz="1600" dirty="0" smtClean="0">
                <a:solidFill>
                  <a:srgbClr val="C00000"/>
                </a:solidFill>
              </a:rPr>
              <a:t> echo "ERROR: File does not exist.";</a:t>
            </a:r>
          </a:p>
          <a:p>
            <a:pPr lvl="1"/>
            <a:r>
              <a:rPr lang="en-US" sz="1600" dirty="0" smtClean="0">
                <a:solidFill>
                  <a:srgbClr val="C00000"/>
                </a:solidFill>
              </a:rPr>
              <a:t> } </a:t>
            </a:r>
          </a:p>
          <a:p>
            <a:r>
              <a:rPr lang="en-US" sz="1600" dirty="0" smtClean="0">
                <a:solidFill>
                  <a:srgbClr val="C00000"/>
                </a:solidFill>
              </a:rPr>
              <a:t>?&gt;</a:t>
            </a:r>
            <a:endParaRPr lang="en-US" sz="1600" dirty="0">
              <a:solidFill>
                <a:srgbClr val="C00000"/>
              </a:solidFill>
            </a:endParaRPr>
          </a:p>
        </p:txBody>
      </p:sp>
    </p:spTree>
    <p:extLst>
      <p:ext uri="{BB962C8B-B14F-4D97-AF65-F5344CB8AC3E}">
        <p14:creationId xmlns:p14="http://schemas.microsoft.com/office/powerpoint/2010/main" val="27306306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p:cNvSpPr txBox="1">
            <a:spLocks/>
          </p:cNvSpPr>
          <p:nvPr/>
        </p:nvSpPr>
        <p:spPr>
          <a:xfrm>
            <a:off x="285720" y="0"/>
            <a:ext cx="9286876" cy="776530"/>
          </a:xfrm>
          <a:prstGeom prst="rect">
            <a:avLst/>
          </a:prstGeom>
        </p:spPr>
        <p:txBody>
          <a:bodyPr anchor="ctr"/>
          <a:lstStyle/>
          <a:p>
            <a:endParaRPr lang="en-US" sz="3600" b="1" dirty="0">
              <a:solidFill>
                <a:srgbClr val="00B0F0"/>
              </a:solidFill>
            </a:endParaRPr>
          </a:p>
        </p:txBody>
      </p:sp>
      <p:sp>
        <p:nvSpPr>
          <p:cNvPr id="15" name="Rectangle 14"/>
          <p:cNvSpPr/>
          <p:nvPr/>
        </p:nvSpPr>
        <p:spPr>
          <a:xfrm>
            <a:off x="1331640" y="195486"/>
            <a:ext cx="7812360" cy="4524315"/>
          </a:xfrm>
          <a:prstGeom prst="rect">
            <a:avLst/>
          </a:prstGeom>
        </p:spPr>
        <p:txBody>
          <a:bodyPr wrap="square">
            <a:spAutoFit/>
          </a:bodyPr>
          <a:lstStyle/>
          <a:p>
            <a:pPr fontAlgn="base"/>
            <a:r>
              <a:rPr lang="en-US" sz="1600" dirty="0" smtClean="0"/>
              <a:t>4. One more method of reading the whole data from a file is the PHP's file() function. It does a </a:t>
            </a:r>
          </a:p>
          <a:p>
            <a:pPr fontAlgn="base"/>
            <a:r>
              <a:rPr lang="en-US" sz="1600" dirty="0" smtClean="0"/>
              <a:t>similar job to file_get_contents() function, but it returns the file contents as an array of lines, </a:t>
            </a:r>
          </a:p>
          <a:p>
            <a:pPr fontAlgn="base"/>
            <a:r>
              <a:rPr lang="en-US" sz="1600" dirty="0" smtClean="0"/>
              <a:t>rather than a single string.</a:t>
            </a:r>
          </a:p>
          <a:p>
            <a:pPr fontAlgn="base"/>
            <a:endParaRPr lang="en-US" sz="1600" dirty="0" smtClean="0"/>
          </a:p>
          <a:p>
            <a:pPr lvl="1"/>
            <a:r>
              <a:rPr lang="en-US" sz="1600" dirty="0" smtClean="0">
                <a:solidFill>
                  <a:srgbClr val="C00000"/>
                </a:solidFill>
              </a:rPr>
              <a:t>&lt;?php</a:t>
            </a:r>
          </a:p>
          <a:p>
            <a:pPr lvl="1"/>
            <a:r>
              <a:rPr lang="en-US" sz="1600" dirty="0" smtClean="0">
                <a:solidFill>
                  <a:srgbClr val="C00000"/>
                </a:solidFill>
              </a:rPr>
              <a:t> $file = "data.txt"; </a:t>
            </a:r>
          </a:p>
          <a:p>
            <a:pPr lvl="1"/>
            <a:r>
              <a:rPr lang="en-US" sz="1600" dirty="0" smtClean="0">
                <a:solidFill>
                  <a:srgbClr val="C00000"/>
                </a:solidFill>
              </a:rPr>
              <a:t>// Check the existence of file </a:t>
            </a:r>
          </a:p>
          <a:p>
            <a:pPr lvl="2"/>
            <a:r>
              <a:rPr lang="en-US" sz="1600" dirty="0" smtClean="0">
                <a:solidFill>
                  <a:srgbClr val="C00000"/>
                </a:solidFill>
              </a:rPr>
              <a:t>if(</a:t>
            </a:r>
            <a:r>
              <a:rPr lang="en-US" sz="1600" dirty="0" err="1" smtClean="0">
                <a:solidFill>
                  <a:srgbClr val="C00000"/>
                </a:solidFill>
              </a:rPr>
              <a:t>file_exists</a:t>
            </a:r>
            <a:r>
              <a:rPr lang="en-US" sz="1600" dirty="0" smtClean="0">
                <a:solidFill>
                  <a:srgbClr val="C00000"/>
                </a:solidFill>
              </a:rPr>
              <a:t>($file)){ </a:t>
            </a:r>
          </a:p>
          <a:p>
            <a:pPr lvl="2"/>
            <a:r>
              <a:rPr lang="en-US" sz="1600" dirty="0" smtClean="0">
                <a:solidFill>
                  <a:srgbClr val="C00000"/>
                </a:solidFill>
              </a:rPr>
              <a:t>	// Reading the entire file into an array</a:t>
            </a:r>
          </a:p>
          <a:p>
            <a:pPr lvl="2"/>
            <a:r>
              <a:rPr lang="en-US" sz="1600" dirty="0" smtClean="0">
                <a:solidFill>
                  <a:srgbClr val="C00000"/>
                </a:solidFill>
              </a:rPr>
              <a:t>	 $</a:t>
            </a:r>
            <a:r>
              <a:rPr lang="en-US" sz="1600" dirty="0" err="1" smtClean="0">
                <a:solidFill>
                  <a:srgbClr val="C00000"/>
                </a:solidFill>
              </a:rPr>
              <a:t>arr</a:t>
            </a:r>
            <a:r>
              <a:rPr lang="en-US" sz="1600" dirty="0" smtClean="0">
                <a:solidFill>
                  <a:srgbClr val="C00000"/>
                </a:solidFill>
              </a:rPr>
              <a:t> = file($file) or die("ERROR: Cannot open the file.");</a:t>
            </a:r>
          </a:p>
          <a:p>
            <a:pPr lvl="3"/>
            <a:r>
              <a:rPr lang="en-US" sz="1600" dirty="0" smtClean="0">
                <a:solidFill>
                  <a:srgbClr val="C00000"/>
                </a:solidFill>
              </a:rPr>
              <a:t> </a:t>
            </a:r>
            <a:r>
              <a:rPr lang="en-US" sz="1600" dirty="0" err="1" smtClean="0">
                <a:solidFill>
                  <a:srgbClr val="C00000"/>
                </a:solidFill>
              </a:rPr>
              <a:t>foreach</a:t>
            </a:r>
            <a:r>
              <a:rPr lang="en-US" sz="1600" dirty="0" smtClean="0">
                <a:solidFill>
                  <a:srgbClr val="C00000"/>
                </a:solidFill>
              </a:rPr>
              <a:t>($</a:t>
            </a:r>
            <a:r>
              <a:rPr lang="en-US" sz="1600" dirty="0" err="1" smtClean="0">
                <a:solidFill>
                  <a:srgbClr val="C00000"/>
                </a:solidFill>
              </a:rPr>
              <a:t>arr</a:t>
            </a:r>
            <a:r>
              <a:rPr lang="en-US" sz="1600" dirty="0" smtClean="0">
                <a:solidFill>
                  <a:srgbClr val="C00000"/>
                </a:solidFill>
              </a:rPr>
              <a:t> as $line){ </a:t>
            </a:r>
          </a:p>
          <a:p>
            <a:pPr lvl="3"/>
            <a:r>
              <a:rPr lang="en-US" sz="1600" dirty="0" smtClean="0">
                <a:solidFill>
                  <a:srgbClr val="C00000"/>
                </a:solidFill>
              </a:rPr>
              <a:t>echo $line; </a:t>
            </a:r>
          </a:p>
          <a:p>
            <a:pPr lvl="3"/>
            <a:r>
              <a:rPr lang="en-US" sz="1600" dirty="0" smtClean="0">
                <a:solidFill>
                  <a:srgbClr val="C00000"/>
                </a:solidFill>
              </a:rPr>
              <a:t>}</a:t>
            </a:r>
          </a:p>
          <a:p>
            <a:pPr lvl="2"/>
            <a:r>
              <a:rPr lang="en-US" sz="1600" dirty="0" smtClean="0">
                <a:solidFill>
                  <a:srgbClr val="C00000"/>
                </a:solidFill>
              </a:rPr>
              <a:t> } else{ </a:t>
            </a:r>
          </a:p>
          <a:p>
            <a:pPr lvl="2"/>
            <a:r>
              <a:rPr lang="en-US" sz="1600" dirty="0" smtClean="0">
                <a:solidFill>
                  <a:srgbClr val="C00000"/>
                </a:solidFill>
              </a:rPr>
              <a:t>echo "ERROR: File does not exist.";</a:t>
            </a:r>
          </a:p>
          <a:p>
            <a:pPr lvl="2"/>
            <a:r>
              <a:rPr lang="en-US" sz="1600" dirty="0" smtClean="0">
                <a:solidFill>
                  <a:srgbClr val="C00000"/>
                </a:solidFill>
              </a:rPr>
              <a:t> } ?&gt;</a:t>
            </a:r>
            <a:endParaRPr lang="en-US" sz="1600" dirty="0">
              <a:solidFill>
                <a:srgbClr val="C00000"/>
              </a:solidFill>
            </a:endParaRPr>
          </a:p>
        </p:txBody>
      </p:sp>
    </p:spTree>
    <p:extLst>
      <p:ext uri="{BB962C8B-B14F-4D97-AF65-F5344CB8AC3E}">
        <p14:creationId xmlns:p14="http://schemas.microsoft.com/office/powerpoint/2010/main" val="19355793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187624" y="0"/>
            <a:ext cx="8384972" cy="776530"/>
          </a:xfrm>
          <a:prstGeom prst="rect">
            <a:avLst/>
          </a:prstGeom>
        </p:spPr>
        <p:txBody>
          <a:bodyPr anchor="ctr"/>
          <a:lstStyle/>
          <a:p>
            <a:pPr fontAlgn="base"/>
            <a:r>
              <a:rPr lang="en-US" sz="3200" b="1" dirty="0" smtClean="0">
                <a:solidFill>
                  <a:srgbClr val="00B0F0"/>
                </a:solidFill>
              </a:rPr>
              <a:t>Writing the Files Using PHP write</a:t>
            </a:r>
            <a:endParaRPr lang="en-US" sz="3200" b="1" dirty="0">
              <a:solidFill>
                <a:srgbClr val="00B0F0"/>
              </a:solidFill>
            </a:endParaRPr>
          </a:p>
        </p:txBody>
      </p:sp>
      <p:sp>
        <p:nvSpPr>
          <p:cNvPr id="15" name="Rectangle 14"/>
          <p:cNvSpPr/>
          <p:nvPr/>
        </p:nvSpPr>
        <p:spPr>
          <a:xfrm>
            <a:off x="1187624" y="928676"/>
            <a:ext cx="7956376" cy="3785652"/>
          </a:xfrm>
          <a:prstGeom prst="rect">
            <a:avLst/>
          </a:prstGeom>
        </p:spPr>
        <p:txBody>
          <a:bodyPr wrap="square">
            <a:spAutoFit/>
          </a:bodyPr>
          <a:lstStyle/>
          <a:p>
            <a:pPr fontAlgn="base"/>
            <a:r>
              <a:rPr lang="en-US" sz="1600" dirty="0" smtClean="0"/>
              <a:t>1. Similarly, you can write data to a file or append to an existing file using the PHP </a:t>
            </a:r>
            <a:r>
              <a:rPr lang="en-US" sz="1600" dirty="0" err="1" smtClean="0"/>
              <a:t>fwrite</a:t>
            </a:r>
            <a:r>
              <a:rPr lang="en-US" sz="1600" dirty="0" smtClean="0"/>
              <a:t>() function. The basic syntax of this function can be given with:</a:t>
            </a:r>
          </a:p>
          <a:p>
            <a:r>
              <a:rPr lang="en-US" sz="1600" b="1" dirty="0" smtClean="0">
                <a:solidFill>
                  <a:srgbClr val="C00000"/>
                </a:solidFill>
              </a:rPr>
              <a:t>	</a:t>
            </a:r>
            <a:r>
              <a:rPr lang="en-US" sz="1600" b="1" dirty="0" err="1" smtClean="0">
                <a:solidFill>
                  <a:srgbClr val="C00000"/>
                </a:solidFill>
              </a:rPr>
              <a:t>Syntax:</a:t>
            </a:r>
            <a:r>
              <a:rPr lang="en-US" sz="1600" dirty="0" err="1" smtClean="0">
                <a:solidFill>
                  <a:srgbClr val="C00000"/>
                </a:solidFill>
              </a:rPr>
              <a:t>fwrite</a:t>
            </a:r>
            <a:r>
              <a:rPr lang="en-US" sz="1600" dirty="0" smtClean="0">
                <a:solidFill>
                  <a:srgbClr val="C00000"/>
                </a:solidFill>
              </a:rPr>
              <a:t>(</a:t>
            </a:r>
            <a:r>
              <a:rPr lang="en-US" sz="1600" i="1" dirty="0" smtClean="0">
                <a:solidFill>
                  <a:srgbClr val="C00000"/>
                </a:solidFill>
              </a:rPr>
              <a:t>file handle</a:t>
            </a:r>
            <a:r>
              <a:rPr lang="en-US" sz="1600" dirty="0" smtClean="0">
                <a:solidFill>
                  <a:srgbClr val="C00000"/>
                </a:solidFill>
              </a:rPr>
              <a:t>, </a:t>
            </a:r>
            <a:r>
              <a:rPr lang="en-US" sz="1600" i="1" dirty="0" smtClean="0">
                <a:solidFill>
                  <a:srgbClr val="C00000"/>
                </a:solidFill>
              </a:rPr>
              <a:t>string</a:t>
            </a:r>
            <a:r>
              <a:rPr lang="en-US" sz="1600" dirty="0" smtClean="0">
                <a:solidFill>
                  <a:srgbClr val="C00000"/>
                </a:solidFill>
              </a:rPr>
              <a:t>)</a:t>
            </a:r>
          </a:p>
          <a:p>
            <a:pPr lvl="1"/>
            <a:r>
              <a:rPr lang="en-US" sz="1600" dirty="0" smtClean="0">
                <a:solidFill>
                  <a:srgbClr val="C00000"/>
                </a:solidFill>
              </a:rPr>
              <a:t>&lt;?php </a:t>
            </a:r>
          </a:p>
          <a:p>
            <a:pPr lvl="2"/>
            <a:r>
              <a:rPr lang="en-US" sz="1600" dirty="0" smtClean="0">
                <a:solidFill>
                  <a:srgbClr val="C00000"/>
                </a:solidFill>
              </a:rPr>
              <a:t>$file = "note.txt";</a:t>
            </a:r>
          </a:p>
          <a:p>
            <a:pPr lvl="2"/>
            <a:r>
              <a:rPr lang="en-US" sz="1600" dirty="0" smtClean="0">
                <a:solidFill>
                  <a:srgbClr val="C00000"/>
                </a:solidFill>
              </a:rPr>
              <a:t> // String of data to be written</a:t>
            </a:r>
          </a:p>
          <a:p>
            <a:pPr lvl="2"/>
            <a:r>
              <a:rPr lang="en-US" sz="1600" dirty="0" smtClean="0">
                <a:solidFill>
                  <a:srgbClr val="C00000"/>
                </a:solidFill>
              </a:rPr>
              <a:t> $data = "The quick brown fox jumps over the lazy dog.";</a:t>
            </a:r>
          </a:p>
          <a:p>
            <a:pPr lvl="2"/>
            <a:r>
              <a:rPr lang="en-US" sz="1600" dirty="0" smtClean="0">
                <a:solidFill>
                  <a:srgbClr val="C00000"/>
                </a:solidFill>
              </a:rPr>
              <a:t> // Open the file for writing</a:t>
            </a:r>
          </a:p>
          <a:p>
            <a:pPr lvl="2"/>
            <a:r>
              <a:rPr lang="en-US" sz="1600" dirty="0" smtClean="0">
                <a:solidFill>
                  <a:srgbClr val="C00000"/>
                </a:solidFill>
              </a:rPr>
              <a:t> $handle = fopen($file, "w") or die("ERROR: Cannot open the file.");</a:t>
            </a:r>
          </a:p>
          <a:p>
            <a:pPr lvl="2"/>
            <a:r>
              <a:rPr lang="en-US" sz="1600" dirty="0" smtClean="0">
                <a:solidFill>
                  <a:srgbClr val="C00000"/>
                </a:solidFill>
              </a:rPr>
              <a:t> // Write data to the file </a:t>
            </a:r>
          </a:p>
          <a:p>
            <a:pPr lvl="2"/>
            <a:r>
              <a:rPr lang="en-US" sz="1600" dirty="0" err="1" smtClean="0">
                <a:solidFill>
                  <a:srgbClr val="C00000"/>
                </a:solidFill>
              </a:rPr>
              <a:t>fwrite</a:t>
            </a:r>
            <a:r>
              <a:rPr lang="en-US" sz="1600" dirty="0" smtClean="0">
                <a:solidFill>
                  <a:srgbClr val="C00000"/>
                </a:solidFill>
              </a:rPr>
              <a:t>($handle, $data) or die ("ERROR: Cannot write the file.");</a:t>
            </a:r>
          </a:p>
          <a:p>
            <a:pPr lvl="2"/>
            <a:r>
              <a:rPr lang="en-US" sz="1600" dirty="0" smtClean="0">
                <a:solidFill>
                  <a:srgbClr val="C00000"/>
                </a:solidFill>
              </a:rPr>
              <a:t> // Closing the file handle </a:t>
            </a:r>
          </a:p>
          <a:p>
            <a:pPr lvl="2"/>
            <a:r>
              <a:rPr lang="en-US" sz="1600" dirty="0" smtClean="0">
                <a:solidFill>
                  <a:srgbClr val="C00000"/>
                </a:solidFill>
              </a:rPr>
              <a:t>fclose($handle); </a:t>
            </a:r>
          </a:p>
          <a:p>
            <a:pPr lvl="2"/>
            <a:r>
              <a:rPr lang="en-US" sz="1600" dirty="0" smtClean="0">
                <a:solidFill>
                  <a:srgbClr val="C00000"/>
                </a:solidFill>
              </a:rPr>
              <a:t>echo "Data written to the file successfully.";</a:t>
            </a:r>
          </a:p>
          <a:p>
            <a:pPr lvl="1"/>
            <a:r>
              <a:rPr lang="en-US" sz="1600" dirty="0" smtClean="0">
                <a:solidFill>
                  <a:srgbClr val="C00000"/>
                </a:solidFill>
              </a:rPr>
              <a:t> ?&gt;</a:t>
            </a:r>
          </a:p>
        </p:txBody>
      </p:sp>
    </p:spTree>
    <p:extLst>
      <p:ext uri="{BB962C8B-B14F-4D97-AF65-F5344CB8AC3E}">
        <p14:creationId xmlns:p14="http://schemas.microsoft.com/office/powerpoint/2010/main" val="27845851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259632" y="41926"/>
            <a:ext cx="9429752" cy="776530"/>
          </a:xfrm>
          <a:prstGeom prst="rect">
            <a:avLst/>
          </a:prstGeom>
        </p:spPr>
        <p:txBody>
          <a:bodyPr anchor="ctr"/>
          <a:lstStyle/>
          <a:p>
            <a:pPr fontAlgn="base"/>
            <a:r>
              <a:rPr lang="en-US" sz="3200" b="1" dirty="0" smtClean="0">
                <a:solidFill>
                  <a:srgbClr val="00B0F0"/>
                </a:solidFill>
              </a:rPr>
              <a:t>Writing the Files Using PHP write</a:t>
            </a:r>
            <a:endParaRPr lang="en-US" sz="3200" b="1" dirty="0">
              <a:solidFill>
                <a:srgbClr val="00B0F0"/>
              </a:solidFill>
            </a:endParaRPr>
          </a:p>
        </p:txBody>
      </p:sp>
      <p:sp>
        <p:nvSpPr>
          <p:cNvPr id="15" name="Rectangle 14"/>
          <p:cNvSpPr/>
          <p:nvPr/>
        </p:nvSpPr>
        <p:spPr>
          <a:xfrm>
            <a:off x="1259632" y="915566"/>
            <a:ext cx="3600400" cy="3970318"/>
          </a:xfrm>
          <a:prstGeom prst="rect">
            <a:avLst/>
          </a:prstGeom>
        </p:spPr>
        <p:txBody>
          <a:bodyPr wrap="square">
            <a:spAutoFit/>
          </a:bodyPr>
          <a:lstStyle/>
          <a:p>
            <a:pPr fontAlgn="base"/>
            <a:r>
              <a:rPr lang="en-US" sz="1400" dirty="0" smtClean="0"/>
              <a:t>2. An alternative way is using the </a:t>
            </a:r>
            <a:r>
              <a:rPr lang="en-US" sz="1200" dirty="0" smtClean="0">
                <a:solidFill>
                  <a:srgbClr val="C00000"/>
                </a:solidFill>
              </a:rPr>
              <a:t>file_put_contents()</a:t>
            </a:r>
            <a:r>
              <a:rPr lang="en-US" sz="1400" dirty="0" smtClean="0"/>
              <a:t> function. It is counterpart of </a:t>
            </a:r>
            <a:r>
              <a:rPr lang="en-US" sz="1100" b="1" dirty="0" smtClean="0">
                <a:solidFill>
                  <a:srgbClr val="C00000"/>
                </a:solidFill>
              </a:rPr>
              <a:t>file_get_ contents() </a:t>
            </a:r>
            <a:r>
              <a:rPr lang="en-US" sz="1400" dirty="0" smtClean="0"/>
              <a:t>  </a:t>
            </a:r>
          </a:p>
          <a:p>
            <a:pPr fontAlgn="base"/>
            <a:r>
              <a:rPr lang="en-US" sz="1400" dirty="0" smtClean="0"/>
              <a:t> function and provides an easy method of writing the data to a file without needing to open  it.This function accepts the name and path to a file together with the data to be written to the file. </a:t>
            </a:r>
          </a:p>
          <a:p>
            <a:pPr fontAlgn="base"/>
            <a:endParaRPr lang="en-US" sz="1400" dirty="0" smtClean="0"/>
          </a:p>
          <a:p>
            <a:pPr fontAlgn="base"/>
            <a:r>
              <a:rPr lang="en-US" sz="1400" dirty="0" smtClean="0"/>
              <a:t>If the file specified in the</a:t>
            </a:r>
            <a:r>
              <a:rPr lang="en-US" sz="1400" dirty="0" smtClean="0">
                <a:solidFill>
                  <a:srgbClr val="C00000"/>
                </a:solidFill>
              </a:rPr>
              <a:t> file_put_contents()</a:t>
            </a:r>
            <a:r>
              <a:rPr lang="en-US" sz="1400" dirty="0" smtClean="0"/>
              <a:t> function already exists, PHP will overwrite it by </a:t>
            </a:r>
          </a:p>
          <a:p>
            <a:pPr fontAlgn="base"/>
            <a:r>
              <a:rPr lang="en-US" sz="1400" dirty="0" smtClean="0"/>
              <a:t>default. If you would like to preserve the file's contents you can pass the special </a:t>
            </a:r>
            <a:r>
              <a:rPr lang="en-US" sz="1400" dirty="0" smtClean="0">
                <a:solidFill>
                  <a:srgbClr val="C00000"/>
                </a:solidFill>
              </a:rPr>
              <a:t>FILE_APPEND</a:t>
            </a:r>
            <a:r>
              <a:rPr lang="en-US" sz="1400" dirty="0" smtClean="0"/>
              <a:t> </a:t>
            </a:r>
          </a:p>
          <a:p>
            <a:pPr fontAlgn="base"/>
            <a:r>
              <a:rPr lang="en-US" sz="1400" dirty="0" smtClean="0"/>
              <a:t>flag as a third parameter to the </a:t>
            </a:r>
            <a:r>
              <a:rPr lang="en-US" sz="1400" dirty="0" smtClean="0">
                <a:solidFill>
                  <a:srgbClr val="C00000"/>
                </a:solidFill>
              </a:rPr>
              <a:t>file_put_contents()</a:t>
            </a:r>
            <a:r>
              <a:rPr lang="en-US" sz="1400" dirty="0" smtClean="0"/>
              <a:t> function. It will simply append the new data to the file instead of overwitting it. </a:t>
            </a:r>
            <a:endParaRPr lang="en-US" sz="1400" dirty="0" smtClean="0">
              <a:solidFill>
                <a:srgbClr val="C00000"/>
              </a:solidFill>
            </a:endParaRPr>
          </a:p>
        </p:txBody>
      </p:sp>
      <p:sp>
        <p:nvSpPr>
          <p:cNvPr id="3" name="Rectangle 2"/>
          <p:cNvSpPr/>
          <p:nvPr/>
        </p:nvSpPr>
        <p:spPr>
          <a:xfrm>
            <a:off x="4860032" y="915566"/>
            <a:ext cx="3930705" cy="3785652"/>
          </a:xfrm>
          <a:prstGeom prst="rect">
            <a:avLst/>
          </a:prstGeom>
          <a:solidFill>
            <a:schemeClr val="accent3">
              <a:lumMod val="20000"/>
              <a:lumOff val="80000"/>
            </a:schemeClr>
          </a:solidFill>
        </p:spPr>
        <p:txBody>
          <a:bodyPr wrap="square">
            <a:spAutoFit/>
          </a:bodyPr>
          <a:lstStyle/>
          <a:p>
            <a:pPr lvl="1"/>
            <a:r>
              <a:rPr lang="en-US" sz="1600" dirty="0">
                <a:solidFill>
                  <a:srgbClr val="C00000"/>
                </a:solidFill>
              </a:rPr>
              <a:t>&lt;?php </a:t>
            </a:r>
          </a:p>
          <a:p>
            <a:pPr lvl="2"/>
            <a:r>
              <a:rPr lang="en-US" sz="1600" dirty="0">
                <a:solidFill>
                  <a:srgbClr val="C00000"/>
                </a:solidFill>
              </a:rPr>
              <a:t>$file = "note.txt"; </a:t>
            </a:r>
          </a:p>
          <a:p>
            <a:pPr lvl="2"/>
            <a:r>
              <a:rPr lang="en-US" sz="1600" dirty="0">
                <a:solidFill>
                  <a:srgbClr val="C00000"/>
                </a:solidFill>
              </a:rPr>
              <a:t>// String of data to be written</a:t>
            </a:r>
          </a:p>
          <a:p>
            <a:pPr lvl="2"/>
            <a:r>
              <a:rPr lang="en-US" sz="1600" dirty="0">
                <a:solidFill>
                  <a:srgbClr val="C00000"/>
                </a:solidFill>
              </a:rPr>
              <a:t> $data = "The quick brown fox jumps over the lazy dog.";</a:t>
            </a:r>
          </a:p>
          <a:p>
            <a:pPr lvl="2"/>
            <a:r>
              <a:rPr lang="en-US" sz="1600" dirty="0">
                <a:solidFill>
                  <a:srgbClr val="C00000"/>
                </a:solidFill>
              </a:rPr>
              <a:t> // Write data to the file </a:t>
            </a:r>
          </a:p>
          <a:p>
            <a:pPr lvl="2"/>
            <a:r>
              <a:rPr lang="en-US" sz="1600" dirty="0">
                <a:solidFill>
                  <a:srgbClr val="C00000"/>
                </a:solidFill>
              </a:rPr>
              <a:t>file_put_contents($file, $data) or die("ERROR: Cannot write the file."); </a:t>
            </a:r>
          </a:p>
          <a:p>
            <a:pPr lvl="2"/>
            <a:r>
              <a:rPr lang="en-US" sz="1600" dirty="0">
                <a:solidFill>
                  <a:srgbClr val="7030A0"/>
                </a:solidFill>
              </a:rPr>
              <a:t>file_put_contents($file, $data, FILE_APPEND) or die("ERROR: Cannot write the file.");</a:t>
            </a:r>
          </a:p>
          <a:p>
            <a:pPr lvl="2"/>
            <a:r>
              <a:rPr lang="en-US" sz="1600" dirty="0">
                <a:solidFill>
                  <a:srgbClr val="C00000"/>
                </a:solidFill>
              </a:rPr>
              <a:t>echo "Data written to the file successfully."; </a:t>
            </a:r>
          </a:p>
          <a:p>
            <a:pPr lvl="1"/>
            <a:r>
              <a:rPr lang="en-US" sz="1600" dirty="0">
                <a:solidFill>
                  <a:srgbClr val="C00000"/>
                </a:solidFill>
              </a:rPr>
              <a:t>?&gt;</a:t>
            </a:r>
          </a:p>
        </p:txBody>
      </p:sp>
    </p:spTree>
    <p:extLst>
      <p:ext uri="{BB962C8B-B14F-4D97-AF65-F5344CB8AC3E}">
        <p14:creationId xmlns:p14="http://schemas.microsoft.com/office/powerpoint/2010/main" val="2402225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259632" y="0"/>
            <a:ext cx="8098650" cy="776530"/>
          </a:xfrm>
          <a:prstGeom prst="rect">
            <a:avLst/>
          </a:prstGeom>
        </p:spPr>
        <p:txBody>
          <a:bodyPr anchor="ctr"/>
          <a:lstStyle/>
          <a:p>
            <a:pPr fontAlgn="base"/>
            <a:r>
              <a:rPr lang="en-US" sz="3200" b="1" dirty="0" smtClean="0">
                <a:solidFill>
                  <a:srgbClr val="C00000"/>
                </a:solidFill>
              </a:rPr>
              <a:t>1. Empty String</a:t>
            </a:r>
          </a:p>
        </p:txBody>
      </p:sp>
      <p:sp>
        <p:nvSpPr>
          <p:cNvPr id="13" name="Rectangle 12"/>
          <p:cNvSpPr/>
          <p:nvPr/>
        </p:nvSpPr>
        <p:spPr>
          <a:xfrm>
            <a:off x="214282" y="865406"/>
            <a:ext cx="8786874" cy="2246769"/>
          </a:xfrm>
          <a:prstGeom prst="rect">
            <a:avLst/>
          </a:prstGeom>
        </p:spPr>
        <p:txBody>
          <a:bodyPr wrap="square">
            <a:spAutoFit/>
          </a:bodyPr>
          <a:lstStyle/>
          <a:p>
            <a:endParaRPr lang="en-US" sz="2000" b="1" dirty="0" smtClean="0"/>
          </a:p>
          <a:p>
            <a:pPr lvl="3"/>
            <a:r>
              <a:rPr lang="en-US" sz="2000" b="1" dirty="0" smtClean="0"/>
              <a:t>if</a:t>
            </a:r>
            <a:r>
              <a:rPr lang="en-US" sz="2000" dirty="0" smtClean="0"/>
              <a:t> (</a:t>
            </a:r>
            <a:r>
              <a:rPr lang="en-US" sz="2000" b="1" dirty="0" smtClean="0"/>
              <a:t>empty</a:t>
            </a:r>
            <a:r>
              <a:rPr lang="en-US" sz="2000" dirty="0" smtClean="0"/>
              <a:t> ($_POST["name"])) {  </a:t>
            </a:r>
          </a:p>
          <a:p>
            <a:pPr lvl="3"/>
            <a:r>
              <a:rPr lang="en-US" sz="2000" dirty="0" smtClean="0"/>
              <a:t>    $errMsg = "Error! You didn't enter the Name.";  </a:t>
            </a:r>
          </a:p>
          <a:p>
            <a:pPr lvl="3"/>
            <a:r>
              <a:rPr lang="en-US" sz="2000" dirty="0" smtClean="0"/>
              <a:t>    echo $errMsg;  </a:t>
            </a:r>
          </a:p>
          <a:p>
            <a:pPr lvl="3"/>
            <a:r>
              <a:rPr lang="en-US" sz="2000" dirty="0" smtClean="0"/>
              <a:t>} </a:t>
            </a:r>
            <a:r>
              <a:rPr lang="en-US" sz="2000" b="1" dirty="0" smtClean="0"/>
              <a:t>else</a:t>
            </a:r>
            <a:r>
              <a:rPr lang="en-US" sz="2000" dirty="0" smtClean="0"/>
              <a:t> {  </a:t>
            </a:r>
          </a:p>
          <a:p>
            <a:pPr lvl="3"/>
            <a:r>
              <a:rPr lang="en-US" sz="2000" dirty="0" smtClean="0"/>
              <a:t>    $name = $_POST["name"];  </a:t>
            </a:r>
          </a:p>
          <a:p>
            <a:pPr lvl="3"/>
            <a:r>
              <a:rPr lang="en-US" sz="2000" dirty="0" smtClean="0"/>
              <a:t>}  </a:t>
            </a:r>
            <a:endParaRPr lang="en-US" sz="2000" dirty="0"/>
          </a:p>
        </p:txBody>
      </p:sp>
    </p:spTree>
    <p:extLst>
      <p:ext uri="{BB962C8B-B14F-4D97-AF65-F5344CB8AC3E}">
        <p14:creationId xmlns:p14="http://schemas.microsoft.com/office/powerpoint/2010/main" val="1425931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259632" y="0"/>
            <a:ext cx="8312964" cy="776530"/>
          </a:xfrm>
          <a:prstGeom prst="rect">
            <a:avLst/>
          </a:prstGeom>
        </p:spPr>
        <p:txBody>
          <a:bodyPr anchor="ctr"/>
          <a:lstStyle/>
          <a:p>
            <a:pPr fontAlgn="base"/>
            <a:r>
              <a:rPr lang="en-US" sz="3200" b="1" dirty="0" smtClean="0">
                <a:solidFill>
                  <a:srgbClr val="00B0F0"/>
                </a:solidFill>
              </a:rPr>
              <a:t>Renaming Files with PHP rename() </a:t>
            </a:r>
            <a:endParaRPr lang="en-US" sz="3200" b="1" dirty="0">
              <a:solidFill>
                <a:srgbClr val="00B0F0"/>
              </a:solidFill>
            </a:endParaRPr>
          </a:p>
        </p:txBody>
      </p:sp>
      <p:sp>
        <p:nvSpPr>
          <p:cNvPr id="15" name="Rectangle 14"/>
          <p:cNvSpPr/>
          <p:nvPr/>
        </p:nvSpPr>
        <p:spPr>
          <a:xfrm>
            <a:off x="1259632" y="928676"/>
            <a:ext cx="7884368" cy="4031873"/>
          </a:xfrm>
          <a:prstGeom prst="rect">
            <a:avLst/>
          </a:prstGeom>
        </p:spPr>
        <p:txBody>
          <a:bodyPr wrap="square">
            <a:spAutoFit/>
          </a:bodyPr>
          <a:lstStyle/>
          <a:p>
            <a:pPr fontAlgn="base"/>
            <a:r>
              <a:rPr lang="en-US" sz="1600" dirty="0" smtClean="0"/>
              <a:t>You can rename a file or directory using the PHP's rename() function, like this:</a:t>
            </a:r>
          </a:p>
          <a:p>
            <a:pPr fontAlgn="base"/>
            <a:endParaRPr lang="en-US" sz="1600" dirty="0" smtClean="0"/>
          </a:p>
          <a:p>
            <a:pPr lvl="2" fontAlgn="base"/>
            <a:r>
              <a:rPr lang="en-US" sz="1600" dirty="0" smtClean="0">
                <a:solidFill>
                  <a:srgbClr val="C00000"/>
                </a:solidFill>
              </a:rPr>
              <a:t>&lt;?php </a:t>
            </a:r>
          </a:p>
          <a:p>
            <a:pPr lvl="3" fontAlgn="base"/>
            <a:r>
              <a:rPr lang="en-US" sz="1600" dirty="0" smtClean="0">
                <a:solidFill>
                  <a:srgbClr val="C00000"/>
                </a:solidFill>
              </a:rPr>
              <a:t>$file = "file.txt"; </a:t>
            </a:r>
          </a:p>
          <a:p>
            <a:pPr lvl="3" fontAlgn="base"/>
            <a:r>
              <a:rPr lang="en-US" sz="1600" dirty="0" smtClean="0">
                <a:solidFill>
                  <a:srgbClr val="C00000"/>
                </a:solidFill>
              </a:rPr>
              <a:t>// Check the existence of file </a:t>
            </a:r>
          </a:p>
          <a:p>
            <a:pPr lvl="3" fontAlgn="base"/>
            <a:r>
              <a:rPr lang="en-US" sz="1600" dirty="0" smtClean="0">
                <a:solidFill>
                  <a:srgbClr val="C00000"/>
                </a:solidFill>
              </a:rPr>
              <a:t>     if(</a:t>
            </a:r>
            <a:r>
              <a:rPr lang="en-US" sz="1600" dirty="0" err="1" smtClean="0">
                <a:solidFill>
                  <a:srgbClr val="C00000"/>
                </a:solidFill>
              </a:rPr>
              <a:t>file_exists</a:t>
            </a:r>
            <a:r>
              <a:rPr lang="en-US" sz="1600" dirty="0" smtClean="0">
                <a:solidFill>
                  <a:srgbClr val="C00000"/>
                </a:solidFill>
              </a:rPr>
              <a:t>($file)){ </a:t>
            </a:r>
          </a:p>
          <a:p>
            <a:pPr lvl="3" fontAlgn="base"/>
            <a:r>
              <a:rPr lang="en-US" sz="1600" dirty="0" smtClean="0">
                <a:solidFill>
                  <a:srgbClr val="C00000"/>
                </a:solidFill>
              </a:rPr>
              <a:t>        // Attempt to rename the file </a:t>
            </a:r>
          </a:p>
          <a:p>
            <a:pPr lvl="4" fontAlgn="base"/>
            <a:r>
              <a:rPr lang="en-US" sz="1600" dirty="0" smtClean="0">
                <a:solidFill>
                  <a:srgbClr val="C00000"/>
                </a:solidFill>
              </a:rPr>
              <a:t>if(rename($file, "newfile.txt")){ </a:t>
            </a:r>
          </a:p>
          <a:p>
            <a:pPr lvl="4" fontAlgn="base"/>
            <a:r>
              <a:rPr lang="en-US" sz="1600" dirty="0" smtClean="0">
                <a:solidFill>
                  <a:srgbClr val="C00000"/>
                </a:solidFill>
              </a:rPr>
              <a:t>echo "File renamed successfully."; </a:t>
            </a:r>
          </a:p>
          <a:p>
            <a:pPr lvl="4" fontAlgn="base"/>
            <a:r>
              <a:rPr lang="en-US" sz="1600" dirty="0" smtClean="0">
                <a:solidFill>
                  <a:srgbClr val="C00000"/>
                </a:solidFill>
              </a:rPr>
              <a:t>} else{ </a:t>
            </a:r>
          </a:p>
          <a:p>
            <a:pPr lvl="4" fontAlgn="base"/>
            <a:r>
              <a:rPr lang="en-US" sz="1600" dirty="0" smtClean="0">
                <a:solidFill>
                  <a:srgbClr val="C00000"/>
                </a:solidFill>
              </a:rPr>
              <a:t>echo "ERROR: File cannot be renamed.";</a:t>
            </a:r>
          </a:p>
          <a:p>
            <a:pPr lvl="4" fontAlgn="base"/>
            <a:r>
              <a:rPr lang="en-US" sz="1600" dirty="0" smtClean="0">
                <a:solidFill>
                  <a:srgbClr val="C00000"/>
                </a:solidFill>
              </a:rPr>
              <a:t> }</a:t>
            </a:r>
          </a:p>
          <a:p>
            <a:pPr lvl="3" fontAlgn="base"/>
            <a:r>
              <a:rPr lang="en-US" sz="1600" dirty="0" smtClean="0">
                <a:solidFill>
                  <a:srgbClr val="C00000"/>
                </a:solidFill>
              </a:rPr>
              <a:t>    } else{</a:t>
            </a:r>
          </a:p>
          <a:p>
            <a:pPr lvl="3" fontAlgn="base"/>
            <a:r>
              <a:rPr lang="en-US" sz="1600" dirty="0" smtClean="0">
                <a:solidFill>
                  <a:srgbClr val="C00000"/>
                </a:solidFill>
              </a:rPr>
              <a:t>  echo "ERROR: File does not exist.";</a:t>
            </a:r>
          </a:p>
          <a:p>
            <a:pPr lvl="2" fontAlgn="base"/>
            <a:r>
              <a:rPr lang="en-US" sz="1600" dirty="0" smtClean="0">
                <a:solidFill>
                  <a:srgbClr val="C00000"/>
                </a:solidFill>
              </a:rPr>
              <a:t> } </a:t>
            </a:r>
          </a:p>
          <a:p>
            <a:pPr lvl="2" fontAlgn="base"/>
            <a:r>
              <a:rPr lang="en-US" sz="1600" dirty="0" smtClean="0">
                <a:solidFill>
                  <a:srgbClr val="C00000"/>
                </a:solidFill>
              </a:rPr>
              <a:t>?&gt;</a:t>
            </a:r>
          </a:p>
        </p:txBody>
      </p:sp>
    </p:spTree>
    <p:extLst>
      <p:ext uri="{BB962C8B-B14F-4D97-AF65-F5344CB8AC3E}">
        <p14:creationId xmlns:p14="http://schemas.microsoft.com/office/powerpoint/2010/main" val="139638000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259632" y="9269"/>
            <a:ext cx="9429752" cy="776530"/>
          </a:xfrm>
          <a:prstGeom prst="rect">
            <a:avLst/>
          </a:prstGeom>
        </p:spPr>
        <p:txBody>
          <a:bodyPr anchor="ctr"/>
          <a:lstStyle/>
          <a:p>
            <a:pPr fontAlgn="base"/>
            <a:r>
              <a:rPr lang="en-US" sz="3200" b="1" dirty="0" smtClean="0">
                <a:solidFill>
                  <a:srgbClr val="00B0F0"/>
                </a:solidFill>
              </a:rPr>
              <a:t>Removing Files with PHP unlink() </a:t>
            </a:r>
            <a:endParaRPr lang="en-US" sz="3200" b="1" dirty="0">
              <a:solidFill>
                <a:srgbClr val="00B0F0"/>
              </a:solidFill>
            </a:endParaRPr>
          </a:p>
        </p:txBody>
      </p:sp>
      <p:sp>
        <p:nvSpPr>
          <p:cNvPr id="15" name="Rectangle 14"/>
          <p:cNvSpPr/>
          <p:nvPr/>
        </p:nvSpPr>
        <p:spPr>
          <a:xfrm>
            <a:off x="1376172" y="987574"/>
            <a:ext cx="8929718" cy="4031873"/>
          </a:xfrm>
          <a:prstGeom prst="rect">
            <a:avLst/>
          </a:prstGeom>
        </p:spPr>
        <p:txBody>
          <a:bodyPr wrap="square">
            <a:spAutoFit/>
          </a:bodyPr>
          <a:lstStyle/>
          <a:p>
            <a:pPr fontAlgn="base"/>
            <a:r>
              <a:rPr lang="en-US" sz="1600" dirty="0" smtClean="0"/>
              <a:t>You can delete files or directories using the PHP's unlink() function, like this:</a:t>
            </a:r>
          </a:p>
          <a:p>
            <a:pPr lvl="2" fontAlgn="base"/>
            <a:endParaRPr lang="en-US" sz="1600" dirty="0" smtClean="0"/>
          </a:p>
          <a:p>
            <a:pPr lvl="2" fontAlgn="base"/>
            <a:r>
              <a:rPr lang="en-US" sz="1600" dirty="0" smtClean="0">
                <a:solidFill>
                  <a:srgbClr val="C00000"/>
                </a:solidFill>
              </a:rPr>
              <a:t>&lt;?php </a:t>
            </a:r>
          </a:p>
          <a:p>
            <a:pPr lvl="3" fontAlgn="base"/>
            <a:r>
              <a:rPr lang="en-US" sz="1600" dirty="0" smtClean="0">
                <a:solidFill>
                  <a:srgbClr val="C00000"/>
                </a:solidFill>
              </a:rPr>
              <a:t>$file = "note.txt";</a:t>
            </a:r>
          </a:p>
          <a:p>
            <a:pPr lvl="3" fontAlgn="base"/>
            <a:r>
              <a:rPr lang="en-US" sz="1600" dirty="0" smtClean="0">
                <a:solidFill>
                  <a:srgbClr val="C00000"/>
                </a:solidFill>
              </a:rPr>
              <a:t> // Check the existence of file </a:t>
            </a:r>
          </a:p>
          <a:p>
            <a:pPr lvl="3" fontAlgn="base"/>
            <a:r>
              <a:rPr lang="en-US" sz="1600" dirty="0" smtClean="0">
                <a:solidFill>
                  <a:srgbClr val="C00000"/>
                </a:solidFill>
              </a:rPr>
              <a:t>if(</a:t>
            </a:r>
            <a:r>
              <a:rPr lang="en-US" sz="1600" dirty="0" err="1" smtClean="0">
                <a:solidFill>
                  <a:srgbClr val="C00000"/>
                </a:solidFill>
              </a:rPr>
              <a:t>file_exists</a:t>
            </a:r>
            <a:r>
              <a:rPr lang="en-US" sz="1600" dirty="0" smtClean="0">
                <a:solidFill>
                  <a:srgbClr val="C00000"/>
                </a:solidFill>
              </a:rPr>
              <a:t>($file)){ </a:t>
            </a:r>
          </a:p>
          <a:p>
            <a:pPr lvl="4" fontAlgn="base"/>
            <a:r>
              <a:rPr lang="en-US" sz="1600" dirty="0" smtClean="0">
                <a:solidFill>
                  <a:srgbClr val="C00000"/>
                </a:solidFill>
              </a:rPr>
              <a:t>// Attempt to delete the file </a:t>
            </a:r>
          </a:p>
          <a:p>
            <a:pPr lvl="4" fontAlgn="base"/>
            <a:r>
              <a:rPr lang="en-US" sz="1600" dirty="0" smtClean="0">
                <a:solidFill>
                  <a:srgbClr val="C00000"/>
                </a:solidFill>
              </a:rPr>
              <a:t>if(unlink($file)){ </a:t>
            </a:r>
          </a:p>
          <a:p>
            <a:pPr lvl="4" fontAlgn="base"/>
            <a:r>
              <a:rPr lang="en-US" sz="1600" dirty="0" smtClean="0">
                <a:solidFill>
                  <a:srgbClr val="C00000"/>
                </a:solidFill>
              </a:rPr>
              <a:t>echo "File removed successfully.";</a:t>
            </a:r>
          </a:p>
          <a:p>
            <a:pPr lvl="4" fontAlgn="base"/>
            <a:r>
              <a:rPr lang="en-US" sz="1600" dirty="0" smtClean="0">
                <a:solidFill>
                  <a:srgbClr val="C00000"/>
                </a:solidFill>
              </a:rPr>
              <a:t> } else{ </a:t>
            </a:r>
          </a:p>
          <a:p>
            <a:pPr lvl="4" fontAlgn="base"/>
            <a:r>
              <a:rPr lang="en-US" sz="1600" dirty="0" smtClean="0">
                <a:solidFill>
                  <a:srgbClr val="C00000"/>
                </a:solidFill>
              </a:rPr>
              <a:t>echo "ERROR: File cannot be removed."; </a:t>
            </a:r>
          </a:p>
          <a:p>
            <a:pPr lvl="4" fontAlgn="base"/>
            <a:r>
              <a:rPr lang="en-US" sz="1600" dirty="0" smtClean="0">
                <a:solidFill>
                  <a:srgbClr val="C00000"/>
                </a:solidFill>
              </a:rPr>
              <a:t>}</a:t>
            </a:r>
          </a:p>
          <a:p>
            <a:pPr lvl="3" fontAlgn="base"/>
            <a:r>
              <a:rPr lang="en-US" sz="1600" dirty="0" smtClean="0">
                <a:solidFill>
                  <a:srgbClr val="C00000"/>
                </a:solidFill>
              </a:rPr>
              <a:t> } else{</a:t>
            </a:r>
          </a:p>
          <a:p>
            <a:pPr lvl="3" fontAlgn="base"/>
            <a:r>
              <a:rPr lang="en-US" sz="1600" dirty="0" smtClean="0">
                <a:solidFill>
                  <a:srgbClr val="C00000"/>
                </a:solidFill>
              </a:rPr>
              <a:t> echo "ERROR: File does not exist."; </a:t>
            </a:r>
          </a:p>
          <a:p>
            <a:pPr lvl="3" fontAlgn="base"/>
            <a:r>
              <a:rPr lang="en-US" sz="1600" dirty="0" smtClean="0">
                <a:solidFill>
                  <a:srgbClr val="C00000"/>
                </a:solidFill>
              </a:rPr>
              <a:t>} </a:t>
            </a:r>
          </a:p>
          <a:p>
            <a:pPr lvl="2" fontAlgn="base"/>
            <a:r>
              <a:rPr lang="en-US" sz="1600" dirty="0" smtClean="0">
                <a:solidFill>
                  <a:srgbClr val="C00000"/>
                </a:solidFill>
              </a:rPr>
              <a:t>?&gt;</a:t>
            </a:r>
          </a:p>
        </p:txBody>
      </p:sp>
    </p:spTree>
    <p:extLst>
      <p:ext uri="{BB962C8B-B14F-4D97-AF65-F5344CB8AC3E}">
        <p14:creationId xmlns:p14="http://schemas.microsoft.com/office/powerpoint/2010/main" val="7325462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259632" y="0"/>
            <a:ext cx="9429752" cy="776530"/>
          </a:xfrm>
          <a:prstGeom prst="rect">
            <a:avLst/>
          </a:prstGeom>
        </p:spPr>
        <p:txBody>
          <a:bodyPr anchor="ctr"/>
          <a:lstStyle/>
          <a:p>
            <a:pPr fontAlgn="base"/>
            <a:r>
              <a:rPr lang="en-US" sz="3200" b="1" dirty="0" smtClean="0">
                <a:solidFill>
                  <a:srgbClr val="00B0F0"/>
                </a:solidFill>
              </a:rPr>
              <a:t>Creating a New Directory</a:t>
            </a:r>
            <a:endParaRPr lang="en-US" sz="3200" b="1" dirty="0">
              <a:solidFill>
                <a:srgbClr val="00B0F0"/>
              </a:solidFill>
            </a:endParaRPr>
          </a:p>
        </p:txBody>
      </p:sp>
      <p:sp>
        <p:nvSpPr>
          <p:cNvPr id="15" name="Rectangle 14"/>
          <p:cNvSpPr/>
          <p:nvPr/>
        </p:nvSpPr>
        <p:spPr>
          <a:xfrm>
            <a:off x="1259632" y="928676"/>
            <a:ext cx="7884368" cy="4278094"/>
          </a:xfrm>
          <a:prstGeom prst="rect">
            <a:avLst/>
          </a:prstGeom>
        </p:spPr>
        <p:txBody>
          <a:bodyPr wrap="square">
            <a:spAutoFit/>
          </a:bodyPr>
          <a:lstStyle/>
          <a:p>
            <a:pPr fontAlgn="base"/>
            <a:r>
              <a:rPr lang="en-US" sz="1600" dirty="0" smtClean="0"/>
              <a:t>You can create a new and empty directory by calling the PHP mkdir() function with the path and name of the directory to be created, as shown in the example below:</a:t>
            </a:r>
          </a:p>
          <a:p>
            <a:pPr lvl="2" fontAlgn="base"/>
            <a:r>
              <a:rPr lang="en-US" sz="1600" dirty="0" smtClean="0">
                <a:solidFill>
                  <a:srgbClr val="C00000"/>
                </a:solidFill>
              </a:rPr>
              <a:t>&lt;?php</a:t>
            </a:r>
          </a:p>
          <a:p>
            <a:pPr lvl="3" fontAlgn="base"/>
            <a:r>
              <a:rPr lang="en-US" sz="1600" dirty="0" smtClean="0">
                <a:solidFill>
                  <a:srgbClr val="C00000"/>
                </a:solidFill>
              </a:rPr>
              <a:t> // The directory path </a:t>
            </a:r>
          </a:p>
          <a:p>
            <a:pPr lvl="3" fontAlgn="base"/>
            <a:r>
              <a:rPr lang="en-US" sz="1600" dirty="0" smtClean="0">
                <a:solidFill>
                  <a:srgbClr val="C00000"/>
                </a:solidFill>
              </a:rPr>
              <a:t>$dir = "</a:t>
            </a:r>
            <a:r>
              <a:rPr lang="en-US" sz="1600" dirty="0" err="1" smtClean="0">
                <a:solidFill>
                  <a:srgbClr val="C00000"/>
                </a:solidFill>
              </a:rPr>
              <a:t>testdir</a:t>
            </a:r>
            <a:r>
              <a:rPr lang="en-US" sz="1600" dirty="0" smtClean="0">
                <a:solidFill>
                  <a:srgbClr val="C00000"/>
                </a:solidFill>
              </a:rPr>
              <a:t>"; </a:t>
            </a:r>
          </a:p>
          <a:p>
            <a:pPr lvl="3" fontAlgn="base"/>
            <a:r>
              <a:rPr lang="en-US" sz="1600" dirty="0" smtClean="0">
                <a:solidFill>
                  <a:srgbClr val="C00000"/>
                </a:solidFill>
              </a:rPr>
              <a:t>// Check the existence of directory </a:t>
            </a:r>
          </a:p>
          <a:p>
            <a:pPr lvl="3" fontAlgn="base"/>
            <a:r>
              <a:rPr lang="en-US" sz="1600" dirty="0" smtClean="0">
                <a:solidFill>
                  <a:srgbClr val="C00000"/>
                </a:solidFill>
              </a:rPr>
              <a:t>if(!file_exists($dir)){ </a:t>
            </a:r>
          </a:p>
          <a:p>
            <a:pPr lvl="4" fontAlgn="base"/>
            <a:r>
              <a:rPr lang="en-US" sz="1600" dirty="0" smtClean="0">
                <a:solidFill>
                  <a:srgbClr val="C00000"/>
                </a:solidFill>
              </a:rPr>
              <a:t>// Attempt to create directory </a:t>
            </a:r>
          </a:p>
          <a:p>
            <a:pPr lvl="4" fontAlgn="base"/>
            <a:r>
              <a:rPr lang="en-US" sz="1600" dirty="0" smtClean="0">
                <a:solidFill>
                  <a:srgbClr val="C00000"/>
                </a:solidFill>
              </a:rPr>
              <a:t>if(</a:t>
            </a:r>
            <a:r>
              <a:rPr lang="en-US" sz="1600" dirty="0" err="1" smtClean="0">
                <a:solidFill>
                  <a:srgbClr val="C00000"/>
                </a:solidFill>
              </a:rPr>
              <a:t>mkdir</a:t>
            </a:r>
            <a:r>
              <a:rPr lang="en-US" sz="1600" dirty="0" smtClean="0">
                <a:solidFill>
                  <a:srgbClr val="C00000"/>
                </a:solidFill>
              </a:rPr>
              <a:t>($dir)){</a:t>
            </a:r>
          </a:p>
          <a:p>
            <a:pPr lvl="4" fontAlgn="base"/>
            <a:r>
              <a:rPr lang="en-US" sz="1600" dirty="0" smtClean="0">
                <a:solidFill>
                  <a:srgbClr val="C00000"/>
                </a:solidFill>
              </a:rPr>
              <a:t> echo "Directory created successfully.";</a:t>
            </a:r>
          </a:p>
          <a:p>
            <a:pPr lvl="4" fontAlgn="base"/>
            <a:r>
              <a:rPr lang="en-US" sz="1600" dirty="0" smtClean="0">
                <a:solidFill>
                  <a:srgbClr val="C00000"/>
                </a:solidFill>
              </a:rPr>
              <a:t> } else{ </a:t>
            </a:r>
          </a:p>
          <a:p>
            <a:pPr lvl="4" fontAlgn="base"/>
            <a:r>
              <a:rPr lang="en-US" sz="1600" dirty="0" smtClean="0">
                <a:solidFill>
                  <a:srgbClr val="C00000"/>
                </a:solidFill>
              </a:rPr>
              <a:t>echo "ERROR: Directory could not be created.";</a:t>
            </a:r>
          </a:p>
          <a:p>
            <a:pPr lvl="4" fontAlgn="base"/>
            <a:r>
              <a:rPr lang="en-US" sz="1600" dirty="0" smtClean="0">
                <a:solidFill>
                  <a:srgbClr val="C00000"/>
                </a:solidFill>
              </a:rPr>
              <a:t> } </a:t>
            </a:r>
          </a:p>
          <a:p>
            <a:pPr lvl="3" fontAlgn="base"/>
            <a:r>
              <a:rPr lang="en-US" sz="1600" dirty="0" smtClean="0">
                <a:solidFill>
                  <a:srgbClr val="C00000"/>
                </a:solidFill>
              </a:rPr>
              <a:t>} else{</a:t>
            </a:r>
          </a:p>
          <a:p>
            <a:pPr lvl="3" fontAlgn="base"/>
            <a:r>
              <a:rPr lang="en-US" sz="1600" dirty="0" smtClean="0">
                <a:solidFill>
                  <a:srgbClr val="C00000"/>
                </a:solidFill>
              </a:rPr>
              <a:t> echo "ERROR: Directory already exists."; </a:t>
            </a:r>
          </a:p>
          <a:p>
            <a:pPr lvl="3" fontAlgn="base"/>
            <a:r>
              <a:rPr lang="en-US" sz="1600" dirty="0" smtClean="0">
                <a:solidFill>
                  <a:srgbClr val="C00000"/>
                </a:solidFill>
              </a:rPr>
              <a:t>} </a:t>
            </a:r>
          </a:p>
          <a:p>
            <a:pPr lvl="2" fontAlgn="base"/>
            <a:r>
              <a:rPr lang="en-US" sz="1600" dirty="0" smtClean="0">
                <a:solidFill>
                  <a:srgbClr val="C00000"/>
                </a:solidFill>
              </a:rPr>
              <a:t>?&gt;</a:t>
            </a:r>
          </a:p>
        </p:txBody>
      </p:sp>
    </p:spTree>
    <p:extLst>
      <p:ext uri="{BB962C8B-B14F-4D97-AF65-F5344CB8AC3E}">
        <p14:creationId xmlns:p14="http://schemas.microsoft.com/office/powerpoint/2010/main" val="4756509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259632" y="0"/>
            <a:ext cx="9429752" cy="776530"/>
          </a:xfrm>
          <a:prstGeom prst="rect">
            <a:avLst/>
          </a:prstGeom>
        </p:spPr>
        <p:txBody>
          <a:bodyPr anchor="ctr"/>
          <a:lstStyle/>
          <a:p>
            <a:pPr fontAlgn="base"/>
            <a:r>
              <a:rPr lang="en-US" sz="2800" b="1" dirty="0" smtClean="0">
                <a:solidFill>
                  <a:srgbClr val="00B0F0"/>
                </a:solidFill>
              </a:rPr>
              <a:t>Copying Files from One Location to Another</a:t>
            </a:r>
            <a:endParaRPr lang="en-US" sz="2800" b="1" dirty="0">
              <a:solidFill>
                <a:srgbClr val="00B0F0"/>
              </a:solidFill>
            </a:endParaRPr>
          </a:p>
        </p:txBody>
      </p:sp>
      <p:sp>
        <p:nvSpPr>
          <p:cNvPr id="15" name="Rectangle 14"/>
          <p:cNvSpPr/>
          <p:nvPr/>
        </p:nvSpPr>
        <p:spPr>
          <a:xfrm>
            <a:off x="1291613" y="776530"/>
            <a:ext cx="7767828" cy="4308872"/>
          </a:xfrm>
          <a:prstGeom prst="rect">
            <a:avLst/>
          </a:prstGeom>
        </p:spPr>
        <p:txBody>
          <a:bodyPr wrap="square">
            <a:spAutoFit/>
          </a:bodyPr>
          <a:lstStyle/>
          <a:p>
            <a:pPr fontAlgn="base"/>
            <a:r>
              <a:rPr lang="en-US" sz="1600" dirty="0" smtClean="0"/>
              <a:t>You can copy a file from one location to another by calling PHP copy() function with the file's source and destination paths as arguments. If the destination file already exists it'll be overwritten. Here's an example which creates a copy of "example.txt" file inside backup folder. </a:t>
            </a:r>
          </a:p>
          <a:p>
            <a:pPr lvl="1" fontAlgn="base"/>
            <a:r>
              <a:rPr lang="en-US" sz="1400" dirty="0" smtClean="0">
                <a:solidFill>
                  <a:srgbClr val="C00000"/>
                </a:solidFill>
              </a:rPr>
              <a:t>&lt;?php </a:t>
            </a:r>
          </a:p>
          <a:p>
            <a:pPr lvl="1" fontAlgn="base"/>
            <a:r>
              <a:rPr lang="en-US" sz="1400" dirty="0" smtClean="0">
                <a:solidFill>
                  <a:srgbClr val="C00000"/>
                </a:solidFill>
              </a:rPr>
              <a:t>// Source file path</a:t>
            </a:r>
          </a:p>
          <a:p>
            <a:pPr lvl="1" fontAlgn="base"/>
            <a:r>
              <a:rPr lang="en-US" sz="1400" dirty="0" smtClean="0">
                <a:solidFill>
                  <a:srgbClr val="C00000"/>
                </a:solidFill>
              </a:rPr>
              <a:t> $file = "example.txt";</a:t>
            </a:r>
          </a:p>
          <a:p>
            <a:pPr lvl="1" fontAlgn="base"/>
            <a:r>
              <a:rPr lang="en-US" sz="1400" dirty="0" smtClean="0">
                <a:solidFill>
                  <a:srgbClr val="C00000"/>
                </a:solidFill>
              </a:rPr>
              <a:t> // Destination file path $</a:t>
            </a:r>
            <a:r>
              <a:rPr lang="en-US" sz="1400" dirty="0" err="1" smtClean="0">
                <a:solidFill>
                  <a:srgbClr val="C00000"/>
                </a:solidFill>
              </a:rPr>
              <a:t>newfile</a:t>
            </a:r>
            <a:r>
              <a:rPr lang="en-US" sz="1400" dirty="0" smtClean="0">
                <a:solidFill>
                  <a:srgbClr val="C00000"/>
                </a:solidFill>
              </a:rPr>
              <a:t> = "backup/example.txt"; </a:t>
            </a:r>
          </a:p>
          <a:p>
            <a:pPr lvl="1" fontAlgn="base"/>
            <a:r>
              <a:rPr lang="en-US" sz="1400" dirty="0" smtClean="0">
                <a:solidFill>
                  <a:srgbClr val="C00000"/>
                </a:solidFill>
              </a:rPr>
              <a:t>// Check the existence of file</a:t>
            </a:r>
          </a:p>
          <a:p>
            <a:pPr lvl="1" fontAlgn="base"/>
            <a:r>
              <a:rPr lang="en-US" sz="1400" dirty="0" smtClean="0">
                <a:solidFill>
                  <a:srgbClr val="C00000"/>
                </a:solidFill>
              </a:rPr>
              <a:t> if(</a:t>
            </a:r>
            <a:r>
              <a:rPr lang="en-US" sz="1400" dirty="0" err="1" smtClean="0">
                <a:solidFill>
                  <a:srgbClr val="C00000"/>
                </a:solidFill>
              </a:rPr>
              <a:t>file_exists</a:t>
            </a:r>
            <a:r>
              <a:rPr lang="en-US" sz="1400" dirty="0" smtClean="0">
                <a:solidFill>
                  <a:srgbClr val="C00000"/>
                </a:solidFill>
              </a:rPr>
              <a:t>($file)){ </a:t>
            </a:r>
          </a:p>
          <a:p>
            <a:pPr lvl="2" fontAlgn="base"/>
            <a:r>
              <a:rPr lang="en-US" sz="1400" dirty="0" smtClean="0">
                <a:solidFill>
                  <a:srgbClr val="C00000"/>
                </a:solidFill>
              </a:rPr>
              <a:t>// Attempt to copy file </a:t>
            </a:r>
          </a:p>
          <a:p>
            <a:pPr lvl="2" fontAlgn="base"/>
            <a:r>
              <a:rPr lang="en-US" sz="1400" dirty="0" smtClean="0">
                <a:solidFill>
                  <a:srgbClr val="C00000"/>
                </a:solidFill>
              </a:rPr>
              <a:t>if(copy($file, $</a:t>
            </a:r>
            <a:r>
              <a:rPr lang="en-US" sz="1400" dirty="0" err="1" smtClean="0">
                <a:solidFill>
                  <a:srgbClr val="C00000"/>
                </a:solidFill>
              </a:rPr>
              <a:t>newfile</a:t>
            </a:r>
            <a:r>
              <a:rPr lang="en-US" sz="1400" dirty="0" smtClean="0">
                <a:solidFill>
                  <a:srgbClr val="C00000"/>
                </a:solidFill>
              </a:rPr>
              <a:t>)){</a:t>
            </a:r>
          </a:p>
          <a:p>
            <a:pPr lvl="2" fontAlgn="base"/>
            <a:r>
              <a:rPr lang="en-US" sz="1400" dirty="0" smtClean="0">
                <a:solidFill>
                  <a:srgbClr val="C00000"/>
                </a:solidFill>
              </a:rPr>
              <a:t> echo "File copied successfully."; </a:t>
            </a:r>
          </a:p>
          <a:p>
            <a:pPr lvl="2" fontAlgn="base"/>
            <a:r>
              <a:rPr lang="en-US" sz="1400" dirty="0" smtClean="0">
                <a:solidFill>
                  <a:srgbClr val="C00000"/>
                </a:solidFill>
              </a:rPr>
              <a:t>} else{</a:t>
            </a:r>
          </a:p>
          <a:p>
            <a:pPr lvl="2" fontAlgn="base"/>
            <a:r>
              <a:rPr lang="en-US" sz="1400" dirty="0" smtClean="0">
                <a:solidFill>
                  <a:srgbClr val="C00000"/>
                </a:solidFill>
              </a:rPr>
              <a:t> echo "ERROR: File could not be copied."; </a:t>
            </a:r>
          </a:p>
          <a:p>
            <a:pPr lvl="2" fontAlgn="base"/>
            <a:r>
              <a:rPr lang="en-US" sz="1400" dirty="0" smtClean="0">
                <a:solidFill>
                  <a:srgbClr val="C00000"/>
                </a:solidFill>
              </a:rPr>
              <a:t>} </a:t>
            </a:r>
          </a:p>
          <a:p>
            <a:pPr lvl="1" fontAlgn="base"/>
            <a:r>
              <a:rPr lang="en-US" sz="1400" dirty="0" smtClean="0">
                <a:solidFill>
                  <a:srgbClr val="C00000"/>
                </a:solidFill>
              </a:rPr>
              <a:t>} else{</a:t>
            </a:r>
          </a:p>
          <a:p>
            <a:pPr lvl="1" fontAlgn="base"/>
            <a:r>
              <a:rPr lang="en-US" sz="1400" dirty="0" smtClean="0">
                <a:solidFill>
                  <a:srgbClr val="C00000"/>
                </a:solidFill>
              </a:rPr>
              <a:t> echo "ERROR: File does not exist."; </a:t>
            </a:r>
          </a:p>
          <a:p>
            <a:pPr lvl="1" fontAlgn="base"/>
            <a:r>
              <a:rPr lang="en-US" sz="1400" dirty="0" smtClean="0">
                <a:solidFill>
                  <a:srgbClr val="C00000"/>
                </a:solidFill>
              </a:rPr>
              <a:t>} ?&gt;</a:t>
            </a:r>
          </a:p>
        </p:txBody>
      </p:sp>
    </p:spTree>
    <p:extLst>
      <p:ext uri="{BB962C8B-B14F-4D97-AF65-F5344CB8AC3E}">
        <p14:creationId xmlns:p14="http://schemas.microsoft.com/office/powerpoint/2010/main" val="365441946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259632" y="-35892"/>
            <a:ext cx="9429752" cy="776530"/>
          </a:xfrm>
          <a:prstGeom prst="rect">
            <a:avLst/>
          </a:prstGeom>
        </p:spPr>
        <p:txBody>
          <a:bodyPr anchor="ctr"/>
          <a:lstStyle/>
          <a:p>
            <a:pPr fontAlgn="base"/>
            <a:r>
              <a:rPr lang="en-US" sz="3200" b="1" dirty="0" smtClean="0">
                <a:solidFill>
                  <a:srgbClr val="00B0F0"/>
                </a:solidFill>
              </a:rPr>
              <a:t>PHP Filesystem Functions</a:t>
            </a:r>
            <a:endParaRPr lang="en-US" sz="3200" b="1" dirty="0">
              <a:solidFill>
                <a:srgbClr val="00B0F0"/>
              </a:solidFill>
            </a:endParaRPr>
          </a:p>
        </p:txBody>
      </p:sp>
      <p:graphicFrame>
        <p:nvGraphicFramePr>
          <p:cNvPr id="12" name="Table 11"/>
          <p:cNvGraphicFramePr>
            <a:graphicFrameLocks noGrp="1"/>
          </p:cNvGraphicFramePr>
          <p:nvPr>
            <p:extLst/>
          </p:nvPr>
        </p:nvGraphicFramePr>
        <p:xfrm>
          <a:off x="1376172" y="987574"/>
          <a:ext cx="7444300" cy="4023360"/>
        </p:xfrm>
        <a:graphic>
          <a:graphicData uri="http://schemas.openxmlformats.org/drawingml/2006/table">
            <a:tbl>
              <a:tblPr firstRow="1" bandRow="1">
                <a:tableStyleId>{00A15C55-8517-42AA-B614-E9B94910E393}</a:tableStyleId>
              </a:tblPr>
              <a:tblGrid>
                <a:gridCol w="1794607"/>
                <a:gridCol w="5649693"/>
              </a:tblGrid>
              <a:tr h="0">
                <a:tc>
                  <a:txBody>
                    <a:bodyPr/>
                    <a:lstStyle/>
                    <a:p>
                      <a:r>
                        <a:rPr lang="en-US" sz="1600" b="1" i="0" kern="1200" dirty="0" smtClean="0">
                          <a:solidFill>
                            <a:schemeClr val="lt1"/>
                          </a:solidFill>
                          <a:latin typeface="+mn-lt"/>
                          <a:ea typeface="+mn-ea"/>
                          <a:cs typeface="+mn-cs"/>
                        </a:rPr>
                        <a:t>Function</a:t>
                      </a:r>
                      <a:endParaRPr lang="en-US" sz="1600" dirty="0"/>
                    </a:p>
                  </a:txBody>
                  <a:tcPr/>
                </a:tc>
                <a:tc>
                  <a:txBody>
                    <a:bodyPr/>
                    <a:lstStyle/>
                    <a:p>
                      <a:r>
                        <a:rPr lang="en-US" sz="1600" b="1" i="0" kern="1200" dirty="0" smtClean="0">
                          <a:solidFill>
                            <a:schemeClr val="lt1"/>
                          </a:solidFill>
                          <a:latin typeface="+mn-lt"/>
                          <a:ea typeface="+mn-ea"/>
                          <a:cs typeface="+mn-cs"/>
                        </a:rPr>
                        <a:t>Description</a:t>
                      </a:r>
                      <a:endParaRPr lang="en-US" sz="1600" dirty="0"/>
                    </a:p>
                  </a:txBody>
                  <a:tcPr/>
                </a:tc>
              </a:tr>
              <a:tr h="309563">
                <a:tc>
                  <a:txBody>
                    <a:bodyPr/>
                    <a:lstStyle/>
                    <a:p>
                      <a:r>
                        <a:rPr lang="en-US" sz="1600" b="0" i="0" kern="1200" dirty="0" smtClean="0">
                          <a:solidFill>
                            <a:schemeClr val="dk1"/>
                          </a:solidFill>
                          <a:latin typeface="+mn-lt"/>
                          <a:ea typeface="+mn-ea"/>
                          <a:cs typeface="+mn-cs"/>
                        </a:rPr>
                        <a:t>fgetc()</a:t>
                      </a:r>
                      <a:endParaRPr lang="en-US" sz="1600" dirty="0"/>
                    </a:p>
                  </a:txBody>
                  <a:tcPr/>
                </a:tc>
                <a:tc>
                  <a:txBody>
                    <a:bodyPr/>
                    <a:lstStyle/>
                    <a:p>
                      <a:r>
                        <a:rPr lang="en-US" sz="1600" b="0" i="0" kern="1200" dirty="0" smtClean="0">
                          <a:solidFill>
                            <a:schemeClr val="dk1"/>
                          </a:solidFill>
                          <a:latin typeface="+mn-lt"/>
                          <a:ea typeface="+mn-ea"/>
                          <a:cs typeface="+mn-cs"/>
                        </a:rPr>
                        <a:t>Reads a single character at a time.</a:t>
                      </a:r>
                      <a:endParaRPr lang="en-US" sz="1600" dirty="0"/>
                    </a:p>
                  </a:txBody>
                  <a:tcPr/>
                </a:tc>
              </a:tr>
              <a:tr h="309563">
                <a:tc>
                  <a:txBody>
                    <a:bodyPr/>
                    <a:lstStyle/>
                    <a:p>
                      <a:r>
                        <a:rPr lang="en-US" sz="1600" b="0" i="0" kern="1200" dirty="0" smtClean="0">
                          <a:solidFill>
                            <a:schemeClr val="dk1"/>
                          </a:solidFill>
                          <a:latin typeface="+mn-lt"/>
                          <a:ea typeface="+mn-ea"/>
                          <a:cs typeface="+mn-cs"/>
                        </a:rPr>
                        <a:t>fgets()</a:t>
                      </a:r>
                      <a:endParaRPr lang="en-US" sz="1600" dirty="0"/>
                    </a:p>
                  </a:txBody>
                  <a:tcPr/>
                </a:tc>
                <a:tc>
                  <a:txBody>
                    <a:bodyPr/>
                    <a:lstStyle/>
                    <a:p>
                      <a:r>
                        <a:rPr lang="en-US" sz="1600" b="0" i="0" kern="1200" dirty="0" smtClean="0">
                          <a:solidFill>
                            <a:schemeClr val="dk1"/>
                          </a:solidFill>
                          <a:latin typeface="+mn-lt"/>
                          <a:ea typeface="+mn-ea"/>
                          <a:cs typeface="+mn-cs"/>
                        </a:rPr>
                        <a:t>Reads a single line at a time.</a:t>
                      </a:r>
                      <a:endParaRPr lang="en-US" sz="1600" dirty="0"/>
                    </a:p>
                  </a:txBody>
                  <a:tcPr/>
                </a:tc>
              </a:tr>
              <a:tr h="309563">
                <a:tc>
                  <a:txBody>
                    <a:bodyPr/>
                    <a:lstStyle/>
                    <a:p>
                      <a:r>
                        <a:rPr lang="en-US" sz="1600" b="0" i="0" kern="1200" dirty="0" smtClean="0">
                          <a:solidFill>
                            <a:schemeClr val="dk1"/>
                          </a:solidFill>
                          <a:latin typeface="+mn-lt"/>
                          <a:ea typeface="+mn-ea"/>
                          <a:cs typeface="+mn-cs"/>
                        </a:rPr>
                        <a:t>fgetcsv()</a:t>
                      </a:r>
                      <a:endParaRPr lang="en-US" sz="1600" dirty="0"/>
                    </a:p>
                  </a:txBody>
                  <a:tcPr/>
                </a:tc>
                <a:tc>
                  <a:txBody>
                    <a:bodyPr/>
                    <a:lstStyle/>
                    <a:p>
                      <a:r>
                        <a:rPr lang="en-US" sz="1600" b="0" i="0" kern="1200" dirty="0" smtClean="0">
                          <a:solidFill>
                            <a:schemeClr val="dk1"/>
                          </a:solidFill>
                          <a:latin typeface="+mn-lt"/>
                          <a:ea typeface="+mn-ea"/>
                          <a:cs typeface="+mn-cs"/>
                        </a:rPr>
                        <a:t>Reads a line of comma-separated values.</a:t>
                      </a:r>
                      <a:endParaRPr lang="en-US" sz="1600" dirty="0"/>
                    </a:p>
                  </a:txBody>
                  <a:tcPr/>
                </a:tc>
              </a:tr>
              <a:tr h="309563">
                <a:tc>
                  <a:txBody>
                    <a:bodyPr/>
                    <a:lstStyle/>
                    <a:p>
                      <a:r>
                        <a:rPr lang="en-US" sz="1600" b="0" i="0" kern="1200" dirty="0" smtClean="0">
                          <a:solidFill>
                            <a:schemeClr val="dk1"/>
                          </a:solidFill>
                          <a:latin typeface="+mn-lt"/>
                          <a:ea typeface="+mn-ea"/>
                          <a:cs typeface="+mn-cs"/>
                        </a:rPr>
                        <a:t>filetype()</a:t>
                      </a:r>
                      <a:endParaRPr lang="en-US" sz="1600" dirty="0"/>
                    </a:p>
                  </a:txBody>
                  <a:tcPr/>
                </a:tc>
                <a:tc>
                  <a:txBody>
                    <a:bodyPr/>
                    <a:lstStyle/>
                    <a:p>
                      <a:r>
                        <a:rPr lang="en-US" sz="1600" b="0" i="0" kern="1200" dirty="0" smtClean="0">
                          <a:solidFill>
                            <a:schemeClr val="dk1"/>
                          </a:solidFill>
                          <a:latin typeface="+mn-lt"/>
                          <a:ea typeface="+mn-ea"/>
                          <a:cs typeface="+mn-cs"/>
                        </a:rPr>
                        <a:t>Returns the type of the file.</a:t>
                      </a:r>
                      <a:endParaRPr lang="en-US" sz="1600" dirty="0"/>
                    </a:p>
                  </a:txBody>
                  <a:tcPr/>
                </a:tc>
              </a:tr>
              <a:tr h="309563">
                <a:tc>
                  <a:txBody>
                    <a:bodyPr/>
                    <a:lstStyle/>
                    <a:p>
                      <a:r>
                        <a:rPr lang="en-US" sz="1600" b="0" i="0" kern="1200" dirty="0" smtClean="0">
                          <a:solidFill>
                            <a:schemeClr val="dk1"/>
                          </a:solidFill>
                          <a:latin typeface="+mn-lt"/>
                          <a:ea typeface="+mn-ea"/>
                          <a:cs typeface="+mn-cs"/>
                        </a:rPr>
                        <a:t>feof()</a:t>
                      </a:r>
                      <a:endParaRPr lang="en-US" sz="1600" dirty="0"/>
                    </a:p>
                  </a:txBody>
                  <a:tcPr/>
                </a:tc>
                <a:tc>
                  <a:txBody>
                    <a:bodyPr/>
                    <a:lstStyle/>
                    <a:p>
                      <a:r>
                        <a:rPr lang="en-US" sz="1600" b="0" i="0" kern="1200" dirty="0" smtClean="0">
                          <a:solidFill>
                            <a:schemeClr val="dk1"/>
                          </a:solidFill>
                          <a:latin typeface="+mn-lt"/>
                          <a:ea typeface="+mn-ea"/>
                          <a:cs typeface="+mn-cs"/>
                        </a:rPr>
                        <a:t>Checks whether the end of the file has been reached.</a:t>
                      </a:r>
                      <a:endParaRPr lang="en-US" sz="1600" dirty="0"/>
                    </a:p>
                  </a:txBody>
                  <a:tcPr/>
                </a:tc>
              </a:tr>
              <a:tr h="309563">
                <a:tc>
                  <a:txBody>
                    <a:bodyPr/>
                    <a:lstStyle/>
                    <a:p>
                      <a:r>
                        <a:rPr lang="en-US" sz="1600" b="0" i="0" kern="1200" dirty="0" smtClean="0">
                          <a:solidFill>
                            <a:schemeClr val="dk1"/>
                          </a:solidFill>
                          <a:latin typeface="+mn-lt"/>
                          <a:ea typeface="+mn-ea"/>
                          <a:cs typeface="+mn-cs"/>
                        </a:rPr>
                        <a:t>is_file()</a:t>
                      </a:r>
                      <a:endParaRPr lang="en-US" sz="1600" dirty="0"/>
                    </a:p>
                  </a:txBody>
                  <a:tcPr/>
                </a:tc>
                <a:tc>
                  <a:txBody>
                    <a:bodyPr/>
                    <a:lstStyle/>
                    <a:p>
                      <a:r>
                        <a:rPr lang="en-US" sz="1600" b="0" i="0" kern="1200" dirty="0" smtClean="0">
                          <a:solidFill>
                            <a:schemeClr val="dk1"/>
                          </a:solidFill>
                          <a:latin typeface="+mn-lt"/>
                          <a:ea typeface="+mn-ea"/>
                          <a:cs typeface="+mn-cs"/>
                        </a:rPr>
                        <a:t>Checks whether the file is a regular file.</a:t>
                      </a:r>
                      <a:endParaRPr lang="en-US" sz="1600" dirty="0"/>
                    </a:p>
                  </a:txBody>
                  <a:tcPr/>
                </a:tc>
              </a:tr>
              <a:tr h="309563">
                <a:tc>
                  <a:txBody>
                    <a:bodyPr/>
                    <a:lstStyle/>
                    <a:p>
                      <a:r>
                        <a:rPr lang="en-US" sz="1600" b="0" i="0" kern="1200" dirty="0" smtClean="0">
                          <a:solidFill>
                            <a:schemeClr val="dk1"/>
                          </a:solidFill>
                          <a:latin typeface="+mn-lt"/>
                          <a:ea typeface="+mn-ea"/>
                          <a:cs typeface="+mn-cs"/>
                        </a:rPr>
                        <a:t>is_dir()</a:t>
                      </a:r>
                      <a:endParaRPr lang="en-US" sz="1600" dirty="0"/>
                    </a:p>
                  </a:txBody>
                  <a:tcPr/>
                </a:tc>
                <a:tc>
                  <a:txBody>
                    <a:bodyPr/>
                    <a:lstStyle/>
                    <a:p>
                      <a:r>
                        <a:rPr lang="en-US" sz="1600" b="0" i="0" kern="1200" dirty="0" smtClean="0">
                          <a:solidFill>
                            <a:schemeClr val="dk1"/>
                          </a:solidFill>
                          <a:latin typeface="+mn-lt"/>
                          <a:ea typeface="+mn-ea"/>
                          <a:cs typeface="+mn-cs"/>
                        </a:rPr>
                        <a:t>Checks whether the file is a directory.</a:t>
                      </a:r>
                      <a:endParaRPr lang="en-US" sz="1600" dirty="0"/>
                    </a:p>
                  </a:txBody>
                  <a:tcPr/>
                </a:tc>
              </a:tr>
              <a:tr h="309563">
                <a:tc>
                  <a:txBody>
                    <a:bodyPr/>
                    <a:lstStyle/>
                    <a:p>
                      <a:r>
                        <a:rPr lang="en-US" sz="1600" b="0" i="0" kern="1200" dirty="0" smtClean="0">
                          <a:solidFill>
                            <a:schemeClr val="dk1"/>
                          </a:solidFill>
                          <a:latin typeface="+mn-lt"/>
                          <a:ea typeface="+mn-ea"/>
                          <a:cs typeface="+mn-cs"/>
                        </a:rPr>
                        <a:t>is_executable()</a:t>
                      </a:r>
                      <a:endParaRPr lang="en-US" sz="1600" dirty="0"/>
                    </a:p>
                  </a:txBody>
                  <a:tcPr/>
                </a:tc>
                <a:tc>
                  <a:txBody>
                    <a:bodyPr/>
                    <a:lstStyle/>
                    <a:p>
                      <a:r>
                        <a:rPr lang="en-US" sz="1600" b="0" i="0" kern="1200" dirty="0" smtClean="0">
                          <a:solidFill>
                            <a:schemeClr val="dk1"/>
                          </a:solidFill>
                          <a:latin typeface="+mn-lt"/>
                          <a:ea typeface="+mn-ea"/>
                          <a:cs typeface="+mn-cs"/>
                        </a:rPr>
                        <a:t>Checks whether the file is executable.</a:t>
                      </a:r>
                      <a:endParaRPr lang="en-US" sz="1600" dirty="0"/>
                    </a:p>
                  </a:txBody>
                  <a:tcPr/>
                </a:tc>
              </a:tr>
              <a:tr h="309563">
                <a:tc>
                  <a:txBody>
                    <a:bodyPr/>
                    <a:lstStyle/>
                    <a:p>
                      <a:r>
                        <a:rPr lang="en-US" sz="1600" b="0" i="0" kern="1200" dirty="0" smtClean="0">
                          <a:solidFill>
                            <a:schemeClr val="dk1"/>
                          </a:solidFill>
                          <a:latin typeface="+mn-lt"/>
                          <a:ea typeface="+mn-ea"/>
                          <a:cs typeface="+mn-cs"/>
                        </a:rPr>
                        <a:t>realpath()</a:t>
                      </a:r>
                      <a:endParaRPr lang="en-US" sz="1600" dirty="0"/>
                    </a:p>
                  </a:txBody>
                  <a:tcPr/>
                </a:tc>
                <a:tc>
                  <a:txBody>
                    <a:bodyPr/>
                    <a:lstStyle/>
                    <a:p>
                      <a:r>
                        <a:rPr lang="en-US" sz="1600" b="0" i="0" kern="1200" dirty="0" smtClean="0">
                          <a:solidFill>
                            <a:schemeClr val="dk1"/>
                          </a:solidFill>
                          <a:latin typeface="+mn-lt"/>
                          <a:ea typeface="+mn-ea"/>
                          <a:cs typeface="+mn-cs"/>
                        </a:rPr>
                        <a:t>Returns </a:t>
                      </a:r>
                      <a:r>
                        <a:rPr lang="en-US" sz="1600" b="0" i="0" kern="1200" dirty="0" err="1" smtClean="0">
                          <a:solidFill>
                            <a:schemeClr val="dk1"/>
                          </a:solidFill>
                          <a:latin typeface="+mn-lt"/>
                          <a:ea typeface="+mn-ea"/>
                          <a:cs typeface="+mn-cs"/>
                        </a:rPr>
                        <a:t>canonicalized</a:t>
                      </a:r>
                      <a:r>
                        <a:rPr lang="en-US" sz="1600" b="0" i="0" kern="1200" dirty="0" smtClean="0">
                          <a:solidFill>
                            <a:schemeClr val="dk1"/>
                          </a:solidFill>
                          <a:latin typeface="+mn-lt"/>
                          <a:ea typeface="+mn-ea"/>
                          <a:cs typeface="+mn-cs"/>
                        </a:rPr>
                        <a:t> absolute pathname.</a:t>
                      </a:r>
                      <a:endParaRPr lang="en-US" sz="1600" dirty="0"/>
                    </a:p>
                  </a:txBody>
                  <a:tcPr/>
                </a:tc>
              </a:tr>
              <a:tr h="309563">
                <a:tc>
                  <a:txBody>
                    <a:bodyPr/>
                    <a:lstStyle/>
                    <a:p>
                      <a:r>
                        <a:rPr lang="en-US" sz="1600" b="0" i="0" kern="1200" dirty="0" smtClean="0">
                          <a:solidFill>
                            <a:schemeClr val="dk1"/>
                          </a:solidFill>
                          <a:latin typeface="+mn-lt"/>
                          <a:ea typeface="+mn-ea"/>
                          <a:cs typeface="+mn-cs"/>
                        </a:rPr>
                        <a:t>mkdir()</a:t>
                      </a:r>
                      <a:endParaRPr lang="en-US" sz="1600" dirty="0"/>
                    </a:p>
                  </a:txBody>
                  <a:tcPr/>
                </a:tc>
                <a:tc>
                  <a:txBody>
                    <a:bodyPr/>
                    <a:lstStyle/>
                    <a:p>
                      <a:r>
                        <a:rPr lang="en-US" sz="1600" dirty="0" smtClean="0"/>
                        <a:t>Make Directory</a:t>
                      </a:r>
                      <a:endParaRPr lang="en-US" sz="1600" dirty="0"/>
                    </a:p>
                  </a:txBody>
                  <a:tcPr/>
                </a:tc>
              </a:tr>
              <a:tr h="309563">
                <a:tc>
                  <a:txBody>
                    <a:bodyPr/>
                    <a:lstStyle/>
                    <a:p>
                      <a:r>
                        <a:rPr lang="en-US" sz="1600" b="0" i="0" kern="1200" dirty="0" smtClean="0">
                          <a:solidFill>
                            <a:schemeClr val="dk1"/>
                          </a:solidFill>
                          <a:latin typeface="+mn-lt"/>
                          <a:ea typeface="+mn-ea"/>
                          <a:cs typeface="+mn-cs"/>
                        </a:rPr>
                        <a:t>rmdir()</a:t>
                      </a:r>
                      <a:endParaRPr lang="en-US" sz="1600" dirty="0"/>
                    </a:p>
                  </a:txBody>
                  <a:tcPr/>
                </a:tc>
                <a:tc>
                  <a:txBody>
                    <a:bodyPr/>
                    <a:lstStyle/>
                    <a:p>
                      <a:r>
                        <a:rPr lang="en-US" sz="1600" b="0" i="0" kern="1200" dirty="0" smtClean="0">
                          <a:solidFill>
                            <a:schemeClr val="dk1"/>
                          </a:solidFill>
                          <a:latin typeface="+mn-lt"/>
                          <a:ea typeface="+mn-ea"/>
                          <a:cs typeface="+mn-cs"/>
                        </a:rPr>
                        <a:t>Removes an empty directory. …&amp;</a:t>
                      </a:r>
                      <a:r>
                        <a:rPr lang="en-US" sz="1600" b="0" i="0" kern="1200" baseline="0" dirty="0" smtClean="0">
                          <a:solidFill>
                            <a:schemeClr val="dk1"/>
                          </a:solidFill>
                          <a:latin typeface="+mn-lt"/>
                          <a:ea typeface="+mn-ea"/>
                          <a:cs typeface="+mn-cs"/>
                        </a:rPr>
                        <a:t> more</a:t>
                      </a:r>
                      <a:endParaRPr lang="en-US" sz="1600" dirty="0"/>
                    </a:p>
                  </a:txBody>
                  <a:tcPr/>
                </a:tc>
              </a:tr>
            </a:tbl>
          </a:graphicData>
        </a:graphic>
      </p:graphicFrame>
    </p:spTree>
    <p:extLst>
      <p:ext uri="{BB962C8B-B14F-4D97-AF65-F5344CB8AC3E}">
        <p14:creationId xmlns:p14="http://schemas.microsoft.com/office/powerpoint/2010/main" val="27378901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Topics</a:t>
            </a:r>
            <a:endParaRPr lang="ko-KR" altLang="en-US" dirty="0"/>
          </a:p>
        </p:txBody>
      </p:sp>
      <p:sp>
        <p:nvSpPr>
          <p:cNvPr id="9" name="Rectangle 8"/>
          <p:cNvSpPr/>
          <p:nvPr/>
        </p:nvSpPr>
        <p:spPr>
          <a:xfrm>
            <a:off x="1527165" y="1182355"/>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2327140" y="1254355"/>
            <a:ext cx="6116031" cy="504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619505" y="1254355"/>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1626224" y="1275523"/>
            <a:ext cx="605282" cy="461665"/>
          </a:xfrm>
          <a:prstGeom prst="rect">
            <a:avLst/>
          </a:prstGeom>
          <a:noFill/>
        </p:spPr>
        <p:txBody>
          <a:bodyPr wrap="square" rtlCol="0" anchor="ctr">
            <a:spAutoFit/>
          </a:bodyPr>
          <a:lstStyle/>
          <a:p>
            <a:pPr algn="ctr"/>
            <a:r>
              <a:rPr lang="en-US" altLang="ko-KR" sz="2400" b="1" dirty="0">
                <a:solidFill>
                  <a:schemeClr val="accent1"/>
                </a:solidFill>
                <a:latin typeface="Arial" pitchFamily="34" charset="0"/>
                <a:cs typeface="Arial" pitchFamily="34" charset="0"/>
              </a:rPr>
              <a:t>01</a:t>
            </a:r>
            <a:endParaRPr lang="ko-KR" altLang="en-US" sz="2400" b="1" dirty="0">
              <a:solidFill>
                <a:schemeClr val="accent1"/>
              </a:solidFill>
              <a:latin typeface="Arial" pitchFamily="34" charset="0"/>
              <a:cs typeface="Arial" pitchFamily="34" charset="0"/>
            </a:endParaRPr>
          </a:p>
        </p:txBody>
      </p:sp>
      <p:sp>
        <p:nvSpPr>
          <p:cNvPr id="19" name="TextBox 12"/>
          <p:cNvSpPr txBox="1"/>
          <p:nvPr/>
        </p:nvSpPr>
        <p:spPr bwMode="auto">
          <a:xfrm>
            <a:off x="2428860" y="1285866"/>
            <a:ext cx="4813049" cy="400110"/>
          </a:xfrm>
          <a:prstGeom prst="rect">
            <a:avLst/>
          </a:prstGeom>
          <a:solidFill>
            <a:schemeClr val="accent4">
              <a:lumMod val="75000"/>
            </a:schemeClr>
          </a:solidFill>
          <a:ln>
            <a:solidFill>
              <a:schemeClr val="accent4">
                <a:lumMod val="75000"/>
              </a:schemeClr>
            </a:solidFill>
          </a:ln>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fontAlgn="base"/>
            <a:r>
              <a:rPr lang="en-US" sz="2000" b="1" dirty="0" smtClean="0">
                <a:solidFill>
                  <a:schemeClr val="bg1"/>
                </a:solidFill>
              </a:rPr>
              <a:t>File Upload</a:t>
            </a:r>
            <a:endParaRPr lang="en-US" sz="2000" b="1" dirty="0">
              <a:solidFill>
                <a:schemeClr val="bg1"/>
              </a:solidFill>
            </a:endParaRPr>
          </a:p>
        </p:txBody>
      </p:sp>
      <p:sp>
        <p:nvSpPr>
          <p:cNvPr id="36" name="Rectangle 35"/>
          <p:cNvSpPr/>
          <p:nvPr/>
        </p:nvSpPr>
        <p:spPr>
          <a:xfrm>
            <a:off x="1619505" y="3067853"/>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TextBox 12"/>
          <p:cNvSpPr txBox="1"/>
          <p:nvPr/>
        </p:nvSpPr>
        <p:spPr bwMode="auto">
          <a:xfrm>
            <a:off x="2622011" y="3208065"/>
            <a:ext cx="4813049"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latin typeface="Arial" pitchFamily="34" charset="0"/>
                <a:cs typeface="Arial" pitchFamily="34" charset="0"/>
              </a:rPr>
              <a:t>Get a modern PowerPoint  Presentation that is beautifully designed</a:t>
            </a:r>
            <a:endParaRPr lang="ko-KR" altLang="en-US" sz="1200" dirty="0">
              <a:solidFill>
                <a:schemeClr val="bg1"/>
              </a:solidFill>
              <a:latin typeface="Arial" pitchFamily="34" charset="0"/>
              <a:cs typeface="Arial" pitchFamily="34" charset="0"/>
            </a:endParaRPr>
          </a:p>
        </p:txBody>
      </p:sp>
      <p:sp>
        <p:nvSpPr>
          <p:cNvPr id="12" name="Rectangle 11"/>
          <p:cNvSpPr/>
          <p:nvPr/>
        </p:nvSpPr>
        <p:spPr>
          <a:xfrm>
            <a:off x="1527165" y="2111049"/>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p:nvSpPr>
        <p:spPr>
          <a:xfrm>
            <a:off x="2327140" y="2183049"/>
            <a:ext cx="6116031" cy="504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p:nvSpPr>
        <p:spPr>
          <a:xfrm>
            <a:off x="1619505" y="2183049"/>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p:cNvSpPr txBox="1"/>
          <p:nvPr/>
        </p:nvSpPr>
        <p:spPr>
          <a:xfrm>
            <a:off x="1626224" y="2204217"/>
            <a:ext cx="605282" cy="461665"/>
          </a:xfrm>
          <a:prstGeom prst="rect">
            <a:avLst/>
          </a:prstGeom>
          <a:noFill/>
        </p:spPr>
        <p:txBody>
          <a:bodyPr wrap="square" rtlCol="0" anchor="ctr">
            <a:spAutoFit/>
          </a:bodyPr>
          <a:lstStyle/>
          <a:p>
            <a:pPr algn="ctr"/>
            <a:r>
              <a:rPr lang="en-US" altLang="ko-KR" sz="2400" b="1" dirty="0" smtClean="0">
                <a:solidFill>
                  <a:schemeClr val="accent1"/>
                </a:solidFill>
                <a:latin typeface="Arial" pitchFamily="34" charset="0"/>
                <a:cs typeface="Arial" pitchFamily="34" charset="0"/>
              </a:rPr>
              <a:t>02</a:t>
            </a:r>
            <a:endParaRPr lang="ko-KR" altLang="en-US" sz="2400" b="1" dirty="0">
              <a:solidFill>
                <a:schemeClr val="accent1"/>
              </a:solidFill>
              <a:latin typeface="Arial" pitchFamily="34" charset="0"/>
              <a:cs typeface="Arial" pitchFamily="34" charset="0"/>
            </a:endParaRPr>
          </a:p>
        </p:txBody>
      </p:sp>
      <p:sp>
        <p:nvSpPr>
          <p:cNvPr id="17" name="TextBox 12"/>
          <p:cNvSpPr txBox="1"/>
          <p:nvPr/>
        </p:nvSpPr>
        <p:spPr bwMode="auto">
          <a:xfrm>
            <a:off x="2428860" y="2214560"/>
            <a:ext cx="4813049" cy="40011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fontAlgn="base"/>
            <a:r>
              <a:rPr lang="en-US" sz="2000" b="1" dirty="0" smtClean="0">
                <a:solidFill>
                  <a:schemeClr val="bg1"/>
                </a:solidFill>
              </a:rPr>
              <a:t>File Download</a:t>
            </a:r>
            <a:endParaRPr lang="en-US" sz="2000" b="1" dirty="0">
              <a:solidFill>
                <a:schemeClr val="bg1"/>
              </a:solidFill>
            </a:endParaRPr>
          </a:p>
        </p:txBody>
      </p:sp>
    </p:spTree>
    <p:extLst>
      <p:ext uri="{BB962C8B-B14F-4D97-AF65-F5344CB8AC3E}">
        <p14:creationId xmlns:p14="http://schemas.microsoft.com/office/powerpoint/2010/main" val="366953711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259632" y="-14121"/>
            <a:ext cx="9144000" cy="776530"/>
          </a:xfrm>
          <a:prstGeom prst="rect">
            <a:avLst/>
          </a:prstGeom>
        </p:spPr>
        <p:txBody>
          <a:bodyPr anchor="ctr"/>
          <a:lstStyle/>
          <a:p>
            <a:pPr fontAlgn="base"/>
            <a:r>
              <a:rPr lang="en-US" sz="3600" b="1" dirty="0" smtClean="0">
                <a:solidFill>
                  <a:srgbClr val="00B0F0"/>
                </a:solidFill>
              </a:rPr>
              <a:t>Uploading Files with PHP</a:t>
            </a:r>
            <a:endParaRPr lang="en-US" sz="3600" b="1" dirty="0">
              <a:solidFill>
                <a:srgbClr val="00B0F0"/>
              </a:solidFill>
            </a:endParaRPr>
          </a:p>
        </p:txBody>
      </p:sp>
      <p:sp>
        <p:nvSpPr>
          <p:cNvPr id="15" name="Rectangle 14"/>
          <p:cNvSpPr/>
          <p:nvPr/>
        </p:nvSpPr>
        <p:spPr>
          <a:xfrm>
            <a:off x="1259632" y="928676"/>
            <a:ext cx="7560840" cy="3416320"/>
          </a:xfrm>
          <a:prstGeom prst="rect">
            <a:avLst/>
          </a:prstGeom>
        </p:spPr>
        <p:txBody>
          <a:bodyPr wrap="square">
            <a:spAutoFit/>
          </a:bodyPr>
          <a:lstStyle/>
          <a:p>
            <a:pPr fontAlgn="base"/>
            <a:r>
              <a:rPr lang="en-US" dirty="0" smtClean="0"/>
              <a:t>In this section we will learn how to upload files on remote server using a Simple </a:t>
            </a:r>
          </a:p>
          <a:p>
            <a:pPr fontAlgn="base"/>
            <a:r>
              <a:rPr lang="en-US" dirty="0" smtClean="0"/>
              <a:t>HTML form and PHP. You can upload any kind of file like images, videos, ZIP files, </a:t>
            </a:r>
          </a:p>
          <a:p>
            <a:pPr fontAlgn="base"/>
            <a:r>
              <a:rPr lang="en-US" dirty="0" smtClean="0"/>
              <a:t>Microsoft Office documents, PDFs, as well as executables files and a wide range of </a:t>
            </a:r>
          </a:p>
          <a:p>
            <a:pPr fontAlgn="base"/>
            <a:r>
              <a:rPr lang="en-US" dirty="0" smtClean="0"/>
              <a:t>other file types.</a:t>
            </a:r>
          </a:p>
          <a:p>
            <a:pPr fontAlgn="base"/>
            <a:endParaRPr lang="en-US" dirty="0" smtClean="0"/>
          </a:p>
          <a:p>
            <a:pPr fontAlgn="base"/>
            <a:r>
              <a:rPr lang="en-US" dirty="0" smtClean="0">
                <a:solidFill>
                  <a:srgbClr val="002060"/>
                </a:solidFill>
              </a:rPr>
              <a:t>File Uploaded with 2 Steps:</a:t>
            </a:r>
          </a:p>
          <a:p>
            <a:pPr lvl="1" fontAlgn="base"/>
            <a:r>
              <a:rPr lang="en-US" dirty="0" smtClean="0">
                <a:solidFill>
                  <a:srgbClr val="002060"/>
                </a:solidFill>
              </a:rPr>
              <a:t>Step 1: Creating an HTML form to upload the file</a:t>
            </a:r>
          </a:p>
          <a:p>
            <a:pPr lvl="1" fontAlgn="base"/>
            <a:r>
              <a:rPr lang="en-US" dirty="0" smtClean="0">
                <a:solidFill>
                  <a:srgbClr val="002060"/>
                </a:solidFill>
              </a:rPr>
              <a:t>Step 2: Processing the uploaded file</a:t>
            </a:r>
          </a:p>
          <a:p>
            <a:pPr fontAlgn="base"/>
            <a:endParaRPr lang="en-US" b="1" dirty="0"/>
          </a:p>
        </p:txBody>
      </p:sp>
    </p:spTree>
    <p:extLst>
      <p:ext uri="{BB962C8B-B14F-4D97-AF65-F5344CB8AC3E}">
        <p14:creationId xmlns:p14="http://schemas.microsoft.com/office/powerpoint/2010/main" val="141802318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259632" y="0"/>
            <a:ext cx="8098650" cy="776530"/>
          </a:xfrm>
          <a:prstGeom prst="rect">
            <a:avLst/>
          </a:prstGeom>
        </p:spPr>
        <p:txBody>
          <a:bodyPr anchor="ctr"/>
          <a:lstStyle/>
          <a:p>
            <a:pPr fontAlgn="base"/>
            <a:r>
              <a:rPr lang="en-US" sz="2400" b="1" dirty="0" smtClean="0">
                <a:solidFill>
                  <a:srgbClr val="00B0F0"/>
                </a:solidFill>
              </a:rPr>
              <a:t>Step 1: Creating an HTML form to upload the file</a:t>
            </a:r>
            <a:endParaRPr lang="en-US" sz="2400" b="1" dirty="0">
              <a:solidFill>
                <a:srgbClr val="00B0F0"/>
              </a:solidFill>
            </a:endParaRPr>
          </a:p>
        </p:txBody>
      </p:sp>
      <p:sp>
        <p:nvSpPr>
          <p:cNvPr id="13" name="Rectangle 12"/>
          <p:cNvSpPr/>
          <p:nvPr/>
        </p:nvSpPr>
        <p:spPr>
          <a:xfrm>
            <a:off x="1376172" y="865406"/>
            <a:ext cx="7410670" cy="3970318"/>
          </a:xfrm>
          <a:prstGeom prst="rect">
            <a:avLst/>
          </a:prstGeom>
        </p:spPr>
        <p:txBody>
          <a:bodyPr wrap="square">
            <a:spAutoFit/>
          </a:bodyPr>
          <a:lstStyle/>
          <a:p>
            <a:r>
              <a:rPr lang="en-US" sz="1400" dirty="0" smtClean="0">
                <a:solidFill>
                  <a:schemeClr val="accent6">
                    <a:lumMod val="75000"/>
                  </a:schemeClr>
                </a:solidFill>
              </a:rPr>
              <a:t>&lt;!DOCTYPE html&gt;</a:t>
            </a:r>
          </a:p>
          <a:p>
            <a:r>
              <a:rPr lang="en-US" sz="1400" dirty="0" smtClean="0">
                <a:solidFill>
                  <a:srgbClr val="C00000"/>
                </a:solidFill>
              </a:rPr>
              <a:t>&lt;html lang="en"&gt;</a:t>
            </a:r>
          </a:p>
          <a:p>
            <a:r>
              <a:rPr lang="en-US" sz="1400" dirty="0" smtClean="0">
                <a:solidFill>
                  <a:srgbClr val="0070C0"/>
                </a:solidFill>
              </a:rPr>
              <a:t>&lt;head&gt;</a:t>
            </a:r>
          </a:p>
          <a:p>
            <a:r>
              <a:rPr lang="en-US" sz="1400" dirty="0" smtClean="0"/>
              <a:t>    &lt;meta charset="UTF-8"&gt;</a:t>
            </a:r>
          </a:p>
          <a:p>
            <a:r>
              <a:rPr lang="en-US" sz="1400" dirty="0" smtClean="0"/>
              <a:t>    &lt;title&gt;File Upload Form&lt;/title&gt;</a:t>
            </a:r>
          </a:p>
          <a:p>
            <a:r>
              <a:rPr lang="en-US" sz="1400" dirty="0" smtClean="0">
                <a:solidFill>
                  <a:srgbClr val="0070C0"/>
                </a:solidFill>
              </a:rPr>
              <a:t>&lt;/head&gt;</a:t>
            </a:r>
          </a:p>
          <a:p>
            <a:r>
              <a:rPr lang="en-US" sz="1400" dirty="0" smtClean="0">
                <a:solidFill>
                  <a:srgbClr val="7030A0"/>
                </a:solidFill>
              </a:rPr>
              <a:t>&lt;body&gt;</a:t>
            </a:r>
          </a:p>
          <a:p>
            <a:r>
              <a:rPr lang="en-US" sz="1400" b="1" dirty="0" smtClean="0">
                <a:solidFill>
                  <a:srgbClr val="FF0000"/>
                </a:solidFill>
              </a:rPr>
              <a:t>&lt;form</a:t>
            </a:r>
            <a:r>
              <a:rPr lang="en-US" sz="1400" b="1" dirty="0" smtClean="0">
                <a:solidFill>
                  <a:srgbClr val="7030A0"/>
                </a:solidFill>
              </a:rPr>
              <a:t> </a:t>
            </a:r>
            <a:r>
              <a:rPr lang="en-US" sz="1400" b="1" dirty="0" smtClean="0">
                <a:solidFill>
                  <a:srgbClr val="00B050"/>
                </a:solidFill>
              </a:rPr>
              <a:t>action="upload_action.php" </a:t>
            </a:r>
            <a:r>
              <a:rPr lang="en-US" sz="1400" b="1" dirty="0" smtClean="0">
                <a:solidFill>
                  <a:srgbClr val="002060"/>
                </a:solidFill>
              </a:rPr>
              <a:t>method="post" enctype="multipart/form-data“ </a:t>
            </a:r>
            <a:r>
              <a:rPr lang="en-US" sz="1400" b="1" dirty="0" smtClean="0">
                <a:solidFill>
                  <a:srgbClr val="FF0000"/>
                </a:solidFill>
              </a:rPr>
              <a:t>&gt;</a:t>
            </a:r>
          </a:p>
          <a:p>
            <a:r>
              <a:rPr lang="en-US" sz="1400" dirty="0" smtClean="0">
                <a:solidFill>
                  <a:srgbClr val="7030A0"/>
                </a:solidFill>
              </a:rPr>
              <a:t>    &lt;div class="row"&gt;</a:t>
            </a:r>
          </a:p>
          <a:p>
            <a:r>
              <a:rPr lang="en-US" sz="1400" dirty="0" smtClean="0">
                <a:solidFill>
                  <a:srgbClr val="7030A0"/>
                </a:solidFill>
              </a:rPr>
              <a:t>        &lt;input type="file" name="image" required&gt;</a:t>
            </a:r>
          </a:p>
          <a:p>
            <a:r>
              <a:rPr lang="en-US" sz="1400" dirty="0" smtClean="0">
                <a:solidFill>
                  <a:srgbClr val="7030A0"/>
                </a:solidFill>
              </a:rPr>
              <a:t>        &lt;input type="submit" name="submit" value="Upload"&gt;</a:t>
            </a:r>
          </a:p>
          <a:p>
            <a:r>
              <a:rPr lang="en-US" sz="1400" dirty="0" smtClean="0">
                <a:solidFill>
                  <a:srgbClr val="7030A0"/>
                </a:solidFill>
              </a:rPr>
              <a:t>    &lt;/div&gt;</a:t>
            </a:r>
          </a:p>
          <a:p>
            <a:r>
              <a:rPr lang="en-US" sz="1400" dirty="0" smtClean="0">
                <a:solidFill>
                  <a:schemeClr val="accent5">
                    <a:lumMod val="75000"/>
                  </a:schemeClr>
                </a:solidFill>
              </a:rPr>
              <a:t>    &lt;p&gt;</a:t>
            </a:r>
          </a:p>
          <a:p>
            <a:r>
              <a:rPr lang="en-US" sz="1400" dirty="0" smtClean="0">
                <a:solidFill>
                  <a:schemeClr val="accent5">
                    <a:lumMod val="75000"/>
                  </a:schemeClr>
                </a:solidFill>
              </a:rPr>
              <a:t>     &lt;strong&gt;Note:&lt;/strong&gt; Only .jpg, .jpeg, .gif, .</a:t>
            </a:r>
            <a:r>
              <a:rPr lang="en-US" sz="1400" dirty="0" err="1" smtClean="0">
                <a:solidFill>
                  <a:schemeClr val="accent5">
                    <a:lumMod val="75000"/>
                  </a:schemeClr>
                </a:solidFill>
              </a:rPr>
              <a:t>png</a:t>
            </a:r>
            <a:r>
              <a:rPr lang="en-US" sz="1400" dirty="0" smtClean="0">
                <a:solidFill>
                  <a:schemeClr val="accent5">
                    <a:lumMod val="75000"/>
                  </a:schemeClr>
                </a:solidFill>
              </a:rPr>
              <a:t> formats allowed to a max size of 5 MB.</a:t>
            </a:r>
          </a:p>
          <a:p>
            <a:r>
              <a:rPr lang="en-US" sz="1400" dirty="0" smtClean="0">
                <a:solidFill>
                  <a:schemeClr val="accent5">
                    <a:lumMod val="75000"/>
                  </a:schemeClr>
                </a:solidFill>
              </a:rPr>
              <a:t>    &lt;/p&gt;</a:t>
            </a:r>
            <a:endParaRPr lang="en-US" sz="1400" dirty="0" smtClean="0">
              <a:solidFill>
                <a:srgbClr val="7030A0"/>
              </a:solidFill>
            </a:endParaRPr>
          </a:p>
          <a:p>
            <a:r>
              <a:rPr lang="en-US" sz="1400" b="1" dirty="0" smtClean="0">
                <a:solidFill>
                  <a:srgbClr val="FF0000"/>
                </a:solidFill>
              </a:rPr>
              <a:t>&lt;/form&gt;</a:t>
            </a:r>
          </a:p>
          <a:p>
            <a:r>
              <a:rPr lang="en-US" sz="1400" dirty="0" smtClean="0">
                <a:solidFill>
                  <a:srgbClr val="7030A0"/>
                </a:solidFill>
              </a:rPr>
              <a:t>&lt;/body&gt;</a:t>
            </a:r>
          </a:p>
          <a:p>
            <a:r>
              <a:rPr lang="en-US" sz="1400" dirty="0" smtClean="0">
                <a:solidFill>
                  <a:srgbClr val="C00000"/>
                </a:solidFill>
              </a:rPr>
              <a:t>&lt;/html&gt;</a:t>
            </a:r>
            <a:endParaRPr lang="en-US" sz="1400" dirty="0">
              <a:solidFill>
                <a:srgbClr val="C00000"/>
              </a:solidFill>
            </a:endParaRPr>
          </a:p>
        </p:txBody>
      </p:sp>
    </p:spTree>
    <p:extLst>
      <p:ext uri="{BB962C8B-B14F-4D97-AF65-F5344CB8AC3E}">
        <p14:creationId xmlns:p14="http://schemas.microsoft.com/office/powerpoint/2010/main" val="31329217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187624" y="0"/>
            <a:ext cx="8170658" cy="776530"/>
          </a:xfrm>
          <a:prstGeom prst="rect">
            <a:avLst/>
          </a:prstGeom>
        </p:spPr>
        <p:txBody>
          <a:bodyPr anchor="ctr"/>
          <a:lstStyle/>
          <a:p>
            <a:pPr fontAlgn="base"/>
            <a:r>
              <a:rPr lang="en-US" sz="2400" b="1" dirty="0" smtClean="0">
                <a:solidFill>
                  <a:srgbClr val="00B0F0"/>
                </a:solidFill>
              </a:rPr>
              <a:t>Step 2: Processing the uploaded file</a:t>
            </a:r>
            <a:endParaRPr lang="en-US" sz="2400" b="1" dirty="0">
              <a:solidFill>
                <a:srgbClr val="00B0F0"/>
              </a:solidFill>
            </a:endParaRPr>
          </a:p>
        </p:txBody>
      </p:sp>
      <p:sp>
        <p:nvSpPr>
          <p:cNvPr id="13" name="Rectangle 12"/>
          <p:cNvSpPr/>
          <p:nvPr/>
        </p:nvSpPr>
        <p:spPr>
          <a:xfrm>
            <a:off x="1376172" y="1131590"/>
            <a:ext cx="7660324" cy="2585323"/>
          </a:xfrm>
          <a:prstGeom prst="rect">
            <a:avLst/>
          </a:prstGeom>
        </p:spPr>
        <p:txBody>
          <a:bodyPr wrap="square">
            <a:spAutoFit/>
          </a:bodyPr>
          <a:lstStyle/>
          <a:p>
            <a:r>
              <a:rPr lang="en-US" dirty="0" smtClean="0">
                <a:solidFill>
                  <a:schemeClr val="tx2">
                    <a:lumMod val="75000"/>
                  </a:schemeClr>
                </a:solidFill>
              </a:rPr>
              <a:t> &lt;?php </a:t>
            </a:r>
          </a:p>
          <a:p>
            <a:r>
              <a:rPr lang="en-US" dirty="0" smtClean="0">
                <a:solidFill>
                  <a:schemeClr val="tx2">
                    <a:lumMod val="75000"/>
                  </a:schemeClr>
                </a:solidFill>
              </a:rPr>
              <a:t> $target_dir = "uploads/";</a:t>
            </a:r>
          </a:p>
          <a:p>
            <a:r>
              <a:rPr lang="en-US" dirty="0" smtClean="0">
                <a:solidFill>
                  <a:schemeClr val="tx2">
                    <a:lumMod val="75000"/>
                  </a:schemeClr>
                </a:solidFill>
              </a:rPr>
              <a:t>    echo $target_file = $target_dir . basename($_FILES["image"]["name"]);</a:t>
            </a:r>
          </a:p>
          <a:p>
            <a:r>
              <a:rPr lang="en-US" dirty="0" smtClean="0">
                <a:solidFill>
                  <a:schemeClr val="tx2">
                    <a:lumMod val="75000"/>
                  </a:schemeClr>
                </a:solidFill>
              </a:rPr>
              <a:t>    $post_tmp_img = $_FILES["image"]["tmp_name"];</a:t>
            </a:r>
          </a:p>
          <a:p>
            <a:r>
              <a:rPr lang="en-US" dirty="0" smtClean="0">
                <a:solidFill>
                  <a:schemeClr val="tx2">
                    <a:lumMod val="75000"/>
                  </a:schemeClr>
                </a:solidFill>
              </a:rPr>
              <a:t>    $imageFileType = strtolower( pathinfo ($</a:t>
            </a:r>
            <a:r>
              <a:rPr lang="en-US" dirty="0" err="1" smtClean="0">
                <a:solidFill>
                  <a:schemeClr val="tx2">
                    <a:lumMod val="75000"/>
                  </a:schemeClr>
                </a:solidFill>
              </a:rPr>
              <a:t>target_file,PATHINFO_EXTENSION</a:t>
            </a:r>
            <a:r>
              <a:rPr lang="en-US" dirty="0" smtClean="0">
                <a:solidFill>
                  <a:schemeClr val="tx2">
                    <a:lumMod val="75000"/>
                  </a:schemeClr>
                </a:solidFill>
              </a:rPr>
              <a:t>));</a:t>
            </a:r>
          </a:p>
          <a:p>
            <a:r>
              <a:rPr lang="en-US" dirty="0" smtClean="0">
                <a:solidFill>
                  <a:schemeClr val="tx2">
                    <a:lumMod val="75000"/>
                  </a:schemeClr>
                </a:solidFill>
              </a:rPr>
              <a:t>    $post_imag = $_FILES["image"]["name"];</a:t>
            </a:r>
          </a:p>
          <a:p>
            <a:r>
              <a:rPr lang="en-US" dirty="0" smtClean="0">
                <a:solidFill>
                  <a:schemeClr val="tx2">
                    <a:lumMod val="75000"/>
                  </a:schemeClr>
                </a:solidFill>
              </a:rPr>
              <a:t>        move_uploaded_file($post_tmp_img,"uploads/$post_imag");</a:t>
            </a:r>
          </a:p>
          <a:p>
            <a:r>
              <a:rPr lang="en-US" dirty="0" smtClean="0">
                <a:solidFill>
                  <a:schemeClr val="tx2">
                    <a:lumMod val="75000"/>
                  </a:schemeClr>
                </a:solidFill>
              </a:rPr>
              <a:t> ?&gt;</a:t>
            </a:r>
            <a:endParaRPr lang="en-US" dirty="0">
              <a:solidFill>
                <a:schemeClr val="tx2">
                  <a:lumMod val="75000"/>
                </a:schemeClr>
              </a:solidFill>
            </a:endParaRPr>
          </a:p>
        </p:txBody>
      </p:sp>
    </p:spTree>
    <p:extLst>
      <p:ext uri="{BB962C8B-B14F-4D97-AF65-F5344CB8AC3E}">
        <p14:creationId xmlns:p14="http://schemas.microsoft.com/office/powerpoint/2010/main" val="341945082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77806" y="-80325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323528" y="0"/>
            <a:ext cx="3710216" cy="412668"/>
          </a:xfrm>
          <a:prstGeom prst="rect">
            <a:avLst/>
          </a:prstGeom>
        </p:spPr>
        <p:txBody>
          <a:bodyPr anchor="ctr"/>
          <a:lstStyle/>
          <a:p>
            <a:pPr fontAlgn="base"/>
            <a:r>
              <a:rPr lang="en-US" sz="3200" b="1" dirty="0" smtClean="0">
                <a:solidFill>
                  <a:srgbClr val="00B0F0"/>
                </a:solidFill>
              </a:rPr>
              <a:t>	Key Points</a:t>
            </a:r>
            <a:endParaRPr lang="en-US" sz="3200" b="1" dirty="0">
              <a:solidFill>
                <a:srgbClr val="00B0F0"/>
              </a:solidFill>
            </a:endParaRPr>
          </a:p>
        </p:txBody>
      </p:sp>
      <p:sp>
        <p:nvSpPr>
          <p:cNvPr id="15" name="Rectangle 14"/>
          <p:cNvSpPr/>
          <p:nvPr/>
        </p:nvSpPr>
        <p:spPr>
          <a:xfrm>
            <a:off x="1331640" y="661229"/>
            <a:ext cx="7704856" cy="4001095"/>
          </a:xfrm>
          <a:prstGeom prst="rect">
            <a:avLst/>
          </a:prstGeom>
        </p:spPr>
        <p:txBody>
          <a:bodyPr wrap="square">
            <a:spAutoFit/>
          </a:bodyPr>
          <a:lstStyle/>
          <a:p>
            <a:pPr marL="342900" indent="-342900" fontAlgn="base">
              <a:buAutoNum type="arabicPeriod"/>
            </a:pPr>
            <a:r>
              <a:rPr lang="en-US" sz="1600" dirty="0" smtClean="0"/>
              <a:t>Form should contain </a:t>
            </a:r>
            <a:r>
              <a:rPr lang="en-US" sz="1600" b="1" dirty="0" smtClean="0">
                <a:solidFill>
                  <a:srgbClr val="C00000"/>
                </a:solidFill>
              </a:rPr>
              <a:t>POST</a:t>
            </a:r>
            <a:r>
              <a:rPr lang="en-US" sz="1600" dirty="0" smtClean="0"/>
              <a:t> and </a:t>
            </a:r>
            <a:r>
              <a:rPr lang="en-US" sz="1600" b="1" dirty="0" smtClean="0">
                <a:solidFill>
                  <a:srgbClr val="C00000"/>
                </a:solidFill>
              </a:rPr>
              <a:t>enctype=“multipart/ </a:t>
            </a:r>
            <a:r>
              <a:rPr lang="en-US" sz="1600" b="1" dirty="0" err="1" smtClean="0">
                <a:solidFill>
                  <a:srgbClr val="C00000"/>
                </a:solidFill>
              </a:rPr>
              <a:t>formdata</a:t>
            </a:r>
            <a:r>
              <a:rPr lang="en-US" sz="1600" b="1" dirty="0" smtClean="0">
                <a:solidFill>
                  <a:srgbClr val="C00000"/>
                </a:solidFill>
              </a:rPr>
              <a:t>”</a:t>
            </a:r>
          </a:p>
          <a:p>
            <a:pPr marL="342900" indent="-342900" fontAlgn="base"/>
            <a:r>
              <a:rPr lang="en-US" sz="1600" b="1" dirty="0" smtClean="0">
                <a:solidFill>
                  <a:srgbClr val="C00000"/>
                </a:solidFill>
              </a:rPr>
              <a:t>	Example</a:t>
            </a:r>
            <a:r>
              <a:rPr lang="en-US" sz="1400" b="1" dirty="0" smtClean="0">
                <a:solidFill>
                  <a:srgbClr val="002060"/>
                </a:solidFill>
              </a:rPr>
              <a:t>:</a:t>
            </a:r>
          </a:p>
          <a:p>
            <a:pPr marL="342900" indent="-342900" fontAlgn="base"/>
            <a:r>
              <a:rPr lang="en-US" sz="1400" b="1" dirty="0">
                <a:solidFill>
                  <a:srgbClr val="002060"/>
                </a:solidFill>
              </a:rPr>
              <a:t> </a:t>
            </a:r>
            <a:r>
              <a:rPr lang="en-US" sz="1400" b="1" dirty="0" smtClean="0">
                <a:solidFill>
                  <a:srgbClr val="002060"/>
                </a:solidFill>
              </a:rPr>
              <a:t>       </a:t>
            </a:r>
            <a:r>
              <a:rPr lang="en-US" sz="1400" dirty="0" smtClean="0">
                <a:solidFill>
                  <a:srgbClr val="002060"/>
                </a:solidFill>
              </a:rPr>
              <a:t>&lt;form action="upload-manager.php" method="post" enctype="multipart/form-data"&gt;</a:t>
            </a:r>
            <a:endParaRPr lang="en-US" sz="1400" b="1" dirty="0" smtClean="0">
              <a:solidFill>
                <a:srgbClr val="002060"/>
              </a:solidFill>
            </a:endParaRPr>
          </a:p>
          <a:p>
            <a:pPr marL="342900" indent="-342900" fontAlgn="base"/>
            <a:r>
              <a:rPr lang="en-US" sz="1600" dirty="0" smtClean="0"/>
              <a:t> 2. Once the form is submitted information about the uploaded file can be accessed via PHP superglobal array called</a:t>
            </a:r>
            <a:r>
              <a:rPr lang="en-US" sz="1600" b="1" dirty="0" smtClean="0">
                <a:solidFill>
                  <a:srgbClr val="C00000"/>
                </a:solidFill>
              </a:rPr>
              <a:t> $_FILES</a:t>
            </a:r>
            <a:r>
              <a:rPr lang="en-US" sz="1600" dirty="0" smtClean="0"/>
              <a:t>. </a:t>
            </a:r>
          </a:p>
          <a:p>
            <a:pPr marL="342900" indent="-342900" fontAlgn="base"/>
            <a:r>
              <a:rPr lang="en-US" sz="1600" dirty="0" smtClean="0"/>
              <a:t>       </a:t>
            </a:r>
            <a:r>
              <a:rPr lang="en-US" sz="1400" dirty="0" smtClean="0">
                <a:solidFill>
                  <a:srgbClr val="002060"/>
                </a:solidFill>
              </a:rPr>
              <a:t>For example, our upload form contains a file select field called photo (i.e. name="photo")</a:t>
            </a:r>
          </a:p>
          <a:p>
            <a:pPr fontAlgn="base"/>
            <a:r>
              <a:rPr lang="en-US" sz="1600" dirty="0" smtClean="0"/>
              <a:t> 3. </a:t>
            </a:r>
            <a:r>
              <a:rPr lang="en-US" sz="1600" b="1" dirty="0" smtClean="0">
                <a:solidFill>
                  <a:srgbClr val="C00000"/>
                </a:solidFill>
              </a:rPr>
              <a:t>$_FILES["photo"]["name"] </a:t>
            </a:r>
            <a:r>
              <a:rPr lang="en-US" sz="1600" dirty="0" smtClean="0"/>
              <a:t>— This array value specifies the original name of the file, including the file extension. It doesn't include the file path.</a:t>
            </a:r>
          </a:p>
          <a:p>
            <a:pPr fontAlgn="base"/>
            <a:r>
              <a:rPr lang="en-US" sz="1600" dirty="0" smtClean="0"/>
              <a:t>4. </a:t>
            </a:r>
            <a:r>
              <a:rPr lang="en-US" sz="1600" b="1" dirty="0" smtClean="0">
                <a:solidFill>
                  <a:srgbClr val="C00000"/>
                </a:solidFill>
              </a:rPr>
              <a:t>$_FILES["photo"]["type"]</a:t>
            </a:r>
            <a:r>
              <a:rPr lang="en-US" sz="1600" dirty="0" smtClean="0"/>
              <a:t> — This array value specifies the MIME type of the file.</a:t>
            </a:r>
          </a:p>
          <a:p>
            <a:pPr fontAlgn="base"/>
            <a:r>
              <a:rPr lang="en-US" sz="1600" dirty="0" smtClean="0"/>
              <a:t>5. </a:t>
            </a:r>
            <a:r>
              <a:rPr lang="en-US" sz="1600" b="1" dirty="0" smtClean="0">
                <a:solidFill>
                  <a:srgbClr val="C00000"/>
                </a:solidFill>
              </a:rPr>
              <a:t>$_FILES["photo"]["size"]</a:t>
            </a:r>
            <a:r>
              <a:rPr lang="en-US" sz="1600" dirty="0" smtClean="0"/>
              <a:t> — This array value specifies the file size, in bytes.</a:t>
            </a:r>
          </a:p>
          <a:p>
            <a:pPr fontAlgn="base"/>
            <a:r>
              <a:rPr lang="en-US" sz="1600" dirty="0" smtClean="0"/>
              <a:t>6. </a:t>
            </a:r>
            <a:r>
              <a:rPr lang="en-US" sz="1600" b="1" dirty="0" smtClean="0">
                <a:solidFill>
                  <a:srgbClr val="C00000"/>
                </a:solidFill>
              </a:rPr>
              <a:t>$_FILES["photo"]["tmp_name"]</a:t>
            </a:r>
            <a:r>
              <a:rPr lang="en-US" sz="1600" dirty="0" smtClean="0"/>
              <a:t> — This array value specifies the temporary name including full path that is assigned to the file once it has been uploaded to the server.</a:t>
            </a:r>
          </a:p>
          <a:p>
            <a:pPr fontAlgn="base"/>
            <a:r>
              <a:rPr lang="en-US" sz="1600" dirty="0" smtClean="0"/>
              <a:t>7. </a:t>
            </a:r>
            <a:r>
              <a:rPr lang="en-US" sz="1600" b="1" dirty="0" smtClean="0">
                <a:solidFill>
                  <a:srgbClr val="C00000"/>
                </a:solidFill>
              </a:rPr>
              <a:t>$_FILES["photo"]["error"]</a:t>
            </a:r>
            <a:r>
              <a:rPr lang="en-US" sz="1600" dirty="0" smtClean="0"/>
              <a:t> — This array value specifies error or status code associated with the file upload, e.g. it will be 0, if there is no error.</a:t>
            </a:r>
          </a:p>
        </p:txBody>
      </p:sp>
    </p:spTree>
    <p:extLst>
      <p:ext uri="{BB962C8B-B14F-4D97-AF65-F5344CB8AC3E}">
        <p14:creationId xmlns:p14="http://schemas.microsoft.com/office/powerpoint/2010/main" val="25077699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921822" y="-54989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403648" y="142858"/>
            <a:ext cx="8026072" cy="776530"/>
          </a:xfrm>
          <a:prstGeom prst="rect">
            <a:avLst/>
          </a:prstGeom>
        </p:spPr>
        <p:txBody>
          <a:bodyPr anchor="ctr"/>
          <a:lstStyle/>
          <a:p>
            <a:r>
              <a:rPr lang="en-US" sz="3600" b="1" dirty="0" smtClean="0">
                <a:solidFill>
                  <a:srgbClr val="C00000"/>
                </a:solidFill>
              </a:rPr>
              <a:t>2. Validate String</a:t>
            </a:r>
            <a:endParaRPr lang="en-US" sz="3600" b="1" dirty="0">
              <a:solidFill>
                <a:srgbClr val="C00000"/>
              </a:solidFill>
            </a:endParaRPr>
          </a:p>
        </p:txBody>
      </p:sp>
      <p:sp>
        <p:nvSpPr>
          <p:cNvPr id="15" name="Rectangle 14"/>
          <p:cNvSpPr/>
          <p:nvPr/>
        </p:nvSpPr>
        <p:spPr>
          <a:xfrm>
            <a:off x="1115616" y="1131590"/>
            <a:ext cx="7786742" cy="2031325"/>
          </a:xfrm>
          <a:prstGeom prst="rect">
            <a:avLst/>
          </a:prstGeom>
        </p:spPr>
        <p:txBody>
          <a:bodyPr wrap="square">
            <a:spAutoFit/>
          </a:bodyPr>
          <a:lstStyle/>
          <a:p>
            <a:pPr lvl="1"/>
            <a:r>
              <a:rPr lang="en-US" dirty="0" smtClean="0"/>
              <a:t>$name = $_POST ["Name"];  </a:t>
            </a:r>
          </a:p>
          <a:p>
            <a:pPr lvl="1"/>
            <a:r>
              <a:rPr lang="en-US" b="1" dirty="0" smtClean="0"/>
              <a:t>if</a:t>
            </a:r>
            <a:r>
              <a:rPr lang="en-US" dirty="0" smtClean="0"/>
              <a:t> (!preg_match ("/^[a-</a:t>
            </a:r>
            <a:r>
              <a:rPr lang="en-US" dirty="0" err="1" smtClean="0"/>
              <a:t>zA</a:t>
            </a:r>
            <a:r>
              <a:rPr lang="en-US" dirty="0" smtClean="0"/>
              <a:t>-z]*$/", $name) ) {  </a:t>
            </a:r>
          </a:p>
          <a:p>
            <a:pPr lvl="1"/>
            <a:r>
              <a:rPr lang="en-US" dirty="0" smtClean="0"/>
              <a:t>    $ErrMsg = "Only alphabets and whitespace are allowed.";  </a:t>
            </a:r>
          </a:p>
          <a:p>
            <a:pPr lvl="1"/>
            <a:r>
              <a:rPr lang="en-US" dirty="0" smtClean="0"/>
              <a:t>             echo $ErrMsg;  </a:t>
            </a:r>
          </a:p>
          <a:p>
            <a:pPr lvl="1"/>
            <a:r>
              <a:rPr lang="en-US" dirty="0" smtClean="0"/>
              <a:t>} </a:t>
            </a:r>
            <a:r>
              <a:rPr lang="en-US" b="1" dirty="0" smtClean="0"/>
              <a:t>else</a:t>
            </a:r>
            <a:r>
              <a:rPr lang="en-US" dirty="0" smtClean="0"/>
              <a:t> {  </a:t>
            </a:r>
          </a:p>
          <a:p>
            <a:pPr lvl="1"/>
            <a:r>
              <a:rPr lang="en-US" dirty="0" smtClean="0"/>
              <a:t>    echo $name;  </a:t>
            </a:r>
          </a:p>
          <a:p>
            <a:pPr lvl="1"/>
            <a:r>
              <a:rPr lang="en-US" dirty="0" smtClean="0"/>
              <a:t>}  </a:t>
            </a:r>
            <a:endParaRPr lang="en-US" dirty="0"/>
          </a:p>
        </p:txBody>
      </p:sp>
    </p:spTree>
    <p:extLst>
      <p:ext uri="{BB962C8B-B14F-4D97-AF65-F5344CB8AC3E}">
        <p14:creationId xmlns:p14="http://schemas.microsoft.com/office/powerpoint/2010/main" val="42779183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214282" y="0"/>
            <a:ext cx="9144000" cy="776530"/>
          </a:xfrm>
          <a:prstGeom prst="rect">
            <a:avLst/>
          </a:prstGeom>
        </p:spPr>
        <p:txBody>
          <a:bodyPr anchor="ctr"/>
          <a:lstStyle/>
          <a:p>
            <a:pPr lvl="2" fontAlgn="base"/>
            <a:r>
              <a:rPr lang="en-US" sz="2400" b="1" dirty="0" smtClean="0">
                <a:solidFill>
                  <a:srgbClr val="00B0F0"/>
                </a:solidFill>
              </a:rPr>
              <a:t>Downloading Files with PHP</a:t>
            </a:r>
            <a:endParaRPr lang="en-US" sz="2400" b="1" dirty="0">
              <a:solidFill>
                <a:srgbClr val="00B0F0"/>
              </a:solidFill>
            </a:endParaRPr>
          </a:p>
        </p:txBody>
      </p:sp>
      <p:sp>
        <p:nvSpPr>
          <p:cNvPr id="13" name="Rectangle 12"/>
          <p:cNvSpPr/>
          <p:nvPr/>
        </p:nvSpPr>
        <p:spPr>
          <a:xfrm>
            <a:off x="1259632" y="865406"/>
            <a:ext cx="7527210" cy="3785652"/>
          </a:xfrm>
          <a:prstGeom prst="rect">
            <a:avLst/>
          </a:prstGeom>
        </p:spPr>
        <p:txBody>
          <a:bodyPr wrap="square">
            <a:spAutoFit/>
          </a:bodyPr>
          <a:lstStyle/>
          <a:p>
            <a:r>
              <a:rPr lang="en-US" sz="1600" dirty="0" smtClean="0"/>
              <a:t>Normally, you don't necessarily need to use any server side scripting language like PHP to download images, zip files, pdf documents, exe files, etc. If such kind of file is stored in a public accessible folder, you can just create a hyperlink pointing to that file, and whenever a user click on the link, browser will automatically downloads that file.</a:t>
            </a:r>
          </a:p>
          <a:p>
            <a:endParaRPr lang="en-US" sz="1600" dirty="0" smtClean="0"/>
          </a:p>
          <a:p>
            <a:r>
              <a:rPr lang="en-US" sz="1600" dirty="0" smtClean="0"/>
              <a:t>     Example :</a:t>
            </a:r>
          </a:p>
          <a:p>
            <a:pPr lvl="1">
              <a:lnSpc>
                <a:spcPct val="200000"/>
              </a:lnSpc>
            </a:pPr>
            <a:r>
              <a:rPr lang="en-US" sz="1600" dirty="0" smtClean="0">
                <a:solidFill>
                  <a:srgbClr val="FF0000"/>
                </a:solidFill>
              </a:rPr>
              <a:t>&lt;a href="downloads/test.zip"&gt;Download Zip file&lt;/a&gt;</a:t>
            </a:r>
          </a:p>
          <a:p>
            <a:pPr lvl="1">
              <a:lnSpc>
                <a:spcPct val="200000"/>
              </a:lnSpc>
            </a:pPr>
            <a:r>
              <a:rPr lang="en-US" sz="1600" dirty="0" smtClean="0">
                <a:solidFill>
                  <a:srgbClr val="FF0000"/>
                </a:solidFill>
              </a:rPr>
              <a:t> &lt;a href="downloads/masters.pdf"&gt;Download PDF file&lt;/a&gt;</a:t>
            </a:r>
          </a:p>
          <a:p>
            <a:pPr lvl="1">
              <a:lnSpc>
                <a:spcPct val="200000"/>
              </a:lnSpc>
            </a:pPr>
            <a:r>
              <a:rPr lang="en-US" sz="1600" dirty="0" smtClean="0">
                <a:solidFill>
                  <a:srgbClr val="FF0000"/>
                </a:solidFill>
              </a:rPr>
              <a:t> &lt;a href="downloads/sample.jpg"&gt;Download Image file&lt;/a&gt;</a:t>
            </a:r>
          </a:p>
          <a:p>
            <a:pPr lvl="1">
              <a:lnSpc>
                <a:spcPct val="200000"/>
              </a:lnSpc>
            </a:pPr>
            <a:r>
              <a:rPr lang="en-US" sz="1600" dirty="0" smtClean="0">
                <a:solidFill>
                  <a:srgbClr val="FF0000"/>
                </a:solidFill>
              </a:rPr>
              <a:t> &lt;a href="downloads/setup.exe"&gt;Download EXE file&lt;/a&gt;</a:t>
            </a:r>
            <a:endParaRPr lang="en-US" sz="1600" dirty="0">
              <a:solidFill>
                <a:srgbClr val="FF0000"/>
              </a:solidFill>
            </a:endParaRPr>
          </a:p>
        </p:txBody>
      </p:sp>
    </p:spTree>
    <p:extLst>
      <p:ext uri="{BB962C8B-B14F-4D97-AF65-F5344CB8AC3E}">
        <p14:creationId xmlns:p14="http://schemas.microsoft.com/office/powerpoint/2010/main" val="225940789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633791" y="-89064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214282" y="0"/>
            <a:ext cx="9144000" cy="483518"/>
          </a:xfrm>
          <a:prstGeom prst="rect">
            <a:avLst/>
          </a:prstGeom>
        </p:spPr>
        <p:txBody>
          <a:bodyPr anchor="ctr"/>
          <a:lstStyle/>
          <a:p>
            <a:pPr lvl="2" fontAlgn="base"/>
            <a:r>
              <a:rPr lang="en-US" sz="2400" b="1" dirty="0" smtClean="0">
                <a:solidFill>
                  <a:srgbClr val="00B0F0"/>
                </a:solidFill>
              </a:rPr>
              <a:t>Downloading Files with PHP</a:t>
            </a:r>
            <a:endParaRPr lang="en-US" sz="2400" b="1" dirty="0">
              <a:solidFill>
                <a:srgbClr val="00B0F0"/>
              </a:solidFill>
            </a:endParaRPr>
          </a:p>
        </p:txBody>
      </p:sp>
      <p:sp>
        <p:nvSpPr>
          <p:cNvPr id="13" name="Rectangle 12"/>
          <p:cNvSpPr/>
          <p:nvPr/>
        </p:nvSpPr>
        <p:spPr>
          <a:xfrm>
            <a:off x="1259633" y="588407"/>
            <a:ext cx="7410670" cy="4555093"/>
          </a:xfrm>
          <a:prstGeom prst="rect">
            <a:avLst/>
          </a:prstGeom>
        </p:spPr>
        <p:txBody>
          <a:bodyPr wrap="square">
            <a:spAutoFit/>
          </a:bodyPr>
          <a:lstStyle/>
          <a:p>
            <a:r>
              <a:rPr lang="en-US" sz="1000" b="1" dirty="0" smtClean="0"/>
              <a:t>&lt;!DOCTYPE html&gt;</a:t>
            </a:r>
          </a:p>
          <a:p>
            <a:r>
              <a:rPr lang="en-US" sz="1000" b="1" dirty="0" smtClean="0"/>
              <a:t>&lt;html lang="en"&gt;</a:t>
            </a:r>
          </a:p>
          <a:p>
            <a:r>
              <a:rPr lang="en-US" sz="1000" b="1" dirty="0" smtClean="0"/>
              <a:t>&lt;head&gt;</a:t>
            </a:r>
          </a:p>
          <a:p>
            <a:r>
              <a:rPr lang="en-US" sz="1000" b="1" dirty="0" smtClean="0"/>
              <a:t>&lt;meta </a:t>
            </a:r>
            <a:r>
              <a:rPr lang="en-US" sz="1000" b="1" dirty="0" err="1" smtClean="0"/>
              <a:t>charset</a:t>
            </a:r>
            <a:r>
              <a:rPr lang="en-US" sz="1000" b="1" dirty="0" smtClean="0"/>
              <a:t>="UTF-8"&gt;</a:t>
            </a:r>
          </a:p>
          <a:p>
            <a:r>
              <a:rPr lang="en-US" sz="1000" b="1" dirty="0" smtClean="0"/>
              <a:t>&lt;title&gt;Simple Image Gallery&lt;/title&gt;</a:t>
            </a:r>
          </a:p>
          <a:p>
            <a:r>
              <a:rPr lang="en-US" sz="1000" b="1" dirty="0" smtClean="0"/>
              <a:t>&lt;style type="text/</a:t>
            </a:r>
            <a:r>
              <a:rPr lang="en-US" sz="1000" b="1" dirty="0" err="1" smtClean="0"/>
              <a:t>css</a:t>
            </a:r>
            <a:r>
              <a:rPr lang="en-US" sz="1000" b="1" dirty="0" smtClean="0"/>
              <a:t>"&gt;</a:t>
            </a:r>
          </a:p>
          <a:p>
            <a:r>
              <a:rPr lang="en-US" sz="1000" b="1" dirty="0" smtClean="0"/>
              <a:t>    .</a:t>
            </a:r>
            <a:r>
              <a:rPr lang="en-US" sz="1000" b="1" dirty="0" err="1" smtClean="0"/>
              <a:t>img</a:t>
            </a:r>
            <a:r>
              <a:rPr lang="en-US" sz="1000" b="1" dirty="0" smtClean="0"/>
              <a:t>-box{</a:t>
            </a:r>
          </a:p>
          <a:p>
            <a:r>
              <a:rPr lang="en-US" sz="1000" b="1" dirty="0" smtClean="0"/>
              <a:t>        display: inline-block;</a:t>
            </a:r>
          </a:p>
          <a:p>
            <a:r>
              <a:rPr lang="en-US" sz="1000" b="1" dirty="0" smtClean="0"/>
              <a:t>        text-align: center;</a:t>
            </a:r>
          </a:p>
          <a:p>
            <a:r>
              <a:rPr lang="en-US" sz="1000" b="1" dirty="0" smtClean="0"/>
              <a:t>        margin: 0 15px;</a:t>
            </a:r>
          </a:p>
          <a:p>
            <a:r>
              <a:rPr lang="en-US" sz="1000" b="1" dirty="0" smtClean="0"/>
              <a:t>    }</a:t>
            </a:r>
          </a:p>
          <a:p>
            <a:r>
              <a:rPr lang="en-US" sz="1000" b="1" dirty="0" smtClean="0"/>
              <a:t>&lt;/style&gt;</a:t>
            </a:r>
          </a:p>
          <a:p>
            <a:r>
              <a:rPr lang="en-US" sz="1000" b="1" dirty="0" smtClean="0"/>
              <a:t>&lt;/head&gt;</a:t>
            </a:r>
          </a:p>
          <a:p>
            <a:r>
              <a:rPr lang="en-US" sz="1000" b="1" dirty="0" smtClean="0"/>
              <a:t>&lt;body&gt;</a:t>
            </a:r>
          </a:p>
          <a:p>
            <a:r>
              <a:rPr lang="en-US" sz="1000" b="1" dirty="0" smtClean="0"/>
              <a:t>    &lt;?php</a:t>
            </a:r>
          </a:p>
          <a:p>
            <a:r>
              <a:rPr lang="en-US" sz="1000" b="1" dirty="0" smtClean="0"/>
              <a:t>    // Array containing sample image file names</a:t>
            </a:r>
          </a:p>
          <a:p>
            <a:r>
              <a:rPr lang="en-US" sz="1000" b="1" dirty="0" smtClean="0"/>
              <a:t>    $images = array("kites.jpg", "balloons.jpg");</a:t>
            </a:r>
          </a:p>
          <a:p>
            <a:r>
              <a:rPr lang="en-US" sz="1000" b="1" dirty="0" smtClean="0"/>
              <a:t>    </a:t>
            </a:r>
          </a:p>
          <a:p>
            <a:r>
              <a:rPr lang="en-US" sz="1000" b="1" dirty="0" smtClean="0"/>
              <a:t>    // Loop through array to create image gallery</a:t>
            </a:r>
          </a:p>
          <a:p>
            <a:r>
              <a:rPr lang="en-US" sz="1000" b="1" dirty="0" smtClean="0"/>
              <a:t>    foreach($images as $image){</a:t>
            </a:r>
          </a:p>
          <a:p>
            <a:r>
              <a:rPr lang="en-US" sz="1000" b="1" dirty="0" smtClean="0"/>
              <a:t>        echo '&lt;div class="</a:t>
            </a:r>
            <a:r>
              <a:rPr lang="en-US" sz="1000" b="1" dirty="0" err="1" smtClean="0"/>
              <a:t>img</a:t>
            </a:r>
            <a:r>
              <a:rPr lang="en-US" sz="1000" b="1" dirty="0" smtClean="0"/>
              <a:t>-box"&gt;';</a:t>
            </a:r>
          </a:p>
          <a:p>
            <a:r>
              <a:rPr lang="en-US" sz="1000" b="1" dirty="0" smtClean="0"/>
              <a:t>            echo '&lt;</a:t>
            </a:r>
            <a:r>
              <a:rPr lang="en-US" sz="1000" b="1" dirty="0" err="1" smtClean="0"/>
              <a:t>img</a:t>
            </a:r>
            <a:r>
              <a:rPr lang="en-US" sz="1000" b="1" dirty="0" smtClean="0"/>
              <a:t> src="/examples/images/' . $image . '" width="200" alt="' .  pathinfo($image, PATHINFO_FILENAME) .'"&gt;';</a:t>
            </a:r>
          </a:p>
          <a:p>
            <a:r>
              <a:rPr lang="en-US" sz="1000" b="1" dirty="0" smtClean="0"/>
              <a:t>            echo '&lt;p&gt;&lt;a href="/examples/images/’ . urlencode($image) . '“ download&gt;Download&lt;/a&gt;&lt;/p&gt;';</a:t>
            </a:r>
          </a:p>
          <a:p>
            <a:r>
              <a:rPr lang="en-US" sz="1000" b="1" dirty="0" smtClean="0"/>
              <a:t>        echo '&lt;/div&gt;';</a:t>
            </a:r>
          </a:p>
          <a:p>
            <a:r>
              <a:rPr lang="en-US" sz="1000" b="1" dirty="0" smtClean="0"/>
              <a:t>    }</a:t>
            </a:r>
          </a:p>
          <a:p>
            <a:r>
              <a:rPr lang="en-US" sz="1000" b="1" dirty="0" smtClean="0"/>
              <a:t>    ?&gt;</a:t>
            </a:r>
          </a:p>
          <a:p>
            <a:r>
              <a:rPr lang="en-US" sz="1000" b="1" dirty="0" smtClean="0"/>
              <a:t>&lt;/body&gt;</a:t>
            </a:r>
          </a:p>
          <a:p>
            <a:r>
              <a:rPr lang="en-US" sz="1000" b="1" dirty="0" smtClean="0"/>
              <a:t>&lt;/html&gt;</a:t>
            </a:r>
            <a:endParaRPr lang="en-US" sz="1000" b="1" dirty="0">
              <a:solidFill>
                <a:srgbClr val="FF0000"/>
              </a:solidFill>
            </a:endParaRPr>
          </a:p>
        </p:txBody>
      </p:sp>
    </p:spTree>
    <p:extLst>
      <p:ext uri="{BB962C8B-B14F-4D97-AF65-F5344CB8AC3E}">
        <p14:creationId xmlns:p14="http://schemas.microsoft.com/office/powerpoint/2010/main" val="290412455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solidFill>
                  <a:srgbClr val="7030A0"/>
                </a:solidFill>
              </a:rPr>
              <a:t>Today's</a:t>
            </a:r>
            <a:r>
              <a:rPr lang="en-US" altLang="ko-KR" dirty="0" smtClean="0"/>
              <a:t> Topics</a:t>
            </a:r>
            <a:endParaRPr lang="ko-KR" altLang="en-US" dirty="0"/>
          </a:p>
        </p:txBody>
      </p:sp>
      <p:sp>
        <p:nvSpPr>
          <p:cNvPr id="9" name="Rectangle 8"/>
          <p:cNvSpPr/>
          <p:nvPr/>
        </p:nvSpPr>
        <p:spPr>
          <a:xfrm>
            <a:off x="1527165" y="1182355"/>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2327140" y="1254355"/>
            <a:ext cx="6116031"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619505" y="1254355"/>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1626224" y="1275523"/>
            <a:ext cx="605282" cy="461665"/>
          </a:xfrm>
          <a:prstGeom prst="rect">
            <a:avLst/>
          </a:prstGeom>
          <a:noFill/>
        </p:spPr>
        <p:txBody>
          <a:bodyPr wrap="square" rtlCol="0" anchor="ctr">
            <a:spAutoFit/>
          </a:bodyPr>
          <a:lstStyle/>
          <a:p>
            <a:pPr algn="ctr"/>
            <a:r>
              <a:rPr lang="en-US" altLang="ko-KR" sz="2400" b="1" dirty="0">
                <a:solidFill>
                  <a:schemeClr val="accent1"/>
                </a:solidFill>
                <a:latin typeface="Arial" pitchFamily="34" charset="0"/>
                <a:cs typeface="Arial" pitchFamily="34" charset="0"/>
              </a:rPr>
              <a:t>01</a:t>
            </a:r>
            <a:endParaRPr lang="ko-KR" altLang="en-US" sz="2400" b="1" dirty="0">
              <a:solidFill>
                <a:schemeClr val="accent1"/>
              </a:solidFill>
              <a:latin typeface="Arial" pitchFamily="34" charset="0"/>
              <a:cs typeface="Arial" pitchFamily="34" charset="0"/>
            </a:endParaRPr>
          </a:p>
        </p:txBody>
      </p:sp>
      <p:sp>
        <p:nvSpPr>
          <p:cNvPr id="19" name="TextBox 12"/>
          <p:cNvSpPr txBox="1"/>
          <p:nvPr/>
        </p:nvSpPr>
        <p:spPr bwMode="auto">
          <a:xfrm>
            <a:off x="2428860" y="1285866"/>
            <a:ext cx="4813049" cy="40011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fontAlgn="base"/>
            <a:r>
              <a:rPr lang="en-US" sz="2000" b="1" dirty="0" smtClean="0">
                <a:solidFill>
                  <a:schemeClr val="bg1"/>
                </a:solidFill>
              </a:rPr>
              <a:t>Date and Time</a:t>
            </a:r>
          </a:p>
        </p:txBody>
      </p:sp>
      <p:sp>
        <p:nvSpPr>
          <p:cNvPr id="27" name="Rectangle 26"/>
          <p:cNvSpPr/>
          <p:nvPr/>
        </p:nvSpPr>
        <p:spPr>
          <a:xfrm>
            <a:off x="1527165" y="2089104"/>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27"/>
          <p:cNvSpPr/>
          <p:nvPr/>
        </p:nvSpPr>
        <p:spPr>
          <a:xfrm>
            <a:off x="2327140" y="2161104"/>
            <a:ext cx="6116031"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29" name="Rectangle 28"/>
          <p:cNvSpPr/>
          <p:nvPr/>
        </p:nvSpPr>
        <p:spPr>
          <a:xfrm>
            <a:off x="1619505" y="2161104"/>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1626224" y="2182272"/>
            <a:ext cx="605282" cy="461665"/>
          </a:xfrm>
          <a:prstGeom prst="rect">
            <a:avLst/>
          </a:prstGeom>
          <a:noFill/>
        </p:spPr>
        <p:txBody>
          <a:bodyPr wrap="square" rtlCol="0" anchor="ctr">
            <a:spAutoFit/>
          </a:bodyPr>
          <a:lstStyle/>
          <a:p>
            <a:pPr algn="ctr"/>
            <a:r>
              <a:rPr lang="en-US" altLang="ko-KR" sz="2400" b="1" dirty="0">
                <a:solidFill>
                  <a:schemeClr val="accent2"/>
                </a:solidFill>
                <a:latin typeface="Arial" pitchFamily="34" charset="0"/>
                <a:cs typeface="Arial" pitchFamily="34" charset="0"/>
              </a:rPr>
              <a:t>02</a:t>
            </a:r>
            <a:endParaRPr lang="ko-KR" altLang="en-US" sz="2400" b="1" dirty="0">
              <a:solidFill>
                <a:schemeClr val="accent2"/>
              </a:solidFill>
              <a:latin typeface="Arial" pitchFamily="34" charset="0"/>
              <a:cs typeface="Arial" pitchFamily="34" charset="0"/>
            </a:endParaRPr>
          </a:p>
        </p:txBody>
      </p:sp>
      <p:sp>
        <p:nvSpPr>
          <p:cNvPr id="31" name="TextBox 12"/>
          <p:cNvSpPr txBox="1"/>
          <p:nvPr/>
        </p:nvSpPr>
        <p:spPr bwMode="auto">
          <a:xfrm>
            <a:off x="2428860" y="2214560"/>
            <a:ext cx="4813049" cy="707886"/>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sz="2000" b="1" dirty="0" smtClean="0">
                <a:solidFill>
                  <a:schemeClr val="bg1"/>
                </a:solidFill>
              </a:rPr>
              <a:t>Include  Files</a:t>
            </a:r>
          </a:p>
          <a:p>
            <a:pPr>
              <a:defRPr/>
            </a:pPr>
            <a:endParaRPr lang="ko-KR" altLang="en-US" sz="2000" b="1" dirty="0">
              <a:solidFill>
                <a:schemeClr val="bg1"/>
              </a:solidFill>
              <a:latin typeface="Arial" pitchFamily="34" charset="0"/>
              <a:cs typeface="Arial" pitchFamily="34" charset="0"/>
            </a:endParaRPr>
          </a:p>
        </p:txBody>
      </p:sp>
      <p:sp>
        <p:nvSpPr>
          <p:cNvPr id="36" name="Rectangle 35"/>
          <p:cNvSpPr/>
          <p:nvPr/>
        </p:nvSpPr>
        <p:spPr>
          <a:xfrm>
            <a:off x="1619505" y="3067853"/>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TextBox 12"/>
          <p:cNvSpPr txBox="1"/>
          <p:nvPr/>
        </p:nvSpPr>
        <p:spPr bwMode="auto">
          <a:xfrm>
            <a:off x="2622011" y="3208065"/>
            <a:ext cx="4813049"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latin typeface="Arial" pitchFamily="34" charset="0"/>
                <a:cs typeface="Arial" pitchFamily="34" charset="0"/>
              </a:rPr>
              <a:t>Get a modern PowerPoint  Presentation that is beautifully designed</a:t>
            </a:r>
            <a:endParaRPr lang="ko-KR" altLang="en-US" sz="1200" dirty="0">
              <a:solidFill>
                <a:schemeClr val="bg1"/>
              </a:solidFill>
              <a:latin typeface="Arial" pitchFamily="34" charset="0"/>
              <a:cs typeface="Arial" pitchFamily="34" charset="0"/>
            </a:endParaRPr>
          </a:p>
        </p:txBody>
      </p:sp>
      <p:sp>
        <p:nvSpPr>
          <p:cNvPr id="44" name="TextBox 12"/>
          <p:cNvSpPr txBox="1"/>
          <p:nvPr/>
        </p:nvSpPr>
        <p:spPr bwMode="auto">
          <a:xfrm>
            <a:off x="2622011" y="4114813"/>
            <a:ext cx="4813049"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latin typeface="Arial" pitchFamily="34" charset="0"/>
                <a:cs typeface="Arial" pitchFamily="34" charset="0"/>
              </a:rPr>
              <a:t>Get a modern PowerPoint  Presentation that is beautifully designed</a:t>
            </a:r>
            <a:endParaRPr lang="ko-KR" altLang="en-US" sz="12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70344615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785786" y="0"/>
            <a:ext cx="9144000" cy="776530"/>
          </a:xfrm>
          <a:prstGeom prst="rect">
            <a:avLst/>
          </a:prstGeom>
        </p:spPr>
        <p:txBody>
          <a:bodyPr anchor="ctr"/>
          <a:lstStyle/>
          <a:p>
            <a:pPr fontAlgn="base"/>
            <a:r>
              <a:rPr lang="en-US" sz="3600" b="1" dirty="0" smtClean="0">
                <a:solidFill>
                  <a:srgbClr val="00B0F0"/>
                </a:solidFill>
              </a:rPr>
              <a:t>INFORMATIONS</a:t>
            </a:r>
            <a:endParaRPr lang="en-US" sz="3600" b="1" dirty="0">
              <a:solidFill>
                <a:srgbClr val="00B0F0"/>
              </a:solidFill>
            </a:endParaRPr>
          </a:p>
        </p:txBody>
      </p:sp>
      <p:sp>
        <p:nvSpPr>
          <p:cNvPr id="15" name="Rectangle 14"/>
          <p:cNvSpPr/>
          <p:nvPr/>
        </p:nvSpPr>
        <p:spPr>
          <a:xfrm>
            <a:off x="500034" y="928676"/>
            <a:ext cx="8643966" cy="3416320"/>
          </a:xfrm>
          <a:prstGeom prst="rect">
            <a:avLst/>
          </a:prstGeom>
        </p:spPr>
        <p:txBody>
          <a:bodyPr wrap="square">
            <a:spAutoFit/>
          </a:bodyPr>
          <a:lstStyle/>
          <a:p>
            <a:pPr fontAlgn="base"/>
            <a:r>
              <a:rPr lang="en-US" dirty="0" smtClean="0"/>
              <a:t>The PHP </a:t>
            </a:r>
            <a:r>
              <a:rPr lang="en-US" b="1" dirty="0" smtClean="0">
                <a:solidFill>
                  <a:srgbClr val="C00000"/>
                </a:solidFill>
              </a:rPr>
              <a:t>date()</a:t>
            </a:r>
            <a:r>
              <a:rPr lang="en-US" dirty="0" smtClean="0"/>
              <a:t> function convert a timestamp to a more readable date and time.</a:t>
            </a:r>
          </a:p>
          <a:p>
            <a:pPr fontAlgn="base"/>
            <a:r>
              <a:rPr lang="en-US" dirty="0" smtClean="0"/>
              <a:t>The computer stores dates and times in a format called UNIX Timestamp, which    measures time as a number of seconds since the beginning of the Unix epoch         (midnight Greenwich Mean Time on January 1, 2024 i.e. January 1, 2024 00:00:00 GMT ).</a:t>
            </a:r>
          </a:p>
          <a:p>
            <a:pPr fontAlgn="base"/>
            <a:r>
              <a:rPr lang="en-US" b="1" dirty="0" smtClean="0">
                <a:solidFill>
                  <a:srgbClr val="C00000"/>
                </a:solidFill>
              </a:rPr>
              <a:t>Syntax : </a:t>
            </a:r>
            <a:r>
              <a:rPr lang="en-US" dirty="0" smtClean="0">
                <a:solidFill>
                  <a:srgbClr val="C00000"/>
                </a:solidFill>
              </a:rPr>
              <a:t>date(</a:t>
            </a:r>
            <a:r>
              <a:rPr lang="en-US" i="1" dirty="0" smtClean="0">
                <a:solidFill>
                  <a:srgbClr val="C00000"/>
                </a:solidFill>
              </a:rPr>
              <a:t>format</a:t>
            </a:r>
            <a:r>
              <a:rPr lang="en-US" dirty="0" smtClean="0">
                <a:solidFill>
                  <a:srgbClr val="C00000"/>
                </a:solidFill>
              </a:rPr>
              <a:t>, </a:t>
            </a:r>
            <a:r>
              <a:rPr lang="en-US" i="1" dirty="0" smtClean="0">
                <a:solidFill>
                  <a:srgbClr val="C00000"/>
                </a:solidFill>
              </a:rPr>
              <a:t>timestamp</a:t>
            </a:r>
            <a:r>
              <a:rPr lang="en-US" dirty="0" smtClean="0">
                <a:solidFill>
                  <a:srgbClr val="C00000"/>
                </a:solidFill>
              </a:rPr>
              <a:t>)</a:t>
            </a:r>
          </a:p>
          <a:p>
            <a:pPr fontAlgn="base"/>
            <a:r>
              <a:rPr lang="en-US" dirty="0" smtClean="0">
                <a:solidFill>
                  <a:srgbClr val="C00000"/>
                </a:solidFill>
              </a:rPr>
              <a:t>	</a:t>
            </a:r>
            <a:r>
              <a:rPr lang="en-US" dirty="0" err="1" smtClean="0">
                <a:solidFill>
                  <a:srgbClr val="C00000"/>
                </a:solidFill>
              </a:rPr>
              <a:t>Note:</a:t>
            </a:r>
            <a:r>
              <a:rPr lang="en-US" i="1" dirty="0" err="1" smtClean="0"/>
              <a:t>timestamp</a:t>
            </a:r>
            <a:r>
              <a:rPr lang="en-US" dirty="0" smtClean="0"/>
              <a:t> is an optional parameter</a:t>
            </a:r>
          </a:p>
          <a:p>
            <a:pPr fontAlgn="base"/>
            <a:r>
              <a:rPr lang="en-US" dirty="0" smtClean="0">
                <a:solidFill>
                  <a:srgbClr val="C00000"/>
                </a:solidFill>
              </a:rPr>
              <a:t>Example:</a:t>
            </a:r>
          </a:p>
          <a:p>
            <a:pPr fontAlgn="base"/>
            <a:r>
              <a:rPr lang="en-US" b="1" dirty="0" smtClean="0">
                <a:solidFill>
                  <a:srgbClr val="C00000"/>
                </a:solidFill>
              </a:rPr>
              <a:t>	</a:t>
            </a:r>
            <a:r>
              <a:rPr lang="en-US" dirty="0" smtClean="0"/>
              <a:t>&lt;?php </a:t>
            </a:r>
          </a:p>
          <a:p>
            <a:pPr fontAlgn="base"/>
            <a:r>
              <a:rPr lang="en-US" dirty="0" smtClean="0"/>
              <a:t>		$today = date("d/m/Y"); </a:t>
            </a:r>
          </a:p>
          <a:p>
            <a:pPr fontAlgn="base"/>
            <a:r>
              <a:rPr lang="en-US" dirty="0" smtClean="0"/>
              <a:t>		echo $today; </a:t>
            </a:r>
          </a:p>
          <a:p>
            <a:pPr fontAlgn="base"/>
            <a:r>
              <a:rPr lang="en-US" dirty="0" smtClean="0"/>
              <a:t>	   ?&gt;</a:t>
            </a:r>
            <a:endParaRPr lang="en-US" b="1" dirty="0">
              <a:solidFill>
                <a:srgbClr val="C00000"/>
              </a:solidFill>
            </a:endParaRPr>
          </a:p>
        </p:txBody>
      </p:sp>
    </p:spTree>
    <p:extLst>
      <p:ext uri="{BB962C8B-B14F-4D97-AF65-F5344CB8AC3E}">
        <p14:creationId xmlns:p14="http://schemas.microsoft.com/office/powerpoint/2010/main" val="398412359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214282" y="0"/>
            <a:ext cx="9144000" cy="776530"/>
          </a:xfrm>
          <a:prstGeom prst="rect">
            <a:avLst/>
          </a:prstGeom>
        </p:spPr>
        <p:txBody>
          <a:bodyPr anchor="ctr"/>
          <a:lstStyle/>
          <a:p>
            <a:pPr fontAlgn="base"/>
            <a:r>
              <a:rPr lang="en-US" sz="2400" b="1" dirty="0" smtClean="0">
                <a:solidFill>
                  <a:srgbClr val="00B0F0"/>
                </a:solidFill>
              </a:rPr>
              <a:t>	Formatting the Dates and Times with PHP</a:t>
            </a:r>
            <a:endParaRPr lang="en-US" sz="2400" b="1" dirty="0">
              <a:solidFill>
                <a:srgbClr val="00B0F0"/>
              </a:solidFill>
            </a:endParaRPr>
          </a:p>
        </p:txBody>
      </p:sp>
      <p:sp>
        <p:nvSpPr>
          <p:cNvPr id="15" name="Rectangle 14"/>
          <p:cNvSpPr/>
          <p:nvPr/>
        </p:nvSpPr>
        <p:spPr>
          <a:xfrm>
            <a:off x="285720" y="857238"/>
            <a:ext cx="8858280" cy="4801314"/>
          </a:xfrm>
          <a:prstGeom prst="rect">
            <a:avLst/>
          </a:prstGeom>
        </p:spPr>
        <p:txBody>
          <a:bodyPr wrap="square">
            <a:spAutoFit/>
          </a:bodyPr>
          <a:lstStyle/>
          <a:p>
            <a:r>
              <a:rPr lang="en-US" dirty="0" smtClean="0"/>
              <a:t>The format parameter of the </a:t>
            </a:r>
            <a:r>
              <a:rPr lang="en-US" b="1" dirty="0" smtClean="0">
                <a:solidFill>
                  <a:srgbClr val="C00000"/>
                </a:solidFill>
              </a:rPr>
              <a:t>date()</a:t>
            </a:r>
            <a:r>
              <a:rPr lang="en-US" dirty="0" smtClean="0"/>
              <a:t> function is in fact a string that can contain multiple characters allowing you to generate a date string containing various components of    the date and time, like day of the week, AM or PM, etc.</a:t>
            </a:r>
          </a:p>
          <a:p>
            <a:r>
              <a:rPr lang="en-US" dirty="0" smtClean="0"/>
              <a:t>      Commonly Used Format…..</a:t>
            </a:r>
          </a:p>
          <a:p>
            <a:pPr lvl="2"/>
            <a:r>
              <a:rPr lang="en-US" b="1" dirty="0" smtClean="0">
                <a:solidFill>
                  <a:srgbClr val="FF0000"/>
                </a:solidFill>
              </a:rPr>
              <a:t>d</a:t>
            </a:r>
            <a:r>
              <a:rPr lang="en-US" dirty="0" smtClean="0"/>
              <a:t> - Represent day of the month; two digits with leading zeros (01 or 31)</a:t>
            </a:r>
          </a:p>
          <a:p>
            <a:pPr lvl="2"/>
            <a:r>
              <a:rPr lang="en-US" b="1" dirty="0" smtClean="0">
                <a:solidFill>
                  <a:srgbClr val="FF0000"/>
                </a:solidFill>
              </a:rPr>
              <a:t>D</a:t>
            </a:r>
            <a:r>
              <a:rPr lang="en-US" dirty="0" smtClean="0"/>
              <a:t> - Represent day of the week in text as an abbreviation (Mon to Sun)</a:t>
            </a:r>
          </a:p>
          <a:p>
            <a:pPr lvl="2"/>
            <a:r>
              <a:rPr lang="en-US" b="1" dirty="0" smtClean="0">
                <a:solidFill>
                  <a:srgbClr val="FF0000"/>
                </a:solidFill>
              </a:rPr>
              <a:t>m</a:t>
            </a:r>
            <a:r>
              <a:rPr lang="en-US" dirty="0" smtClean="0"/>
              <a:t> - Represent month in numbers with leading zeros (01 or 12)</a:t>
            </a:r>
          </a:p>
          <a:p>
            <a:pPr lvl="2"/>
            <a:r>
              <a:rPr lang="en-US" b="1" dirty="0" smtClean="0">
                <a:solidFill>
                  <a:srgbClr val="FF0000"/>
                </a:solidFill>
              </a:rPr>
              <a:t>M</a:t>
            </a:r>
            <a:r>
              <a:rPr lang="en-US" dirty="0" smtClean="0"/>
              <a:t> - Represent month in text, abbreviated (Jan to Dec)</a:t>
            </a:r>
          </a:p>
          <a:p>
            <a:pPr lvl="2"/>
            <a:r>
              <a:rPr lang="en-US" b="1" dirty="0" smtClean="0">
                <a:solidFill>
                  <a:srgbClr val="FF0000"/>
                </a:solidFill>
              </a:rPr>
              <a:t>y</a:t>
            </a:r>
            <a:r>
              <a:rPr lang="en-US" dirty="0" smtClean="0"/>
              <a:t> - Represent year in two digits (08 or 14)</a:t>
            </a:r>
          </a:p>
          <a:p>
            <a:pPr lvl="2"/>
            <a:r>
              <a:rPr lang="en-US" b="1" dirty="0" smtClean="0">
                <a:solidFill>
                  <a:srgbClr val="FF0000"/>
                </a:solidFill>
              </a:rPr>
              <a:t>Y</a:t>
            </a:r>
            <a:r>
              <a:rPr lang="en-US" dirty="0" smtClean="0"/>
              <a:t> - Represent year in four digits (2008 or 2024)</a:t>
            </a:r>
          </a:p>
          <a:p>
            <a:pPr lvl="2"/>
            <a:r>
              <a:rPr lang="en-US" b="1" dirty="0" smtClean="0">
                <a:solidFill>
                  <a:srgbClr val="FF0000"/>
                </a:solidFill>
              </a:rPr>
              <a:t> l</a:t>
            </a:r>
            <a:r>
              <a:rPr lang="en-US" dirty="0" smtClean="0"/>
              <a:t>  - (lowercase 'L') - Represents the day of the week</a:t>
            </a:r>
          </a:p>
          <a:p>
            <a:pPr lvl="2"/>
            <a:endParaRPr lang="en-US" dirty="0" smtClean="0"/>
          </a:p>
          <a:p>
            <a:pPr lvl="2"/>
            <a:r>
              <a:rPr lang="en-US" dirty="0" smtClean="0"/>
              <a:t>The parts of the date can be separated by inserting other characters, like     hyphens (-), dots (.), slashes (/), or spaces to add additional visual formatting.</a:t>
            </a:r>
          </a:p>
          <a:p>
            <a:endParaRPr lang="en-US" dirty="0" smtClean="0"/>
          </a:p>
          <a:p>
            <a:endParaRPr lang="en-US" dirty="0"/>
          </a:p>
        </p:txBody>
      </p:sp>
    </p:spTree>
    <p:extLst>
      <p:ext uri="{BB962C8B-B14F-4D97-AF65-F5344CB8AC3E}">
        <p14:creationId xmlns:p14="http://schemas.microsoft.com/office/powerpoint/2010/main" val="398412359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285720" y="142858"/>
            <a:ext cx="9144000" cy="776530"/>
          </a:xfrm>
          <a:prstGeom prst="rect">
            <a:avLst/>
          </a:prstGeom>
        </p:spPr>
        <p:txBody>
          <a:bodyPr anchor="ctr"/>
          <a:lstStyle/>
          <a:p>
            <a:pPr fontAlgn="base"/>
            <a:r>
              <a:rPr lang="en-US" sz="2400" b="1" dirty="0" smtClean="0">
                <a:solidFill>
                  <a:srgbClr val="00B0F0"/>
                </a:solidFill>
              </a:rPr>
              <a:t>	Formatting the Dates and Times with PHP</a:t>
            </a:r>
          </a:p>
          <a:p>
            <a:pPr fontAlgn="base"/>
            <a:endParaRPr lang="en-US" sz="2400" b="1" dirty="0">
              <a:solidFill>
                <a:srgbClr val="00B0F0"/>
              </a:solidFill>
            </a:endParaRPr>
          </a:p>
        </p:txBody>
      </p:sp>
      <p:sp>
        <p:nvSpPr>
          <p:cNvPr id="15" name="Rectangle 14"/>
          <p:cNvSpPr/>
          <p:nvPr/>
        </p:nvSpPr>
        <p:spPr>
          <a:xfrm>
            <a:off x="571472" y="857238"/>
            <a:ext cx="8572528" cy="4801314"/>
          </a:xfrm>
          <a:prstGeom prst="rect">
            <a:avLst/>
          </a:prstGeom>
        </p:spPr>
        <p:txBody>
          <a:bodyPr wrap="square">
            <a:spAutoFit/>
          </a:bodyPr>
          <a:lstStyle/>
          <a:p>
            <a:pPr fontAlgn="base"/>
            <a:r>
              <a:rPr lang="en-US" dirty="0" smtClean="0"/>
              <a:t>Similarly you can use the following characters to format the time string:</a:t>
            </a:r>
          </a:p>
          <a:p>
            <a:pPr lvl="2"/>
            <a:r>
              <a:rPr lang="en-US" b="1" dirty="0" smtClean="0">
                <a:solidFill>
                  <a:srgbClr val="FF0000"/>
                </a:solidFill>
              </a:rPr>
              <a:t>h</a:t>
            </a:r>
            <a:r>
              <a:rPr lang="en-US" dirty="0" smtClean="0"/>
              <a:t> - Represent hour in 12-hour format with leading zeros (01 to 12)</a:t>
            </a:r>
          </a:p>
          <a:p>
            <a:pPr lvl="2"/>
            <a:r>
              <a:rPr lang="en-US" b="1" dirty="0" smtClean="0">
                <a:solidFill>
                  <a:srgbClr val="FF0000"/>
                </a:solidFill>
              </a:rPr>
              <a:t>H </a:t>
            </a:r>
            <a:r>
              <a:rPr lang="en-US" dirty="0" smtClean="0"/>
              <a:t>- Represent hour in in 24-hour format with leading zeros (00 to 23)</a:t>
            </a:r>
          </a:p>
          <a:p>
            <a:pPr lvl="2"/>
            <a:r>
              <a:rPr lang="en-US" b="1" dirty="0" err="1" smtClean="0">
                <a:solidFill>
                  <a:srgbClr val="FF0000"/>
                </a:solidFill>
              </a:rPr>
              <a:t>i</a:t>
            </a:r>
            <a:r>
              <a:rPr lang="en-US" b="1" dirty="0" smtClean="0">
                <a:solidFill>
                  <a:srgbClr val="FF0000"/>
                </a:solidFill>
              </a:rPr>
              <a:t> </a:t>
            </a:r>
            <a:r>
              <a:rPr lang="en-US" dirty="0" smtClean="0"/>
              <a:t>- Represent minutes with leading zeros (00 to 59)</a:t>
            </a:r>
          </a:p>
          <a:p>
            <a:pPr lvl="2"/>
            <a:r>
              <a:rPr lang="en-US" b="1" dirty="0" smtClean="0">
                <a:solidFill>
                  <a:srgbClr val="FF0000"/>
                </a:solidFill>
              </a:rPr>
              <a:t>s</a:t>
            </a:r>
            <a:r>
              <a:rPr lang="en-US" dirty="0" smtClean="0"/>
              <a:t> - Represent seconds with leading zeros (00 to 59)</a:t>
            </a:r>
          </a:p>
          <a:p>
            <a:pPr lvl="2"/>
            <a:r>
              <a:rPr lang="en-US" b="1" dirty="0" smtClean="0">
                <a:solidFill>
                  <a:srgbClr val="FF0000"/>
                </a:solidFill>
              </a:rPr>
              <a:t>a</a:t>
            </a:r>
            <a:r>
              <a:rPr lang="en-US" dirty="0" smtClean="0"/>
              <a:t> - Represent lowercase ante meridiem and post meridiem (am or pm)</a:t>
            </a:r>
          </a:p>
          <a:p>
            <a:pPr lvl="2"/>
            <a:r>
              <a:rPr lang="en-US" b="1" dirty="0" smtClean="0">
                <a:solidFill>
                  <a:srgbClr val="FF0000"/>
                </a:solidFill>
              </a:rPr>
              <a:t>A </a:t>
            </a:r>
            <a:r>
              <a:rPr lang="en-US" dirty="0" smtClean="0"/>
              <a:t>- Represent uppercase Ante meridiem and Post meridiem (AM or PM)</a:t>
            </a:r>
          </a:p>
          <a:p>
            <a:pPr lvl="4"/>
            <a:r>
              <a:rPr lang="es-ES" dirty="0" smtClean="0">
                <a:solidFill>
                  <a:schemeClr val="accent4">
                    <a:lumMod val="75000"/>
                  </a:schemeClr>
                </a:solidFill>
              </a:rPr>
              <a:t>&lt;?</a:t>
            </a:r>
            <a:r>
              <a:rPr lang="es-ES" dirty="0" err="1" smtClean="0">
                <a:solidFill>
                  <a:schemeClr val="accent4">
                    <a:lumMod val="75000"/>
                  </a:schemeClr>
                </a:solidFill>
              </a:rPr>
              <a:t>php</a:t>
            </a:r>
            <a:r>
              <a:rPr lang="es-ES" dirty="0" smtClean="0">
                <a:solidFill>
                  <a:schemeClr val="accent4">
                    <a:lumMod val="75000"/>
                  </a:schemeClr>
                </a:solidFill>
              </a:rPr>
              <a:t> </a:t>
            </a:r>
          </a:p>
          <a:p>
            <a:pPr lvl="5"/>
            <a:r>
              <a:rPr lang="es-ES" dirty="0" smtClean="0">
                <a:solidFill>
                  <a:schemeClr val="accent4">
                    <a:lumMod val="75000"/>
                  </a:schemeClr>
                </a:solidFill>
              </a:rPr>
              <a:t> echo date("d/m/Y") . "&lt;</a:t>
            </a:r>
            <a:r>
              <a:rPr lang="es-ES" dirty="0" err="1" smtClean="0">
                <a:solidFill>
                  <a:schemeClr val="accent4">
                    <a:lumMod val="75000"/>
                  </a:schemeClr>
                </a:solidFill>
              </a:rPr>
              <a:t>br</a:t>
            </a:r>
            <a:r>
              <a:rPr lang="es-ES" dirty="0" smtClean="0">
                <a:solidFill>
                  <a:schemeClr val="accent4">
                    <a:lumMod val="75000"/>
                  </a:schemeClr>
                </a:solidFill>
              </a:rPr>
              <a:t>&gt;";</a:t>
            </a:r>
          </a:p>
          <a:p>
            <a:pPr lvl="5"/>
            <a:r>
              <a:rPr lang="es-ES" dirty="0" smtClean="0">
                <a:solidFill>
                  <a:schemeClr val="accent4">
                    <a:lumMod val="75000"/>
                  </a:schemeClr>
                </a:solidFill>
              </a:rPr>
              <a:t> echo date("d-m-Y") . "&lt;</a:t>
            </a:r>
            <a:r>
              <a:rPr lang="es-ES" dirty="0" err="1" smtClean="0">
                <a:solidFill>
                  <a:schemeClr val="accent4">
                    <a:lumMod val="75000"/>
                  </a:schemeClr>
                </a:solidFill>
              </a:rPr>
              <a:t>br</a:t>
            </a:r>
            <a:r>
              <a:rPr lang="es-ES" dirty="0" smtClean="0">
                <a:solidFill>
                  <a:schemeClr val="accent4">
                    <a:lumMod val="75000"/>
                  </a:schemeClr>
                </a:solidFill>
              </a:rPr>
              <a:t>&gt;";</a:t>
            </a:r>
          </a:p>
          <a:p>
            <a:pPr lvl="5"/>
            <a:r>
              <a:rPr lang="es-ES" dirty="0" smtClean="0">
                <a:solidFill>
                  <a:schemeClr val="accent4">
                    <a:lumMod val="75000"/>
                  </a:schemeClr>
                </a:solidFill>
              </a:rPr>
              <a:t> echo date("</a:t>
            </a:r>
            <a:r>
              <a:rPr lang="es-ES" dirty="0" err="1" smtClean="0">
                <a:solidFill>
                  <a:schemeClr val="accent4">
                    <a:lumMod val="75000"/>
                  </a:schemeClr>
                </a:solidFill>
              </a:rPr>
              <a:t>d.m.Y</a:t>
            </a:r>
            <a:r>
              <a:rPr lang="es-ES" dirty="0" smtClean="0">
                <a:solidFill>
                  <a:schemeClr val="accent4">
                    <a:lumMod val="75000"/>
                  </a:schemeClr>
                </a:solidFill>
              </a:rPr>
              <a:t>")</a:t>
            </a:r>
            <a:r>
              <a:rPr lang="en-US" dirty="0" smtClean="0">
                <a:solidFill>
                  <a:schemeClr val="accent4">
                    <a:lumMod val="75000"/>
                  </a:schemeClr>
                </a:solidFill>
              </a:rPr>
              <a:t> . "&lt;</a:t>
            </a:r>
            <a:r>
              <a:rPr lang="en-US" dirty="0" err="1" smtClean="0">
                <a:solidFill>
                  <a:schemeClr val="accent4">
                    <a:lumMod val="75000"/>
                  </a:schemeClr>
                </a:solidFill>
              </a:rPr>
              <a:t>br</a:t>
            </a:r>
            <a:r>
              <a:rPr lang="en-US" dirty="0" smtClean="0">
                <a:solidFill>
                  <a:schemeClr val="accent4">
                    <a:lumMod val="75000"/>
                  </a:schemeClr>
                </a:solidFill>
              </a:rPr>
              <a:t>&gt;"</a:t>
            </a:r>
            <a:r>
              <a:rPr lang="es-ES" dirty="0" smtClean="0">
                <a:solidFill>
                  <a:schemeClr val="accent4">
                    <a:lumMod val="75000"/>
                  </a:schemeClr>
                </a:solidFill>
              </a:rPr>
              <a:t>; </a:t>
            </a:r>
          </a:p>
          <a:p>
            <a:pPr lvl="5"/>
            <a:r>
              <a:rPr lang="en-US" dirty="0" smtClean="0">
                <a:solidFill>
                  <a:schemeClr val="accent4">
                    <a:lumMod val="75000"/>
                  </a:schemeClr>
                </a:solidFill>
              </a:rPr>
              <a:t> echo date("h:i:s") . "&lt;</a:t>
            </a:r>
            <a:r>
              <a:rPr lang="en-US" dirty="0" err="1" smtClean="0">
                <a:solidFill>
                  <a:schemeClr val="accent4">
                    <a:lumMod val="75000"/>
                  </a:schemeClr>
                </a:solidFill>
              </a:rPr>
              <a:t>br</a:t>
            </a:r>
            <a:r>
              <a:rPr lang="en-US" dirty="0" smtClean="0">
                <a:solidFill>
                  <a:schemeClr val="accent4">
                    <a:lumMod val="75000"/>
                  </a:schemeClr>
                </a:solidFill>
              </a:rPr>
              <a:t>&gt;"; </a:t>
            </a:r>
          </a:p>
          <a:p>
            <a:pPr lvl="5"/>
            <a:r>
              <a:rPr lang="en-US" dirty="0" smtClean="0">
                <a:solidFill>
                  <a:schemeClr val="accent4">
                    <a:lumMod val="75000"/>
                  </a:schemeClr>
                </a:solidFill>
              </a:rPr>
              <a:t> echo date("F d, Y h:i:s A") . "&lt;</a:t>
            </a:r>
            <a:r>
              <a:rPr lang="en-US" dirty="0" err="1" smtClean="0">
                <a:solidFill>
                  <a:schemeClr val="accent4">
                    <a:lumMod val="75000"/>
                  </a:schemeClr>
                </a:solidFill>
              </a:rPr>
              <a:t>br</a:t>
            </a:r>
            <a:r>
              <a:rPr lang="en-US" dirty="0" smtClean="0">
                <a:solidFill>
                  <a:schemeClr val="accent4">
                    <a:lumMod val="75000"/>
                  </a:schemeClr>
                </a:solidFill>
              </a:rPr>
              <a:t>&gt;";</a:t>
            </a:r>
          </a:p>
          <a:p>
            <a:pPr lvl="5"/>
            <a:r>
              <a:rPr lang="en-US" dirty="0" smtClean="0">
                <a:solidFill>
                  <a:schemeClr val="accent4">
                    <a:lumMod val="75000"/>
                  </a:schemeClr>
                </a:solidFill>
              </a:rPr>
              <a:t> echo date("h:i a") . "&lt;</a:t>
            </a:r>
            <a:r>
              <a:rPr lang="en-US" dirty="0" err="1" smtClean="0">
                <a:solidFill>
                  <a:schemeClr val="accent4">
                    <a:lumMod val="75000"/>
                  </a:schemeClr>
                </a:solidFill>
              </a:rPr>
              <a:t>br</a:t>
            </a:r>
            <a:r>
              <a:rPr lang="en-US" dirty="0" smtClean="0">
                <a:solidFill>
                  <a:schemeClr val="accent4">
                    <a:lumMod val="75000"/>
                  </a:schemeClr>
                </a:solidFill>
              </a:rPr>
              <a:t>&gt;";</a:t>
            </a:r>
            <a:endParaRPr lang="es-ES" dirty="0" smtClean="0">
              <a:solidFill>
                <a:schemeClr val="accent4">
                  <a:lumMod val="75000"/>
                </a:schemeClr>
              </a:solidFill>
            </a:endParaRPr>
          </a:p>
          <a:p>
            <a:pPr lvl="4"/>
            <a:r>
              <a:rPr lang="es-ES" dirty="0" smtClean="0">
                <a:solidFill>
                  <a:schemeClr val="accent4">
                    <a:lumMod val="75000"/>
                  </a:schemeClr>
                </a:solidFill>
              </a:rPr>
              <a:t>?&gt;</a:t>
            </a:r>
            <a:endParaRPr lang="en-US" dirty="0" smtClean="0">
              <a:solidFill>
                <a:schemeClr val="accent4">
                  <a:lumMod val="75000"/>
                </a:schemeClr>
              </a:solidFill>
            </a:endParaRPr>
          </a:p>
          <a:p>
            <a:r>
              <a:rPr lang="en-US" dirty="0" smtClean="0"/>
              <a:t/>
            </a:r>
            <a:br>
              <a:rPr lang="en-US" dirty="0" smtClean="0"/>
            </a:br>
            <a:endParaRPr lang="en-US" dirty="0" smtClean="0"/>
          </a:p>
        </p:txBody>
      </p:sp>
    </p:spTree>
    <p:extLst>
      <p:ext uri="{BB962C8B-B14F-4D97-AF65-F5344CB8AC3E}">
        <p14:creationId xmlns:p14="http://schemas.microsoft.com/office/powerpoint/2010/main" val="39841235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071538" y="0"/>
            <a:ext cx="9144000" cy="776530"/>
          </a:xfrm>
          <a:prstGeom prst="rect">
            <a:avLst/>
          </a:prstGeom>
        </p:spPr>
        <p:txBody>
          <a:bodyPr anchor="ctr"/>
          <a:lstStyle/>
          <a:p>
            <a:pPr fontAlgn="base"/>
            <a:r>
              <a:rPr lang="en-US" sz="3600" b="1" dirty="0" smtClean="0">
                <a:solidFill>
                  <a:srgbClr val="00B0F0"/>
                </a:solidFill>
              </a:rPr>
              <a:t>PHP</a:t>
            </a:r>
            <a:r>
              <a:rPr lang="en-US" sz="3600" b="1" dirty="0" smtClean="0"/>
              <a:t> </a:t>
            </a:r>
            <a:r>
              <a:rPr lang="en-US" sz="3600" b="1" dirty="0" smtClean="0">
                <a:solidFill>
                  <a:srgbClr val="00B0F0"/>
                </a:solidFill>
              </a:rPr>
              <a:t>time() Function</a:t>
            </a:r>
            <a:endParaRPr lang="en-US" sz="3600" b="1" dirty="0">
              <a:solidFill>
                <a:srgbClr val="00B0F0"/>
              </a:solidFill>
            </a:endParaRPr>
          </a:p>
        </p:txBody>
      </p:sp>
      <p:sp>
        <p:nvSpPr>
          <p:cNvPr id="15" name="Rectangle 14"/>
          <p:cNvSpPr/>
          <p:nvPr/>
        </p:nvSpPr>
        <p:spPr>
          <a:xfrm>
            <a:off x="357158" y="857238"/>
            <a:ext cx="8786842" cy="5078313"/>
          </a:xfrm>
          <a:prstGeom prst="rect">
            <a:avLst/>
          </a:prstGeom>
        </p:spPr>
        <p:txBody>
          <a:bodyPr wrap="square">
            <a:spAutoFit/>
          </a:bodyPr>
          <a:lstStyle/>
          <a:p>
            <a:pPr fontAlgn="base"/>
            <a:r>
              <a:rPr lang="en-US" dirty="0" smtClean="0"/>
              <a:t>The time() function is used to get the current time as a Unix timestamp (the number  of seconds since the beginning of the Unix epoch: January 1 1970 00:00:00 GMT).</a:t>
            </a:r>
          </a:p>
          <a:p>
            <a:pPr lvl="1" fontAlgn="base"/>
            <a:r>
              <a:rPr lang="en-US" dirty="0" smtClean="0">
                <a:solidFill>
                  <a:srgbClr val="C00000"/>
                </a:solidFill>
              </a:rPr>
              <a:t>&lt;?php </a:t>
            </a:r>
          </a:p>
          <a:p>
            <a:pPr lvl="1" fontAlgn="base"/>
            <a:r>
              <a:rPr lang="en-US" dirty="0" smtClean="0">
                <a:solidFill>
                  <a:srgbClr val="C00000"/>
                </a:solidFill>
              </a:rPr>
              <a:t>$timestamp = time();</a:t>
            </a:r>
          </a:p>
          <a:p>
            <a:pPr lvl="1" fontAlgn="base"/>
            <a:r>
              <a:rPr lang="en-US" dirty="0" smtClean="0">
                <a:solidFill>
                  <a:srgbClr val="C00000"/>
                </a:solidFill>
              </a:rPr>
              <a:t> echo($timestamp); </a:t>
            </a:r>
          </a:p>
          <a:p>
            <a:pPr lvl="1" fontAlgn="base"/>
            <a:r>
              <a:rPr lang="en-US" dirty="0" smtClean="0">
                <a:solidFill>
                  <a:srgbClr val="C00000"/>
                </a:solidFill>
              </a:rPr>
              <a:t>?&gt;</a:t>
            </a:r>
          </a:p>
          <a:p>
            <a:pPr fontAlgn="base"/>
            <a:r>
              <a:rPr lang="en-US" dirty="0" smtClean="0"/>
              <a:t>We can convert this timestamp to a human readable date through passing it to the previously introduce date() function.</a:t>
            </a:r>
          </a:p>
          <a:p>
            <a:pPr lvl="1" fontAlgn="base"/>
            <a:r>
              <a:rPr lang="en-US" dirty="0" smtClean="0">
                <a:solidFill>
                  <a:srgbClr val="C00000"/>
                </a:solidFill>
              </a:rPr>
              <a:t>&lt;?php </a:t>
            </a:r>
          </a:p>
          <a:p>
            <a:pPr lvl="1" fontAlgn="base"/>
            <a:r>
              <a:rPr lang="en-US" dirty="0" smtClean="0">
                <a:solidFill>
                  <a:srgbClr val="C00000"/>
                </a:solidFill>
              </a:rPr>
              <a:t>$timestamp = 1394003958;</a:t>
            </a:r>
          </a:p>
          <a:p>
            <a:pPr lvl="1" fontAlgn="base"/>
            <a:r>
              <a:rPr lang="en-US" dirty="0" smtClean="0">
                <a:solidFill>
                  <a:srgbClr val="C00000"/>
                </a:solidFill>
              </a:rPr>
              <a:t> echo(date("F d, Y h:i:s", $timestamp));</a:t>
            </a:r>
          </a:p>
          <a:p>
            <a:pPr lvl="1" fontAlgn="base"/>
            <a:r>
              <a:rPr lang="en-US" dirty="0" smtClean="0">
                <a:solidFill>
                  <a:srgbClr val="C00000"/>
                </a:solidFill>
              </a:rPr>
              <a:t> ?&gt;</a:t>
            </a:r>
          </a:p>
          <a:p>
            <a:r>
              <a:rPr lang="en-US" dirty="0" smtClean="0"/>
              <a:t/>
            </a:r>
            <a:br>
              <a:rPr lang="en-US" dirty="0" smtClean="0"/>
            </a:br>
            <a:endParaRPr lang="en-US" b="1" dirty="0" smtClean="0">
              <a:solidFill>
                <a:srgbClr val="0070C0"/>
              </a:solidFill>
            </a:endParaRPr>
          </a:p>
          <a:p>
            <a:pPr fontAlgn="base"/>
            <a:endParaRPr lang="en-US" dirty="0" smtClean="0"/>
          </a:p>
          <a:p>
            <a:pPr fontAlgn="base"/>
            <a:endParaRPr lang="en-US" dirty="0" smtClean="0"/>
          </a:p>
          <a:p>
            <a:pPr fontAlgn="base"/>
            <a:endParaRPr lang="en-US" dirty="0" smtClean="0"/>
          </a:p>
          <a:p>
            <a:pPr fontAlgn="base"/>
            <a:endParaRPr lang="en-US" dirty="0">
              <a:solidFill>
                <a:schemeClr val="accent4">
                  <a:lumMod val="75000"/>
                </a:schemeClr>
              </a:solidFill>
            </a:endParaRPr>
          </a:p>
        </p:txBody>
      </p:sp>
    </p:spTree>
    <p:extLst>
      <p:ext uri="{BB962C8B-B14F-4D97-AF65-F5344CB8AC3E}">
        <p14:creationId xmlns:p14="http://schemas.microsoft.com/office/powerpoint/2010/main" val="39841235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714348" y="214296"/>
            <a:ext cx="9144000" cy="276482"/>
          </a:xfrm>
          <a:prstGeom prst="rect">
            <a:avLst/>
          </a:prstGeom>
        </p:spPr>
        <p:txBody>
          <a:bodyPr anchor="ctr"/>
          <a:lstStyle/>
          <a:p>
            <a:pPr fontAlgn="base"/>
            <a:r>
              <a:rPr lang="en-US" sz="3600" b="1" dirty="0" smtClean="0">
                <a:solidFill>
                  <a:srgbClr val="00B0F0"/>
                </a:solidFill>
              </a:rPr>
              <a:t>PHP </a:t>
            </a:r>
            <a:r>
              <a:rPr lang="en-US" sz="3600" b="1" dirty="0" err="1" smtClean="0">
                <a:solidFill>
                  <a:srgbClr val="00B0F0"/>
                </a:solidFill>
              </a:rPr>
              <a:t>mktime</a:t>
            </a:r>
            <a:r>
              <a:rPr lang="en-US" sz="3600" b="1" dirty="0" smtClean="0">
                <a:solidFill>
                  <a:srgbClr val="00B0F0"/>
                </a:solidFill>
              </a:rPr>
              <a:t>() Function</a:t>
            </a:r>
            <a:endParaRPr lang="en-US" sz="3600" b="1" dirty="0">
              <a:solidFill>
                <a:srgbClr val="00B0F0"/>
              </a:solidFill>
            </a:endParaRPr>
          </a:p>
        </p:txBody>
      </p:sp>
      <p:sp>
        <p:nvSpPr>
          <p:cNvPr id="15" name="Rectangle 14"/>
          <p:cNvSpPr/>
          <p:nvPr/>
        </p:nvSpPr>
        <p:spPr>
          <a:xfrm>
            <a:off x="785786" y="857238"/>
            <a:ext cx="8358214" cy="5139869"/>
          </a:xfrm>
          <a:prstGeom prst="rect">
            <a:avLst/>
          </a:prstGeom>
        </p:spPr>
        <p:txBody>
          <a:bodyPr wrap="square">
            <a:spAutoFit/>
          </a:bodyPr>
          <a:lstStyle/>
          <a:p>
            <a:pPr fontAlgn="base"/>
            <a:r>
              <a:rPr lang="en-US" dirty="0" smtClean="0"/>
              <a:t>The </a:t>
            </a:r>
            <a:r>
              <a:rPr lang="en-US" b="1" dirty="0" err="1" smtClean="0">
                <a:solidFill>
                  <a:srgbClr val="C00000"/>
                </a:solidFill>
              </a:rPr>
              <a:t>mktime</a:t>
            </a:r>
            <a:r>
              <a:rPr lang="en-US" b="1" dirty="0" smtClean="0">
                <a:solidFill>
                  <a:srgbClr val="C00000"/>
                </a:solidFill>
              </a:rPr>
              <a:t>()</a:t>
            </a:r>
            <a:r>
              <a:rPr lang="en-US" dirty="0" smtClean="0"/>
              <a:t> function is used to create the timestamp based on a specific date and time. If no date and time is provided, the timestamp for the current date and time is returned.</a:t>
            </a:r>
          </a:p>
          <a:p>
            <a:pPr fontAlgn="base"/>
            <a:r>
              <a:rPr lang="en-US" dirty="0" smtClean="0"/>
              <a:t>The syntax of the </a:t>
            </a:r>
            <a:r>
              <a:rPr lang="en-US" dirty="0" err="1" smtClean="0"/>
              <a:t>mktime</a:t>
            </a:r>
            <a:r>
              <a:rPr lang="en-US" dirty="0" smtClean="0"/>
              <a:t>() function can be given with:</a:t>
            </a:r>
          </a:p>
          <a:p>
            <a:r>
              <a:rPr lang="en-US" dirty="0" smtClean="0"/>
              <a:t>	</a:t>
            </a:r>
            <a:r>
              <a:rPr lang="en-US" b="1" dirty="0" err="1" smtClean="0">
                <a:solidFill>
                  <a:srgbClr val="C00000"/>
                </a:solidFill>
              </a:rPr>
              <a:t>mktime</a:t>
            </a:r>
            <a:r>
              <a:rPr lang="en-US" b="1" dirty="0" smtClean="0">
                <a:solidFill>
                  <a:srgbClr val="C00000"/>
                </a:solidFill>
              </a:rPr>
              <a:t>(</a:t>
            </a:r>
            <a:r>
              <a:rPr lang="en-US" b="1" i="1" dirty="0" smtClean="0">
                <a:solidFill>
                  <a:srgbClr val="C00000"/>
                </a:solidFill>
              </a:rPr>
              <a:t>hour</a:t>
            </a:r>
            <a:r>
              <a:rPr lang="en-US" b="1" dirty="0" smtClean="0">
                <a:solidFill>
                  <a:srgbClr val="C00000"/>
                </a:solidFill>
              </a:rPr>
              <a:t>, </a:t>
            </a:r>
            <a:r>
              <a:rPr lang="en-US" b="1" i="1" dirty="0" smtClean="0">
                <a:solidFill>
                  <a:srgbClr val="C00000"/>
                </a:solidFill>
              </a:rPr>
              <a:t>minute</a:t>
            </a:r>
            <a:r>
              <a:rPr lang="en-US" b="1" dirty="0" smtClean="0">
                <a:solidFill>
                  <a:srgbClr val="C00000"/>
                </a:solidFill>
              </a:rPr>
              <a:t>, </a:t>
            </a:r>
            <a:r>
              <a:rPr lang="en-US" b="1" i="1" dirty="0" smtClean="0">
                <a:solidFill>
                  <a:srgbClr val="C00000"/>
                </a:solidFill>
              </a:rPr>
              <a:t>second</a:t>
            </a:r>
            <a:r>
              <a:rPr lang="en-US" b="1" dirty="0" smtClean="0">
                <a:solidFill>
                  <a:srgbClr val="C00000"/>
                </a:solidFill>
              </a:rPr>
              <a:t>, </a:t>
            </a:r>
            <a:r>
              <a:rPr lang="en-US" b="1" i="1" dirty="0" smtClean="0">
                <a:solidFill>
                  <a:srgbClr val="C00000"/>
                </a:solidFill>
              </a:rPr>
              <a:t>month</a:t>
            </a:r>
            <a:r>
              <a:rPr lang="en-US" b="1" dirty="0" smtClean="0">
                <a:solidFill>
                  <a:srgbClr val="C00000"/>
                </a:solidFill>
              </a:rPr>
              <a:t>, </a:t>
            </a:r>
            <a:r>
              <a:rPr lang="en-US" b="1" i="1" dirty="0" smtClean="0">
                <a:solidFill>
                  <a:srgbClr val="C00000"/>
                </a:solidFill>
              </a:rPr>
              <a:t>day</a:t>
            </a:r>
            <a:r>
              <a:rPr lang="en-US" b="1" dirty="0" smtClean="0">
                <a:solidFill>
                  <a:srgbClr val="C00000"/>
                </a:solidFill>
              </a:rPr>
              <a:t>, </a:t>
            </a:r>
            <a:r>
              <a:rPr lang="en-US" b="1" i="1" dirty="0" smtClean="0">
                <a:solidFill>
                  <a:srgbClr val="C00000"/>
                </a:solidFill>
              </a:rPr>
              <a:t>year</a:t>
            </a:r>
            <a:r>
              <a:rPr lang="en-US" b="1" dirty="0" smtClean="0">
                <a:solidFill>
                  <a:srgbClr val="C00000"/>
                </a:solidFill>
              </a:rPr>
              <a:t>)</a:t>
            </a:r>
          </a:p>
          <a:p>
            <a:pPr fontAlgn="base"/>
            <a:r>
              <a:rPr lang="en-US" b="1" dirty="0" smtClean="0"/>
              <a:t>Example</a:t>
            </a:r>
          </a:p>
          <a:p>
            <a:r>
              <a:rPr lang="en-US" sz="1600" dirty="0" smtClean="0"/>
              <a:t>&lt;?php </a:t>
            </a:r>
          </a:p>
          <a:p>
            <a:r>
              <a:rPr lang="en-US" sz="1600" dirty="0" smtClean="0"/>
              <a:t>// Create the timestamp for a particular date</a:t>
            </a:r>
          </a:p>
          <a:p>
            <a:r>
              <a:rPr lang="en-US" sz="1600" dirty="0" smtClean="0"/>
              <a:t> echo </a:t>
            </a:r>
            <a:r>
              <a:rPr lang="en-US" sz="1600" dirty="0" err="1" smtClean="0"/>
              <a:t>mktime</a:t>
            </a:r>
            <a:r>
              <a:rPr lang="en-US" sz="1600" dirty="0" smtClean="0"/>
              <a:t>(15, 20, 12, 5, 10, 2014); </a:t>
            </a:r>
          </a:p>
          <a:p>
            <a:r>
              <a:rPr lang="en-US" sz="1600" dirty="0" smtClean="0"/>
              <a:t>?&gt;</a:t>
            </a:r>
          </a:p>
          <a:p>
            <a:r>
              <a:rPr lang="en-US" sz="1600" dirty="0" smtClean="0"/>
              <a:t>The </a:t>
            </a:r>
            <a:r>
              <a:rPr lang="en-US" sz="1600" dirty="0" err="1" smtClean="0"/>
              <a:t>mktime</a:t>
            </a:r>
            <a:r>
              <a:rPr lang="en-US" sz="1600" dirty="0" smtClean="0"/>
              <a:t>() function can also be used to find a particular date in future after a specific time period. As in the following example, which displays the date which falls on after 30 month from the current date?</a:t>
            </a:r>
          </a:p>
          <a:p>
            <a:r>
              <a:rPr lang="en-US" sz="1600" dirty="0" smtClean="0"/>
              <a:t>&lt;?php </a:t>
            </a:r>
          </a:p>
          <a:p>
            <a:r>
              <a:rPr lang="en-US" sz="1600" dirty="0" smtClean="0"/>
              <a:t> $</a:t>
            </a:r>
            <a:r>
              <a:rPr lang="en-US" sz="1600" dirty="0" err="1" smtClean="0"/>
              <a:t>futureDate</a:t>
            </a:r>
            <a:r>
              <a:rPr lang="en-US" sz="1600" dirty="0" smtClean="0"/>
              <a:t> = </a:t>
            </a:r>
            <a:r>
              <a:rPr lang="en-US" sz="1600" dirty="0" err="1" smtClean="0"/>
              <a:t>mktime</a:t>
            </a:r>
            <a:r>
              <a:rPr lang="en-US" sz="1600" dirty="0" smtClean="0"/>
              <a:t>(0, 0, 0, date("m")+30, date("d"), date("Y")); </a:t>
            </a:r>
          </a:p>
          <a:p>
            <a:r>
              <a:rPr lang="en-US" sz="1600" dirty="0" smtClean="0"/>
              <a:t>echo date("d/m/Y", $</a:t>
            </a:r>
            <a:r>
              <a:rPr lang="en-US" sz="1600" dirty="0" err="1" smtClean="0"/>
              <a:t>futureDate</a:t>
            </a:r>
            <a:r>
              <a:rPr lang="en-US" sz="1600" dirty="0" smtClean="0"/>
              <a:t>); </a:t>
            </a:r>
          </a:p>
          <a:p>
            <a:r>
              <a:rPr lang="en-US" sz="1600" dirty="0" smtClean="0"/>
              <a:t>?&gt;</a:t>
            </a:r>
          </a:p>
          <a:p>
            <a:endParaRPr lang="en-US" sz="1200" b="1" dirty="0" smtClean="0">
              <a:solidFill>
                <a:srgbClr val="C00000"/>
              </a:solidFill>
            </a:endParaRPr>
          </a:p>
          <a:p>
            <a:pPr fontAlgn="base"/>
            <a:endParaRPr lang="en-US" sz="1200" dirty="0" smtClean="0"/>
          </a:p>
          <a:p>
            <a:pPr fontAlgn="base"/>
            <a:endParaRPr lang="en-US" sz="1200" dirty="0">
              <a:solidFill>
                <a:srgbClr val="C00000"/>
              </a:solidFill>
            </a:endParaRPr>
          </a:p>
        </p:txBody>
      </p:sp>
    </p:spTree>
    <p:extLst>
      <p:ext uri="{BB962C8B-B14F-4D97-AF65-F5344CB8AC3E}">
        <p14:creationId xmlns:p14="http://schemas.microsoft.com/office/powerpoint/2010/main" val="39841235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285720" y="0"/>
            <a:ext cx="9286876" cy="776530"/>
          </a:xfrm>
          <a:prstGeom prst="rect">
            <a:avLst/>
          </a:prstGeom>
        </p:spPr>
        <p:txBody>
          <a:bodyPr anchor="ctr"/>
          <a:lstStyle/>
          <a:p>
            <a:r>
              <a:rPr lang="en-US" sz="3600" b="1" dirty="0" smtClean="0">
                <a:solidFill>
                  <a:srgbClr val="00B0F0"/>
                </a:solidFill>
              </a:rPr>
              <a:t>Date From a String With strtotime()</a:t>
            </a:r>
            <a:endParaRPr lang="en-US" sz="3600" b="1" dirty="0">
              <a:solidFill>
                <a:srgbClr val="00B0F0"/>
              </a:solidFill>
            </a:endParaRPr>
          </a:p>
        </p:txBody>
      </p:sp>
      <p:sp>
        <p:nvSpPr>
          <p:cNvPr id="15" name="Rectangle 14"/>
          <p:cNvSpPr/>
          <p:nvPr/>
        </p:nvSpPr>
        <p:spPr>
          <a:xfrm>
            <a:off x="-32" y="928676"/>
            <a:ext cx="9286940" cy="4278094"/>
          </a:xfrm>
          <a:prstGeom prst="rect">
            <a:avLst/>
          </a:prstGeom>
        </p:spPr>
        <p:txBody>
          <a:bodyPr wrap="square">
            <a:spAutoFit/>
          </a:bodyPr>
          <a:lstStyle/>
          <a:p>
            <a:pPr fontAlgn="base"/>
            <a:r>
              <a:rPr lang="en-US" sz="1600" dirty="0" smtClean="0"/>
              <a:t>The PHP </a:t>
            </a:r>
            <a:r>
              <a:rPr lang="en-US" sz="1600" b="1" dirty="0" smtClean="0">
                <a:solidFill>
                  <a:srgbClr val="C00000"/>
                </a:solidFill>
              </a:rPr>
              <a:t>strtotime()</a:t>
            </a:r>
            <a:r>
              <a:rPr lang="en-US" sz="1600" dirty="0" smtClean="0"/>
              <a:t> function is used to convert a human readable date string into a Unix timestamp (the number of seconds since January 1 1970 00:00:00 GMT).</a:t>
            </a:r>
          </a:p>
          <a:p>
            <a:pPr lvl="1" fontAlgn="base"/>
            <a:r>
              <a:rPr lang="en-US" sz="1600" b="1" dirty="0" smtClean="0">
                <a:solidFill>
                  <a:srgbClr val="C00000"/>
                </a:solidFill>
              </a:rPr>
              <a:t>Syntax</a:t>
            </a:r>
          </a:p>
          <a:p>
            <a:pPr lvl="1"/>
            <a:r>
              <a:rPr lang="en-US" sz="1600" b="1" dirty="0" smtClean="0">
                <a:solidFill>
                  <a:srgbClr val="C00000"/>
                </a:solidFill>
              </a:rPr>
              <a:t>     </a:t>
            </a:r>
            <a:r>
              <a:rPr lang="en-US" sz="1600" b="1" dirty="0" err="1" smtClean="0">
                <a:solidFill>
                  <a:srgbClr val="C00000"/>
                </a:solidFill>
              </a:rPr>
              <a:t>strtotime</a:t>
            </a:r>
            <a:r>
              <a:rPr lang="en-US" sz="1600" b="1" dirty="0" smtClean="0">
                <a:solidFill>
                  <a:srgbClr val="C00000"/>
                </a:solidFill>
              </a:rPr>
              <a:t>(</a:t>
            </a:r>
            <a:r>
              <a:rPr lang="en-US" sz="1600" b="1" i="1" dirty="0" smtClean="0">
                <a:solidFill>
                  <a:srgbClr val="C00000"/>
                </a:solidFill>
              </a:rPr>
              <a:t>time, now</a:t>
            </a:r>
            <a:r>
              <a:rPr lang="en-US" sz="1600" b="1" dirty="0" smtClean="0">
                <a:solidFill>
                  <a:srgbClr val="C00000"/>
                </a:solidFill>
              </a:rPr>
              <a:t>)</a:t>
            </a:r>
          </a:p>
          <a:p>
            <a:endParaRPr lang="en-US" sz="1600" b="1" dirty="0" smtClean="0">
              <a:solidFill>
                <a:srgbClr val="C00000"/>
              </a:solidFill>
            </a:endParaRPr>
          </a:p>
          <a:p>
            <a:pPr lvl="2"/>
            <a:r>
              <a:rPr lang="en-US" sz="1600" dirty="0" smtClean="0"/>
              <a:t>&lt;?php</a:t>
            </a:r>
            <a:br>
              <a:rPr lang="en-US" sz="1600" dirty="0" smtClean="0"/>
            </a:br>
            <a:r>
              <a:rPr lang="en-US" sz="1600" dirty="0" smtClean="0"/>
              <a:t>	$d=</a:t>
            </a:r>
            <a:r>
              <a:rPr lang="en-US" sz="1600" dirty="0" err="1" smtClean="0"/>
              <a:t>strtotime</a:t>
            </a:r>
            <a:r>
              <a:rPr lang="en-US" sz="1600" dirty="0" smtClean="0"/>
              <a:t>("10:30pm April 15 2014");</a:t>
            </a:r>
            <a:br>
              <a:rPr lang="en-US" sz="1600" dirty="0" smtClean="0"/>
            </a:br>
            <a:r>
              <a:rPr lang="en-US" sz="1600" dirty="0" smtClean="0"/>
              <a:t>	echo "Created date is " . date("Y-m-d h:i:sa", $d);</a:t>
            </a:r>
            <a:br>
              <a:rPr lang="en-US" sz="1600" dirty="0" smtClean="0"/>
            </a:br>
            <a:r>
              <a:rPr lang="en-US" sz="1600" dirty="0" smtClean="0"/>
              <a:t>	$d=</a:t>
            </a:r>
            <a:r>
              <a:rPr lang="en-US" sz="1600" dirty="0" err="1" smtClean="0"/>
              <a:t>strtotime</a:t>
            </a:r>
            <a:r>
              <a:rPr lang="en-US" sz="1600" dirty="0" smtClean="0"/>
              <a:t>("tomorrow");</a:t>
            </a:r>
            <a:br>
              <a:rPr lang="en-US" sz="1600" dirty="0" smtClean="0"/>
            </a:br>
            <a:r>
              <a:rPr lang="en-US" sz="1600" dirty="0" smtClean="0"/>
              <a:t>	echo date("Y-m-d h:i:sa", $d) . "&lt;</a:t>
            </a:r>
            <a:r>
              <a:rPr lang="en-US" sz="1600" dirty="0" err="1" smtClean="0"/>
              <a:t>br</a:t>
            </a:r>
            <a:r>
              <a:rPr lang="en-US" sz="1600" dirty="0" smtClean="0"/>
              <a:t>&gt;";</a:t>
            </a:r>
            <a:br>
              <a:rPr lang="en-US" sz="1600" dirty="0" smtClean="0"/>
            </a:br>
            <a:r>
              <a:rPr lang="en-US" sz="1600" dirty="0" smtClean="0"/>
              <a:t>	$d=</a:t>
            </a:r>
            <a:r>
              <a:rPr lang="en-US" sz="1600" dirty="0" err="1" smtClean="0"/>
              <a:t>strtotime</a:t>
            </a:r>
            <a:r>
              <a:rPr lang="en-US" sz="1600" dirty="0" smtClean="0"/>
              <a:t>("next Saturday");</a:t>
            </a:r>
            <a:br>
              <a:rPr lang="en-US" sz="1600" dirty="0" smtClean="0"/>
            </a:br>
            <a:r>
              <a:rPr lang="en-US" sz="1600" dirty="0" smtClean="0"/>
              <a:t>	echo date("Y-m-d h:i:sa", $d) . "&lt;</a:t>
            </a:r>
            <a:r>
              <a:rPr lang="en-US" sz="1600" dirty="0" err="1" smtClean="0"/>
              <a:t>br</a:t>
            </a:r>
            <a:r>
              <a:rPr lang="en-US" sz="1600" dirty="0" smtClean="0"/>
              <a:t>&gt;";</a:t>
            </a:r>
            <a:br>
              <a:rPr lang="en-US" sz="1600" dirty="0" smtClean="0"/>
            </a:br>
            <a:r>
              <a:rPr lang="en-US" sz="1600" dirty="0" smtClean="0"/>
              <a:t>	$d=</a:t>
            </a:r>
            <a:r>
              <a:rPr lang="en-US" sz="1600" dirty="0" err="1" smtClean="0"/>
              <a:t>strtotime</a:t>
            </a:r>
            <a:r>
              <a:rPr lang="en-US" sz="1600" dirty="0" smtClean="0"/>
              <a:t>("+3 Months");</a:t>
            </a:r>
            <a:br>
              <a:rPr lang="en-US" sz="1600" dirty="0" smtClean="0"/>
            </a:br>
            <a:r>
              <a:rPr lang="en-US" sz="1600" dirty="0" smtClean="0"/>
              <a:t>	echo date("Y-m-d h:i:sa", $d) . "&lt;</a:t>
            </a:r>
            <a:r>
              <a:rPr lang="en-US" sz="1600" dirty="0" err="1" smtClean="0"/>
              <a:t>br</a:t>
            </a:r>
            <a:r>
              <a:rPr lang="en-US" sz="1600" dirty="0" smtClean="0"/>
              <a:t>&gt;";</a:t>
            </a:r>
            <a:br>
              <a:rPr lang="en-US" sz="1600" dirty="0" smtClean="0"/>
            </a:br>
            <a:r>
              <a:rPr lang="en-US" sz="1600" dirty="0" smtClean="0"/>
              <a:t>?&gt;</a:t>
            </a:r>
            <a:endParaRPr lang="en-US" sz="1600" b="1" dirty="0" smtClean="0">
              <a:solidFill>
                <a:srgbClr val="C00000"/>
              </a:solidFill>
            </a:endParaRPr>
          </a:p>
          <a:p>
            <a:endParaRPr lang="en-US" sz="1600" b="1" dirty="0" smtClean="0">
              <a:solidFill>
                <a:srgbClr val="C00000"/>
              </a:solidFill>
            </a:endParaRPr>
          </a:p>
          <a:p>
            <a:pPr fontAlgn="base"/>
            <a:endParaRPr lang="en-US" sz="1600" dirty="0"/>
          </a:p>
        </p:txBody>
      </p:sp>
    </p:spTree>
    <p:extLst>
      <p:ext uri="{BB962C8B-B14F-4D97-AF65-F5344CB8AC3E}">
        <p14:creationId xmlns:p14="http://schemas.microsoft.com/office/powerpoint/2010/main" val="398412359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42844" y="0"/>
            <a:ext cx="9429752" cy="776530"/>
          </a:xfrm>
          <a:prstGeom prst="rect">
            <a:avLst/>
          </a:prstGeom>
        </p:spPr>
        <p:txBody>
          <a:bodyPr anchor="ctr"/>
          <a:lstStyle/>
          <a:p>
            <a:pPr fontAlgn="base"/>
            <a:r>
              <a:rPr lang="en-US" sz="3200" b="1" dirty="0" smtClean="0">
                <a:solidFill>
                  <a:srgbClr val="00B0F0"/>
                </a:solidFill>
              </a:rPr>
              <a:t>Including a PHP File into Another PHP File</a:t>
            </a:r>
            <a:endParaRPr lang="en-US" sz="3200" b="1" dirty="0">
              <a:solidFill>
                <a:srgbClr val="00B0F0"/>
              </a:solidFill>
            </a:endParaRPr>
          </a:p>
        </p:txBody>
      </p:sp>
      <p:sp>
        <p:nvSpPr>
          <p:cNvPr id="15" name="Rectangle 14"/>
          <p:cNvSpPr/>
          <p:nvPr/>
        </p:nvSpPr>
        <p:spPr>
          <a:xfrm>
            <a:off x="-32" y="928676"/>
            <a:ext cx="9144032" cy="2554545"/>
          </a:xfrm>
          <a:prstGeom prst="rect">
            <a:avLst/>
          </a:prstGeom>
        </p:spPr>
        <p:txBody>
          <a:bodyPr wrap="square">
            <a:spAutoFit/>
          </a:bodyPr>
          <a:lstStyle/>
          <a:p>
            <a:pPr algn="just" fontAlgn="base"/>
            <a:r>
              <a:rPr lang="en-US" sz="1600" dirty="0" smtClean="0"/>
              <a:t>The </a:t>
            </a:r>
            <a:r>
              <a:rPr lang="en-US" sz="1600" b="1" dirty="0" smtClean="0">
                <a:solidFill>
                  <a:srgbClr val="C00000"/>
                </a:solidFill>
              </a:rPr>
              <a:t>include()</a:t>
            </a:r>
            <a:r>
              <a:rPr lang="en-US" sz="1600" dirty="0" smtClean="0"/>
              <a:t> and </a:t>
            </a:r>
            <a:r>
              <a:rPr lang="en-US" sz="1600" b="1" dirty="0" smtClean="0">
                <a:solidFill>
                  <a:srgbClr val="C00000"/>
                </a:solidFill>
              </a:rPr>
              <a:t>require()</a:t>
            </a:r>
            <a:r>
              <a:rPr lang="en-US" sz="1600" dirty="0" smtClean="0"/>
              <a:t> statement allow you to include the code contained in a PHP file within another PHP file. Including a file produces the same result as copying the script from the file specified and pasted into the location where it is called.</a:t>
            </a:r>
          </a:p>
          <a:p>
            <a:pPr algn="just" fontAlgn="base"/>
            <a:r>
              <a:rPr lang="en-US" sz="1600" dirty="0" smtClean="0"/>
              <a:t>You can save a lot of time and work through including files — Just store a block of code in a separate file and include it wherever you want using the </a:t>
            </a:r>
            <a:r>
              <a:rPr lang="en-US" sz="1600" b="1" dirty="0" smtClean="0">
                <a:solidFill>
                  <a:srgbClr val="C00000"/>
                </a:solidFill>
              </a:rPr>
              <a:t>include()</a:t>
            </a:r>
            <a:r>
              <a:rPr lang="en-US" sz="1600" dirty="0" smtClean="0"/>
              <a:t> and </a:t>
            </a:r>
            <a:r>
              <a:rPr lang="en-US" sz="1600" b="1" dirty="0" smtClean="0">
                <a:solidFill>
                  <a:srgbClr val="C00000"/>
                </a:solidFill>
              </a:rPr>
              <a:t>require()</a:t>
            </a:r>
            <a:r>
              <a:rPr lang="en-US" sz="1600" dirty="0" smtClean="0"/>
              <a:t> statements instead of typing the entire block of code multiple times.</a:t>
            </a:r>
          </a:p>
          <a:p>
            <a:pPr fontAlgn="base"/>
            <a:endParaRPr lang="en-US" sz="1600" b="1" dirty="0" smtClean="0">
              <a:solidFill>
                <a:srgbClr val="C00000"/>
              </a:solidFill>
            </a:endParaRPr>
          </a:p>
          <a:p>
            <a:pPr fontAlgn="base"/>
            <a:r>
              <a:rPr lang="en-US" sz="1600" b="1" dirty="0" smtClean="0">
                <a:solidFill>
                  <a:srgbClr val="C00000"/>
                </a:solidFill>
              </a:rPr>
              <a:t>	Syntax:</a:t>
            </a:r>
          </a:p>
          <a:p>
            <a:pPr lvl="1"/>
            <a:r>
              <a:rPr lang="en-US" sz="1600" dirty="0" smtClean="0">
                <a:solidFill>
                  <a:srgbClr val="C00000"/>
                </a:solidFill>
              </a:rPr>
              <a:t>		include("path/to/filename"); -Or- include "path/to/filename";</a:t>
            </a:r>
            <a:br>
              <a:rPr lang="en-US" sz="1600" dirty="0" smtClean="0">
                <a:solidFill>
                  <a:srgbClr val="C00000"/>
                </a:solidFill>
              </a:rPr>
            </a:br>
            <a:r>
              <a:rPr lang="en-US" sz="1600" dirty="0" smtClean="0">
                <a:solidFill>
                  <a:srgbClr val="C00000"/>
                </a:solidFill>
              </a:rPr>
              <a:t>		require("path/to/filename"); -Or- require "path/to/filename";</a:t>
            </a:r>
            <a:endParaRPr lang="en-US" sz="1600" dirty="0">
              <a:solidFill>
                <a:srgbClr val="C00000"/>
              </a:solidFill>
            </a:endParaRPr>
          </a:p>
        </p:txBody>
      </p:sp>
    </p:spTree>
    <p:extLst>
      <p:ext uri="{BB962C8B-B14F-4D97-AF65-F5344CB8AC3E}">
        <p14:creationId xmlns:p14="http://schemas.microsoft.com/office/powerpoint/2010/main" val="3984123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259632" y="0"/>
            <a:ext cx="8098650" cy="776530"/>
          </a:xfrm>
          <a:prstGeom prst="rect">
            <a:avLst/>
          </a:prstGeom>
        </p:spPr>
        <p:txBody>
          <a:bodyPr anchor="ctr"/>
          <a:lstStyle/>
          <a:p>
            <a:r>
              <a:rPr lang="en-US" sz="3200" b="1" dirty="0" smtClean="0">
                <a:solidFill>
                  <a:srgbClr val="C00000"/>
                </a:solidFill>
              </a:rPr>
              <a:t>3.Validate Number</a:t>
            </a:r>
            <a:endParaRPr lang="en-US" sz="3200" b="1" dirty="0">
              <a:solidFill>
                <a:srgbClr val="C00000"/>
              </a:solidFill>
            </a:endParaRPr>
          </a:p>
        </p:txBody>
      </p:sp>
      <p:sp>
        <p:nvSpPr>
          <p:cNvPr id="13" name="Rectangle 12"/>
          <p:cNvSpPr/>
          <p:nvPr/>
        </p:nvSpPr>
        <p:spPr>
          <a:xfrm>
            <a:off x="683568" y="865406"/>
            <a:ext cx="8103274" cy="1846659"/>
          </a:xfrm>
          <a:prstGeom prst="rect">
            <a:avLst/>
          </a:prstGeom>
        </p:spPr>
        <p:txBody>
          <a:bodyPr wrap="square">
            <a:spAutoFit/>
          </a:bodyPr>
          <a:lstStyle/>
          <a:p>
            <a:pPr lvl="2"/>
            <a:r>
              <a:rPr lang="en-US" sz="1600" dirty="0" smtClean="0"/>
              <a:t>$mobileno = $_POST ["</a:t>
            </a:r>
            <a:r>
              <a:rPr lang="en-US" sz="1600" dirty="0" err="1" smtClean="0"/>
              <a:t>Mobile_no</a:t>
            </a:r>
            <a:r>
              <a:rPr lang="en-US" sz="1600" dirty="0" smtClean="0"/>
              <a:t>"];  </a:t>
            </a:r>
          </a:p>
          <a:p>
            <a:pPr lvl="2"/>
            <a:r>
              <a:rPr lang="en-US" sz="1600" b="1" dirty="0" smtClean="0"/>
              <a:t>if</a:t>
            </a:r>
            <a:r>
              <a:rPr lang="en-US" sz="1600" dirty="0" smtClean="0"/>
              <a:t> (!preg_match ("/^[0-9]*$/", $mobileno) ){  </a:t>
            </a:r>
          </a:p>
          <a:p>
            <a:pPr lvl="2"/>
            <a:r>
              <a:rPr lang="en-US" sz="1600" dirty="0" smtClean="0"/>
              <a:t>    $ErrMsg = "Only numeric value is allowed.";  </a:t>
            </a:r>
          </a:p>
          <a:p>
            <a:pPr lvl="2"/>
            <a:r>
              <a:rPr lang="en-US" sz="1600" dirty="0" smtClean="0"/>
              <a:t>    echo $ErrMsg;  </a:t>
            </a:r>
          </a:p>
          <a:p>
            <a:pPr lvl="2"/>
            <a:r>
              <a:rPr lang="en-US" sz="1600" dirty="0" smtClean="0"/>
              <a:t>} </a:t>
            </a:r>
            <a:r>
              <a:rPr lang="en-US" sz="1600" b="1" dirty="0" smtClean="0"/>
              <a:t>else</a:t>
            </a:r>
            <a:r>
              <a:rPr lang="en-US" sz="1600" dirty="0" smtClean="0"/>
              <a:t> {  </a:t>
            </a:r>
          </a:p>
          <a:p>
            <a:pPr lvl="2"/>
            <a:r>
              <a:rPr lang="en-US" sz="1600" dirty="0" smtClean="0"/>
              <a:t>    echo $mobileno;  </a:t>
            </a:r>
          </a:p>
          <a:p>
            <a:pPr lvl="2"/>
            <a:r>
              <a:rPr lang="en-US" sz="1600" dirty="0" smtClean="0"/>
              <a:t>}  </a:t>
            </a:r>
            <a:endParaRPr lang="en-US" sz="1600" dirty="0"/>
          </a:p>
        </p:txBody>
      </p:sp>
    </p:spTree>
    <p:extLst>
      <p:ext uri="{BB962C8B-B14F-4D97-AF65-F5344CB8AC3E}">
        <p14:creationId xmlns:p14="http://schemas.microsoft.com/office/powerpoint/2010/main" val="387477634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071538" y="0"/>
            <a:ext cx="8501058" cy="776530"/>
          </a:xfrm>
          <a:prstGeom prst="rect">
            <a:avLst/>
          </a:prstGeom>
        </p:spPr>
        <p:txBody>
          <a:bodyPr anchor="ctr"/>
          <a:lstStyle/>
          <a:p>
            <a:pPr fontAlgn="base"/>
            <a:r>
              <a:rPr lang="en-US" sz="3200" b="1" dirty="0" smtClean="0">
                <a:solidFill>
                  <a:srgbClr val="00B0F0"/>
                </a:solidFill>
              </a:rPr>
              <a:t>Example</a:t>
            </a:r>
            <a:endParaRPr lang="en-US" sz="3200" b="1" dirty="0">
              <a:solidFill>
                <a:srgbClr val="00B0F0"/>
              </a:solidFill>
            </a:endParaRPr>
          </a:p>
        </p:txBody>
      </p:sp>
      <p:sp>
        <p:nvSpPr>
          <p:cNvPr id="15" name="Rectangle 14"/>
          <p:cNvSpPr/>
          <p:nvPr/>
        </p:nvSpPr>
        <p:spPr>
          <a:xfrm>
            <a:off x="-32" y="928676"/>
            <a:ext cx="9144032" cy="4031873"/>
          </a:xfrm>
          <a:prstGeom prst="rect">
            <a:avLst/>
          </a:prstGeom>
        </p:spPr>
        <p:txBody>
          <a:bodyPr wrap="square">
            <a:spAutoFit/>
          </a:bodyPr>
          <a:lstStyle/>
          <a:p>
            <a:pPr lvl="1" fontAlgn="base"/>
            <a:r>
              <a:rPr lang="en-US" sz="1600" b="1" dirty="0" smtClean="0">
                <a:solidFill>
                  <a:srgbClr val="FF0000"/>
                </a:solidFill>
              </a:rPr>
              <a:t> //main.php</a:t>
            </a:r>
          </a:p>
          <a:p>
            <a:pPr lvl="2" fontAlgn="base"/>
            <a:r>
              <a:rPr lang="en-US" sz="1600" dirty="0" smtClean="0"/>
              <a:t>&lt;?php require "my_variables.php"; ?&gt; </a:t>
            </a:r>
          </a:p>
          <a:p>
            <a:pPr lvl="2" fontAlgn="base"/>
            <a:r>
              <a:rPr lang="en-US" sz="1600" dirty="0" smtClean="0"/>
              <a:t>&lt;?php require "my_functions.php"; ?&gt;</a:t>
            </a:r>
          </a:p>
          <a:p>
            <a:pPr lvl="2" fontAlgn="base"/>
            <a:r>
              <a:rPr lang="en-US" sz="1600" dirty="0" smtClean="0"/>
              <a:t> &lt;!DOCTYPE html&gt; </a:t>
            </a:r>
          </a:p>
          <a:p>
            <a:pPr lvl="2" fontAlgn="base"/>
            <a:r>
              <a:rPr lang="en-US" sz="1600" dirty="0" smtClean="0"/>
              <a:t>&lt;html lang="en"&gt; </a:t>
            </a:r>
          </a:p>
          <a:p>
            <a:pPr lvl="2" fontAlgn="base"/>
            <a:r>
              <a:rPr lang="en-US" sz="1600" dirty="0" smtClean="0"/>
              <a:t>&lt;head&gt;</a:t>
            </a:r>
          </a:p>
          <a:p>
            <a:pPr lvl="2" fontAlgn="base"/>
            <a:r>
              <a:rPr lang="en-US" sz="1600" dirty="0" smtClean="0"/>
              <a:t> &lt;title&gt;&lt;?php displayTitle($home_page); ?&gt;&lt;/title&gt;</a:t>
            </a:r>
          </a:p>
          <a:p>
            <a:pPr lvl="2" fontAlgn="base"/>
            <a:r>
              <a:rPr lang="en-US" sz="1600" dirty="0" smtClean="0"/>
              <a:t> &lt;/head&gt; </a:t>
            </a:r>
          </a:p>
          <a:p>
            <a:pPr lvl="2" fontAlgn="base"/>
            <a:r>
              <a:rPr lang="en-US" sz="1600" dirty="0" smtClean="0"/>
              <a:t>&lt;body&gt; </a:t>
            </a:r>
          </a:p>
          <a:p>
            <a:pPr lvl="2" fontAlgn="base"/>
            <a:r>
              <a:rPr lang="en-US" sz="1600" dirty="0" smtClean="0"/>
              <a:t>&lt;?php include "header.php"; ?&gt;</a:t>
            </a:r>
          </a:p>
          <a:p>
            <a:pPr lvl="2" fontAlgn="base"/>
            <a:r>
              <a:rPr lang="en-US" sz="1600" dirty="0" smtClean="0"/>
              <a:t> &lt;?php include "menu.php"; ?&gt; </a:t>
            </a:r>
          </a:p>
          <a:p>
            <a:pPr lvl="2" fontAlgn="base"/>
            <a:r>
              <a:rPr lang="en-US" sz="1600" dirty="0" smtClean="0"/>
              <a:t>&lt;h1&gt;Welcome to Our Website!&lt;/h1&gt; </a:t>
            </a:r>
          </a:p>
          <a:p>
            <a:pPr lvl="2" fontAlgn="base"/>
            <a:r>
              <a:rPr lang="en-US" sz="1600" dirty="0" smtClean="0"/>
              <a:t>&lt;p&gt;Here you will find lots of useful information.&lt;/p&gt; </a:t>
            </a:r>
          </a:p>
          <a:p>
            <a:pPr lvl="2" fontAlgn="base"/>
            <a:r>
              <a:rPr lang="en-US" sz="1600" dirty="0" smtClean="0"/>
              <a:t>&lt;?php include "footer.php"; </a:t>
            </a:r>
          </a:p>
          <a:p>
            <a:pPr lvl="2" fontAlgn="base"/>
            <a:r>
              <a:rPr lang="en-US" sz="1600" dirty="0" smtClean="0"/>
              <a:t>?&gt; </a:t>
            </a:r>
          </a:p>
          <a:p>
            <a:pPr lvl="2" fontAlgn="base"/>
            <a:r>
              <a:rPr lang="en-US" sz="1600" dirty="0" smtClean="0"/>
              <a:t>&lt;/body&gt; &lt;/html&gt;</a:t>
            </a:r>
            <a:endParaRPr lang="en-US" sz="1600" dirty="0">
              <a:solidFill>
                <a:srgbClr val="C00000"/>
              </a:solidFill>
            </a:endParaRPr>
          </a:p>
        </p:txBody>
      </p:sp>
    </p:spTree>
    <p:extLst>
      <p:ext uri="{BB962C8B-B14F-4D97-AF65-F5344CB8AC3E}">
        <p14:creationId xmlns:p14="http://schemas.microsoft.com/office/powerpoint/2010/main" val="398412359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3160076" y="-731234"/>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42844" y="0"/>
            <a:ext cx="9429752" cy="776530"/>
          </a:xfrm>
          <a:prstGeom prst="rect">
            <a:avLst/>
          </a:prstGeom>
        </p:spPr>
        <p:txBody>
          <a:bodyPr anchor="ctr"/>
          <a:lstStyle/>
          <a:p>
            <a:pPr fontAlgn="base"/>
            <a:r>
              <a:rPr lang="en-US" sz="3200" b="1" dirty="0" smtClean="0">
                <a:solidFill>
                  <a:srgbClr val="00B0F0"/>
                </a:solidFill>
              </a:rPr>
              <a:t>Difference between require() and include():</a:t>
            </a:r>
            <a:endParaRPr lang="en-US" sz="3200" b="1" dirty="0">
              <a:solidFill>
                <a:srgbClr val="00B0F0"/>
              </a:solidFill>
            </a:endParaRPr>
          </a:p>
        </p:txBody>
      </p:sp>
      <p:graphicFrame>
        <p:nvGraphicFramePr>
          <p:cNvPr id="12" name="Table 11"/>
          <p:cNvGraphicFramePr>
            <a:graphicFrameLocks noGrp="1"/>
          </p:cNvGraphicFramePr>
          <p:nvPr/>
        </p:nvGraphicFramePr>
        <p:xfrm>
          <a:off x="214282" y="1071552"/>
          <a:ext cx="7286676" cy="3662680"/>
        </p:xfrm>
        <a:graphic>
          <a:graphicData uri="http://schemas.openxmlformats.org/drawingml/2006/table">
            <a:tbl>
              <a:tblPr firstRow="1" bandRow="1">
                <a:tableStyleId>{00A15C55-8517-42AA-B614-E9B94910E393}</a:tableStyleId>
              </a:tblPr>
              <a:tblGrid>
                <a:gridCol w="3643338"/>
                <a:gridCol w="3643338"/>
              </a:tblGrid>
              <a:tr h="370840">
                <a:tc>
                  <a:txBody>
                    <a:bodyPr/>
                    <a:lstStyle/>
                    <a:p>
                      <a:pPr algn="ctr"/>
                      <a:r>
                        <a:rPr lang="en-US" sz="1800" kern="1200" dirty="0" smtClean="0"/>
                        <a:t> include()</a:t>
                      </a:r>
                      <a:endParaRPr lang="en-US" dirty="0"/>
                    </a:p>
                  </a:txBody>
                  <a:tcPr/>
                </a:tc>
                <a:tc>
                  <a:txBody>
                    <a:bodyPr/>
                    <a:lstStyle/>
                    <a:p>
                      <a:pPr algn="ctr"/>
                      <a:r>
                        <a:rPr lang="en-US" sz="1800" kern="1200" dirty="0" smtClean="0"/>
                        <a:t>require()</a:t>
                      </a:r>
                      <a:endParaRPr lang="en-US" dirty="0"/>
                    </a:p>
                  </a:txBody>
                  <a:tcPr/>
                </a:tc>
              </a:tr>
              <a:tr h="370840">
                <a:tc>
                  <a:txBody>
                    <a:bodyPr/>
                    <a:lstStyle/>
                    <a:p>
                      <a:r>
                        <a:rPr lang="en-US" sz="1600" kern="1200" dirty="0" smtClean="0"/>
                        <a:t>The include() function does not stop    the execution of the script even if any error occurs.</a:t>
                      </a:r>
                      <a:endParaRPr lang="en-US" sz="1600" dirty="0"/>
                    </a:p>
                  </a:txBody>
                  <a:tcPr/>
                </a:tc>
                <a:tc>
                  <a:txBody>
                    <a:bodyPr/>
                    <a:lstStyle/>
                    <a:p>
                      <a:r>
                        <a:rPr lang="en-US" sz="1600" kern="1200" dirty="0" smtClean="0"/>
                        <a:t>The require() function will stop the      execution of the script when an error  occurs.</a:t>
                      </a:r>
                      <a:endParaRPr lang="en-US" sz="1600" dirty="0"/>
                    </a:p>
                  </a:txBody>
                  <a:tcPr/>
                </a:tc>
              </a:tr>
              <a:tr h="370840">
                <a:tc>
                  <a:txBody>
                    <a:bodyPr/>
                    <a:lstStyle/>
                    <a:p>
                      <a:r>
                        <a:rPr lang="en-US" sz="1600" kern="1200" dirty="0" smtClean="0"/>
                        <a:t>The include() function does not give a fatal error.</a:t>
                      </a:r>
                      <a:endParaRPr lang="en-US" sz="1600" dirty="0"/>
                    </a:p>
                  </a:txBody>
                  <a:tcPr/>
                </a:tc>
                <a:tc>
                  <a:txBody>
                    <a:bodyPr/>
                    <a:lstStyle/>
                    <a:p>
                      <a:r>
                        <a:rPr lang="en-US" sz="1600" kern="1200" dirty="0" smtClean="0"/>
                        <a:t>The require() function gives a fatal     error</a:t>
                      </a:r>
                      <a:endParaRPr lang="en-US" sz="1600" dirty="0"/>
                    </a:p>
                  </a:txBody>
                  <a:tcPr/>
                </a:tc>
              </a:tr>
              <a:tr h="370840">
                <a:tc>
                  <a:txBody>
                    <a:bodyPr/>
                    <a:lstStyle/>
                    <a:p>
                      <a:r>
                        <a:rPr lang="en-US" sz="1600" kern="1200" dirty="0" smtClean="0"/>
                        <a:t>The include() function is mostly used when the file is not required and the   application should continue to execute its process when the file is not found.</a:t>
                      </a:r>
                      <a:endParaRPr lang="en-US" sz="1600" dirty="0"/>
                    </a:p>
                  </a:txBody>
                  <a:tcPr/>
                </a:tc>
                <a:tc>
                  <a:txBody>
                    <a:bodyPr/>
                    <a:lstStyle/>
                    <a:p>
                      <a:r>
                        <a:rPr lang="en-US" sz="1600" kern="1200" dirty="0" smtClean="0"/>
                        <a:t>The require() function is mostly used when the file is mandatory for the       application.</a:t>
                      </a:r>
                      <a:endParaRPr lang="en-US" sz="1600" dirty="0"/>
                    </a:p>
                  </a:txBody>
                  <a:tcPr/>
                </a:tc>
              </a:tr>
              <a:tr h="370840">
                <a:tc>
                  <a:txBody>
                    <a:bodyPr/>
                    <a:lstStyle/>
                    <a:p>
                      <a:r>
                        <a:rPr lang="en-US" sz="1600" kern="1200" dirty="0" smtClean="0"/>
                        <a:t>The include() function will only produce a warning  </a:t>
                      </a:r>
                      <a:r>
                        <a:rPr lang="en-US" sz="1600" u="sng" kern="1200" dirty="0" smtClean="0">
                          <a:hlinkClick r:id="rId2"/>
                        </a:rPr>
                        <a:t>(E_WARNING)</a:t>
                      </a:r>
                      <a:r>
                        <a:rPr lang="en-US" sz="1600" kern="1200" dirty="0" smtClean="0"/>
                        <a:t> and the script will continue to execute.</a:t>
                      </a:r>
                      <a:endParaRPr lang="en-US" sz="1600" dirty="0"/>
                    </a:p>
                  </a:txBody>
                  <a:tcPr/>
                </a:tc>
                <a:tc>
                  <a:txBody>
                    <a:bodyPr/>
                    <a:lstStyle/>
                    <a:p>
                      <a:r>
                        <a:rPr lang="en-US" sz="1600" kern="1200" dirty="0" smtClean="0"/>
                        <a:t>The require() will produce a fatal error (E_COMPILE_ERROR) along with the warning.</a:t>
                      </a:r>
                      <a:endParaRPr lang="en-US" sz="1600" dirty="0"/>
                    </a:p>
                  </a:txBody>
                  <a:tcPr/>
                </a:tc>
              </a:tr>
            </a:tbl>
          </a:graphicData>
        </a:graphic>
      </p:graphicFrame>
    </p:spTree>
    <p:extLst>
      <p:ext uri="{BB962C8B-B14F-4D97-AF65-F5344CB8AC3E}">
        <p14:creationId xmlns:p14="http://schemas.microsoft.com/office/powerpoint/2010/main" val="398412359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187624" y="0"/>
            <a:ext cx="8384972" cy="776530"/>
          </a:xfrm>
          <a:prstGeom prst="rect">
            <a:avLst/>
          </a:prstGeom>
        </p:spPr>
        <p:txBody>
          <a:bodyPr anchor="ctr"/>
          <a:lstStyle/>
          <a:p>
            <a:pPr fontAlgn="base"/>
            <a:r>
              <a:rPr lang="en-US" sz="2800" b="1" dirty="0" smtClean="0">
                <a:solidFill>
                  <a:srgbClr val="00B0F0"/>
                </a:solidFill>
              </a:rPr>
              <a:t>include_once and require_once Statements</a:t>
            </a:r>
            <a:endParaRPr lang="en-US" sz="2800" b="1" dirty="0">
              <a:solidFill>
                <a:srgbClr val="00B0F0"/>
              </a:solidFill>
            </a:endParaRPr>
          </a:p>
        </p:txBody>
      </p:sp>
      <p:sp>
        <p:nvSpPr>
          <p:cNvPr id="15" name="Rectangle 14"/>
          <p:cNvSpPr/>
          <p:nvPr/>
        </p:nvSpPr>
        <p:spPr>
          <a:xfrm>
            <a:off x="1210274" y="770269"/>
            <a:ext cx="7776864" cy="3908762"/>
          </a:xfrm>
          <a:prstGeom prst="rect">
            <a:avLst/>
          </a:prstGeom>
        </p:spPr>
        <p:txBody>
          <a:bodyPr wrap="square">
            <a:spAutoFit/>
          </a:bodyPr>
          <a:lstStyle/>
          <a:p>
            <a:pPr fontAlgn="base">
              <a:lnSpc>
                <a:spcPct val="150000"/>
              </a:lnSpc>
            </a:pPr>
            <a:r>
              <a:rPr lang="en-US" sz="1600" dirty="0" smtClean="0"/>
              <a:t>If you accidentally include the same file (typically </a:t>
            </a:r>
            <a:r>
              <a:rPr lang="en-US" sz="1600" dirty="0" smtClean="0">
                <a:solidFill>
                  <a:schemeClr val="tx2">
                    <a:lumMod val="60000"/>
                    <a:lumOff val="40000"/>
                  </a:schemeClr>
                </a:solidFill>
                <a:hlinkClick r:id="rId2"/>
              </a:rPr>
              <a:t>functions</a:t>
            </a:r>
            <a:r>
              <a:rPr lang="en-US" sz="1600" dirty="0" smtClean="0"/>
              <a:t> or </a:t>
            </a:r>
            <a:r>
              <a:rPr lang="en-US" sz="1600" dirty="0" smtClean="0">
                <a:hlinkClick r:id="rId3"/>
              </a:rPr>
              <a:t>classes</a:t>
            </a:r>
            <a:r>
              <a:rPr lang="en-US" sz="1600" dirty="0" smtClean="0"/>
              <a:t> files) more than one time within your code using the include or require statements, it may cause conflicts. To prevent this situation, PHP provides </a:t>
            </a:r>
            <a:r>
              <a:rPr lang="en-US" sz="1600" b="1" dirty="0" smtClean="0">
                <a:solidFill>
                  <a:srgbClr val="C00000"/>
                </a:solidFill>
              </a:rPr>
              <a:t>include_once</a:t>
            </a:r>
            <a:r>
              <a:rPr lang="en-US" sz="1600" dirty="0" smtClean="0"/>
              <a:t> and </a:t>
            </a:r>
            <a:r>
              <a:rPr lang="en-US" sz="1600" b="1" dirty="0" smtClean="0">
                <a:solidFill>
                  <a:srgbClr val="C00000"/>
                </a:solidFill>
              </a:rPr>
              <a:t>require_once</a:t>
            </a:r>
            <a:r>
              <a:rPr lang="en-US" sz="1600" dirty="0" smtClean="0"/>
              <a:t> statements. These statements behave in the same way as include and require statements with one exception.</a:t>
            </a:r>
          </a:p>
          <a:p>
            <a:pPr fontAlgn="base"/>
            <a:endParaRPr lang="en-US" sz="1600" dirty="0" smtClean="0"/>
          </a:p>
          <a:p>
            <a:pPr fontAlgn="base"/>
            <a:r>
              <a:rPr lang="en-US" sz="1600" dirty="0" smtClean="0"/>
              <a:t>The </a:t>
            </a:r>
            <a:r>
              <a:rPr lang="en-US" sz="1600" b="1" dirty="0" smtClean="0">
                <a:solidFill>
                  <a:srgbClr val="C00000"/>
                </a:solidFill>
              </a:rPr>
              <a:t>include_once</a:t>
            </a:r>
            <a:r>
              <a:rPr lang="en-US" sz="1600" dirty="0" smtClean="0"/>
              <a:t> and </a:t>
            </a:r>
            <a:r>
              <a:rPr lang="en-US" sz="1600" b="1" dirty="0" smtClean="0">
                <a:solidFill>
                  <a:srgbClr val="C00000"/>
                </a:solidFill>
              </a:rPr>
              <a:t>require_once</a:t>
            </a:r>
            <a:r>
              <a:rPr lang="en-US" sz="1600" dirty="0" smtClean="0"/>
              <a:t> statements will only include the file once even if asked to      include it a second time i.e. if the specified file has already been included in a previous statement,   the file is not included again.</a:t>
            </a:r>
          </a:p>
          <a:p>
            <a:pPr fontAlgn="base"/>
            <a:endParaRPr lang="en-US" sz="1600" b="1" dirty="0" smtClean="0">
              <a:solidFill>
                <a:srgbClr val="C00000"/>
              </a:solidFill>
            </a:endParaRPr>
          </a:p>
          <a:p>
            <a:pPr fontAlgn="base"/>
            <a:r>
              <a:rPr lang="en-US" sz="1600" b="1" dirty="0" smtClean="0">
                <a:solidFill>
                  <a:srgbClr val="C00000"/>
                </a:solidFill>
              </a:rPr>
              <a:t>Syntax:</a:t>
            </a:r>
          </a:p>
          <a:p>
            <a:pPr lvl="1"/>
            <a:r>
              <a:rPr lang="en-US" sz="1600" dirty="0" smtClean="0">
                <a:solidFill>
                  <a:srgbClr val="C00000"/>
                </a:solidFill>
              </a:rPr>
              <a:t>	include_once("path/to/filename"); -Or- include_once "path/to/filename";</a:t>
            </a:r>
            <a:br>
              <a:rPr lang="en-US" sz="1600" dirty="0" smtClean="0">
                <a:solidFill>
                  <a:srgbClr val="C00000"/>
                </a:solidFill>
              </a:rPr>
            </a:br>
            <a:r>
              <a:rPr lang="en-US" sz="1600" dirty="0" smtClean="0">
                <a:solidFill>
                  <a:srgbClr val="C00000"/>
                </a:solidFill>
              </a:rPr>
              <a:t>	require_once("path/to/filename"); -Or- require_once "path/to/filename";</a:t>
            </a:r>
            <a:endParaRPr lang="en-US" sz="1600" dirty="0">
              <a:solidFill>
                <a:srgbClr val="C00000"/>
              </a:solidFill>
            </a:endParaRPr>
          </a:p>
        </p:txBody>
      </p:sp>
    </p:spTree>
    <p:extLst>
      <p:ext uri="{BB962C8B-B14F-4D97-AF65-F5344CB8AC3E}">
        <p14:creationId xmlns:p14="http://schemas.microsoft.com/office/powerpoint/2010/main" val="398412359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928662" y="0"/>
            <a:ext cx="8643934" cy="776530"/>
          </a:xfrm>
          <a:prstGeom prst="rect">
            <a:avLst/>
          </a:prstGeom>
        </p:spPr>
        <p:txBody>
          <a:bodyPr anchor="ctr"/>
          <a:lstStyle/>
          <a:p>
            <a:pPr fontAlgn="base"/>
            <a:r>
              <a:rPr lang="en-US" sz="3200" b="1" dirty="0" smtClean="0">
                <a:solidFill>
                  <a:srgbClr val="00B0F0"/>
                </a:solidFill>
              </a:rPr>
              <a:t>Example</a:t>
            </a:r>
            <a:endParaRPr lang="en-US" sz="3200" b="1" dirty="0">
              <a:solidFill>
                <a:srgbClr val="00B0F0"/>
              </a:solidFill>
            </a:endParaRPr>
          </a:p>
        </p:txBody>
      </p:sp>
      <p:sp>
        <p:nvSpPr>
          <p:cNvPr id="15" name="Rectangle 14"/>
          <p:cNvSpPr/>
          <p:nvPr/>
        </p:nvSpPr>
        <p:spPr>
          <a:xfrm>
            <a:off x="-32" y="928676"/>
            <a:ext cx="9144032" cy="4031873"/>
          </a:xfrm>
          <a:prstGeom prst="rect">
            <a:avLst/>
          </a:prstGeom>
        </p:spPr>
        <p:txBody>
          <a:bodyPr wrap="square">
            <a:spAutoFit/>
          </a:bodyPr>
          <a:lstStyle/>
          <a:p>
            <a:pPr lvl="1" fontAlgn="base"/>
            <a:r>
              <a:rPr lang="en-US" sz="1600" b="1" dirty="0" smtClean="0">
                <a:solidFill>
                  <a:srgbClr val="FF0000"/>
                </a:solidFill>
              </a:rPr>
              <a:t> //multiplication.php</a:t>
            </a:r>
          </a:p>
          <a:p>
            <a:pPr lvl="2" fontAlgn="base"/>
            <a:r>
              <a:rPr lang="en-US" sz="1600" dirty="0" smtClean="0">
                <a:solidFill>
                  <a:srgbClr val="C00000"/>
                </a:solidFill>
              </a:rPr>
              <a:t>&lt;?php </a:t>
            </a:r>
          </a:p>
          <a:p>
            <a:pPr lvl="2" fontAlgn="base"/>
            <a:r>
              <a:rPr lang="en-US" sz="1600" dirty="0" smtClean="0">
                <a:solidFill>
                  <a:srgbClr val="C00000"/>
                </a:solidFill>
              </a:rPr>
              <a:t>function multiplySelf($</a:t>
            </a:r>
            <a:r>
              <a:rPr lang="en-US" sz="1600" dirty="0" err="1" smtClean="0">
                <a:solidFill>
                  <a:srgbClr val="C00000"/>
                </a:solidFill>
              </a:rPr>
              <a:t>var</a:t>
            </a:r>
            <a:r>
              <a:rPr lang="en-US" sz="1600" dirty="0" smtClean="0">
                <a:solidFill>
                  <a:srgbClr val="C00000"/>
                </a:solidFill>
              </a:rPr>
              <a:t>){ </a:t>
            </a:r>
          </a:p>
          <a:p>
            <a:pPr lvl="2" fontAlgn="base"/>
            <a:r>
              <a:rPr lang="en-US" sz="1600" dirty="0" smtClean="0">
                <a:solidFill>
                  <a:srgbClr val="C00000"/>
                </a:solidFill>
              </a:rPr>
              <a:t>$</a:t>
            </a:r>
            <a:r>
              <a:rPr lang="en-US" sz="1600" dirty="0" err="1" smtClean="0">
                <a:solidFill>
                  <a:srgbClr val="C00000"/>
                </a:solidFill>
              </a:rPr>
              <a:t>var</a:t>
            </a:r>
            <a:r>
              <a:rPr lang="en-US" sz="1600" dirty="0" smtClean="0">
                <a:solidFill>
                  <a:srgbClr val="C00000"/>
                </a:solidFill>
              </a:rPr>
              <a:t> *= $</a:t>
            </a:r>
            <a:r>
              <a:rPr lang="en-US" sz="1600" dirty="0" err="1" smtClean="0">
                <a:solidFill>
                  <a:srgbClr val="C00000"/>
                </a:solidFill>
              </a:rPr>
              <a:t>var</a:t>
            </a:r>
            <a:r>
              <a:rPr lang="en-US" sz="1600" dirty="0" smtClean="0">
                <a:solidFill>
                  <a:srgbClr val="C00000"/>
                </a:solidFill>
              </a:rPr>
              <a:t>; // multiply variable by itself </a:t>
            </a:r>
          </a:p>
          <a:p>
            <a:pPr lvl="2" fontAlgn="base"/>
            <a:r>
              <a:rPr lang="en-US" sz="1600" dirty="0" smtClean="0">
                <a:solidFill>
                  <a:srgbClr val="C00000"/>
                </a:solidFill>
              </a:rPr>
              <a:t>echo $</a:t>
            </a:r>
            <a:r>
              <a:rPr lang="en-US" sz="1600" dirty="0" err="1" smtClean="0">
                <a:solidFill>
                  <a:srgbClr val="C00000"/>
                </a:solidFill>
              </a:rPr>
              <a:t>var</a:t>
            </a:r>
            <a:r>
              <a:rPr lang="en-US" sz="1600" dirty="0" smtClean="0">
                <a:solidFill>
                  <a:srgbClr val="C00000"/>
                </a:solidFill>
              </a:rPr>
              <a:t>;</a:t>
            </a:r>
          </a:p>
          <a:p>
            <a:pPr lvl="2" fontAlgn="base"/>
            <a:r>
              <a:rPr lang="en-US" sz="1600" dirty="0" smtClean="0">
                <a:solidFill>
                  <a:srgbClr val="C00000"/>
                </a:solidFill>
              </a:rPr>
              <a:t> } ?&gt;</a:t>
            </a:r>
          </a:p>
          <a:p>
            <a:pPr lvl="1" fontAlgn="base"/>
            <a:r>
              <a:rPr lang="en-US" sz="1600" b="1" dirty="0" smtClean="0">
                <a:solidFill>
                  <a:srgbClr val="FF0000"/>
                </a:solidFill>
              </a:rPr>
              <a:t>  //main.php</a:t>
            </a:r>
          </a:p>
          <a:p>
            <a:pPr lvl="2" fontAlgn="base"/>
            <a:r>
              <a:rPr lang="en-US" sz="1600" dirty="0" smtClean="0">
                <a:solidFill>
                  <a:srgbClr val="00B050"/>
                </a:solidFill>
              </a:rPr>
              <a:t>&lt;?php </a:t>
            </a:r>
          </a:p>
          <a:p>
            <a:pPr lvl="2" fontAlgn="base"/>
            <a:r>
              <a:rPr lang="en-US" sz="1600" dirty="0" smtClean="0">
                <a:solidFill>
                  <a:srgbClr val="00B050"/>
                </a:solidFill>
              </a:rPr>
              <a:t>// Including file require " multiplication.php "; </a:t>
            </a:r>
          </a:p>
          <a:p>
            <a:pPr lvl="2" fontAlgn="base"/>
            <a:r>
              <a:rPr lang="en-US" sz="1600" dirty="0" smtClean="0">
                <a:solidFill>
                  <a:srgbClr val="00B050"/>
                </a:solidFill>
              </a:rPr>
              <a:t>// Calling the function</a:t>
            </a:r>
          </a:p>
          <a:p>
            <a:pPr lvl="2" fontAlgn="base"/>
            <a:r>
              <a:rPr lang="en-US" sz="1600" dirty="0" smtClean="0">
                <a:solidFill>
                  <a:srgbClr val="00B050"/>
                </a:solidFill>
              </a:rPr>
              <a:t> </a:t>
            </a:r>
            <a:r>
              <a:rPr lang="en-US" sz="1600" dirty="0" err="1" smtClean="0">
                <a:solidFill>
                  <a:srgbClr val="00B050"/>
                </a:solidFill>
              </a:rPr>
              <a:t>multiplySelf</a:t>
            </a:r>
            <a:r>
              <a:rPr lang="en-US" sz="1600" dirty="0" smtClean="0">
                <a:solidFill>
                  <a:srgbClr val="00B050"/>
                </a:solidFill>
              </a:rPr>
              <a:t>(2); // Output: 4</a:t>
            </a:r>
          </a:p>
          <a:p>
            <a:pPr lvl="2" fontAlgn="base"/>
            <a:r>
              <a:rPr lang="en-US" sz="1600" dirty="0" smtClean="0">
                <a:solidFill>
                  <a:srgbClr val="00B050"/>
                </a:solidFill>
              </a:rPr>
              <a:t> echo "&lt;</a:t>
            </a:r>
            <a:r>
              <a:rPr lang="en-US" sz="1600" dirty="0" err="1" smtClean="0">
                <a:solidFill>
                  <a:srgbClr val="00B050"/>
                </a:solidFill>
              </a:rPr>
              <a:t>br</a:t>
            </a:r>
            <a:r>
              <a:rPr lang="en-US" sz="1600" dirty="0" smtClean="0">
                <a:solidFill>
                  <a:srgbClr val="00B050"/>
                </a:solidFill>
              </a:rPr>
              <a:t>&gt;"; </a:t>
            </a:r>
          </a:p>
          <a:p>
            <a:pPr lvl="2" fontAlgn="base"/>
            <a:r>
              <a:rPr lang="en-US" sz="1600" dirty="0" smtClean="0">
                <a:solidFill>
                  <a:srgbClr val="00B050"/>
                </a:solidFill>
              </a:rPr>
              <a:t>// Including file once again require " multiplication.php "; </a:t>
            </a:r>
          </a:p>
          <a:p>
            <a:pPr lvl="2" fontAlgn="base"/>
            <a:r>
              <a:rPr lang="en-US" sz="1600" dirty="0" smtClean="0">
                <a:solidFill>
                  <a:srgbClr val="00B050"/>
                </a:solidFill>
              </a:rPr>
              <a:t>// Calling the function </a:t>
            </a:r>
          </a:p>
          <a:p>
            <a:pPr lvl="2" fontAlgn="base"/>
            <a:r>
              <a:rPr lang="en-US" sz="1600" dirty="0" err="1" smtClean="0">
                <a:solidFill>
                  <a:srgbClr val="00B050"/>
                </a:solidFill>
              </a:rPr>
              <a:t>multiplySelf</a:t>
            </a:r>
            <a:r>
              <a:rPr lang="en-US" sz="1600" dirty="0" smtClean="0">
                <a:solidFill>
                  <a:srgbClr val="00B050"/>
                </a:solidFill>
              </a:rPr>
              <a:t>(5); // Doesn't execute</a:t>
            </a:r>
          </a:p>
          <a:p>
            <a:pPr lvl="2" fontAlgn="base"/>
            <a:r>
              <a:rPr lang="en-US" sz="1600" dirty="0" smtClean="0">
                <a:solidFill>
                  <a:srgbClr val="00B050"/>
                </a:solidFill>
              </a:rPr>
              <a:t> ?&gt;</a:t>
            </a:r>
            <a:endParaRPr lang="en-US" sz="1600" dirty="0">
              <a:solidFill>
                <a:srgbClr val="00B050"/>
              </a:solidFill>
            </a:endParaRPr>
          </a:p>
        </p:txBody>
      </p:sp>
      <p:sp>
        <p:nvSpPr>
          <p:cNvPr id="12" name="Rectangle 11"/>
          <p:cNvSpPr/>
          <p:nvPr/>
        </p:nvSpPr>
        <p:spPr>
          <a:xfrm>
            <a:off x="5000628" y="357172"/>
            <a:ext cx="4000528" cy="313932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b="1" dirty="0" smtClean="0">
                <a:solidFill>
                  <a:srgbClr val="FF0000"/>
                </a:solidFill>
              </a:rPr>
              <a:t> //main.php</a:t>
            </a:r>
            <a:endParaRPr lang="en-US" dirty="0" smtClean="0">
              <a:solidFill>
                <a:schemeClr val="accent5"/>
              </a:solidFill>
            </a:endParaRPr>
          </a:p>
          <a:p>
            <a:r>
              <a:rPr lang="en-US" dirty="0" smtClean="0">
                <a:solidFill>
                  <a:schemeClr val="accent5"/>
                </a:solidFill>
              </a:rPr>
              <a:t>&lt;?php </a:t>
            </a:r>
          </a:p>
          <a:p>
            <a:r>
              <a:rPr lang="en-US" dirty="0" smtClean="0">
                <a:solidFill>
                  <a:schemeClr val="accent5"/>
                </a:solidFill>
              </a:rPr>
              <a:t>// Including file </a:t>
            </a:r>
          </a:p>
          <a:p>
            <a:r>
              <a:rPr lang="en-US" dirty="0" smtClean="0">
                <a:solidFill>
                  <a:schemeClr val="accent5"/>
                </a:solidFill>
              </a:rPr>
              <a:t>require_once " multiplication.php"; </a:t>
            </a:r>
          </a:p>
          <a:p>
            <a:r>
              <a:rPr lang="en-US" dirty="0" smtClean="0">
                <a:solidFill>
                  <a:schemeClr val="accent5"/>
                </a:solidFill>
              </a:rPr>
              <a:t>// Calling the function </a:t>
            </a:r>
            <a:r>
              <a:rPr lang="en-US" dirty="0" err="1" smtClean="0">
                <a:solidFill>
                  <a:schemeClr val="accent5"/>
                </a:solidFill>
              </a:rPr>
              <a:t>multiplySelf</a:t>
            </a:r>
            <a:r>
              <a:rPr lang="en-US" dirty="0" smtClean="0">
                <a:solidFill>
                  <a:schemeClr val="accent5"/>
                </a:solidFill>
              </a:rPr>
              <a:t>(2);</a:t>
            </a:r>
          </a:p>
          <a:p>
            <a:r>
              <a:rPr lang="en-US" dirty="0" smtClean="0">
                <a:solidFill>
                  <a:schemeClr val="accent5"/>
                </a:solidFill>
              </a:rPr>
              <a:t>// Output: 4 echo "&lt;</a:t>
            </a:r>
            <a:r>
              <a:rPr lang="en-US" dirty="0" err="1" smtClean="0">
                <a:solidFill>
                  <a:schemeClr val="accent5"/>
                </a:solidFill>
              </a:rPr>
              <a:t>br</a:t>
            </a:r>
            <a:r>
              <a:rPr lang="en-US" dirty="0" smtClean="0">
                <a:solidFill>
                  <a:schemeClr val="accent5"/>
                </a:solidFill>
              </a:rPr>
              <a:t>&gt;"; </a:t>
            </a:r>
          </a:p>
          <a:p>
            <a:r>
              <a:rPr lang="en-US" dirty="0" smtClean="0">
                <a:solidFill>
                  <a:schemeClr val="accent5"/>
                </a:solidFill>
              </a:rPr>
              <a:t>// Including file once again </a:t>
            </a:r>
          </a:p>
          <a:p>
            <a:r>
              <a:rPr lang="en-US" dirty="0" smtClean="0">
                <a:solidFill>
                  <a:schemeClr val="accent5"/>
                </a:solidFill>
              </a:rPr>
              <a:t>require_once " multiplication.php"; </a:t>
            </a:r>
          </a:p>
          <a:p>
            <a:r>
              <a:rPr lang="en-US" dirty="0" smtClean="0">
                <a:solidFill>
                  <a:schemeClr val="accent5"/>
                </a:solidFill>
              </a:rPr>
              <a:t>// Calling the function </a:t>
            </a:r>
          </a:p>
          <a:p>
            <a:r>
              <a:rPr lang="en-US" dirty="0" err="1" smtClean="0">
                <a:solidFill>
                  <a:schemeClr val="accent5"/>
                </a:solidFill>
              </a:rPr>
              <a:t>multiplySelf</a:t>
            </a:r>
            <a:r>
              <a:rPr lang="en-US" dirty="0" smtClean="0">
                <a:solidFill>
                  <a:schemeClr val="accent5"/>
                </a:solidFill>
              </a:rPr>
              <a:t>(5); // Output: 25 </a:t>
            </a:r>
          </a:p>
          <a:p>
            <a:r>
              <a:rPr lang="en-US" dirty="0" smtClean="0">
                <a:solidFill>
                  <a:schemeClr val="accent5"/>
                </a:solidFill>
              </a:rPr>
              <a:t>?&gt;</a:t>
            </a:r>
            <a:endParaRPr lang="en-US" dirty="0">
              <a:solidFill>
                <a:schemeClr val="accent5"/>
              </a:solidFill>
            </a:endParaRPr>
          </a:p>
        </p:txBody>
      </p:sp>
    </p:spTree>
    <p:extLst>
      <p:ext uri="{BB962C8B-B14F-4D97-AF65-F5344CB8AC3E}">
        <p14:creationId xmlns:p14="http://schemas.microsoft.com/office/powerpoint/2010/main" val="398412359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solidFill>
                  <a:schemeClr val="bg1"/>
                </a:solidFill>
              </a:rPr>
              <a:t> Upcoming Topic</a:t>
            </a:r>
            <a:endParaRPr lang="ko-KR" altLang="en-US" dirty="0">
              <a:solidFill>
                <a:schemeClr val="bg1"/>
              </a:solidFill>
            </a:endParaRPr>
          </a:p>
        </p:txBody>
      </p:sp>
      <p:sp>
        <p:nvSpPr>
          <p:cNvPr id="9" name="Rectangle 8"/>
          <p:cNvSpPr/>
          <p:nvPr/>
        </p:nvSpPr>
        <p:spPr>
          <a:xfrm>
            <a:off x="0" y="2651463"/>
            <a:ext cx="4068000"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0" name="Rectangle 9"/>
          <p:cNvSpPr/>
          <p:nvPr/>
        </p:nvSpPr>
        <p:spPr>
          <a:xfrm>
            <a:off x="0" y="1931261"/>
            <a:ext cx="3456000"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1" name="Rectangle 10"/>
          <p:cNvSpPr/>
          <p:nvPr/>
        </p:nvSpPr>
        <p:spPr>
          <a:xfrm>
            <a:off x="0" y="1211059"/>
            <a:ext cx="2844000"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32" name="TextBox 31"/>
          <p:cNvSpPr txBox="1"/>
          <p:nvPr/>
        </p:nvSpPr>
        <p:spPr>
          <a:xfrm>
            <a:off x="571472" y="2000246"/>
            <a:ext cx="2786082" cy="338554"/>
          </a:xfrm>
          <a:prstGeom prst="rect">
            <a:avLst/>
          </a:prstGeom>
          <a:noFill/>
        </p:spPr>
        <p:txBody>
          <a:bodyPr wrap="square" rtlCol="0">
            <a:spAutoFit/>
          </a:bodyPr>
          <a:lstStyle/>
          <a:p>
            <a:pPr fontAlgn="base"/>
            <a:r>
              <a:rPr lang="en-US" sz="1600" b="1" dirty="0" smtClean="0">
                <a:solidFill>
                  <a:schemeClr val="bg1"/>
                </a:solidFill>
              </a:rPr>
              <a:t>Parsing Directory</a:t>
            </a:r>
            <a:endParaRPr lang="en-US" sz="1600" b="1" dirty="0">
              <a:solidFill>
                <a:schemeClr val="bg1"/>
              </a:solidFill>
            </a:endParaRPr>
          </a:p>
        </p:txBody>
      </p:sp>
      <p:sp>
        <p:nvSpPr>
          <p:cNvPr id="33" name="TextBox 32"/>
          <p:cNvSpPr txBox="1"/>
          <p:nvPr/>
        </p:nvSpPr>
        <p:spPr>
          <a:xfrm>
            <a:off x="571472" y="2714626"/>
            <a:ext cx="2012988" cy="338554"/>
          </a:xfrm>
          <a:prstGeom prst="rect">
            <a:avLst/>
          </a:prstGeom>
          <a:noFill/>
        </p:spPr>
        <p:txBody>
          <a:bodyPr wrap="square" rtlCol="0">
            <a:spAutoFit/>
          </a:bodyPr>
          <a:lstStyle/>
          <a:p>
            <a:pPr fontAlgn="base"/>
            <a:r>
              <a:rPr lang="en-US" sz="1600" b="1" dirty="0" smtClean="0">
                <a:solidFill>
                  <a:schemeClr val="bg1"/>
                </a:solidFill>
              </a:rPr>
              <a:t>File Upload</a:t>
            </a:r>
            <a:endParaRPr lang="en-US" sz="1600" b="1" dirty="0">
              <a:solidFill>
                <a:schemeClr val="bg1"/>
              </a:solidFill>
            </a:endParaRPr>
          </a:p>
        </p:txBody>
      </p:sp>
      <p:sp>
        <p:nvSpPr>
          <p:cNvPr id="28" name="TextBox 27"/>
          <p:cNvSpPr txBox="1"/>
          <p:nvPr/>
        </p:nvSpPr>
        <p:spPr>
          <a:xfrm>
            <a:off x="571472" y="1285866"/>
            <a:ext cx="2286016" cy="338554"/>
          </a:xfrm>
          <a:prstGeom prst="rect">
            <a:avLst/>
          </a:prstGeom>
          <a:noFill/>
        </p:spPr>
        <p:txBody>
          <a:bodyPr wrap="square" rtlCol="0">
            <a:spAutoFit/>
          </a:bodyPr>
          <a:lstStyle/>
          <a:p>
            <a:pPr fontAlgn="base"/>
            <a:r>
              <a:rPr lang="en-US" sz="1600" b="1" dirty="0" smtClean="0">
                <a:solidFill>
                  <a:schemeClr val="bg1"/>
                </a:solidFill>
              </a:rPr>
              <a:t>File System</a:t>
            </a:r>
            <a:endParaRPr lang="en-US" sz="1600" b="1" dirty="0">
              <a:solidFill>
                <a:schemeClr val="bg1"/>
              </a:solidFill>
            </a:endParaRPr>
          </a:p>
        </p:txBody>
      </p:sp>
    </p:spTree>
    <p:extLst>
      <p:ext uri="{BB962C8B-B14F-4D97-AF65-F5344CB8AC3E}">
        <p14:creationId xmlns:p14="http://schemas.microsoft.com/office/powerpoint/2010/main" val="126985578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259632" y="0"/>
            <a:ext cx="8670154" cy="776530"/>
          </a:xfrm>
          <a:prstGeom prst="rect">
            <a:avLst/>
          </a:prstGeom>
        </p:spPr>
        <p:txBody>
          <a:bodyPr anchor="ctr"/>
          <a:lstStyle/>
          <a:p>
            <a:pPr fontAlgn="base"/>
            <a:r>
              <a:rPr lang="en-US" sz="3600" b="1" dirty="0" smtClean="0">
                <a:solidFill>
                  <a:srgbClr val="00B0F0"/>
                </a:solidFill>
              </a:rPr>
              <a:t>Working with Files in PHP</a:t>
            </a:r>
          </a:p>
        </p:txBody>
      </p:sp>
      <p:sp>
        <p:nvSpPr>
          <p:cNvPr id="15" name="Rectangle 14"/>
          <p:cNvSpPr/>
          <p:nvPr/>
        </p:nvSpPr>
        <p:spPr>
          <a:xfrm>
            <a:off x="1259632" y="928676"/>
            <a:ext cx="7884368" cy="3970318"/>
          </a:xfrm>
          <a:prstGeom prst="rect">
            <a:avLst/>
          </a:prstGeom>
        </p:spPr>
        <p:txBody>
          <a:bodyPr wrap="square">
            <a:spAutoFit/>
          </a:bodyPr>
          <a:lstStyle/>
          <a:p>
            <a:pPr fontAlgn="base"/>
            <a:r>
              <a:rPr lang="en-US" dirty="0" smtClean="0"/>
              <a:t>Since PHP is a server side programming language, it allows you to work with files      and directories stored on the web server. In this session you will learn how to create,   access, and manipulate files on your web server using the PHP file system functions. </a:t>
            </a:r>
          </a:p>
          <a:p>
            <a:pPr fontAlgn="base"/>
            <a:endParaRPr lang="en-US" b="1" dirty="0" smtClean="0"/>
          </a:p>
          <a:p>
            <a:pPr fontAlgn="base"/>
            <a:r>
              <a:rPr lang="en-US" b="1" dirty="0" smtClean="0"/>
              <a:t>Opening a File with PHP </a:t>
            </a:r>
            <a:r>
              <a:rPr lang="en-US" b="1" dirty="0" smtClean="0">
                <a:solidFill>
                  <a:srgbClr val="C00000"/>
                </a:solidFill>
              </a:rPr>
              <a:t>fopen()</a:t>
            </a:r>
            <a:r>
              <a:rPr lang="en-US" b="1" dirty="0" smtClean="0"/>
              <a:t> Function</a:t>
            </a:r>
          </a:p>
          <a:p>
            <a:pPr fontAlgn="base"/>
            <a:r>
              <a:rPr lang="en-US" dirty="0" smtClean="0"/>
              <a:t>To work with a file you first need to open the file. The PHP fopen() function is used to open a file. The basic syntax of this function can be given with:</a:t>
            </a:r>
          </a:p>
          <a:p>
            <a:r>
              <a:rPr lang="en-US" dirty="0" smtClean="0">
                <a:solidFill>
                  <a:srgbClr val="C00000"/>
                </a:solidFill>
              </a:rPr>
              <a:t>Syntax: </a:t>
            </a:r>
            <a:r>
              <a:rPr lang="en-US" dirty="0" err="1" smtClean="0">
                <a:solidFill>
                  <a:srgbClr val="C00000"/>
                </a:solidFill>
              </a:rPr>
              <a:t>fopen</a:t>
            </a:r>
            <a:r>
              <a:rPr lang="en-US" dirty="0" smtClean="0">
                <a:solidFill>
                  <a:srgbClr val="C00000"/>
                </a:solidFill>
              </a:rPr>
              <a:t>(</a:t>
            </a:r>
            <a:r>
              <a:rPr lang="en-US" i="1" dirty="0" smtClean="0">
                <a:solidFill>
                  <a:srgbClr val="C00000"/>
                </a:solidFill>
              </a:rPr>
              <a:t>filename</a:t>
            </a:r>
            <a:r>
              <a:rPr lang="en-US" dirty="0" smtClean="0">
                <a:solidFill>
                  <a:srgbClr val="C00000"/>
                </a:solidFill>
              </a:rPr>
              <a:t>, </a:t>
            </a:r>
            <a:r>
              <a:rPr lang="en-US" i="1" dirty="0" smtClean="0">
                <a:solidFill>
                  <a:srgbClr val="C00000"/>
                </a:solidFill>
              </a:rPr>
              <a:t>mode</a:t>
            </a:r>
            <a:r>
              <a:rPr lang="en-US" dirty="0" smtClean="0">
                <a:solidFill>
                  <a:srgbClr val="C00000"/>
                </a:solidFill>
              </a:rPr>
              <a:t>)</a:t>
            </a:r>
          </a:p>
          <a:p>
            <a:pPr fontAlgn="base"/>
            <a:r>
              <a:rPr lang="en-US" b="1" dirty="0" smtClean="0"/>
              <a:t>Example :</a:t>
            </a:r>
          </a:p>
          <a:p>
            <a:pPr lvl="1"/>
            <a:r>
              <a:rPr lang="en-US" dirty="0" smtClean="0">
                <a:solidFill>
                  <a:srgbClr val="00B050"/>
                </a:solidFill>
              </a:rPr>
              <a:t>&lt;?php </a:t>
            </a:r>
          </a:p>
          <a:p>
            <a:pPr lvl="1"/>
            <a:r>
              <a:rPr lang="en-US" dirty="0" smtClean="0">
                <a:solidFill>
                  <a:srgbClr val="00B050"/>
                </a:solidFill>
              </a:rPr>
              <a:t>$handle = fopen("data.txt", "r"); </a:t>
            </a:r>
          </a:p>
          <a:p>
            <a:pPr lvl="1"/>
            <a:r>
              <a:rPr lang="en-US" dirty="0" smtClean="0">
                <a:solidFill>
                  <a:srgbClr val="00B050"/>
                </a:solidFill>
              </a:rPr>
              <a:t>?&gt;</a:t>
            </a:r>
          </a:p>
          <a:p>
            <a:pPr fontAlgn="base"/>
            <a:endParaRPr lang="en-US" b="1" dirty="0"/>
          </a:p>
        </p:txBody>
      </p:sp>
    </p:spTree>
    <p:extLst>
      <p:ext uri="{BB962C8B-B14F-4D97-AF65-F5344CB8AC3E}">
        <p14:creationId xmlns:p14="http://schemas.microsoft.com/office/powerpoint/2010/main" val="326471565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561782" y="-818632"/>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214282" y="0"/>
            <a:ext cx="9144000" cy="776530"/>
          </a:xfrm>
          <a:prstGeom prst="rect">
            <a:avLst/>
          </a:prstGeom>
        </p:spPr>
        <p:txBody>
          <a:bodyPr anchor="ctr"/>
          <a:lstStyle/>
          <a:p>
            <a:pPr fontAlgn="base"/>
            <a:r>
              <a:rPr lang="en-US" sz="2400" b="1" dirty="0" smtClean="0">
                <a:solidFill>
                  <a:srgbClr val="00B0F0"/>
                </a:solidFill>
              </a:rPr>
              <a:t>	Differents Mode </a:t>
            </a:r>
            <a:endParaRPr lang="en-US" sz="2400" b="1" dirty="0">
              <a:solidFill>
                <a:srgbClr val="00B0F0"/>
              </a:solidFill>
            </a:endParaRPr>
          </a:p>
        </p:txBody>
      </p:sp>
      <p:graphicFrame>
        <p:nvGraphicFramePr>
          <p:cNvPr id="12" name="Table 11"/>
          <p:cNvGraphicFramePr>
            <a:graphicFrameLocks noGrp="1"/>
          </p:cNvGraphicFramePr>
          <p:nvPr>
            <p:extLst/>
          </p:nvPr>
        </p:nvGraphicFramePr>
        <p:xfrm>
          <a:off x="395536" y="762618"/>
          <a:ext cx="8605620" cy="4160312"/>
        </p:xfrm>
        <a:graphic>
          <a:graphicData uri="http://schemas.openxmlformats.org/drawingml/2006/table">
            <a:tbl>
              <a:tblPr firstRow="1" bandRow="1">
                <a:tableStyleId>{00A15C55-8517-42AA-B614-E9B94910E393}</a:tableStyleId>
              </a:tblPr>
              <a:tblGrid>
                <a:gridCol w="1278062"/>
                <a:gridCol w="7327558"/>
              </a:tblGrid>
              <a:tr h="398953">
                <a:tc>
                  <a:txBody>
                    <a:bodyPr/>
                    <a:lstStyle/>
                    <a:p>
                      <a:r>
                        <a:rPr lang="en-US" sz="1800" kern="1200" dirty="0" smtClean="0"/>
                        <a:t>Modes</a:t>
                      </a:r>
                      <a:endParaRPr lang="en-US" dirty="0"/>
                    </a:p>
                  </a:txBody>
                  <a:tcPr/>
                </a:tc>
                <a:tc>
                  <a:txBody>
                    <a:bodyPr/>
                    <a:lstStyle/>
                    <a:p>
                      <a:r>
                        <a:rPr lang="en-US" sz="1800" kern="1200" dirty="0" smtClean="0"/>
                        <a:t>What it does</a:t>
                      </a:r>
                      <a:endParaRPr lang="en-US" dirty="0"/>
                    </a:p>
                  </a:txBody>
                  <a:tcPr/>
                </a:tc>
              </a:tr>
              <a:tr h="398953">
                <a:tc>
                  <a:txBody>
                    <a:bodyPr/>
                    <a:lstStyle/>
                    <a:p>
                      <a:r>
                        <a:rPr lang="en-US" sz="1400" kern="1200" dirty="0" smtClean="0"/>
                        <a:t>r</a:t>
                      </a:r>
                      <a:endParaRPr lang="en-US" sz="1400" dirty="0"/>
                    </a:p>
                  </a:txBody>
                  <a:tcPr/>
                </a:tc>
                <a:tc>
                  <a:txBody>
                    <a:bodyPr/>
                    <a:lstStyle/>
                    <a:p>
                      <a:r>
                        <a:rPr lang="en-US" sz="1400" b="1" i="0" kern="1200" dirty="0" smtClean="0">
                          <a:solidFill>
                            <a:schemeClr val="dk1"/>
                          </a:solidFill>
                          <a:latin typeface="+mn-lt"/>
                          <a:ea typeface="+mn-ea"/>
                          <a:cs typeface="+mn-cs"/>
                        </a:rPr>
                        <a:t>Open a file for read only</a:t>
                      </a:r>
                      <a:r>
                        <a:rPr lang="en-US" sz="1400" b="0" i="0" kern="1200" dirty="0" smtClean="0">
                          <a:solidFill>
                            <a:schemeClr val="dk1"/>
                          </a:solidFill>
                          <a:latin typeface="+mn-lt"/>
                          <a:ea typeface="+mn-ea"/>
                          <a:cs typeface="+mn-cs"/>
                        </a:rPr>
                        <a:t>. File pointer starts at the beginning of the file.</a:t>
                      </a:r>
                      <a:endParaRPr lang="en-US" sz="1400" dirty="0"/>
                    </a:p>
                  </a:txBody>
                  <a:tcPr/>
                </a:tc>
              </a:tr>
              <a:tr h="398953">
                <a:tc>
                  <a:txBody>
                    <a:bodyPr/>
                    <a:lstStyle/>
                    <a:p>
                      <a:r>
                        <a:rPr lang="en-US" sz="1400" dirty="0" smtClean="0"/>
                        <a:t>r+</a:t>
                      </a:r>
                      <a:endParaRPr lang="en-US" sz="1400" dirty="0"/>
                    </a:p>
                  </a:txBody>
                  <a:tcPr/>
                </a:tc>
                <a:tc>
                  <a:txBody>
                    <a:bodyPr/>
                    <a:lstStyle/>
                    <a:p>
                      <a:r>
                        <a:rPr lang="en-US" sz="1400" b="1" i="0" kern="1200" dirty="0" smtClean="0">
                          <a:solidFill>
                            <a:schemeClr val="dk1"/>
                          </a:solidFill>
                          <a:latin typeface="+mn-lt"/>
                          <a:ea typeface="+mn-ea"/>
                          <a:cs typeface="+mn-cs"/>
                        </a:rPr>
                        <a:t>Open a file for read/write</a:t>
                      </a:r>
                      <a:r>
                        <a:rPr lang="en-US" sz="1400" b="0" i="0" kern="1200" dirty="0" smtClean="0">
                          <a:solidFill>
                            <a:schemeClr val="dk1"/>
                          </a:solidFill>
                          <a:latin typeface="+mn-lt"/>
                          <a:ea typeface="+mn-ea"/>
                          <a:cs typeface="+mn-cs"/>
                        </a:rPr>
                        <a:t>. File pointer starts at the beginning of the file.</a:t>
                      </a:r>
                      <a:endParaRPr lang="en-US" sz="1400" dirty="0"/>
                    </a:p>
                  </a:txBody>
                  <a:tcPr/>
                </a:tc>
              </a:tr>
              <a:tr h="491860">
                <a:tc>
                  <a:txBody>
                    <a:bodyPr/>
                    <a:lstStyle/>
                    <a:p>
                      <a:r>
                        <a:rPr lang="en-US" sz="1400" dirty="0" smtClean="0"/>
                        <a:t>w</a:t>
                      </a:r>
                      <a:endParaRPr lang="en-US" sz="1400" dirty="0"/>
                    </a:p>
                  </a:txBody>
                  <a:tcPr/>
                </a:tc>
                <a:tc>
                  <a:txBody>
                    <a:bodyPr/>
                    <a:lstStyle/>
                    <a:p>
                      <a:r>
                        <a:rPr lang="en-US" sz="1400" b="1" i="0" kern="1200" dirty="0" smtClean="0">
                          <a:solidFill>
                            <a:schemeClr val="dk1"/>
                          </a:solidFill>
                          <a:latin typeface="+mn-lt"/>
                          <a:ea typeface="+mn-ea"/>
                          <a:cs typeface="+mn-cs"/>
                        </a:rPr>
                        <a:t>Open a file for write only</a:t>
                      </a:r>
                      <a:r>
                        <a:rPr lang="en-US" sz="1400" b="0" i="0" kern="1200" dirty="0" smtClean="0">
                          <a:solidFill>
                            <a:schemeClr val="dk1"/>
                          </a:solidFill>
                          <a:latin typeface="+mn-lt"/>
                          <a:ea typeface="+mn-ea"/>
                          <a:cs typeface="+mn-cs"/>
                        </a:rPr>
                        <a:t>. Erases the contents of the file or creates a new file if it doesn't    exist. File pointer starts at the beginning of the file.</a:t>
                      </a:r>
                      <a:endParaRPr lang="en-US" sz="1400" dirty="0"/>
                    </a:p>
                  </a:txBody>
                  <a:tcPr/>
                </a:tc>
              </a:tr>
              <a:tr h="491860">
                <a:tc>
                  <a:txBody>
                    <a:bodyPr/>
                    <a:lstStyle/>
                    <a:p>
                      <a:r>
                        <a:rPr lang="en-US" sz="1400" dirty="0" smtClean="0"/>
                        <a:t>w+</a:t>
                      </a:r>
                      <a:endParaRPr lang="en-US" sz="1400" dirty="0"/>
                    </a:p>
                  </a:txBody>
                  <a:tcPr/>
                </a:tc>
                <a:tc>
                  <a:txBody>
                    <a:bodyPr/>
                    <a:lstStyle/>
                    <a:p>
                      <a:r>
                        <a:rPr lang="en-US" sz="1400" b="1" i="0" kern="1200" dirty="0" smtClean="0">
                          <a:solidFill>
                            <a:schemeClr val="dk1"/>
                          </a:solidFill>
                          <a:latin typeface="+mn-lt"/>
                          <a:ea typeface="+mn-ea"/>
                          <a:cs typeface="+mn-cs"/>
                        </a:rPr>
                        <a:t>Open a file for read/write</a:t>
                      </a:r>
                      <a:r>
                        <a:rPr lang="en-US" sz="1400" b="0" i="0" kern="1200" dirty="0" smtClean="0">
                          <a:solidFill>
                            <a:schemeClr val="dk1"/>
                          </a:solidFill>
                          <a:latin typeface="+mn-lt"/>
                          <a:ea typeface="+mn-ea"/>
                          <a:cs typeface="+mn-cs"/>
                        </a:rPr>
                        <a:t>. Erases the contents of the file or creates a new file if it doesn't    exist. File pointer starts at the beginning of the file.</a:t>
                      </a:r>
                      <a:endParaRPr lang="en-US" sz="1400" dirty="0"/>
                    </a:p>
                  </a:txBody>
                  <a:tcPr/>
                </a:tc>
              </a:tr>
              <a:tr h="491860">
                <a:tc>
                  <a:txBody>
                    <a:bodyPr/>
                    <a:lstStyle/>
                    <a:p>
                      <a:r>
                        <a:rPr lang="en-US" sz="1400" dirty="0" smtClean="0"/>
                        <a:t>a</a:t>
                      </a:r>
                      <a:endParaRPr lang="en-US" sz="1400" dirty="0"/>
                    </a:p>
                  </a:txBody>
                  <a:tcPr/>
                </a:tc>
                <a:tc>
                  <a:txBody>
                    <a:bodyPr/>
                    <a:lstStyle/>
                    <a:p>
                      <a:r>
                        <a:rPr lang="en-US" sz="1400" b="1" i="0" kern="1200" dirty="0" smtClean="0">
                          <a:solidFill>
                            <a:schemeClr val="dk1"/>
                          </a:solidFill>
                          <a:latin typeface="+mn-lt"/>
                          <a:ea typeface="+mn-ea"/>
                          <a:cs typeface="+mn-cs"/>
                        </a:rPr>
                        <a:t>Open a file for write only</a:t>
                      </a:r>
                      <a:r>
                        <a:rPr lang="en-US" sz="1400" b="0" i="0" kern="1200" dirty="0" smtClean="0">
                          <a:solidFill>
                            <a:schemeClr val="dk1"/>
                          </a:solidFill>
                          <a:latin typeface="+mn-lt"/>
                          <a:ea typeface="+mn-ea"/>
                          <a:cs typeface="+mn-cs"/>
                        </a:rPr>
                        <a:t>. The existing data in file is preserved. File pointer starts at the end of the file. Creates a new file if the file doesn't exist.</a:t>
                      </a:r>
                      <a:endParaRPr lang="en-US" sz="1400" dirty="0"/>
                    </a:p>
                  </a:txBody>
                  <a:tcPr/>
                </a:tc>
              </a:tr>
              <a:tr h="491860">
                <a:tc>
                  <a:txBody>
                    <a:bodyPr/>
                    <a:lstStyle/>
                    <a:p>
                      <a:r>
                        <a:rPr lang="en-US" sz="1400" dirty="0" smtClean="0"/>
                        <a:t>a+</a:t>
                      </a:r>
                      <a:endParaRPr lang="en-US" sz="1400" dirty="0"/>
                    </a:p>
                  </a:txBody>
                  <a:tcPr/>
                </a:tc>
                <a:tc>
                  <a:txBody>
                    <a:bodyPr/>
                    <a:lstStyle/>
                    <a:p>
                      <a:r>
                        <a:rPr lang="en-US" sz="1400" b="1" i="0" kern="1200" dirty="0" smtClean="0">
                          <a:solidFill>
                            <a:schemeClr val="dk1"/>
                          </a:solidFill>
                          <a:latin typeface="+mn-lt"/>
                          <a:ea typeface="+mn-ea"/>
                          <a:cs typeface="+mn-cs"/>
                        </a:rPr>
                        <a:t>Open a file for read/write</a:t>
                      </a:r>
                      <a:r>
                        <a:rPr lang="en-US" sz="1400" b="0" i="0" kern="1200" dirty="0" smtClean="0">
                          <a:solidFill>
                            <a:schemeClr val="dk1"/>
                          </a:solidFill>
                          <a:latin typeface="+mn-lt"/>
                          <a:ea typeface="+mn-ea"/>
                          <a:cs typeface="+mn-cs"/>
                        </a:rPr>
                        <a:t>. The existing data in file is preserved. File pointer starts at the end of the file. Creates a new file if the file doesn't exist.</a:t>
                      </a:r>
                      <a:endParaRPr lang="en-US" sz="1400" dirty="0"/>
                    </a:p>
                  </a:txBody>
                  <a:tcPr/>
                </a:tc>
              </a:tr>
              <a:tr h="491860">
                <a:tc>
                  <a:txBody>
                    <a:bodyPr/>
                    <a:lstStyle/>
                    <a:p>
                      <a:r>
                        <a:rPr lang="en-US" sz="1400" dirty="0" smtClean="0"/>
                        <a:t>x</a:t>
                      </a:r>
                      <a:endParaRPr lang="en-US" sz="1400" dirty="0"/>
                    </a:p>
                  </a:txBody>
                  <a:tcPr/>
                </a:tc>
                <a:tc>
                  <a:txBody>
                    <a:bodyPr/>
                    <a:lstStyle/>
                    <a:p>
                      <a:r>
                        <a:rPr lang="en-US" sz="1400" b="1" i="0" kern="1200" dirty="0" smtClean="0">
                          <a:solidFill>
                            <a:schemeClr val="dk1"/>
                          </a:solidFill>
                          <a:latin typeface="+mn-lt"/>
                          <a:ea typeface="+mn-ea"/>
                          <a:cs typeface="+mn-cs"/>
                        </a:rPr>
                        <a:t>Creates a new file for write only</a:t>
                      </a:r>
                      <a:r>
                        <a:rPr lang="en-US" sz="1400" b="0" i="0" kern="1200" dirty="0" smtClean="0">
                          <a:solidFill>
                            <a:schemeClr val="dk1"/>
                          </a:solidFill>
                          <a:latin typeface="+mn-lt"/>
                          <a:ea typeface="+mn-ea"/>
                          <a:cs typeface="+mn-cs"/>
                        </a:rPr>
                        <a:t>. Returns FALSE and an error if file already exists.</a:t>
                      </a:r>
                      <a:endParaRPr lang="en-US" sz="1400" dirty="0"/>
                    </a:p>
                  </a:txBody>
                  <a:tcPr/>
                </a:tc>
              </a:tr>
              <a:tr h="398953">
                <a:tc>
                  <a:txBody>
                    <a:bodyPr/>
                    <a:lstStyle/>
                    <a:p>
                      <a:r>
                        <a:rPr lang="en-US" sz="1400" dirty="0" smtClean="0"/>
                        <a:t>x+</a:t>
                      </a:r>
                      <a:endParaRPr lang="en-US" sz="1400" dirty="0"/>
                    </a:p>
                  </a:txBody>
                  <a:tcPr/>
                </a:tc>
                <a:tc>
                  <a:txBody>
                    <a:bodyPr/>
                    <a:lstStyle/>
                    <a:p>
                      <a:r>
                        <a:rPr lang="en-US" sz="1400" b="1" i="0" kern="1200" dirty="0" smtClean="0">
                          <a:solidFill>
                            <a:schemeClr val="dk1"/>
                          </a:solidFill>
                          <a:latin typeface="+mn-lt"/>
                          <a:ea typeface="+mn-ea"/>
                          <a:cs typeface="+mn-cs"/>
                        </a:rPr>
                        <a:t>Creates a new file for read/write</a:t>
                      </a:r>
                      <a:r>
                        <a:rPr lang="en-US" sz="1400" b="0" i="0" kern="1200" dirty="0" smtClean="0">
                          <a:solidFill>
                            <a:schemeClr val="dk1"/>
                          </a:solidFill>
                          <a:latin typeface="+mn-lt"/>
                          <a:ea typeface="+mn-ea"/>
                          <a:cs typeface="+mn-cs"/>
                        </a:rPr>
                        <a:t>. Returns FALSE and an error if file already exists.</a:t>
                      </a:r>
                      <a:endParaRPr lang="en-US" sz="1400" dirty="0"/>
                    </a:p>
                  </a:txBody>
                  <a:tcPr/>
                </a:tc>
              </a:tr>
            </a:tbl>
          </a:graphicData>
        </a:graphic>
      </p:graphicFrame>
    </p:spTree>
    <p:extLst>
      <p:ext uri="{BB962C8B-B14F-4D97-AF65-F5344CB8AC3E}">
        <p14:creationId xmlns:p14="http://schemas.microsoft.com/office/powerpoint/2010/main" val="371467876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07242"/>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285720" y="142858"/>
            <a:ext cx="9144000" cy="776530"/>
          </a:xfrm>
          <a:prstGeom prst="rect">
            <a:avLst/>
          </a:prstGeom>
        </p:spPr>
        <p:txBody>
          <a:bodyPr anchor="ctr"/>
          <a:lstStyle/>
          <a:p>
            <a:pPr fontAlgn="base"/>
            <a:r>
              <a:rPr lang="en-US" sz="3200" b="1" dirty="0" smtClean="0">
                <a:solidFill>
                  <a:srgbClr val="00B0F0"/>
                </a:solidFill>
              </a:rPr>
              <a:t>	File Exist</a:t>
            </a:r>
            <a:endParaRPr lang="en-US" sz="3200" b="1" dirty="0">
              <a:solidFill>
                <a:srgbClr val="00B0F0"/>
              </a:solidFill>
            </a:endParaRPr>
          </a:p>
        </p:txBody>
      </p:sp>
      <p:sp>
        <p:nvSpPr>
          <p:cNvPr id="15" name="Rectangle 14"/>
          <p:cNvSpPr/>
          <p:nvPr/>
        </p:nvSpPr>
        <p:spPr>
          <a:xfrm>
            <a:off x="1187624" y="1000114"/>
            <a:ext cx="7956376" cy="4185761"/>
          </a:xfrm>
          <a:prstGeom prst="rect">
            <a:avLst/>
          </a:prstGeom>
        </p:spPr>
        <p:txBody>
          <a:bodyPr wrap="square">
            <a:spAutoFit/>
          </a:bodyPr>
          <a:lstStyle/>
          <a:p>
            <a:pPr fontAlgn="base">
              <a:lnSpc>
                <a:spcPct val="150000"/>
              </a:lnSpc>
            </a:pPr>
            <a:r>
              <a:rPr lang="en-US" dirty="0" smtClean="0"/>
              <a:t>If you try to open a file that doesn't exist, PHP will generate a warning message. So,  to avoid these error messages you should always implement a simple check whether a file or directory exists or not before trying to access it, with the PHP </a:t>
            </a:r>
            <a:r>
              <a:rPr lang="en-US" dirty="0" smtClean="0">
                <a:solidFill>
                  <a:srgbClr val="C00000"/>
                </a:solidFill>
              </a:rPr>
              <a:t>file_exists()</a:t>
            </a:r>
            <a:r>
              <a:rPr lang="en-US" dirty="0" smtClean="0"/>
              <a:t> function.</a:t>
            </a:r>
          </a:p>
          <a:p>
            <a:pPr fontAlgn="base"/>
            <a:r>
              <a:rPr lang="en-US" b="1" dirty="0" smtClean="0"/>
              <a:t>Example :</a:t>
            </a:r>
          </a:p>
          <a:p>
            <a:pPr fontAlgn="base"/>
            <a:r>
              <a:rPr lang="en-US" sz="1400" b="1" dirty="0">
                <a:solidFill>
                  <a:srgbClr val="00B050"/>
                </a:solidFill>
              </a:rPr>
              <a:t> </a:t>
            </a:r>
            <a:r>
              <a:rPr lang="en-US" sz="1400" b="1" dirty="0" smtClean="0">
                <a:solidFill>
                  <a:srgbClr val="00B050"/>
                </a:solidFill>
              </a:rPr>
              <a:t>                        </a:t>
            </a:r>
            <a:r>
              <a:rPr lang="en-US" sz="1400" dirty="0" smtClean="0">
                <a:solidFill>
                  <a:srgbClr val="00B050"/>
                </a:solidFill>
              </a:rPr>
              <a:t>&lt;?php </a:t>
            </a:r>
          </a:p>
          <a:p>
            <a:pPr lvl="3" fontAlgn="base"/>
            <a:r>
              <a:rPr lang="en-US" sz="1400" dirty="0" smtClean="0">
                <a:solidFill>
                  <a:srgbClr val="00B050"/>
                </a:solidFill>
              </a:rPr>
              <a:t>$file = "data.txt"; </a:t>
            </a:r>
          </a:p>
          <a:p>
            <a:pPr lvl="3" fontAlgn="base"/>
            <a:r>
              <a:rPr lang="en-US" sz="1400" dirty="0" smtClean="0">
                <a:solidFill>
                  <a:srgbClr val="00B050"/>
                </a:solidFill>
              </a:rPr>
              <a:t>// Check the existence of file </a:t>
            </a:r>
          </a:p>
          <a:p>
            <a:pPr lvl="3" fontAlgn="base"/>
            <a:r>
              <a:rPr lang="en-US" sz="1400" dirty="0" smtClean="0">
                <a:solidFill>
                  <a:srgbClr val="00B050"/>
                </a:solidFill>
              </a:rPr>
              <a:t>if(</a:t>
            </a:r>
            <a:r>
              <a:rPr lang="en-US" sz="1400" dirty="0" err="1" smtClean="0">
                <a:solidFill>
                  <a:srgbClr val="00B050"/>
                </a:solidFill>
              </a:rPr>
              <a:t>file_exists</a:t>
            </a:r>
            <a:r>
              <a:rPr lang="en-US" sz="1400" dirty="0" smtClean="0">
                <a:solidFill>
                  <a:srgbClr val="00B050"/>
                </a:solidFill>
              </a:rPr>
              <a:t>($file)){ </a:t>
            </a:r>
          </a:p>
          <a:p>
            <a:pPr lvl="3" fontAlgn="base"/>
            <a:r>
              <a:rPr lang="en-US" sz="1400" dirty="0" smtClean="0">
                <a:solidFill>
                  <a:srgbClr val="00B050"/>
                </a:solidFill>
              </a:rPr>
              <a:t>// Attempt to open the file </a:t>
            </a:r>
          </a:p>
          <a:p>
            <a:pPr lvl="3" fontAlgn="base"/>
            <a:r>
              <a:rPr lang="en-US" sz="1400" dirty="0" smtClean="0">
                <a:solidFill>
                  <a:srgbClr val="00B050"/>
                </a:solidFill>
              </a:rPr>
              <a:t>$handle = fopen($file, "r");</a:t>
            </a:r>
          </a:p>
          <a:p>
            <a:pPr lvl="3" fontAlgn="base"/>
            <a:r>
              <a:rPr lang="en-US" sz="1400" dirty="0" smtClean="0">
                <a:solidFill>
                  <a:srgbClr val="00B050"/>
                </a:solidFill>
              </a:rPr>
              <a:t> } else{ </a:t>
            </a:r>
          </a:p>
          <a:p>
            <a:pPr lvl="3" fontAlgn="base"/>
            <a:r>
              <a:rPr lang="en-US" sz="1400" dirty="0" smtClean="0">
                <a:solidFill>
                  <a:srgbClr val="00B050"/>
                </a:solidFill>
              </a:rPr>
              <a:t>echo "ERROR: File does not exist."; </a:t>
            </a:r>
          </a:p>
          <a:p>
            <a:pPr lvl="3" fontAlgn="base"/>
            <a:r>
              <a:rPr lang="en-US" sz="1400" dirty="0" smtClean="0">
                <a:solidFill>
                  <a:srgbClr val="00B050"/>
                </a:solidFill>
              </a:rPr>
              <a:t>} </a:t>
            </a:r>
          </a:p>
          <a:p>
            <a:pPr lvl="3" fontAlgn="base"/>
            <a:r>
              <a:rPr lang="en-US" sz="1400" dirty="0" smtClean="0">
                <a:solidFill>
                  <a:srgbClr val="00B050"/>
                </a:solidFill>
              </a:rPr>
              <a:t>?&gt;</a:t>
            </a:r>
            <a:endParaRPr lang="en-US" sz="1400" b="1" dirty="0" smtClean="0">
              <a:solidFill>
                <a:srgbClr val="00B050"/>
              </a:solidFill>
            </a:endParaRPr>
          </a:p>
        </p:txBody>
      </p:sp>
      <p:pic>
        <p:nvPicPr>
          <p:cNvPr id="16" name="Picture 3" descr="H:\opentechz\opentechz logo.png"/>
          <p:cNvPicPr>
            <a:picLocks noChangeAspect="1" noChangeArrowheads="1"/>
          </p:cNvPicPr>
          <p:nvPr/>
        </p:nvPicPr>
        <p:blipFill>
          <a:blip r:embed="rId2" cstate="print"/>
          <a:srcRect/>
          <a:stretch>
            <a:fillRect/>
          </a:stretch>
        </p:blipFill>
        <p:spPr bwMode="auto">
          <a:xfrm>
            <a:off x="7215206" y="0"/>
            <a:ext cx="1689384" cy="1000132"/>
          </a:xfrm>
          <a:prstGeom prst="rect">
            <a:avLst/>
          </a:prstGeom>
          <a:noFill/>
        </p:spPr>
      </p:pic>
    </p:spTree>
    <p:extLst>
      <p:ext uri="{BB962C8B-B14F-4D97-AF65-F5344CB8AC3E}">
        <p14:creationId xmlns:p14="http://schemas.microsoft.com/office/powerpoint/2010/main" val="321228937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928662" y="0"/>
            <a:ext cx="8429620" cy="776530"/>
          </a:xfrm>
          <a:prstGeom prst="rect">
            <a:avLst/>
          </a:prstGeom>
        </p:spPr>
        <p:txBody>
          <a:bodyPr anchor="ctr"/>
          <a:lstStyle/>
          <a:p>
            <a:pPr fontAlgn="base"/>
            <a:r>
              <a:rPr lang="en-US" sz="2800" b="1" dirty="0" smtClean="0">
                <a:solidFill>
                  <a:srgbClr val="00B050"/>
                </a:solidFill>
              </a:rPr>
              <a:t>Reading from Files with PHP fread() </a:t>
            </a:r>
            <a:endParaRPr lang="en-US" sz="2800" b="1" dirty="0">
              <a:solidFill>
                <a:srgbClr val="00B050"/>
              </a:solidFill>
            </a:endParaRPr>
          </a:p>
        </p:txBody>
      </p:sp>
      <p:sp>
        <p:nvSpPr>
          <p:cNvPr id="15" name="Rectangle 14"/>
          <p:cNvSpPr/>
          <p:nvPr/>
        </p:nvSpPr>
        <p:spPr>
          <a:xfrm>
            <a:off x="1115616" y="857238"/>
            <a:ext cx="8028384" cy="5478423"/>
          </a:xfrm>
          <a:prstGeom prst="rect">
            <a:avLst/>
          </a:prstGeom>
        </p:spPr>
        <p:txBody>
          <a:bodyPr wrap="square">
            <a:spAutoFit/>
          </a:bodyPr>
          <a:lstStyle/>
          <a:p>
            <a:pPr fontAlgn="base"/>
            <a:r>
              <a:rPr lang="en-US" dirty="0" smtClean="0"/>
              <a:t>The fread() function can be used to read a specified number of characters from a file. The basic syntax of this function can be given with.</a:t>
            </a:r>
          </a:p>
          <a:p>
            <a:r>
              <a:rPr lang="en-US" b="1" dirty="0" smtClean="0">
                <a:solidFill>
                  <a:srgbClr val="C00000"/>
                </a:solidFill>
              </a:rPr>
              <a:t>Syntax: </a:t>
            </a:r>
            <a:r>
              <a:rPr lang="en-US" dirty="0" err="1" smtClean="0">
                <a:solidFill>
                  <a:srgbClr val="C00000"/>
                </a:solidFill>
              </a:rPr>
              <a:t>fread</a:t>
            </a:r>
            <a:r>
              <a:rPr lang="en-US" dirty="0" smtClean="0">
                <a:solidFill>
                  <a:srgbClr val="C00000"/>
                </a:solidFill>
              </a:rPr>
              <a:t>(</a:t>
            </a:r>
            <a:r>
              <a:rPr lang="en-US" i="1" dirty="0" smtClean="0">
                <a:solidFill>
                  <a:srgbClr val="C00000"/>
                </a:solidFill>
              </a:rPr>
              <a:t>file handle</a:t>
            </a:r>
            <a:r>
              <a:rPr lang="en-US" dirty="0" smtClean="0">
                <a:solidFill>
                  <a:srgbClr val="C00000"/>
                </a:solidFill>
              </a:rPr>
              <a:t>, </a:t>
            </a:r>
            <a:r>
              <a:rPr lang="en-US" i="1" dirty="0" smtClean="0">
                <a:solidFill>
                  <a:srgbClr val="C00000"/>
                </a:solidFill>
              </a:rPr>
              <a:t>length in bytes</a:t>
            </a:r>
            <a:r>
              <a:rPr lang="en-US" dirty="0" smtClean="0">
                <a:solidFill>
                  <a:srgbClr val="C00000"/>
                </a:solidFill>
              </a:rPr>
              <a:t>)</a:t>
            </a:r>
          </a:p>
          <a:p>
            <a:pPr lvl="1"/>
            <a:r>
              <a:rPr lang="en-US" sz="1400" dirty="0" smtClean="0"/>
              <a:t>&lt;?php </a:t>
            </a:r>
          </a:p>
          <a:p>
            <a:pPr lvl="1"/>
            <a:r>
              <a:rPr lang="en-US" sz="1400" dirty="0" smtClean="0"/>
              <a:t>$file = "data.txt"; </a:t>
            </a:r>
          </a:p>
          <a:p>
            <a:pPr lvl="1"/>
            <a:r>
              <a:rPr lang="en-US" sz="1400" dirty="0" smtClean="0"/>
              <a:t>// Check the existence of file</a:t>
            </a:r>
          </a:p>
          <a:p>
            <a:pPr lvl="1"/>
            <a:r>
              <a:rPr lang="en-US" sz="1400" dirty="0" smtClean="0"/>
              <a:t> if(</a:t>
            </a:r>
            <a:r>
              <a:rPr lang="en-US" sz="1400" b="1" dirty="0" err="1" smtClean="0">
                <a:solidFill>
                  <a:srgbClr val="C00000"/>
                </a:solidFill>
              </a:rPr>
              <a:t>file_exists</a:t>
            </a:r>
            <a:r>
              <a:rPr lang="en-US" sz="1400" dirty="0" smtClean="0"/>
              <a:t>($file)){</a:t>
            </a:r>
          </a:p>
          <a:p>
            <a:pPr lvl="2"/>
            <a:r>
              <a:rPr lang="en-US" sz="1400" dirty="0" smtClean="0"/>
              <a:t> // Open the file for reading </a:t>
            </a:r>
          </a:p>
          <a:p>
            <a:pPr lvl="2"/>
            <a:r>
              <a:rPr lang="en-US" sz="1400" dirty="0" smtClean="0"/>
              <a:t>$handle = </a:t>
            </a:r>
            <a:r>
              <a:rPr lang="en-US" sz="1400" b="1" dirty="0" smtClean="0">
                <a:solidFill>
                  <a:srgbClr val="C00000"/>
                </a:solidFill>
              </a:rPr>
              <a:t>fopen</a:t>
            </a:r>
            <a:r>
              <a:rPr lang="en-US" sz="1400" dirty="0" smtClean="0"/>
              <a:t>($file, "r") or die("ERROR: Cannot open the file."); </a:t>
            </a:r>
          </a:p>
          <a:p>
            <a:pPr lvl="2"/>
            <a:r>
              <a:rPr lang="en-US" sz="1400" dirty="0" smtClean="0"/>
              <a:t>$content _fixed= </a:t>
            </a:r>
            <a:r>
              <a:rPr lang="en-US" sz="1400" b="1" dirty="0" smtClean="0">
                <a:solidFill>
                  <a:srgbClr val="C00000"/>
                </a:solidFill>
              </a:rPr>
              <a:t>fread</a:t>
            </a:r>
            <a:r>
              <a:rPr lang="en-US" sz="1400" dirty="0" smtClean="0"/>
              <a:t>($handle, "20"); // Read fixed number of bytes from the file </a:t>
            </a:r>
          </a:p>
          <a:p>
            <a:pPr lvl="2"/>
            <a:r>
              <a:rPr lang="en-US" sz="1400" dirty="0" smtClean="0"/>
              <a:t>$content_entire = </a:t>
            </a:r>
            <a:r>
              <a:rPr lang="en-US" sz="1400" b="1" dirty="0" smtClean="0">
                <a:solidFill>
                  <a:srgbClr val="C00000"/>
                </a:solidFill>
              </a:rPr>
              <a:t>fread</a:t>
            </a:r>
            <a:r>
              <a:rPr lang="en-US" sz="1400" dirty="0" smtClean="0"/>
              <a:t>($handle, filesize($file)); // Read entired file</a:t>
            </a:r>
          </a:p>
          <a:p>
            <a:pPr lvl="2"/>
            <a:r>
              <a:rPr lang="en-US" sz="1400" dirty="0" smtClean="0"/>
              <a:t> </a:t>
            </a:r>
            <a:r>
              <a:rPr lang="en-US" sz="1400" b="1" dirty="0" smtClean="0">
                <a:solidFill>
                  <a:srgbClr val="C00000"/>
                </a:solidFill>
              </a:rPr>
              <a:t>fclose</a:t>
            </a:r>
            <a:r>
              <a:rPr lang="en-US" sz="1400" dirty="0" smtClean="0"/>
              <a:t>($handle); // Closing the file handle</a:t>
            </a:r>
          </a:p>
          <a:p>
            <a:pPr lvl="2"/>
            <a:r>
              <a:rPr lang="en-US" sz="1400" dirty="0" smtClean="0"/>
              <a:t>// Display the file content </a:t>
            </a:r>
          </a:p>
          <a:p>
            <a:pPr lvl="2"/>
            <a:r>
              <a:rPr lang="en-US" sz="1400" dirty="0" smtClean="0"/>
              <a:t>echo $content_ fixed; </a:t>
            </a:r>
          </a:p>
          <a:p>
            <a:pPr lvl="2"/>
            <a:r>
              <a:rPr lang="en-US" sz="1400" dirty="0" smtClean="0"/>
              <a:t>echo $content_entire; </a:t>
            </a:r>
          </a:p>
          <a:p>
            <a:pPr lvl="1"/>
            <a:r>
              <a:rPr lang="en-US" sz="1400" dirty="0" smtClean="0"/>
              <a:t>} else{ </a:t>
            </a:r>
          </a:p>
          <a:p>
            <a:pPr lvl="1"/>
            <a:r>
              <a:rPr lang="en-US" sz="1400" dirty="0" smtClean="0"/>
              <a:t>echo "ERROR: File does not exist."; </a:t>
            </a:r>
          </a:p>
          <a:p>
            <a:pPr lvl="1"/>
            <a:r>
              <a:rPr lang="en-US" sz="1400" dirty="0" smtClean="0"/>
              <a:t>} </a:t>
            </a:r>
          </a:p>
          <a:p>
            <a:pPr lvl="1"/>
            <a:r>
              <a:rPr lang="en-US" sz="1400" dirty="0" smtClean="0"/>
              <a:t>?&gt;</a:t>
            </a:r>
            <a:endParaRPr lang="en-US" sz="1400" dirty="0" smtClean="0">
              <a:solidFill>
                <a:srgbClr val="C00000"/>
              </a:solidFill>
            </a:endParaRPr>
          </a:p>
          <a:p>
            <a:pPr lvl="1" fontAlgn="base"/>
            <a:endParaRPr lang="en-US" sz="1400" dirty="0" smtClean="0"/>
          </a:p>
          <a:p>
            <a:pPr fontAlgn="base"/>
            <a:endParaRPr lang="en-US" dirty="0" smtClean="0"/>
          </a:p>
          <a:p>
            <a:pPr fontAlgn="base"/>
            <a:endParaRPr lang="en-US" dirty="0" smtClean="0"/>
          </a:p>
          <a:p>
            <a:pPr fontAlgn="base"/>
            <a:endParaRPr lang="en-US" dirty="0">
              <a:solidFill>
                <a:schemeClr val="accent4">
                  <a:lumMod val="75000"/>
                </a:schemeClr>
              </a:solidFill>
            </a:endParaRPr>
          </a:p>
        </p:txBody>
      </p:sp>
    </p:spTree>
    <p:extLst>
      <p:ext uri="{BB962C8B-B14F-4D97-AF65-F5344CB8AC3E}">
        <p14:creationId xmlns:p14="http://schemas.microsoft.com/office/powerpoint/2010/main" val="293498806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p:cNvSpPr txBox="1">
            <a:spLocks/>
          </p:cNvSpPr>
          <p:nvPr/>
        </p:nvSpPr>
        <p:spPr>
          <a:xfrm>
            <a:off x="285720" y="0"/>
            <a:ext cx="9286876" cy="776530"/>
          </a:xfrm>
          <a:prstGeom prst="rect">
            <a:avLst/>
          </a:prstGeom>
        </p:spPr>
        <p:txBody>
          <a:bodyPr anchor="ctr"/>
          <a:lstStyle/>
          <a:p>
            <a:endParaRPr lang="en-US" sz="3600" b="1" dirty="0">
              <a:solidFill>
                <a:srgbClr val="00B0F0"/>
              </a:solidFill>
            </a:endParaRPr>
          </a:p>
        </p:txBody>
      </p:sp>
      <p:sp>
        <p:nvSpPr>
          <p:cNvPr id="15" name="Rectangle 14"/>
          <p:cNvSpPr/>
          <p:nvPr/>
        </p:nvSpPr>
        <p:spPr>
          <a:xfrm>
            <a:off x="1475656" y="500048"/>
            <a:ext cx="7525500" cy="3539430"/>
          </a:xfrm>
          <a:prstGeom prst="rect">
            <a:avLst/>
          </a:prstGeom>
        </p:spPr>
        <p:txBody>
          <a:bodyPr wrap="square">
            <a:spAutoFit/>
          </a:bodyPr>
          <a:lstStyle/>
          <a:p>
            <a:pPr fontAlgn="base"/>
            <a:r>
              <a:rPr lang="en-US" sz="1600" dirty="0" smtClean="0"/>
              <a:t>2. The easiest way to read the entire contents of a file in PHP is with the </a:t>
            </a:r>
            <a:r>
              <a:rPr lang="en-US" sz="1600" b="1" dirty="0" smtClean="0">
                <a:solidFill>
                  <a:srgbClr val="C00000"/>
                </a:solidFill>
              </a:rPr>
              <a:t>readfile() </a:t>
            </a:r>
            <a:r>
              <a:rPr lang="en-US" sz="1600" dirty="0" smtClean="0"/>
              <a:t>function. </a:t>
            </a:r>
          </a:p>
          <a:p>
            <a:pPr fontAlgn="base"/>
            <a:r>
              <a:rPr lang="en-US" sz="1600" dirty="0" smtClean="0"/>
              <a:t>This function allows you to read the contents of a file without needing to open it. The following       example will generate the same output as above example:</a:t>
            </a:r>
          </a:p>
          <a:p>
            <a:pPr lvl="1" fontAlgn="base"/>
            <a:r>
              <a:rPr lang="en-US" sz="1600" dirty="0" smtClean="0">
                <a:solidFill>
                  <a:srgbClr val="C00000"/>
                </a:solidFill>
              </a:rPr>
              <a:t>&lt;?php </a:t>
            </a:r>
          </a:p>
          <a:p>
            <a:pPr lvl="2" fontAlgn="base"/>
            <a:r>
              <a:rPr lang="en-US" sz="1600" dirty="0" smtClean="0">
                <a:solidFill>
                  <a:srgbClr val="C00000"/>
                </a:solidFill>
              </a:rPr>
              <a:t>$file = "data.txt";</a:t>
            </a:r>
          </a:p>
          <a:p>
            <a:pPr lvl="2" fontAlgn="base"/>
            <a:r>
              <a:rPr lang="en-US" sz="1600" dirty="0" smtClean="0">
                <a:solidFill>
                  <a:srgbClr val="C00000"/>
                </a:solidFill>
              </a:rPr>
              <a:t> // Check the existence of file</a:t>
            </a:r>
          </a:p>
          <a:p>
            <a:pPr lvl="2" fontAlgn="base"/>
            <a:r>
              <a:rPr lang="en-US" sz="1600" dirty="0" smtClean="0">
                <a:solidFill>
                  <a:srgbClr val="C00000"/>
                </a:solidFill>
              </a:rPr>
              <a:t> if(file_exists($file)){ </a:t>
            </a:r>
          </a:p>
          <a:p>
            <a:pPr lvl="2" fontAlgn="base"/>
            <a:r>
              <a:rPr lang="en-US" sz="1600" dirty="0" smtClean="0">
                <a:solidFill>
                  <a:srgbClr val="C00000"/>
                </a:solidFill>
              </a:rPr>
              <a:t>// Reads and outputs the entire file </a:t>
            </a:r>
          </a:p>
          <a:p>
            <a:pPr lvl="2" fontAlgn="base"/>
            <a:r>
              <a:rPr lang="en-US" sz="1600" dirty="0" smtClean="0">
                <a:solidFill>
                  <a:srgbClr val="C00000"/>
                </a:solidFill>
              </a:rPr>
              <a:t>readfile($file) or die("ERROR: Cannot open the file."); </a:t>
            </a:r>
          </a:p>
          <a:p>
            <a:pPr lvl="2" fontAlgn="base"/>
            <a:r>
              <a:rPr lang="en-US" sz="1600" dirty="0" smtClean="0">
                <a:solidFill>
                  <a:srgbClr val="C00000"/>
                </a:solidFill>
              </a:rPr>
              <a:t>} else{</a:t>
            </a:r>
          </a:p>
          <a:p>
            <a:pPr lvl="2" fontAlgn="base"/>
            <a:r>
              <a:rPr lang="en-US" sz="1600" dirty="0" smtClean="0">
                <a:solidFill>
                  <a:srgbClr val="C00000"/>
                </a:solidFill>
              </a:rPr>
              <a:t> echo "ERROR: File does not exist."; </a:t>
            </a:r>
          </a:p>
          <a:p>
            <a:pPr lvl="2" fontAlgn="base"/>
            <a:r>
              <a:rPr lang="en-US" sz="1600" dirty="0" smtClean="0">
                <a:solidFill>
                  <a:srgbClr val="C00000"/>
                </a:solidFill>
              </a:rPr>
              <a:t>} </a:t>
            </a:r>
          </a:p>
          <a:p>
            <a:pPr lvl="1" fontAlgn="base"/>
            <a:r>
              <a:rPr lang="en-US" sz="1600" dirty="0" smtClean="0">
                <a:solidFill>
                  <a:srgbClr val="C00000"/>
                </a:solidFill>
              </a:rPr>
              <a:t>?&gt;</a:t>
            </a:r>
            <a:endParaRPr lang="en-US" sz="1600" dirty="0">
              <a:solidFill>
                <a:srgbClr val="C00000"/>
              </a:solidFill>
            </a:endParaRPr>
          </a:p>
        </p:txBody>
      </p:sp>
    </p:spTree>
    <p:extLst>
      <p:ext uri="{BB962C8B-B14F-4D97-AF65-F5344CB8AC3E}">
        <p14:creationId xmlns:p14="http://schemas.microsoft.com/office/powerpoint/2010/main" val="36510593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259632" y="0"/>
            <a:ext cx="8098650" cy="776530"/>
          </a:xfrm>
          <a:prstGeom prst="rect">
            <a:avLst/>
          </a:prstGeom>
        </p:spPr>
        <p:txBody>
          <a:bodyPr anchor="ctr"/>
          <a:lstStyle/>
          <a:p>
            <a:r>
              <a:rPr lang="en-US" sz="3600" b="1" dirty="0" smtClean="0">
                <a:solidFill>
                  <a:srgbClr val="C00000"/>
                </a:solidFill>
              </a:rPr>
              <a:t>4. Validate Email</a:t>
            </a:r>
            <a:endParaRPr lang="en-US" sz="3600" b="1" dirty="0">
              <a:solidFill>
                <a:srgbClr val="C00000"/>
              </a:solidFill>
            </a:endParaRPr>
          </a:p>
        </p:txBody>
      </p:sp>
      <p:sp>
        <p:nvSpPr>
          <p:cNvPr id="13" name="Rectangle 12"/>
          <p:cNvSpPr/>
          <p:nvPr/>
        </p:nvSpPr>
        <p:spPr>
          <a:xfrm>
            <a:off x="285720" y="865406"/>
            <a:ext cx="8501122" cy="2585323"/>
          </a:xfrm>
          <a:prstGeom prst="rect">
            <a:avLst/>
          </a:prstGeom>
        </p:spPr>
        <p:txBody>
          <a:bodyPr wrap="square">
            <a:spAutoFit/>
          </a:bodyPr>
          <a:lstStyle/>
          <a:p>
            <a:pPr lvl="2"/>
            <a:r>
              <a:rPr lang="en-US" dirty="0" smtClean="0"/>
              <a:t>$email = $_POST ["Email"];  </a:t>
            </a:r>
          </a:p>
          <a:p>
            <a:pPr lvl="2"/>
            <a:r>
              <a:rPr lang="en-US" dirty="0" smtClean="0"/>
              <a:t>$pattern = "^[_a-z0-9-]+(\.[_a-z0-9-]+)*@[a-z0-9-]+(\.[a-z0-9-]+)*(\.[a-z]{2,3})$^";  </a:t>
            </a:r>
          </a:p>
          <a:p>
            <a:pPr lvl="2"/>
            <a:r>
              <a:rPr lang="en-US" b="1" dirty="0" smtClean="0"/>
              <a:t>if</a:t>
            </a:r>
            <a:r>
              <a:rPr lang="en-US" dirty="0" smtClean="0"/>
              <a:t> (!preg_match ($pattern, $email) ){  </a:t>
            </a:r>
          </a:p>
          <a:p>
            <a:pPr lvl="2"/>
            <a:r>
              <a:rPr lang="en-US" dirty="0" smtClean="0"/>
              <a:t>    $ErrMsg = "Email is not valid.";  </a:t>
            </a:r>
          </a:p>
          <a:p>
            <a:pPr lvl="2"/>
            <a:r>
              <a:rPr lang="en-US" dirty="0" smtClean="0"/>
              <a:t>            echo $ErrMsg;  </a:t>
            </a:r>
          </a:p>
          <a:p>
            <a:pPr lvl="2"/>
            <a:r>
              <a:rPr lang="en-US" dirty="0" smtClean="0"/>
              <a:t>} </a:t>
            </a:r>
            <a:r>
              <a:rPr lang="en-US" b="1" dirty="0" smtClean="0"/>
              <a:t>else</a:t>
            </a:r>
            <a:r>
              <a:rPr lang="en-US" dirty="0" smtClean="0"/>
              <a:t> {  </a:t>
            </a:r>
          </a:p>
          <a:p>
            <a:pPr lvl="2"/>
            <a:r>
              <a:rPr lang="en-US" dirty="0" smtClean="0"/>
              <a:t>    echo "Your valid email address is: " .$email;  </a:t>
            </a:r>
          </a:p>
          <a:p>
            <a:pPr lvl="2"/>
            <a:r>
              <a:rPr lang="en-US" dirty="0" smtClean="0"/>
              <a:t>}  </a:t>
            </a:r>
            <a:endParaRPr lang="en-US" dirty="0"/>
          </a:p>
        </p:txBody>
      </p:sp>
    </p:spTree>
    <p:extLst>
      <p:ext uri="{BB962C8B-B14F-4D97-AF65-F5344CB8AC3E}">
        <p14:creationId xmlns:p14="http://schemas.microsoft.com/office/powerpoint/2010/main" val="108969223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p:cNvSpPr txBox="1">
            <a:spLocks/>
          </p:cNvSpPr>
          <p:nvPr/>
        </p:nvSpPr>
        <p:spPr>
          <a:xfrm>
            <a:off x="285720" y="0"/>
            <a:ext cx="9286876" cy="776530"/>
          </a:xfrm>
          <a:prstGeom prst="rect">
            <a:avLst/>
          </a:prstGeom>
        </p:spPr>
        <p:txBody>
          <a:bodyPr anchor="ctr"/>
          <a:lstStyle/>
          <a:p>
            <a:endParaRPr lang="en-US" sz="3600" b="1" dirty="0">
              <a:solidFill>
                <a:srgbClr val="00B0F0"/>
              </a:solidFill>
            </a:endParaRPr>
          </a:p>
        </p:txBody>
      </p:sp>
      <p:sp>
        <p:nvSpPr>
          <p:cNvPr id="15" name="Rectangle 14"/>
          <p:cNvSpPr/>
          <p:nvPr/>
        </p:nvSpPr>
        <p:spPr>
          <a:xfrm>
            <a:off x="1259632" y="500048"/>
            <a:ext cx="7884368" cy="3785652"/>
          </a:xfrm>
          <a:prstGeom prst="rect">
            <a:avLst/>
          </a:prstGeom>
        </p:spPr>
        <p:txBody>
          <a:bodyPr wrap="square">
            <a:spAutoFit/>
          </a:bodyPr>
          <a:lstStyle/>
          <a:p>
            <a:pPr fontAlgn="base"/>
            <a:r>
              <a:rPr lang="en-US" sz="1600" dirty="0" smtClean="0"/>
              <a:t>3. Another way to read the whole contents of a file without needing to open it is with the </a:t>
            </a:r>
            <a:r>
              <a:rPr lang="en-US" sz="1600" b="1" dirty="0" smtClean="0">
                <a:solidFill>
                  <a:srgbClr val="C00000"/>
                </a:solidFill>
              </a:rPr>
              <a:t>file_get_contents()</a:t>
            </a:r>
            <a:r>
              <a:rPr lang="en-US" sz="1600" dirty="0" smtClean="0"/>
              <a:t> function. This function accepts the name and path to a file, and reads the entire file into a string variable. Here's an example:</a:t>
            </a:r>
          </a:p>
          <a:p>
            <a:pPr fontAlgn="base"/>
            <a:endParaRPr lang="en-US" sz="1600" dirty="0" smtClean="0"/>
          </a:p>
          <a:p>
            <a:r>
              <a:rPr lang="en-US" sz="1600" dirty="0" smtClean="0">
                <a:solidFill>
                  <a:srgbClr val="C00000"/>
                </a:solidFill>
              </a:rPr>
              <a:t>&lt;?php </a:t>
            </a:r>
          </a:p>
          <a:p>
            <a:pPr lvl="1"/>
            <a:r>
              <a:rPr lang="en-US" sz="1600" dirty="0" smtClean="0">
                <a:solidFill>
                  <a:srgbClr val="C00000"/>
                </a:solidFill>
              </a:rPr>
              <a:t>$file = "data.txt"; </a:t>
            </a:r>
          </a:p>
          <a:p>
            <a:pPr lvl="1"/>
            <a:r>
              <a:rPr lang="en-US" sz="1600" dirty="0" smtClean="0">
                <a:solidFill>
                  <a:srgbClr val="C00000"/>
                </a:solidFill>
              </a:rPr>
              <a:t>	// Check the existence of file</a:t>
            </a:r>
          </a:p>
          <a:p>
            <a:pPr lvl="1"/>
            <a:r>
              <a:rPr lang="en-US" sz="1600" dirty="0" smtClean="0">
                <a:solidFill>
                  <a:srgbClr val="C00000"/>
                </a:solidFill>
              </a:rPr>
              <a:t> if(</a:t>
            </a:r>
            <a:r>
              <a:rPr lang="en-US" sz="1600" dirty="0" err="1" smtClean="0">
                <a:solidFill>
                  <a:srgbClr val="C00000"/>
                </a:solidFill>
              </a:rPr>
              <a:t>file_exists</a:t>
            </a:r>
            <a:r>
              <a:rPr lang="en-US" sz="1600" dirty="0" smtClean="0">
                <a:solidFill>
                  <a:srgbClr val="C00000"/>
                </a:solidFill>
              </a:rPr>
              <a:t>($file)){ </a:t>
            </a:r>
          </a:p>
          <a:p>
            <a:pPr lvl="2"/>
            <a:r>
              <a:rPr lang="en-US" sz="1600" dirty="0" smtClean="0">
                <a:solidFill>
                  <a:srgbClr val="C00000"/>
                </a:solidFill>
              </a:rPr>
              <a:t>// Reading the entire file into a string </a:t>
            </a:r>
          </a:p>
          <a:p>
            <a:pPr lvl="2"/>
            <a:r>
              <a:rPr lang="en-US" sz="1600" dirty="0" smtClean="0">
                <a:solidFill>
                  <a:srgbClr val="C00000"/>
                </a:solidFill>
              </a:rPr>
              <a:t>$content = file_get_contents($file) or die("ERROR: Cannot open the file."); </a:t>
            </a:r>
          </a:p>
          <a:p>
            <a:pPr lvl="2"/>
            <a:r>
              <a:rPr lang="en-US" sz="1600" dirty="0" smtClean="0">
                <a:solidFill>
                  <a:srgbClr val="C00000"/>
                </a:solidFill>
              </a:rPr>
              <a:t>// Display the file content echo $content; </a:t>
            </a:r>
          </a:p>
          <a:p>
            <a:pPr lvl="1"/>
            <a:r>
              <a:rPr lang="en-US" sz="1600" dirty="0" smtClean="0">
                <a:solidFill>
                  <a:srgbClr val="C00000"/>
                </a:solidFill>
              </a:rPr>
              <a:t>} else{</a:t>
            </a:r>
          </a:p>
          <a:p>
            <a:pPr lvl="2"/>
            <a:r>
              <a:rPr lang="en-US" sz="1600" dirty="0" smtClean="0">
                <a:solidFill>
                  <a:srgbClr val="C00000"/>
                </a:solidFill>
              </a:rPr>
              <a:t> echo "ERROR: File does not exist.";</a:t>
            </a:r>
          </a:p>
          <a:p>
            <a:pPr lvl="1"/>
            <a:r>
              <a:rPr lang="en-US" sz="1600" dirty="0" smtClean="0">
                <a:solidFill>
                  <a:srgbClr val="C00000"/>
                </a:solidFill>
              </a:rPr>
              <a:t> } </a:t>
            </a:r>
          </a:p>
          <a:p>
            <a:r>
              <a:rPr lang="en-US" sz="1600" dirty="0" smtClean="0">
                <a:solidFill>
                  <a:srgbClr val="C00000"/>
                </a:solidFill>
              </a:rPr>
              <a:t>?&gt;</a:t>
            </a:r>
            <a:endParaRPr lang="en-US" sz="1600" dirty="0">
              <a:solidFill>
                <a:srgbClr val="C00000"/>
              </a:solidFill>
            </a:endParaRPr>
          </a:p>
        </p:txBody>
      </p:sp>
    </p:spTree>
    <p:extLst>
      <p:ext uri="{BB962C8B-B14F-4D97-AF65-F5344CB8AC3E}">
        <p14:creationId xmlns:p14="http://schemas.microsoft.com/office/powerpoint/2010/main" val="264525716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p:cNvSpPr txBox="1">
            <a:spLocks/>
          </p:cNvSpPr>
          <p:nvPr/>
        </p:nvSpPr>
        <p:spPr>
          <a:xfrm>
            <a:off x="285720" y="0"/>
            <a:ext cx="9286876" cy="776530"/>
          </a:xfrm>
          <a:prstGeom prst="rect">
            <a:avLst/>
          </a:prstGeom>
        </p:spPr>
        <p:txBody>
          <a:bodyPr anchor="ctr"/>
          <a:lstStyle/>
          <a:p>
            <a:endParaRPr lang="en-US" sz="3600" b="1" dirty="0">
              <a:solidFill>
                <a:srgbClr val="00B0F0"/>
              </a:solidFill>
            </a:endParaRPr>
          </a:p>
        </p:txBody>
      </p:sp>
      <p:sp>
        <p:nvSpPr>
          <p:cNvPr id="15" name="Rectangle 14"/>
          <p:cNvSpPr/>
          <p:nvPr/>
        </p:nvSpPr>
        <p:spPr>
          <a:xfrm>
            <a:off x="1331640" y="195486"/>
            <a:ext cx="7812360" cy="4524315"/>
          </a:xfrm>
          <a:prstGeom prst="rect">
            <a:avLst/>
          </a:prstGeom>
        </p:spPr>
        <p:txBody>
          <a:bodyPr wrap="square">
            <a:spAutoFit/>
          </a:bodyPr>
          <a:lstStyle/>
          <a:p>
            <a:pPr fontAlgn="base"/>
            <a:r>
              <a:rPr lang="en-US" sz="1600" dirty="0" smtClean="0"/>
              <a:t>4. One more method of reading the whole data from a file is the PHP's file() function. It does a </a:t>
            </a:r>
          </a:p>
          <a:p>
            <a:pPr fontAlgn="base"/>
            <a:r>
              <a:rPr lang="en-US" sz="1600" dirty="0" smtClean="0"/>
              <a:t>similar job to file_get_contents() function, but it returns the file contents as an array of lines, </a:t>
            </a:r>
          </a:p>
          <a:p>
            <a:pPr fontAlgn="base"/>
            <a:r>
              <a:rPr lang="en-US" sz="1600" dirty="0" smtClean="0"/>
              <a:t>rather than a single string.</a:t>
            </a:r>
          </a:p>
          <a:p>
            <a:pPr fontAlgn="base"/>
            <a:endParaRPr lang="en-US" sz="1600" dirty="0" smtClean="0"/>
          </a:p>
          <a:p>
            <a:pPr lvl="1"/>
            <a:r>
              <a:rPr lang="en-US" sz="1600" dirty="0" smtClean="0">
                <a:solidFill>
                  <a:srgbClr val="C00000"/>
                </a:solidFill>
              </a:rPr>
              <a:t>&lt;?php</a:t>
            </a:r>
          </a:p>
          <a:p>
            <a:pPr lvl="1"/>
            <a:r>
              <a:rPr lang="en-US" sz="1600" dirty="0" smtClean="0">
                <a:solidFill>
                  <a:srgbClr val="C00000"/>
                </a:solidFill>
              </a:rPr>
              <a:t> $file = "data.txt"; </a:t>
            </a:r>
          </a:p>
          <a:p>
            <a:pPr lvl="1"/>
            <a:r>
              <a:rPr lang="en-US" sz="1600" dirty="0" smtClean="0">
                <a:solidFill>
                  <a:srgbClr val="C00000"/>
                </a:solidFill>
              </a:rPr>
              <a:t>// Check the existence of file </a:t>
            </a:r>
          </a:p>
          <a:p>
            <a:pPr lvl="2"/>
            <a:r>
              <a:rPr lang="en-US" sz="1600" dirty="0" smtClean="0">
                <a:solidFill>
                  <a:srgbClr val="C00000"/>
                </a:solidFill>
              </a:rPr>
              <a:t>if(</a:t>
            </a:r>
            <a:r>
              <a:rPr lang="en-US" sz="1600" dirty="0" err="1" smtClean="0">
                <a:solidFill>
                  <a:srgbClr val="C00000"/>
                </a:solidFill>
              </a:rPr>
              <a:t>file_exists</a:t>
            </a:r>
            <a:r>
              <a:rPr lang="en-US" sz="1600" dirty="0" smtClean="0">
                <a:solidFill>
                  <a:srgbClr val="C00000"/>
                </a:solidFill>
              </a:rPr>
              <a:t>($file)){ </a:t>
            </a:r>
          </a:p>
          <a:p>
            <a:pPr lvl="2"/>
            <a:r>
              <a:rPr lang="en-US" sz="1600" dirty="0" smtClean="0">
                <a:solidFill>
                  <a:srgbClr val="C00000"/>
                </a:solidFill>
              </a:rPr>
              <a:t>	// Reading the entire file into an array</a:t>
            </a:r>
          </a:p>
          <a:p>
            <a:pPr lvl="2"/>
            <a:r>
              <a:rPr lang="en-US" sz="1600" dirty="0" smtClean="0">
                <a:solidFill>
                  <a:srgbClr val="C00000"/>
                </a:solidFill>
              </a:rPr>
              <a:t>	 $</a:t>
            </a:r>
            <a:r>
              <a:rPr lang="en-US" sz="1600" dirty="0" err="1" smtClean="0">
                <a:solidFill>
                  <a:srgbClr val="C00000"/>
                </a:solidFill>
              </a:rPr>
              <a:t>arr</a:t>
            </a:r>
            <a:r>
              <a:rPr lang="en-US" sz="1600" dirty="0" smtClean="0">
                <a:solidFill>
                  <a:srgbClr val="C00000"/>
                </a:solidFill>
              </a:rPr>
              <a:t> = file($file) or die("ERROR: Cannot open the file.");</a:t>
            </a:r>
          </a:p>
          <a:p>
            <a:pPr lvl="3"/>
            <a:r>
              <a:rPr lang="en-US" sz="1600" dirty="0" smtClean="0">
                <a:solidFill>
                  <a:srgbClr val="C00000"/>
                </a:solidFill>
              </a:rPr>
              <a:t> </a:t>
            </a:r>
            <a:r>
              <a:rPr lang="en-US" sz="1600" dirty="0" err="1" smtClean="0">
                <a:solidFill>
                  <a:srgbClr val="C00000"/>
                </a:solidFill>
              </a:rPr>
              <a:t>foreach</a:t>
            </a:r>
            <a:r>
              <a:rPr lang="en-US" sz="1600" dirty="0" smtClean="0">
                <a:solidFill>
                  <a:srgbClr val="C00000"/>
                </a:solidFill>
              </a:rPr>
              <a:t>($</a:t>
            </a:r>
            <a:r>
              <a:rPr lang="en-US" sz="1600" dirty="0" err="1" smtClean="0">
                <a:solidFill>
                  <a:srgbClr val="C00000"/>
                </a:solidFill>
              </a:rPr>
              <a:t>arr</a:t>
            </a:r>
            <a:r>
              <a:rPr lang="en-US" sz="1600" dirty="0" smtClean="0">
                <a:solidFill>
                  <a:srgbClr val="C00000"/>
                </a:solidFill>
              </a:rPr>
              <a:t> as $line){ </a:t>
            </a:r>
          </a:p>
          <a:p>
            <a:pPr lvl="3"/>
            <a:r>
              <a:rPr lang="en-US" sz="1600" dirty="0" smtClean="0">
                <a:solidFill>
                  <a:srgbClr val="C00000"/>
                </a:solidFill>
              </a:rPr>
              <a:t>echo $line; </a:t>
            </a:r>
          </a:p>
          <a:p>
            <a:pPr lvl="3"/>
            <a:r>
              <a:rPr lang="en-US" sz="1600" dirty="0" smtClean="0">
                <a:solidFill>
                  <a:srgbClr val="C00000"/>
                </a:solidFill>
              </a:rPr>
              <a:t>}</a:t>
            </a:r>
          </a:p>
          <a:p>
            <a:pPr lvl="2"/>
            <a:r>
              <a:rPr lang="en-US" sz="1600" dirty="0" smtClean="0">
                <a:solidFill>
                  <a:srgbClr val="C00000"/>
                </a:solidFill>
              </a:rPr>
              <a:t> } else{ </a:t>
            </a:r>
          </a:p>
          <a:p>
            <a:pPr lvl="2"/>
            <a:r>
              <a:rPr lang="en-US" sz="1600" dirty="0" smtClean="0">
                <a:solidFill>
                  <a:srgbClr val="C00000"/>
                </a:solidFill>
              </a:rPr>
              <a:t>echo "ERROR: File does not exist.";</a:t>
            </a:r>
          </a:p>
          <a:p>
            <a:pPr lvl="2"/>
            <a:r>
              <a:rPr lang="en-US" sz="1600" dirty="0" smtClean="0">
                <a:solidFill>
                  <a:srgbClr val="C00000"/>
                </a:solidFill>
              </a:rPr>
              <a:t> } ?&gt;</a:t>
            </a:r>
            <a:endParaRPr lang="en-US" sz="1600" dirty="0">
              <a:solidFill>
                <a:srgbClr val="C00000"/>
              </a:solidFill>
            </a:endParaRPr>
          </a:p>
        </p:txBody>
      </p:sp>
    </p:spTree>
    <p:extLst>
      <p:ext uri="{BB962C8B-B14F-4D97-AF65-F5344CB8AC3E}">
        <p14:creationId xmlns:p14="http://schemas.microsoft.com/office/powerpoint/2010/main" val="310710351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187624" y="0"/>
            <a:ext cx="8384972" cy="776530"/>
          </a:xfrm>
          <a:prstGeom prst="rect">
            <a:avLst/>
          </a:prstGeom>
        </p:spPr>
        <p:txBody>
          <a:bodyPr anchor="ctr"/>
          <a:lstStyle/>
          <a:p>
            <a:pPr fontAlgn="base"/>
            <a:r>
              <a:rPr lang="en-US" sz="3200" b="1" dirty="0" smtClean="0">
                <a:solidFill>
                  <a:srgbClr val="00B0F0"/>
                </a:solidFill>
              </a:rPr>
              <a:t>Writing the Files Using PHP write</a:t>
            </a:r>
            <a:endParaRPr lang="en-US" sz="3200" b="1" dirty="0">
              <a:solidFill>
                <a:srgbClr val="00B0F0"/>
              </a:solidFill>
            </a:endParaRPr>
          </a:p>
        </p:txBody>
      </p:sp>
      <p:sp>
        <p:nvSpPr>
          <p:cNvPr id="15" name="Rectangle 14"/>
          <p:cNvSpPr/>
          <p:nvPr/>
        </p:nvSpPr>
        <p:spPr>
          <a:xfrm>
            <a:off x="1187624" y="928676"/>
            <a:ext cx="7956376" cy="3785652"/>
          </a:xfrm>
          <a:prstGeom prst="rect">
            <a:avLst/>
          </a:prstGeom>
        </p:spPr>
        <p:txBody>
          <a:bodyPr wrap="square">
            <a:spAutoFit/>
          </a:bodyPr>
          <a:lstStyle/>
          <a:p>
            <a:pPr fontAlgn="base"/>
            <a:r>
              <a:rPr lang="en-US" sz="1600" dirty="0" smtClean="0"/>
              <a:t>1. Similarly, you can write data to a file or append to an existing file using the PHP </a:t>
            </a:r>
            <a:r>
              <a:rPr lang="en-US" sz="1600" dirty="0" err="1" smtClean="0"/>
              <a:t>fwrite</a:t>
            </a:r>
            <a:r>
              <a:rPr lang="en-US" sz="1600" dirty="0" smtClean="0"/>
              <a:t>() function. The basic syntax of this function can be given with:</a:t>
            </a:r>
          </a:p>
          <a:p>
            <a:r>
              <a:rPr lang="en-US" sz="1600" b="1" dirty="0" smtClean="0">
                <a:solidFill>
                  <a:srgbClr val="C00000"/>
                </a:solidFill>
              </a:rPr>
              <a:t>	</a:t>
            </a:r>
            <a:r>
              <a:rPr lang="en-US" sz="1600" b="1" dirty="0" err="1" smtClean="0">
                <a:solidFill>
                  <a:srgbClr val="C00000"/>
                </a:solidFill>
              </a:rPr>
              <a:t>Syntax:</a:t>
            </a:r>
            <a:r>
              <a:rPr lang="en-US" sz="1600" dirty="0" err="1" smtClean="0">
                <a:solidFill>
                  <a:srgbClr val="C00000"/>
                </a:solidFill>
              </a:rPr>
              <a:t>fwrite</a:t>
            </a:r>
            <a:r>
              <a:rPr lang="en-US" sz="1600" dirty="0" smtClean="0">
                <a:solidFill>
                  <a:srgbClr val="C00000"/>
                </a:solidFill>
              </a:rPr>
              <a:t>(</a:t>
            </a:r>
            <a:r>
              <a:rPr lang="en-US" sz="1600" i="1" dirty="0" smtClean="0">
                <a:solidFill>
                  <a:srgbClr val="C00000"/>
                </a:solidFill>
              </a:rPr>
              <a:t>file handle</a:t>
            </a:r>
            <a:r>
              <a:rPr lang="en-US" sz="1600" dirty="0" smtClean="0">
                <a:solidFill>
                  <a:srgbClr val="C00000"/>
                </a:solidFill>
              </a:rPr>
              <a:t>, </a:t>
            </a:r>
            <a:r>
              <a:rPr lang="en-US" sz="1600" i="1" dirty="0" smtClean="0">
                <a:solidFill>
                  <a:srgbClr val="C00000"/>
                </a:solidFill>
              </a:rPr>
              <a:t>string</a:t>
            </a:r>
            <a:r>
              <a:rPr lang="en-US" sz="1600" dirty="0" smtClean="0">
                <a:solidFill>
                  <a:srgbClr val="C00000"/>
                </a:solidFill>
              </a:rPr>
              <a:t>)</a:t>
            </a:r>
          </a:p>
          <a:p>
            <a:pPr lvl="1"/>
            <a:r>
              <a:rPr lang="en-US" sz="1600" dirty="0" smtClean="0">
                <a:solidFill>
                  <a:srgbClr val="C00000"/>
                </a:solidFill>
              </a:rPr>
              <a:t>&lt;?php </a:t>
            </a:r>
          </a:p>
          <a:p>
            <a:pPr lvl="2"/>
            <a:r>
              <a:rPr lang="en-US" sz="1600" dirty="0" smtClean="0">
                <a:solidFill>
                  <a:srgbClr val="C00000"/>
                </a:solidFill>
              </a:rPr>
              <a:t>$file = "note.txt";</a:t>
            </a:r>
          </a:p>
          <a:p>
            <a:pPr lvl="2"/>
            <a:r>
              <a:rPr lang="en-US" sz="1600" dirty="0" smtClean="0">
                <a:solidFill>
                  <a:srgbClr val="C00000"/>
                </a:solidFill>
              </a:rPr>
              <a:t> // String of data to be written</a:t>
            </a:r>
          </a:p>
          <a:p>
            <a:pPr lvl="2"/>
            <a:r>
              <a:rPr lang="en-US" sz="1600" dirty="0" smtClean="0">
                <a:solidFill>
                  <a:srgbClr val="C00000"/>
                </a:solidFill>
              </a:rPr>
              <a:t> $data = "The quick brown fox jumps over the lazy dog.";</a:t>
            </a:r>
          </a:p>
          <a:p>
            <a:pPr lvl="2"/>
            <a:r>
              <a:rPr lang="en-US" sz="1600" dirty="0" smtClean="0">
                <a:solidFill>
                  <a:srgbClr val="C00000"/>
                </a:solidFill>
              </a:rPr>
              <a:t> // Open the file for writing</a:t>
            </a:r>
          </a:p>
          <a:p>
            <a:pPr lvl="2"/>
            <a:r>
              <a:rPr lang="en-US" sz="1600" dirty="0" smtClean="0">
                <a:solidFill>
                  <a:srgbClr val="C00000"/>
                </a:solidFill>
              </a:rPr>
              <a:t> $handle = fopen($file, "w") or die("ERROR: Cannot open the file.");</a:t>
            </a:r>
          </a:p>
          <a:p>
            <a:pPr lvl="2"/>
            <a:r>
              <a:rPr lang="en-US" sz="1600" dirty="0" smtClean="0">
                <a:solidFill>
                  <a:srgbClr val="C00000"/>
                </a:solidFill>
              </a:rPr>
              <a:t> // Write data to the file </a:t>
            </a:r>
          </a:p>
          <a:p>
            <a:pPr lvl="2"/>
            <a:r>
              <a:rPr lang="en-US" sz="1600" dirty="0" err="1" smtClean="0">
                <a:solidFill>
                  <a:srgbClr val="C00000"/>
                </a:solidFill>
              </a:rPr>
              <a:t>fwrite</a:t>
            </a:r>
            <a:r>
              <a:rPr lang="en-US" sz="1600" dirty="0" smtClean="0">
                <a:solidFill>
                  <a:srgbClr val="C00000"/>
                </a:solidFill>
              </a:rPr>
              <a:t>($handle, $data) or die ("ERROR: Cannot write the file.");</a:t>
            </a:r>
          </a:p>
          <a:p>
            <a:pPr lvl="2"/>
            <a:r>
              <a:rPr lang="en-US" sz="1600" dirty="0" smtClean="0">
                <a:solidFill>
                  <a:srgbClr val="C00000"/>
                </a:solidFill>
              </a:rPr>
              <a:t> // Closing the file handle </a:t>
            </a:r>
          </a:p>
          <a:p>
            <a:pPr lvl="2"/>
            <a:r>
              <a:rPr lang="en-US" sz="1600" dirty="0" smtClean="0">
                <a:solidFill>
                  <a:srgbClr val="C00000"/>
                </a:solidFill>
              </a:rPr>
              <a:t>fclose($handle); </a:t>
            </a:r>
          </a:p>
          <a:p>
            <a:pPr lvl="2"/>
            <a:r>
              <a:rPr lang="en-US" sz="1600" dirty="0" smtClean="0">
                <a:solidFill>
                  <a:srgbClr val="C00000"/>
                </a:solidFill>
              </a:rPr>
              <a:t>echo "Data written to the file successfully.";</a:t>
            </a:r>
          </a:p>
          <a:p>
            <a:pPr lvl="1"/>
            <a:r>
              <a:rPr lang="en-US" sz="1600" dirty="0" smtClean="0">
                <a:solidFill>
                  <a:srgbClr val="C00000"/>
                </a:solidFill>
              </a:rPr>
              <a:t> ?&gt;</a:t>
            </a:r>
          </a:p>
        </p:txBody>
      </p:sp>
    </p:spTree>
    <p:extLst>
      <p:ext uri="{BB962C8B-B14F-4D97-AF65-F5344CB8AC3E}">
        <p14:creationId xmlns:p14="http://schemas.microsoft.com/office/powerpoint/2010/main" val="298579810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259632" y="41926"/>
            <a:ext cx="9429752" cy="776530"/>
          </a:xfrm>
          <a:prstGeom prst="rect">
            <a:avLst/>
          </a:prstGeom>
        </p:spPr>
        <p:txBody>
          <a:bodyPr anchor="ctr"/>
          <a:lstStyle/>
          <a:p>
            <a:pPr fontAlgn="base"/>
            <a:r>
              <a:rPr lang="en-US" sz="3200" b="1" dirty="0" smtClean="0">
                <a:solidFill>
                  <a:srgbClr val="00B0F0"/>
                </a:solidFill>
              </a:rPr>
              <a:t>Writing the Files Using PHP write</a:t>
            </a:r>
            <a:endParaRPr lang="en-US" sz="3200" b="1" dirty="0">
              <a:solidFill>
                <a:srgbClr val="00B0F0"/>
              </a:solidFill>
            </a:endParaRPr>
          </a:p>
        </p:txBody>
      </p:sp>
      <p:sp>
        <p:nvSpPr>
          <p:cNvPr id="15" name="Rectangle 14"/>
          <p:cNvSpPr/>
          <p:nvPr/>
        </p:nvSpPr>
        <p:spPr>
          <a:xfrm>
            <a:off x="1259632" y="915566"/>
            <a:ext cx="3600400" cy="3970318"/>
          </a:xfrm>
          <a:prstGeom prst="rect">
            <a:avLst/>
          </a:prstGeom>
        </p:spPr>
        <p:txBody>
          <a:bodyPr wrap="square">
            <a:spAutoFit/>
          </a:bodyPr>
          <a:lstStyle/>
          <a:p>
            <a:pPr fontAlgn="base"/>
            <a:r>
              <a:rPr lang="en-US" sz="1400" dirty="0" smtClean="0"/>
              <a:t>2. An alternative way is using the </a:t>
            </a:r>
            <a:r>
              <a:rPr lang="en-US" sz="1200" dirty="0" smtClean="0">
                <a:solidFill>
                  <a:srgbClr val="C00000"/>
                </a:solidFill>
              </a:rPr>
              <a:t>file_put_contents()</a:t>
            </a:r>
            <a:r>
              <a:rPr lang="en-US" sz="1400" dirty="0" smtClean="0"/>
              <a:t> function. It is counterpart of </a:t>
            </a:r>
            <a:r>
              <a:rPr lang="en-US" sz="1100" b="1" dirty="0" smtClean="0">
                <a:solidFill>
                  <a:srgbClr val="C00000"/>
                </a:solidFill>
              </a:rPr>
              <a:t>file_get_ contents() </a:t>
            </a:r>
            <a:r>
              <a:rPr lang="en-US" sz="1400" dirty="0" smtClean="0"/>
              <a:t>  </a:t>
            </a:r>
          </a:p>
          <a:p>
            <a:pPr fontAlgn="base"/>
            <a:r>
              <a:rPr lang="en-US" sz="1400" dirty="0" smtClean="0"/>
              <a:t> function and provides an easy method of writing the data to a file without needing to open  it.This function accepts the name and path to a file together with the data to be written to the file. </a:t>
            </a:r>
          </a:p>
          <a:p>
            <a:pPr fontAlgn="base"/>
            <a:endParaRPr lang="en-US" sz="1400" dirty="0" smtClean="0"/>
          </a:p>
          <a:p>
            <a:pPr fontAlgn="base"/>
            <a:r>
              <a:rPr lang="en-US" sz="1400" dirty="0" smtClean="0"/>
              <a:t>If the file specified in the</a:t>
            </a:r>
            <a:r>
              <a:rPr lang="en-US" sz="1400" dirty="0" smtClean="0">
                <a:solidFill>
                  <a:srgbClr val="C00000"/>
                </a:solidFill>
              </a:rPr>
              <a:t> file_put_contents()</a:t>
            </a:r>
            <a:r>
              <a:rPr lang="en-US" sz="1400" dirty="0" smtClean="0"/>
              <a:t> function already exists, PHP will overwrite it by </a:t>
            </a:r>
          </a:p>
          <a:p>
            <a:pPr fontAlgn="base"/>
            <a:r>
              <a:rPr lang="en-US" sz="1400" dirty="0" smtClean="0"/>
              <a:t>default. If you would like to preserve the file's contents you can pass the special </a:t>
            </a:r>
            <a:r>
              <a:rPr lang="en-US" sz="1400" dirty="0" smtClean="0">
                <a:solidFill>
                  <a:srgbClr val="C00000"/>
                </a:solidFill>
              </a:rPr>
              <a:t>FILE_APPEND</a:t>
            </a:r>
            <a:r>
              <a:rPr lang="en-US" sz="1400" dirty="0" smtClean="0"/>
              <a:t> </a:t>
            </a:r>
          </a:p>
          <a:p>
            <a:pPr fontAlgn="base"/>
            <a:r>
              <a:rPr lang="en-US" sz="1400" dirty="0" smtClean="0"/>
              <a:t>flag as a third parameter to the </a:t>
            </a:r>
            <a:r>
              <a:rPr lang="en-US" sz="1400" dirty="0" smtClean="0">
                <a:solidFill>
                  <a:srgbClr val="C00000"/>
                </a:solidFill>
              </a:rPr>
              <a:t>file_put_contents()</a:t>
            </a:r>
            <a:r>
              <a:rPr lang="en-US" sz="1400" dirty="0" smtClean="0"/>
              <a:t> function. It will simply append the new data to the file instead of overwitting it. </a:t>
            </a:r>
            <a:endParaRPr lang="en-US" sz="1400" dirty="0" smtClean="0">
              <a:solidFill>
                <a:srgbClr val="C00000"/>
              </a:solidFill>
            </a:endParaRPr>
          </a:p>
        </p:txBody>
      </p:sp>
      <p:sp>
        <p:nvSpPr>
          <p:cNvPr id="3" name="Rectangle 2"/>
          <p:cNvSpPr/>
          <p:nvPr/>
        </p:nvSpPr>
        <p:spPr>
          <a:xfrm>
            <a:off x="4860032" y="915566"/>
            <a:ext cx="3930705" cy="3785652"/>
          </a:xfrm>
          <a:prstGeom prst="rect">
            <a:avLst/>
          </a:prstGeom>
          <a:solidFill>
            <a:schemeClr val="accent3">
              <a:lumMod val="20000"/>
              <a:lumOff val="80000"/>
            </a:schemeClr>
          </a:solidFill>
        </p:spPr>
        <p:txBody>
          <a:bodyPr wrap="square">
            <a:spAutoFit/>
          </a:bodyPr>
          <a:lstStyle/>
          <a:p>
            <a:pPr lvl="1"/>
            <a:r>
              <a:rPr lang="en-US" sz="1600" dirty="0">
                <a:solidFill>
                  <a:srgbClr val="C00000"/>
                </a:solidFill>
              </a:rPr>
              <a:t>&lt;?php </a:t>
            </a:r>
          </a:p>
          <a:p>
            <a:pPr lvl="2"/>
            <a:r>
              <a:rPr lang="en-US" sz="1600" dirty="0">
                <a:solidFill>
                  <a:srgbClr val="C00000"/>
                </a:solidFill>
              </a:rPr>
              <a:t>$file = "note.txt"; </a:t>
            </a:r>
          </a:p>
          <a:p>
            <a:pPr lvl="2"/>
            <a:r>
              <a:rPr lang="en-US" sz="1600" dirty="0">
                <a:solidFill>
                  <a:srgbClr val="C00000"/>
                </a:solidFill>
              </a:rPr>
              <a:t>// String of data to be written</a:t>
            </a:r>
          </a:p>
          <a:p>
            <a:pPr lvl="2"/>
            <a:r>
              <a:rPr lang="en-US" sz="1600" dirty="0">
                <a:solidFill>
                  <a:srgbClr val="C00000"/>
                </a:solidFill>
              </a:rPr>
              <a:t> $data = "The quick brown fox jumps over the lazy dog.";</a:t>
            </a:r>
          </a:p>
          <a:p>
            <a:pPr lvl="2"/>
            <a:r>
              <a:rPr lang="en-US" sz="1600" dirty="0">
                <a:solidFill>
                  <a:srgbClr val="C00000"/>
                </a:solidFill>
              </a:rPr>
              <a:t> // Write data to the file </a:t>
            </a:r>
          </a:p>
          <a:p>
            <a:pPr lvl="2"/>
            <a:r>
              <a:rPr lang="en-US" sz="1600" dirty="0">
                <a:solidFill>
                  <a:srgbClr val="C00000"/>
                </a:solidFill>
              </a:rPr>
              <a:t>file_put_contents($file, $data) or die("ERROR: Cannot write the file."); </a:t>
            </a:r>
          </a:p>
          <a:p>
            <a:pPr lvl="2"/>
            <a:r>
              <a:rPr lang="en-US" sz="1600" dirty="0">
                <a:solidFill>
                  <a:srgbClr val="7030A0"/>
                </a:solidFill>
              </a:rPr>
              <a:t>file_put_contents($file, $data, FILE_APPEND) or die("ERROR: Cannot write the file.");</a:t>
            </a:r>
          </a:p>
          <a:p>
            <a:pPr lvl="2"/>
            <a:r>
              <a:rPr lang="en-US" sz="1600" dirty="0">
                <a:solidFill>
                  <a:srgbClr val="C00000"/>
                </a:solidFill>
              </a:rPr>
              <a:t>echo "Data written to the file successfully."; </a:t>
            </a:r>
          </a:p>
          <a:p>
            <a:pPr lvl="1"/>
            <a:r>
              <a:rPr lang="en-US" sz="1600" dirty="0">
                <a:solidFill>
                  <a:srgbClr val="C00000"/>
                </a:solidFill>
              </a:rPr>
              <a:t>?&gt;</a:t>
            </a:r>
          </a:p>
        </p:txBody>
      </p:sp>
    </p:spTree>
    <p:extLst>
      <p:ext uri="{BB962C8B-B14F-4D97-AF65-F5344CB8AC3E}">
        <p14:creationId xmlns:p14="http://schemas.microsoft.com/office/powerpoint/2010/main" val="269245084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259632" y="0"/>
            <a:ext cx="8312964" cy="776530"/>
          </a:xfrm>
          <a:prstGeom prst="rect">
            <a:avLst/>
          </a:prstGeom>
        </p:spPr>
        <p:txBody>
          <a:bodyPr anchor="ctr"/>
          <a:lstStyle/>
          <a:p>
            <a:pPr fontAlgn="base"/>
            <a:r>
              <a:rPr lang="en-US" sz="3200" b="1" dirty="0" smtClean="0">
                <a:solidFill>
                  <a:srgbClr val="00B0F0"/>
                </a:solidFill>
              </a:rPr>
              <a:t>Renaming Files with PHP rename() </a:t>
            </a:r>
            <a:endParaRPr lang="en-US" sz="3200" b="1" dirty="0">
              <a:solidFill>
                <a:srgbClr val="00B0F0"/>
              </a:solidFill>
            </a:endParaRPr>
          </a:p>
        </p:txBody>
      </p:sp>
      <p:sp>
        <p:nvSpPr>
          <p:cNvPr id="15" name="Rectangle 14"/>
          <p:cNvSpPr/>
          <p:nvPr/>
        </p:nvSpPr>
        <p:spPr>
          <a:xfrm>
            <a:off x="1259632" y="928676"/>
            <a:ext cx="7884368" cy="4031873"/>
          </a:xfrm>
          <a:prstGeom prst="rect">
            <a:avLst/>
          </a:prstGeom>
        </p:spPr>
        <p:txBody>
          <a:bodyPr wrap="square">
            <a:spAutoFit/>
          </a:bodyPr>
          <a:lstStyle/>
          <a:p>
            <a:pPr fontAlgn="base"/>
            <a:r>
              <a:rPr lang="en-US" sz="1600" dirty="0" smtClean="0"/>
              <a:t>You can rename a file or directory using the PHP's rename() function, like this:</a:t>
            </a:r>
          </a:p>
          <a:p>
            <a:pPr fontAlgn="base"/>
            <a:endParaRPr lang="en-US" sz="1600" dirty="0" smtClean="0"/>
          </a:p>
          <a:p>
            <a:pPr lvl="2" fontAlgn="base"/>
            <a:r>
              <a:rPr lang="en-US" sz="1600" dirty="0" smtClean="0">
                <a:solidFill>
                  <a:srgbClr val="C00000"/>
                </a:solidFill>
              </a:rPr>
              <a:t>&lt;?php </a:t>
            </a:r>
          </a:p>
          <a:p>
            <a:pPr lvl="3" fontAlgn="base"/>
            <a:r>
              <a:rPr lang="en-US" sz="1600" dirty="0" smtClean="0">
                <a:solidFill>
                  <a:srgbClr val="C00000"/>
                </a:solidFill>
              </a:rPr>
              <a:t>$file = "file.txt"; </a:t>
            </a:r>
          </a:p>
          <a:p>
            <a:pPr lvl="3" fontAlgn="base"/>
            <a:r>
              <a:rPr lang="en-US" sz="1600" dirty="0" smtClean="0">
                <a:solidFill>
                  <a:srgbClr val="C00000"/>
                </a:solidFill>
              </a:rPr>
              <a:t>// Check the existence of file </a:t>
            </a:r>
          </a:p>
          <a:p>
            <a:pPr lvl="3" fontAlgn="base"/>
            <a:r>
              <a:rPr lang="en-US" sz="1600" dirty="0" smtClean="0">
                <a:solidFill>
                  <a:srgbClr val="C00000"/>
                </a:solidFill>
              </a:rPr>
              <a:t>     if(</a:t>
            </a:r>
            <a:r>
              <a:rPr lang="en-US" sz="1600" dirty="0" err="1" smtClean="0">
                <a:solidFill>
                  <a:srgbClr val="C00000"/>
                </a:solidFill>
              </a:rPr>
              <a:t>file_exists</a:t>
            </a:r>
            <a:r>
              <a:rPr lang="en-US" sz="1600" dirty="0" smtClean="0">
                <a:solidFill>
                  <a:srgbClr val="C00000"/>
                </a:solidFill>
              </a:rPr>
              <a:t>($file)){ </a:t>
            </a:r>
          </a:p>
          <a:p>
            <a:pPr lvl="3" fontAlgn="base"/>
            <a:r>
              <a:rPr lang="en-US" sz="1600" dirty="0" smtClean="0">
                <a:solidFill>
                  <a:srgbClr val="C00000"/>
                </a:solidFill>
              </a:rPr>
              <a:t>        // Attempt to rename the file </a:t>
            </a:r>
          </a:p>
          <a:p>
            <a:pPr lvl="4" fontAlgn="base"/>
            <a:r>
              <a:rPr lang="en-US" sz="1600" dirty="0" smtClean="0">
                <a:solidFill>
                  <a:srgbClr val="C00000"/>
                </a:solidFill>
              </a:rPr>
              <a:t>if(rename($file, "newfile.txt")){ </a:t>
            </a:r>
          </a:p>
          <a:p>
            <a:pPr lvl="4" fontAlgn="base"/>
            <a:r>
              <a:rPr lang="en-US" sz="1600" dirty="0" smtClean="0">
                <a:solidFill>
                  <a:srgbClr val="C00000"/>
                </a:solidFill>
              </a:rPr>
              <a:t>echo "File renamed successfully."; </a:t>
            </a:r>
          </a:p>
          <a:p>
            <a:pPr lvl="4" fontAlgn="base"/>
            <a:r>
              <a:rPr lang="en-US" sz="1600" dirty="0" smtClean="0">
                <a:solidFill>
                  <a:srgbClr val="C00000"/>
                </a:solidFill>
              </a:rPr>
              <a:t>} else{ </a:t>
            </a:r>
          </a:p>
          <a:p>
            <a:pPr lvl="4" fontAlgn="base"/>
            <a:r>
              <a:rPr lang="en-US" sz="1600" dirty="0" smtClean="0">
                <a:solidFill>
                  <a:srgbClr val="C00000"/>
                </a:solidFill>
              </a:rPr>
              <a:t>echo "ERROR: File cannot be renamed.";</a:t>
            </a:r>
          </a:p>
          <a:p>
            <a:pPr lvl="4" fontAlgn="base"/>
            <a:r>
              <a:rPr lang="en-US" sz="1600" dirty="0" smtClean="0">
                <a:solidFill>
                  <a:srgbClr val="C00000"/>
                </a:solidFill>
              </a:rPr>
              <a:t> }</a:t>
            </a:r>
          </a:p>
          <a:p>
            <a:pPr lvl="3" fontAlgn="base"/>
            <a:r>
              <a:rPr lang="en-US" sz="1600" dirty="0" smtClean="0">
                <a:solidFill>
                  <a:srgbClr val="C00000"/>
                </a:solidFill>
              </a:rPr>
              <a:t>    } else{</a:t>
            </a:r>
          </a:p>
          <a:p>
            <a:pPr lvl="3" fontAlgn="base"/>
            <a:r>
              <a:rPr lang="en-US" sz="1600" dirty="0" smtClean="0">
                <a:solidFill>
                  <a:srgbClr val="C00000"/>
                </a:solidFill>
              </a:rPr>
              <a:t>  echo "ERROR: File does not exist.";</a:t>
            </a:r>
          </a:p>
          <a:p>
            <a:pPr lvl="2" fontAlgn="base"/>
            <a:r>
              <a:rPr lang="en-US" sz="1600" dirty="0" smtClean="0">
                <a:solidFill>
                  <a:srgbClr val="C00000"/>
                </a:solidFill>
              </a:rPr>
              <a:t> } </a:t>
            </a:r>
          </a:p>
          <a:p>
            <a:pPr lvl="2" fontAlgn="base"/>
            <a:r>
              <a:rPr lang="en-US" sz="1600" dirty="0" smtClean="0">
                <a:solidFill>
                  <a:srgbClr val="C00000"/>
                </a:solidFill>
              </a:rPr>
              <a:t>?&gt;</a:t>
            </a:r>
          </a:p>
        </p:txBody>
      </p:sp>
    </p:spTree>
    <p:extLst>
      <p:ext uri="{BB962C8B-B14F-4D97-AF65-F5344CB8AC3E}">
        <p14:creationId xmlns:p14="http://schemas.microsoft.com/office/powerpoint/2010/main" val="328951938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259632" y="9269"/>
            <a:ext cx="9429752" cy="776530"/>
          </a:xfrm>
          <a:prstGeom prst="rect">
            <a:avLst/>
          </a:prstGeom>
        </p:spPr>
        <p:txBody>
          <a:bodyPr anchor="ctr"/>
          <a:lstStyle/>
          <a:p>
            <a:pPr fontAlgn="base"/>
            <a:r>
              <a:rPr lang="en-US" sz="3200" b="1" dirty="0" smtClean="0">
                <a:solidFill>
                  <a:srgbClr val="00B0F0"/>
                </a:solidFill>
              </a:rPr>
              <a:t>Removing Files with PHP unlink() </a:t>
            </a:r>
            <a:endParaRPr lang="en-US" sz="3200" b="1" dirty="0">
              <a:solidFill>
                <a:srgbClr val="00B0F0"/>
              </a:solidFill>
            </a:endParaRPr>
          </a:p>
        </p:txBody>
      </p:sp>
      <p:sp>
        <p:nvSpPr>
          <p:cNvPr id="15" name="Rectangle 14"/>
          <p:cNvSpPr/>
          <p:nvPr/>
        </p:nvSpPr>
        <p:spPr>
          <a:xfrm>
            <a:off x="1376172" y="987574"/>
            <a:ext cx="8929718" cy="4031873"/>
          </a:xfrm>
          <a:prstGeom prst="rect">
            <a:avLst/>
          </a:prstGeom>
        </p:spPr>
        <p:txBody>
          <a:bodyPr wrap="square">
            <a:spAutoFit/>
          </a:bodyPr>
          <a:lstStyle/>
          <a:p>
            <a:pPr fontAlgn="base"/>
            <a:r>
              <a:rPr lang="en-US" sz="1600" dirty="0" smtClean="0"/>
              <a:t>You can delete files or directories using the PHP's unlink() function, like this:</a:t>
            </a:r>
          </a:p>
          <a:p>
            <a:pPr lvl="2" fontAlgn="base"/>
            <a:endParaRPr lang="en-US" sz="1600" dirty="0" smtClean="0"/>
          </a:p>
          <a:p>
            <a:pPr lvl="2" fontAlgn="base"/>
            <a:r>
              <a:rPr lang="en-US" sz="1600" dirty="0" smtClean="0">
                <a:solidFill>
                  <a:srgbClr val="C00000"/>
                </a:solidFill>
              </a:rPr>
              <a:t>&lt;?php </a:t>
            </a:r>
          </a:p>
          <a:p>
            <a:pPr lvl="3" fontAlgn="base"/>
            <a:r>
              <a:rPr lang="en-US" sz="1600" dirty="0" smtClean="0">
                <a:solidFill>
                  <a:srgbClr val="C00000"/>
                </a:solidFill>
              </a:rPr>
              <a:t>$file = "note.txt";</a:t>
            </a:r>
          </a:p>
          <a:p>
            <a:pPr lvl="3" fontAlgn="base"/>
            <a:r>
              <a:rPr lang="en-US" sz="1600" dirty="0" smtClean="0">
                <a:solidFill>
                  <a:srgbClr val="C00000"/>
                </a:solidFill>
              </a:rPr>
              <a:t> // Check the existence of file </a:t>
            </a:r>
          </a:p>
          <a:p>
            <a:pPr lvl="3" fontAlgn="base"/>
            <a:r>
              <a:rPr lang="en-US" sz="1600" dirty="0" smtClean="0">
                <a:solidFill>
                  <a:srgbClr val="C00000"/>
                </a:solidFill>
              </a:rPr>
              <a:t>if(</a:t>
            </a:r>
            <a:r>
              <a:rPr lang="en-US" sz="1600" dirty="0" err="1" smtClean="0">
                <a:solidFill>
                  <a:srgbClr val="C00000"/>
                </a:solidFill>
              </a:rPr>
              <a:t>file_exists</a:t>
            </a:r>
            <a:r>
              <a:rPr lang="en-US" sz="1600" dirty="0" smtClean="0">
                <a:solidFill>
                  <a:srgbClr val="C00000"/>
                </a:solidFill>
              </a:rPr>
              <a:t>($file)){ </a:t>
            </a:r>
          </a:p>
          <a:p>
            <a:pPr lvl="4" fontAlgn="base"/>
            <a:r>
              <a:rPr lang="en-US" sz="1600" dirty="0" smtClean="0">
                <a:solidFill>
                  <a:srgbClr val="C00000"/>
                </a:solidFill>
              </a:rPr>
              <a:t>// Attempt to delete the file </a:t>
            </a:r>
          </a:p>
          <a:p>
            <a:pPr lvl="4" fontAlgn="base"/>
            <a:r>
              <a:rPr lang="en-US" sz="1600" dirty="0" smtClean="0">
                <a:solidFill>
                  <a:srgbClr val="C00000"/>
                </a:solidFill>
              </a:rPr>
              <a:t>if(unlink($file)){ </a:t>
            </a:r>
          </a:p>
          <a:p>
            <a:pPr lvl="4" fontAlgn="base"/>
            <a:r>
              <a:rPr lang="en-US" sz="1600" dirty="0" smtClean="0">
                <a:solidFill>
                  <a:srgbClr val="C00000"/>
                </a:solidFill>
              </a:rPr>
              <a:t>echo "File removed successfully.";</a:t>
            </a:r>
          </a:p>
          <a:p>
            <a:pPr lvl="4" fontAlgn="base"/>
            <a:r>
              <a:rPr lang="en-US" sz="1600" dirty="0" smtClean="0">
                <a:solidFill>
                  <a:srgbClr val="C00000"/>
                </a:solidFill>
              </a:rPr>
              <a:t> } else{ </a:t>
            </a:r>
          </a:p>
          <a:p>
            <a:pPr lvl="4" fontAlgn="base"/>
            <a:r>
              <a:rPr lang="en-US" sz="1600" dirty="0" smtClean="0">
                <a:solidFill>
                  <a:srgbClr val="C00000"/>
                </a:solidFill>
              </a:rPr>
              <a:t>echo "ERROR: File cannot be removed."; </a:t>
            </a:r>
          </a:p>
          <a:p>
            <a:pPr lvl="4" fontAlgn="base"/>
            <a:r>
              <a:rPr lang="en-US" sz="1600" dirty="0" smtClean="0">
                <a:solidFill>
                  <a:srgbClr val="C00000"/>
                </a:solidFill>
              </a:rPr>
              <a:t>}</a:t>
            </a:r>
          </a:p>
          <a:p>
            <a:pPr lvl="3" fontAlgn="base"/>
            <a:r>
              <a:rPr lang="en-US" sz="1600" dirty="0" smtClean="0">
                <a:solidFill>
                  <a:srgbClr val="C00000"/>
                </a:solidFill>
              </a:rPr>
              <a:t> } else{</a:t>
            </a:r>
          </a:p>
          <a:p>
            <a:pPr lvl="3" fontAlgn="base"/>
            <a:r>
              <a:rPr lang="en-US" sz="1600" dirty="0" smtClean="0">
                <a:solidFill>
                  <a:srgbClr val="C00000"/>
                </a:solidFill>
              </a:rPr>
              <a:t> echo "ERROR: File does not exist."; </a:t>
            </a:r>
          </a:p>
          <a:p>
            <a:pPr lvl="3" fontAlgn="base"/>
            <a:r>
              <a:rPr lang="en-US" sz="1600" dirty="0" smtClean="0">
                <a:solidFill>
                  <a:srgbClr val="C00000"/>
                </a:solidFill>
              </a:rPr>
              <a:t>} </a:t>
            </a:r>
          </a:p>
          <a:p>
            <a:pPr lvl="2" fontAlgn="base"/>
            <a:r>
              <a:rPr lang="en-US" sz="1600" dirty="0" smtClean="0">
                <a:solidFill>
                  <a:srgbClr val="C00000"/>
                </a:solidFill>
              </a:rPr>
              <a:t>?&gt;</a:t>
            </a:r>
          </a:p>
        </p:txBody>
      </p:sp>
    </p:spTree>
    <p:extLst>
      <p:ext uri="{BB962C8B-B14F-4D97-AF65-F5344CB8AC3E}">
        <p14:creationId xmlns:p14="http://schemas.microsoft.com/office/powerpoint/2010/main" val="72153796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259632" y="0"/>
            <a:ext cx="9429752" cy="776530"/>
          </a:xfrm>
          <a:prstGeom prst="rect">
            <a:avLst/>
          </a:prstGeom>
        </p:spPr>
        <p:txBody>
          <a:bodyPr anchor="ctr"/>
          <a:lstStyle/>
          <a:p>
            <a:pPr fontAlgn="base"/>
            <a:r>
              <a:rPr lang="en-US" sz="3200" b="1" dirty="0" smtClean="0">
                <a:solidFill>
                  <a:srgbClr val="00B0F0"/>
                </a:solidFill>
              </a:rPr>
              <a:t>Creating a New Directory</a:t>
            </a:r>
            <a:endParaRPr lang="en-US" sz="3200" b="1" dirty="0">
              <a:solidFill>
                <a:srgbClr val="00B0F0"/>
              </a:solidFill>
            </a:endParaRPr>
          </a:p>
        </p:txBody>
      </p:sp>
      <p:sp>
        <p:nvSpPr>
          <p:cNvPr id="15" name="Rectangle 14"/>
          <p:cNvSpPr/>
          <p:nvPr/>
        </p:nvSpPr>
        <p:spPr>
          <a:xfrm>
            <a:off x="1259632" y="928676"/>
            <a:ext cx="7884368" cy="4278094"/>
          </a:xfrm>
          <a:prstGeom prst="rect">
            <a:avLst/>
          </a:prstGeom>
        </p:spPr>
        <p:txBody>
          <a:bodyPr wrap="square">
            <a:spAutoFit/>
          </a:bodyPr>
          <a:lstStyle/>
          <a:p>
            <a:pPr fontAlgn="base"/>
            <a:r>
              <a:rPr lang="en-US" sz="1600" dirty="0" smtClean="0"/>
              <a:t>You can create a new and empty directory by calling the PHP mkdir() function with the path and name of the directory to be created, as shown in the example below:</a:t>
            </a:r>
          </a:p>
          <a:p>
            <a:pPr lvl="2" fontAlgn="base"/>
            <a:r>
              <a:rPr lang="en-US" sz="1600" dirty="0" smtClean="0">
                <a:solidFill>
                  <a:srgbClr val="C00000"/>
                </a:solidFill>
              </a:rPr>
              <a:t>&lt;?php</a:t>
            </a:r>
          </a:p>
          <a:p>
            <a:pPr lvl="3" fontAlgn="base"/>
            <a:r>
              <a:rPr lang="en-US" sz="1600" dirty="0" smtClean="0">
                <a:solidFill>
                  <a:srgbClr val="C00000"/>
                </a:solidFill>
              </a:rPr>
              <a:t> // The directory path </a:t>
            </a:r>
          </a:p>
          <a:p>
            <a:pPr lvl="3" fontAlgn="base"/>
            <a:r>
              <a:rPr lang="en-US" sz="1600" dirty="0" smtClean="0">
                <a:solidFill>
                  <a:srgbClr val="C00000"/>
                </a:solidFill>
              </a:rPr>
              <a:t>$dir = "</a:t>
            </a:r>
            <a:r>
              <a:rPr lang="en-US" sz="1600" dirty="0" err="1" smtClean="0">
                <a:solidFill>
                  <a:srgbClr val="C00000"/>
                </a:solidFill>
              </a:rPr>
              <a:t>testdir</a:t>
            </a:r>
            <a:r>
              <a:rPr lang="en-US" sz="1600" dirty="0" smtClean="0">
                <a:solidFill>
                  <a:srgbClr val="C00000"/>
                </a:solidFill>
              </a:rPr>
              <a:t>"; </a:t>
            </a:r>
          </a:p>
          <a:p>
            <a:pPr lvl="3" fontAlgn="base"/>
            <a:r>
              <a:rPr lang="en-US" sz="1600" dirty="0" smtClean="0">
                <a:solidFill>
                  <a:srgbClr val="C00000"/>
                </a:solidFill>
              </a:rPr>
              <a:t>// Check the existence of directory </a:t>
            </a:r>
          </a:p>
          <a:p>
            <a:pPr lvl="3" fontAlgn="base"/>
            <a:r>
              <a:rPr lang="en-US" sz="1600" dirty="0" smtClean="0">
                <a:solidFill>
                  <a:srgbClr val="C00000"/>
                </a:solidFill>
              </a:rPr>
              <a:t>if(!file_exists($dir)){ </a:t>
            </a:r>
          </a:p>
          <a:p>
            <a:pPr lvl="4" fontAlgn="base"/>
            <a:r>
              <a:rPr lang="en-US" sz="1600" dirty="0" smtClean="0">
                <a:solidFill>
                  <a:srgbClr val="C00000"/>
                </a:solidFill>
              </a:rPr>
              <a:t>// Attempt to create directory </a:t>
            </a:r>
          </a:p>
          <a:p>
            <a:pPr lvl="4" fontAlgn="base"/>
            <a:r>
              <a:rPr lang="en-US" sz="1600" dirty="0" smtClean="0">
                <a:solidFill>
                  <a:srgbClr val="C00000"/>
                </a:solidFill>
              </a:rPr>
              <a:t>if(</a:t>
            </a:r>
            <a:r>
              <a:rPr lang="en-US" sz="1600" dirty="0" err="1" smtClean="0">
                <a:solidFill>
                  <a:srgbClr val="C00000"/>
                </a:solidFill>
              </a:rPr>
              <a:t>mkdir</a:t>
            </a:r>
            <a:r>
              <a:rPr lang="en-US" sz="1600" dirty="0" smtClean="0">
                <a:solidFill>
                  <a:srgbClr val="C00000"/>
                </a:solidFill>
              </a:rPr>
              <a:t>($dir)){</a:t>
            </a:r>
          </a:p>
          <a:p>
            <a:pPr lvl="4" fontAlgn="base"/>
            <a:r>
              <a:rPr lang="en-US" sz="1600" dirty="0" smtClean="0">
                <a:solidFill>
                  <a:srgbClr val="C00000"/>
                </a:solidFill>
              </a:rPr>
              <a:t> echo "Directory created successfully.";</a:t>
            </a:r>
          </a:p>
          <a:p>
            <a:pPr lvl="4" fontAlgn="base"/>
            <a:r>
              <a:rPr lang="en-US" sz="1600" dirty="0" smtClean="0">
                <a:solidFill>
                  <a:srgbClr val="C00000"/>
                </a:solidFill>
              </a:rPr>
              <a:t> } else{ </a:t>
            </a:r>
          </a:p>
          <a:p>
            <a:pPr lvl="4" fontAlgn="base"/>
            <a:r>
              <a:rPr lang="en-US" sz="1600" dirty="0" smtClean="0">
                <a:solidFill>
                  <a:srgbClr val="C00000"/>
                </a:solidFill>
              </a:rPr>
              <a:t>echo "ERROR: Directory could not be created.";</a:t>
            </a:r>
          </a:p>
          <a:p>
            <a:pPr lvl="4" fontAlgn="base"/>
            <a:r>
              <a:rPr lang="en-US" sz="1600" dirty="0" smtClean="0">
                <a:solidFill>
                  <a:srgbClr val="C00000"/>
                </a:solidFill>
              </a:rPr>
              <a:t> } </a:t>
            </a:r>
          </a:p>
          <a:p>
            <a:pPr lvl="3" fontAlgn="base"/>
            <a:r>
              <a:rPr lang="en-US" sz="1600" dirty="0" smtClean="0">
                <a:solidFill>
                  <a:srgbClr val="C00000"/>
                </a:solidFill>
              </a:rPr>
              <a:t>} else{</a:t>
            </a:r>
          </a:p>
          <a:p>
            <a:pPr lvl="3" fontAlgn="base"/>
            <a:r>
              <a:rPr lang="en-US" sz="1600" dirty="0" smtClean="0">
                <a:solidFill>
                  <a:srgbClr val="C00000"/>
                </a:solidFill>
              </a:rPr>
              <a:t> echo "ERROR: Directory already exists."; </a:t>
            </a:r>
          </a:p>
          <a:p>
            <a:pPr lvl="3" fontAlgn="base"/>
            <a:r>
              <a:rPr lang="en-US" sz="1600" dirty="0" smtClean="0">
                <a:solidFill>
                  <a:srgbClr val="C00000"/>
                </a:solidFill>
              </a:rPr>
              <a:t>} </a:t>
            </a:r>
          </a:p>
          <a:p>
            <a:pPr lvl="2" fontAlgn="base"/>
            <a:r>
              <a:rPr lang="en-US" sz="1600" dirty="0" smtClean="0">
                <a:solidFill>
                  <a:srgbClr val="C00000"/>
                </a:solidFill>
              </a:rPr>
              <a:t>?&gt;</a:t>
            </a:r>
          </a:p>
        </p:txBody>
      </p:sp>
    </p:spTree>
    <p:extLst>
      <p:ext uri="{BB962C8B-B14F-4D97-AF65-F5344CB8AC3E}">
        <p14:creationId xmlns:p14="http://schemas.microsoft.com/office/powerpoint/2010/main" val="358311568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259632" y="0"/>
            <a:ext cx="9429752" cy="776530"/>
          </a:xfrm>
          <a:prstGeom prst="rect">
            <a:avLst/>
          </a:prstGeom>
        </p:spPr>
        <p:txBody>
          <a:bodyPr anchor="ctr"/>
          <a:lstStyle/>
          <a:p>
            <a:pPr fontAlgn="base"/>
            <a:r>
              <a:rPr lang="en-US" sz="2800" b="1" dirty="0" smtClean="0">
                <a:solidFill>
                  <a:srgbClr val="00B0F0"/>
                </a:solidFill>
              </a:rPr>
              <a:t>Copying Files from One Location to Another</a:t>
            </a:r>
            <a:endParaRPr lang="en-US" sz="2800" b="1" dirty="0">
              <a:solidFill>
                <a:srgbClr val="00B0F0"/>
              </a:solidFill>
            </a:endParaRPr>
          </a:p>
        </p:txBody>
      </p:sp>
      <p:sp>
        <p:nvSpPr>
          <p:cNvPr id="15" name="Rectangle 14"/>
          <p:cNvSpPr/>
          <p:nvPr/>
        </p:nvSpPr>
        <p:spPr>
          <a:xfrm>
            <a:off x="1291613" y="776530"/>
            <a:ext cx="7767828" cy="4308872"/>
          </a:xfrm>
          <a:prstGeom prst="rect">
            <a:avLst/>
          </a:prstGeom>
        </p:spPr>
        <p:txBody>
          <a:bodyPr wrap="square">
            <a:spAutoFit/>
          </a:bodyPr>
          <a:lstStyle/>
          <a:p>
            <a:pPr fontAlgn="base"/>
            <a:r>
              <a:rPr lang="en-US" sz="1600" dirty="0" smtClean="0"/>
              <a:t>You can copy a file from one location to another by calling PHP copy() function with the file's source and destination paths as arguments. If the destination file already exists it'll be overwritten. Here's an example which creates a copy of "example.txt" file inside backup folder. </a:t>
            </a:r>
          </a:p>
          <a:p>
            <a:pPr lvl="1" fontAlgn="base"/>
            <a:r>
              <a:rPr lang="en-US" sz="1400" dirty="0" smtClean="0">
                <a:solidFill>
                  <a:srgbClr val="C00000"/>
                </a:solidFill>
              </a:rPr>
              <a:t>&lt;?php </a:t>
            </a:r>
          </a:p>
          <a:p>
            <a:pPr lvl="1" fontAlgn="base"/>
            <a:r>
              <a:rPr lang="en-US" sz="1400" dirty="0" smtClean="0">
                <a:solidFill>
                  <a:srgbClr val="C00000"/>
                </a:solidFill>
              </a:rPr>
              <a:t>// Source file path</a:t>
            </a:r>
          </a:p>
          <a:p>
            <a:pPr lvl="1" fontAlgn="base"/>
            <a:r>
              <a:rPr lang="en-US" sz="1400" dirty="0" smtClean="0">
                <a:solidFill>
                  <a:srgbClr val="C00000"/>
                </a:solidFill>
              </a:rPr>
              <a:t> $file = "example.txt";</a:t>
            </a:r>
          </a:p>
          <a:p>
            <a:pPr lvl="1" fontAlgn="base"/>
            <a:r>
              <a:rPr lang="en-US" sz="1400" dirty="0" smtClean="0">
                <a:solidFill>
                  <a:srgbClr val="C00000"/>
                </a:solidFill>
              </a:rPr>
              <a:t> // Destination file path $</a:t>
            </a:r>
            <a:r>
              <a:rPr lang="en-US" sz="1400" dirty="0" err="1" smtClean="0">
                <a:solidFill>
                  <a:srgbClr val="C00000"/>
                </a:solidFill>
              </a:rPr>
              <a:t>newfile</a:t>
            </a:r>
            <a:r>
              <a:rPr lang="en-US" sz="1400" dirty="0" smtClean="0">
                <a:solidFill>
                  <a:srgbClr val="C00000"/>
                </a:solidFill>
              </a:rPr>
              <a:t> = "backup/example.txt"; </a:t>
            </a:r>
          </a:p>
          <a:p>
            <a:pPr lvl="1" fontAlgn="base"/>
            <a:r>
              <a:rPr lang="en-US" sz="1400" dirty="0" smtClean="0">
                <a:solidFill>
                  <a:srgbClr val="C00000"/>
                </a:solidFill>
              </a:rPr>
              <a:t>// Check the existence of file</a:t>
            </a:r>
          </a:p>
          <a:p>
            <a:pPr lvl="1" fontAlgn="base"/>
            <a:r>
              <a:rPr lang="en-US" sz="1400" dirty="0" smtClean="0">
                <a:solidFill>
                  <a:srgbClr val="C00000"/>
                </a:solidFill>
              </a:rPr>
              <a:t> if(</a:t>
            </a:r>
            <a:r>
              <a:rPr lang="en-US" sz="1400" dirty="0" err="1" smtClean="0">
                <a:solidFill>
                  <a:srgbClr val="C00000"/>
                </a:solidFill>
              </a:rPr>
              <a:t>file_exists</a:t>
            </a:r>
            <a:r>
              <a:rPr lang="en-US" sz="1400" dirty="0" smtClean="0">
                <a:solidFill>
                  <a:srgbClr val="C00000"/>
                </a:solidFill>
              </a:rPr>
              <a:t>($file)){ </a:t>
            </a:r>
          </a:p>
          <a:p>
            <a:pPr lvl="2" fontAlgn="base"/>
            <a:r>
              <a:rPr lang="en-US" sz="1400" dirty="0" smtClean="0">
                <a:solidFill>
                  <a:srgbClr val="C00000"/>
                </a:solidFill>
              </a:rPr>
              <a:t>// Attempt to copy file </a:t>
            </a:r>
          </a:p>
          <a:p>
            <a:pPr lvl="2" fontAlgn="base"/>
            <a:r>
              <a:rPr lang="en-US" sz="1400" dirty="0" smtClean="0">
                <a:solidFill>
                  <a:srgbClr val="C00000"/>
                </a:solidFill>
              </a:rPr>
              <a:t>if(copy($file, $</a:t>
            </a:r>
            <a:r>
              <a:rPr lang="en-US" sz="1400" dirty="0" err="1" smtClean="0">
                <a:solidFill>
                  <a:srgbClr val="C00000"/>
                </a:solidFill>
              </a:rPr>
              <a:t>newfile</a:t>
            </a:r>
            <a:r>
              <a:rPr lang="en-US" sz="1400" dirty="0" smtClean="0">
                <a:solidFill>
                  <a:srgbClr val="C00000"/>
                </a:solidFill>
              </a:rPr>
              <a:t>)){</a:t>
            </a:r>
          </a:p>
          <a:p>
            <a:pPr lvl="2" fontAlgn="base"/>
            <a:r>
              <a:rPr lang="en-US" sz="1400" dirty="0" smtClean="0">
                <a:solidFill>
                  <a:srgbClr val="C00000"/>
                </a:solidFill>
              </a:rPr>
              <a:t> echo "File copied successfully."; </a:t>
            </a:r>
          </a:p>
          <a:p>
            <a:pPr lvl="2" fontAlgn="base"/>
            <a:r>
              <a:rPr lang="en-US" sz="1400" dirty="0" smtClean="0">
                <a:solidFill>
                  <a:srgbClr val="C00000"/>
                </a:solidFill>
              </a:rPr>
              <a:t>} else{</a:t>
            </a:r>
          </a:p>
          <a:p>
            <a:pPr lvl="2" fontAlgn="base"/>
            <a:r>
              <a:rPr lang="en-US" sz="1400" dirty="0" smtClean="0">
                <a:solidFill>
                  <a:srgbClr val="C00000"/>
                </a:solidFill>
              </a:rPr>
              <a:t> echo "ERROR: File could not be copied."; </a:t>
            </a:r>
          </a:p>
          <a:p>
            <a:pPr lvl="2" fontAlgn="base"/>
            <a:r>
              <a:rPr lang="en-US" sz="1400" dirty="0" smtClean="0">
                <a:solidFill>
                  <a:srgbClr val="C00000"/>
                </a:solidFill>
              </a:rPr>
              <a:t>} </a:t>
            </a:r>
          </a:p>
          <a:p>
            <a:pPr lvl="1" fontAlgn="base"/>
            <a:r>
              <a:rPr lang="en-US" sz="1400" dirty="0" smtClean="0">
                <a:solidFill>
                  <a:srgbClr val="C00000"/>
                </a:solidFill>
              </a:rPr>
              <a:t>} else{</a:t>
            </a:r>
          </a:p>
          <a:p>
            <a:pPr lvl="1" fontAlgn="base"/>
            <a:r>
              <a:rPr lang="en-US" sz="1400" dirty="0" smtClean="0">
                <a:solidFill>
                  <a:srgbClr val="C00000"/>
                </a:solidFill>
              </a:rPr>
              <a:t> echo "ERROR: File does not exist."; </a:t>
            </a:r>
          </a:p>
          <a:p>
            <a:pPr lvl="1" fontAlgn="base"/>
            <a:r>
              <a:rPr lang="en-US" sz="1400" dirty="0" smtClean="0">
                <a:solidFill>
                  <a:srgbClr val="C00000"/>
                </a:solidFill>
              </a:rPr>
              <a:t>} ?&gt;</a:t>
            </a:r>
          </a:p>
        </p:txBody>
      </p:sp>
    </p:spTree>
    <p:extLst>
      <p:ext uri="{BB962C8B-B14F-4D97-AF65-F5344CB8AC3E}">
        <p14:creationId xmlns:p14="http://schemas.microsoft.com/office/powerpoint/2010/main" val="55997917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259632" y="-35892"/>
            <a:ext cx="9429752" cy="776530"/>
          </a:xfrm>
          <a:prstGeom prst="rect">
            <a:avLst/>
          </a:prstGeom>
        </p:spPr>
        <p:txBody>
          <a:bodyPr anchor="ctr"/>
          <a:lstStyle/>
          <a:p>
            <a:pPr fontAlgn="base"/>
            <a:r>
              <a:rPr lang="en-US" sz="3200" b="1" dirty="0" smtClean="0">
                <a:solidFill>
                  <a:srgbClr val="00B0F0"/>
                </a:solidFill>
              </a:rPr>
              <a:t>PHP Filesystem Functions</a:t>
            </a:r>
            <a:endParaRPr lang="en-US" sz="3200" b="1" dirty="0">
              <a:solidFill>
                <a:srgbClr val="00B0F0"/>
              </a:solidFill>
            </a:endParaRPr>
          </a:p>
        </p:txBody>
      </p:sp>
      <p:graphicFrame>
        <p:nvGraphicFramePr>
          <p:cNvPr id="12" name="Table 11"/>
          <p:cNvGraphicFramePr>
            <a:graphicFrameLocks noGrp="1"/>
          </p:cNvGraphicFramePr>
          <p:nvPr>
            <p:extLst/>
          </p:nvPr>
        </p:nvGraphicFramePr>
        <p:xfrm>
          <a:off x="1376172" y="987574"/>
          <a:ext cx="7444300" cy="4023360"/>
        </p:xfrm>
        <a:graphic>
          <a:graphicData uri="http://schemas.openxmlformats.org/drawingml/2006/table">
            <a:tbl>
              <a:tblPr firstRow="1" bandRow="1">
                <a:tableStyleId>{00A15C55-8517-42AA-B614-E9B94910E393}</a:tableStyleId>
              </a:tblPr>
              <a:tblGrid>
                <a:gridCol w="1794607"/>
                <a:gridCol w="5649693"/>
              </a:tblGrid>
              <a:tr h="0">
                <a:tc>
                  <a:txBody>
                    <a:bodyPr/>
                    <a:lstStyle/>
                    <a:p>
                      <a:r>
                        <a:rPr lang="en-US" sz="1600" b="1" i="0" kern="1200" dirty="0" smtClean="0">
                          <a:solidFill>
                            <a:schemeClr val="lt1"/>
                          </a:solidFill>
                          <a:latin typeface="+mn-lt"/>
                          <a:ea typeface="+mn-ea"/>
                          <a:cs typeface="+mn-cs"/>
                        </a:rPr>
                        <a:t>Function</a:t>
                      </a:r>
                      <a:endParaRPr lang="en-US" sz="1600" dirty="0"/>
                    </a:p>
                  </a:txBody>
                  <a:tcPr/>
                </a:tc>
                <a:tc>
                  <a:txBody>
                    <a:bodyPr/>
                    <a:lstStyle/>
                    <a:p>
                      <a:r>
                        <a:rPr lang="en-US" sz="1600" b="1" i="0" kern="1200" dirty="0" smtClean="0">
                          <a:solidFill>
                            <a:schemeClr val="lt1"/>
                          </a:solidFill>
                          <a:latin typeface="+mn-lt"/>
                          <a:ea typeface="+mn-ea"/>
                          <a:cs typeface="+mn-cs"/>
                        </a:rPr>
                        <a:t>Description</a:t>
                      </a:r>
                      <a:endParaRPr lang="en-US" sz="1600" dirty="0"/>
                    </a:p>
                  </a:txBody>
                  <a:tcPr/>
                </a:tc>
              </a:tr>
              <a:tr h="309563">
                <a:tc>
                  <a:txBody>
                    <a:bodyPr/>
                    <a:lstStyle/>
                    <a:p>
                      <a:r>
                        <a:rPr lang="en-US" sz="1600" b="0" i="0" kern="1200" dirty="0" smtClean="0">
                          <a:solidFill>
                            <a:schemeClr val="dk1"/>
                          </a:solidFill>
                          <a:latin typeface="+mn-lt"/>
                          <a:ea typeface="+mn-ea"/>
                          <a:cs typeface="+mn-cs"/>
                        </a:rPr>
                        <a:t>fgetc()</a:t>
                      </a:r>
                      <a:endParaRPr lang="en-US" sz="1600" dirty="0"/>
                    </a:p>
                  </a:txBody>
                  <a:tcPr/>
                </a:tc>
                <a:tc>
                  <a:txBody>
                    <a:bodyPr/>
                    <a:lstStyle/>
                    <a:p>
                      <a:r>
                        <a:rPr lang="en-US" sz="1600" b="0" i="0" kern="1200" dirty="0" smtClean="0">
                          <a:solidFill>
                            <a:schemeClr val="dk1"/>
                          </a:solidFill>
                          <a:latin typeface="+mn-lt"/>
                          <a:ea typeface="+mn-ea"/>
                          <a:cs typeface="+mn-cs"/>
                        </a:rPr>
                        <a:t>Reads a single character at a time.</a:t>
                      </a:r>
                      <a:endParaRPr lang="en-US" sz="1600" dirty="0"/>
                    </a:p>
                  </a:txBody>
                  <a:tcPr/>
                </a:tc>
              </a:tr>
              <a:tr h="309563">
                <a:tc>
                  <a:txBody>
                    <a:bodyPr/>
                    <a:lstStyle/>
                    <a:p>
                      <a:r>
                        <a:rPr lang="en-US" sz="1600" b="0" i="0" kern="1200" dirty="0" smtClean="0">
                          <a:solidFill>
                            <a:schemeClr val="dk1"/>
                          </a:solidFill>
                          <a:latin typeface="+mn-lt"/>
                          <a:ea typeface="+mn-ea"/>
                          <a:cs typeface="+mn-cs"/>
                        </a:rPr>
                        <a:t>fgets()</a:t>
                      </a:r>
                      <a:endParaRPr lang="en-US" sz="1600" dirty="0"/>
                    </a:p>
                  </a:txBody>
                  <a:tcPr/>
                </a:tc>
                <a:tc>
                  <a:txBody>
                    <a:bodyPr/>
                    <a:lstStyle/>
                    <a:p>
                      <a:r>
                        <a:rPr lang="en-US" sz="1600" b="0" i="0" kern="1200" dirty="0" smtClean="0">
                          <a:solidFill>
                            <a:schemeClr val="dk1"/>
                          </a:solidFill>
                          <a:latin typeface="+mn-lt"/>
                          <a:ea typeface="+mn-ea"/>
                          <a:cs typeface="+mn-cs"/>
                        </a:rPr>
                        <a:t>Reads a single line at a time.</a:t>
                      </a:r>
                      <a:endParaRPr lang="en-US" sz="1600" dirty="0"/>
                    </a:p>
                  </a:txBody>
                  <a:tcPr/>
                </a:tc>
              </a:tr>
              <a:tr h="309563">
                <a:tc>
                  <a:txBody>
                    <a:bodyPr/>
                    <a:lstStyle/>
                    <a:p>
                      <a:r>
                        <a:rPr lang="en-US" sz="1600" b="0" i="0" kern="1200" dirty="0" smtClean="0">
                          <a:solidFill>
                            <a:schemeClr val="dk1"/>
                          </a:solidFill>
                          <a:latin typeface="+mn-lt"/>
                          <a:ea typeface="+mn-ea"/>
                          <a:cs typeface="+mn-cs"/>
                        </a:rPr>
                        <a:t>fgetcsv()</a:t>
                      </a:r>
                      <a:endParaRPr lang="en-US" sz="1600" dirty="0"/>
                    </a:p>
                  </a:txBody>
                  <a:tcPr/>
                </a:tc>
                <a:tc>
                  <a:txBody>
                    <a:bodyPr/>
                    <a:lstStyle/>
                    <a:p>
                      <a:r>
                        <a:rPr lang="en-US" sz="1600" b="0" i="0" kern="1200" dirty="0" smtClean="0">
                          <a:solidFill>
                            <a:schemeClr val="dk1"/>
                          </a:solidFill>
                          <a:latin typeface="+mn-lt"/>
                          <a:ea typeface="+mn-ea"/>
                          <a:cs typeface="+mn-cs"/>
                        </a:rPr>
                        <a:t>Reads a line of comma-separated values.</a:t>
                      </a:r>
                      <a:endParaRPr lang="en-US" sz="1600" dirty="0"/>
                    </a:p>
                  </a:txBody>
                  <a:tcPr/>
                </a:tc>
              </a:tr>
              <a:tr h="309563">
                <a:tc>
                  <a:txBody>
                    <a:bodyPr/>
                    <a:lstStyle/>
                    <a:p>
                      <a:r>
                        <a:rPr lang="en-US" sz="1600" b="0" i="0" kern="1200" dirty="0" smtClean="0">
                          <a:solidFill>
                            <a:schemeClr val="dk1"/>
                          </a:solidFill>
                          <a:latin typeface="+mn-lt"/>
                          <a:ea typeface="+mn-ea"/>
                          <a:cs typeface="+mn-cs"/>
                        </a:rPr>
                        <a:t>filetype()</a:t>
                      </a:r>
                      <a:endParaRPr lang="en-US" sz="1600" dirty="0"/>
                    </a:p>
                  </a:txBody>
                  <a:tcPr/>
                </a:tc>
                <a:tc>
                  <a:txBody>
                    <a:bodyPr/>
                    <a:lstStyle/>
                    <a:p>
                      <a:r>
                        <a:rPr lang="en-US" sz="1600" b="0" i="0" kern="1200" dirty="0" smtClean="0">
                          <a:solidFill>
                            <a:schemeClr val="dk1"/>
                          </a:solidFill>
                          <a:latin typeface="+mn-lt"/>
                          <a:ea typeface="+mn-ea"/>
                          <a:cs typeface="+mn-cs"/>
                        </a:rPr>
                        <a:t>Returns the type of the file.</a:t>
                      </a:r>
                      <a:endParaRPr lang="en-US" sz="1600" dirty="0"/>
                    </a:p>
                  </a:txBody>
                  <a:tcPr/>
                </a:tc>
              </a:tr>
              <a:tr h="309563">
                <a:tc>
                  <a:txBody>
                    <a:bodyPr/>
                    <a:lstStyle/>
                    <a:p>
                      <a:r>
                        <a:rPr lang="en-US" sz="1600" b="0" i="0" kern="1200" dirty="0" smtClean="0">
                          <a:solidFill>
                            <a:schemeClr val="dk1"/>
                          </a:solidFill>
                          <a:latin typeface="+mn-lt"/>
                          <a:ea typeface="+mn-ea"/>
                          <a:cs typeface="+mn-cs"/>
                        </a:rPr>
                        <a:t>feof()</a:t>
                      </a:r>
                      <a:endParaRPr lang="en-US" sz="1600" dirty="0"/>
                    </a:p>
                  </a:txBody>
                  <a:tcPr/>
                </a:tc>
                <a:tc>
                  <a:txBody>
                    <a:bodyPr/>
                    <a:lstStyle/>
                    <a:p>
                      <a:r>
                        <a:rPr lang="en-US" sz="1600" b="0" i="0" kern="1200" dirty="0" smtClean="0">
                          <a:solidFill>
                            <a:schemeClr val="dk1"/>
                          </a:solidFill>
                          <a:latin typeface="+mn-lt"/>
                          <a:ea typeface="+mn-ea"/>
                          <a:cs typeface="+mn-cs"/>
                        </a:rPr>
                        <a:t>Checks whether the end of the file has been reached.</a:t>
                      </a:r>
                      <a:endParaRPr lang="en-US" sz="1600" dirty="0"/>
                    </a:p>
                  </a:txBody>
                  <a:tcPr/>
                </a:tc>
              </a:tr>
              <a:tr h="309563">
                <a:tc>
                  <a:txBody>
                    <a:bodyPr/>
                    <a:lstStyle/>
                    <a:p>
                      <a:r>
                        <a:rPr lang="en-US" sz="1600" b="0" i="0" kern="1200" dirty="0" smtClean="0">
                          <a:solidFill>
                            <a:schemeClr val="dk1"/>
                          </a:solidFill>
                          <a:latin typeface="+mn-lt"/>
                          <a:ea typeface="+mn-ea"/>
                          <a:cs typeface="+mn-cs"/>
                        </a:rPr>
                        <a:t>is_file()</a:t>
                      </a:r>
                      <a:endParaRPr lang="en-US" sz="1600" dirty="0"/>
                    </a:p>
                  </a:txBody>
                  <a:tcPr/>
                </a:tc>
                <a:tc>
                  <a:txBody>
                    <a:bodyPr/>
                    <a:lstStyle/>
                    <a:p>
                      <a:r>
                        <a:rPr lang="en-US" sz="1600" b="0" i="0" kern="1200" dirty="0" smtClean="0">
                          <a:solidFill>
                            <a:schemeClr val="dk1"/>
                          </a:solidFill>
                          <a:latin typeface="+mn-lt"/>
                          <a:ea typeface="+mn-ea"/>
                          <a:cs typeface="+mn-cs"/>
                        </a:rPr>
                        <a:t>Checks whether the file is a regular file.</a:t>
                      </a:r>
                      <a:endParaRPr lang="en-US" sz="1600" dirty="0"/>
                    </a:p>
                  </a:txBody>
                  <a:tcPr/>
                </a:tc>
              </a:tr>
              <a:tr h="309563">
                <a:tc>
                  <a:txBody>
                    <a:bodyPr/>
                    <a:lstStyle/>
                    <a:p>
                      <a:r>
                        <a:rPr lang="en-US" sz="1600" b="0" i="0" kern="1200" dirty="0" smtClean="0">
                          <a:solidFill>
                            <a:schemeClr val="dk1"/>
                          </a:solidFill>
                          <a:latin typeface="+mn-lt"/>
                          <a:ea typeface="+mn-ea"/>
                          <a:cs typeface="+mn-cs"/>
                        </a:rPr>
                        <a:t>is_dir()</a:t>
                      </a:r>
                      <a:endParaRPr lang="en-US" sz="1600" dirty="0"/>
                    </a:p>
                  </a:txBody>
                  <a:tcPr/>
                </a:tc>
                <a:tc>
                  <a:txBody>
                    <a:bodyPr/>
                    <a:lstStyle/>
                    <a:p>
                      <a:r>
                        <a:rPr lang="en-US" sz="1600" b="0" i="0" kern="1200" dirty="0" smtClean="0">
                          <a:solidFill>
                            <a:schemeClr val="dk1"/>
                          </a:solidFill>
                          <a:latin typeface="+mn-lt"/>
                          <a:ea typeface="+mn-ea"/>
                          <a:cs typeface="+mn-cs"/>
                        </a:rPr>
                        <a:t>Checks whether the file is a directory.</a:t>
                      </a:r>
                      <a:endParaRPr lang="en-US" sz="1600" dirty="0"/>
                    </a:p>
                  </a:txBody>
                  <a:tcPr/>
                </a:tc>
              </a:tr>
              <a:tr h="309563">
                <a:tc>
                  <a:txBody>
                    <a:bodyPr/>
                    <a:lstStyle/>
                    <a:p>
                      <a:r>
                        <a:rPr lang="en-US" sz="1600" b="0" i="0" kern="1200" dirty="0" smtClean="0">
                          <a:solidFill>
                            <a:schemeClr val="dk1"/>
                          </a:solidFill>
                          <a:latin typeface="+mn-lt"/>
                          <a:ea typeface="+mn-ea"/>
                          <a:cs typeface="+mn-cs"/>
                        </a:rPr>
                        <a:t>is_executable()</a:t>
                      </a:r>
                      <a:endParaRPr lang="en-US" sz="1600" dirty="0"/>
                    </a:p>
                  </a:txBody>
                  <a:tcPr/>
                </a:tc>
                <a:tc>
                  <a:txBody>
                    <a:bodyPr/>
                    <a:lstStyle/>
                    <a:p>
                      <a:r>
                        <a:rPr lang="en-US" sz="1600" b="0" i="0" kern="1200" dirty="0" smtClean="0">
                          <a:solidFill>
                            <a:schemeClr val="dk1"/>
                          </a:solidFill>
                          <a:latin typeface="+mn-lt"/>
                          <a:ea typeface="+mn-ea"/>
                          <a:cs typeface="+mn-cs"/>
                        </a:rPr>
                        <a:t>Checks whether the file is executable.</a:t>
                      </a:r>
                      <a:endParaRPr lang="en-US" sz="1600" dirty="0"/>
                    </a:p>
                  </a:txBody>
                  <a:tcPr/>
                </a:tc>
              </a:tr>
              <a:tr h="309563">
                <a:tc>
                  <a:txBody>
                    <a:bodyPr/>
                    <a:lstStyle/>
                    <a:p>
                      <a:r>
                        <a:rPr lang="en-US" sz="1600" b="0" i="0" kern="1200" dirty="0" smtClean="0">
                          <a:solidFill>
                            <a:schemeClr val="dk1"/>
                          </a:solidFill>
                          <a:latin typeface="+mn-lt"/>
                          <a:ea typeface="+mn-ea"/>
                          <a:cs typeface="+mn-cs"/>
                        </a:rPr>
                        <a:t>realpath()</a:t>
                      </a:r>
                      <a:endParaRPr lang="en-US" sz="1600" dirty="0"/>
                    </a:p>
                  </a:txBody>
                  <a:tcPr/>
                </a:tc>
                <a:tc>
                  <a:txBody>
                    <a:bodyPr/>
                    <a:lstStyle/>
                    <a:p>
                      <a:r>
                        <a:rPr lang="en-US" sz="1600" b="0" i="0" kern="1200" dirty="0" smtClean="0">
                          <a:solidFill>
                            <a:schemeClr val="dk1"/>
                          </a:solidFill>
                          <a:latin typeface="+mn-lt"/>
                          <a:ea typeface="+mn-ea"/>
                          <a:cs typeface="+mn-cs"/>
                        </a:rPr>
                        <a:t>Returns </a:t>
                      </a:r>
                      <a:r>
                        <a:rPr lang="en-US" sz="1600" b="0" i="0" kern="1200" dirty="0" err="1" smtClean="0">
                          <a:solidFill>
                            <a:schemeClr val="dk1"/>
                          </a:solidFill>
                          <a:latin typeface="+mn-lt"/>
                          <a:ea typeface="+mn-ea"/>
                          <a:cs typeface="+mn-cs"/>
                        </a:rPr>
                        <a:t>canonicalized</a:t>
                      </a:r>
                      <a:r>
                        <a:rPr lang="en-US" sz="1600" b="0" i="0" kern="1200" dirty="0" smtClean="0">
                          <a:solidFill>
                            <a:schemeClr val="dk1"/>
                          </a:solidFill>
                          <a:latin typeface="+mn-lt"/>
                          <a:ea typeface="+mn-ea"/>
                          <a:cs typeface="+mn-cs"/>
                        </a:rPr>
                        <a:t> absolute pathname.</a:t>
                      </a:r>
                      <a:endParaRPr lang="en-US" sz="1600" dirty="0"/>
                    </a:p>
                  </a:txBody>
                  <a:tcPr/>
                </a:tc>
              </a:tr>
              <a:tr h="309563">
                <a:tc>
                  <a:txBody>
                    <a:bodyPr/>
                    <a:lstStyle/>
                    <a:p>
                      <a:r>
                        <a:rPr lang="en-US" sz="1600" b="0" i="0" kern="1200" dirty="0" smtClean="0">
                          <a:solidFill>
                            <a:schemeClr val="dk1"/>
                          </a:solidFill>
                          <a:latin typeface="+mn-lt"/>
                          <a:ea typeface="+mn-ea"/>
                          <a:cs typeface="+mn-cs"/>
                        </a:rPr>
                        <a:t>mkdir()</a:t>
                      </a:r>
                      <a:endParaRPr lang="en-US" sz="1600" dirty="0"/>
                    </a:p>
                  </a:txBody>
                  <a:tcPr/>
                </a:tc>
                <a:tc>
                  <a:txBody>
                    <a:bodyPr/>
                    <a:lstStyle/>
                    <a:p>
                      <a:r>
                        <a:rPr lang="en-US" sz="1600" dirty="0" smtClean="0"/>
                        <a:t>Make Directory</a:t>
                      </a:r>
                      <a:endParaRPr lang="en-US" sz="1600" dirty="0"/>
                    </a:p>
                  </a:txBody>
                  <a:tcPr/>
                </a:tc>
              </a:tr>
              <a:tr h="309563">
                <a:tc>
                  <a:txBody>
                    <a:bodyPr/>
                    <a:lstStyle/>
                    <a:p>
                      <a:r>
                        <a:rPr lang="en-US" sz="1600" b="0" i="0" kern="1200" dirty="0" smtClean="0">
                          <a:solidFill>
                            <a:schemeClr val="dk1"/>
                          </a:solidFill>
                          <a:latin typeface="+mn-lt"/>
                          <a:ea typeface="+mn-ea"/>
                          <a:cs typeface="+mn-cs"/>
                        </a:rPr>
                        <a:t>rmdir()</a:t>
                      </a:r>
                      <a:endParaRPr lang="en-US" sz="1600" dirty="0"/>
                    </a:p>
                  </a:txBody>
                  <a:tcPr/>
                </a:tc>
                <a:tc>
                  <a:txBody>
                    <a:bodyPr/>
                    <a:lstStyle/>
                    <a:p>
                      <a:r>
                        <a:rPr lang="en-US" sz="1600" b="0" i="0" kern="1200" dirty="0" smtClean="0">
                          <a:solidFill>
                            <a:schemeClr val="dk1"/>
                          </a:solidFill>
                          <a:latin typeface="+mn-lt"/>
                          <a:ea typeface="+mn-ea"/>
                          <a:cs typeface="+mn-cs"/>
                        </a:rPr>
                        <a:t>Removes an empty directory. …&amp;</a:t>
                      </a:r>
                      <a:r>
                        <a:rPr lang="en-US" sz="1600" b="0" i="0" kern="1200" baseline="0" dirty="0" smtClean="0">
                          <a:solidFill>
                            <a:schemeClr val="dk1"/>
                          </a:solidFill>
                          <a:latin typeface="+mn-lt"/>
                          <a:ea typeface="+mn-ea"/>
                          <a:cs typeface="+mn-cs"/>
                        </a:rPr>
                        <a:t> more</a:t>
                      </a:r>
                      <a:endParaRPr lang="en-US" sz="1600" dirty="0"/>
                    </a:p>
                  </a:txBody>
                  <a:tcPr/>
                </a:tc>
              </a:tr>
            </a:tbl>
          </a:graphicData>
        </a:graphic>
      </p:graphicFrame>
    </p:spTree>
    <p:extLst>
      <p:ext uri="{BB962C8B-B14F-4D97-AF65-F5344CB8AC3E}">
        <p14:creationId xmlns:p14="http://schemas.microsoft.com/office/powerpoint/2010/main" val="423597832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Topics</a:t>
            </a:r>
            <a:endParaRPr lang="ko-KR" altLang="en-US" dirty="0"/>
          </a:p>
        </p:txBody>
      </p:sp>
      <p:sp>
        <p:nvSpPr>
          <p:cNvPr id="9" name="Rectangle 8"/>
          <p:cNvSpPr/>
          <p:nvPr/>
        </p:nvSpPr>
        <p:spPr>
          <a:xfrm>
            <a:off x="1527165" y="1182355"/>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2327140" y="1254355"/>
            <a:ext cx="6116031" cy="504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619505" y="1254355"/>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1626224" y="1275523"/>
            <a:ext cx="605282" cy="461665"/>
          </a:xfrm>
          <a:prstGeom prst="rect">
            <a:avLst/>
          </a:prstGeom>
          <a:noFill/>
        </p:spPr>
        <p:txBody>
          <a:bodyPr wrap="square" rtlCol="0" anchor="ctr">
            <a:spAutoFit/>
          </a:bodyPr>
          <a:lstStyle/>
          <a:p>
            <a:pPr algn="ctr"/>
            <a:r>
              <a:rPr lang="en-US" altLang="ko-KR" sz="2400" b="1" dirty="0">
                <a:solidFill>
                  <a:schemeClr val="accent1"/>
                </a:solidFill>
                <a:latin typeface="Arial" pitchFamily="34" charset="0"/>
                <a:cs typeface="Arial" pitchFamily="34" charset="0"/>
              </a:rPr>
              <a:t>01</a:t>
            </a:r>
            <a:endParaRPr lang="ko-KR" altLang="en-US" sz="2400" b="1" dirty="0">
              <a:solidFill>
                <a:schemeClr val="accent1"/>
              </a:solidFill>
              <a:latin typeface="Arial" pitchFamily="34" charset="0"/>
              <a:cs typeface="Arial" pitchFamily="34" charset="0"/>
            </a:endParaRPr>
          </a:p>
        </p:txBody>
      </p:sp>
      <p:sp>
        <p:nvSpPr>
          <p:cNvPr id="19" name="TextBox 12"/>
          <p:cNvSpPr txBox="1"/>
          <p:nvPr/>
        </p:nvSpPr>
        <p:spPr bwMode="auto">
          <a:xfrm>
            <a:off x="2428860" y="1285866"/>
            <a:ext cx="4813049" cy="400110"/>
          </a:xfrm>
          <a:prstGeom prst="rect">
            <a:avLst/>
          </a:prstGeom>
          <a:solidFill>
            <a:schemeClr val="accent4">
              <a:lumMod val="75000"/>
            </a:schemeClr>
          </a:solidFill>
          <a:ln>
            <a:solidFill>
              <a:schemeClr val="accent4">
                <a:lumMod val="75000"/>
              </a:schemeClr>
            </a:solidFill>
          </a:ln>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fontAlgn="base"/>
            <a:r>
              <a:rPr lang="en-US" sz="2000" b="1" dirty="0" smtClean="0">
                <a:solidFill>
                  <a:schemeClr val="bg1"/>
                </a:solidFill>
              </a:rPr>
              <a:t>File Upload</a:t>
            </a:r>
            <a:endParaRPr lang="en-US" sz="2000" b="1" dirty="0">
              <a:solidFill>
                <a:schemeClr val="bg1"/>
              </a:solidFill>
            </a:endParaRPr>
          </a:p>
        </p:txBody>
      </p:sp>
      <p:sp>
        <p:nvSpPr>
          <p:cNvPr id="36" name="Rectangle 35"/>
          <p:cNvSpPr/>
          <p:nvPr/>
        </p:nvSpPr>
        <p:spPr>
          <a:xfrm>
            <a:off x="1619505" y="3067853"/>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TextBox 12"/>
          <p:cNvSpPr txBox="1"/>
          <p:nvPr/>
        </p:nvSpPr>
        <p:spPr bwMode="auto">
          <a:xfrm>
            <a:off x="2622011" y="3208065"/>
            <a:ext cx="4813049"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a:solidFill>
                  <a:schemeClr val="bg1"/>
                </a:solidFill>
                <a:latin typeface="Arial" pitchFamily="34" charset="0"/>
                <a:cs typeface="Arial" pitchFamily="34" charset="0"/>
              </a:rPr>
              <a:t>Get a modern PowerPoint  Presentation that is beautifully designed</a:t>
            </a:r>
            <a:endParaRPr lang="ko-KR" altLang="en-US" sz="1200" dirty="0">
              <a:solidFill>
                <a:schemeClr val="bg1"/>
              </a:solidFill>
              <a:latin typeface="Arial" pitchFamily="34" charset="0"/>
              <a:cs typeface="Arial" pitchFamily="34" charset="0"/>
            </a:endParaRPr>
          </a:p>
        </p:txBody>
      </p:sp>
      <p:sp>
        <p:nvSpPr>
          <p:cNvPr id="12" name="Rectangle 11"/>
          <p:cNvSpPr/>
          <p:nvPr/>
        </p:nvSpPr>
        <p:spPr>
          <a:xfrm>
            <a:off x="1527165" y="2111049"/>
            <a:ext cx="7020000" cy="648000"/>
          </a:xfrm>
          <a:prstGeom prst="rect">
            <a:avLst/>
          </a:prstGeom>
          <a:solidFill>
            <a:schemeClr val="bg1">
              <a:lumMod val="85000"/>
            </a:schemeClr>
          </a:solidFill>
          <a:ln>
            <a:noFill/>
          </a:ln>
          <a:effectLst>
            <a:outerShdw blurRad="50800" dist="508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p:nvSpPr>
        <p:spPr>
          <a:xfrm>
            <a:off x="2327140" y="2183049"/>
            <a:ext cx="6116031" cy="504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p:nvSpPr>
        <p:spPr>
          <a:xfrm>
            <a:off x="1619505" y="2183049"/>
            <a:ext cx="612000"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p:cNvSpPr txBox="1"/>
          <p:nvPr/>
        </p:nvSpPr>
        <p:spPr>
          <a:xfrm>
            <a:off x="1626224" y="2204217"/>
            <a:ext cx="605282" cy="461665"/>
          </a:xfrm>
          <a:prstGeom prst="rect">
            <a:avLst/>
          </a:prstGeom>
          <a:noFill/>
        </p:spPr>
        <p:txBody>
          <a:bodyPr wrap="square" rtlCol="0" anchor="ctr">
            <a:spAutoFit/>
          </a:bodyPr>
          <a:lstStyle/>
          <a:p>
            <a:pPr algn="ctr"/>
            <a:r>
              <a:rPr lang="en-US" altLang="ko-KR" sz="2400" b="1" dirty="0" smtClean="0">
                <a:solidFill>
                  <a:schemeClr val="accent1"/>
                </a:solidFill>
                <a:latin typeface="Arial" pitchFamily="34" charset="0"/>
                <a:cs typeface="Arial" pitchFamily="34" charset="0"/>
              </a:rPr>
              <a:t>02</a:t>
            </a:r>
            <a:endParaRPr lang="ko-KR" altLang="en-US" sz="2400" b="1" dirty="0">
              <a:solidFill>
                <a:schemeClr val="accent1"/>
              </a:solidFill>
              <a:latin typeface="Arial" pitchFamily="34" charset="0"/>
              <a:cs typeface="Arial" pitchFamily="34" charset="0"/>
            </a:endParaRPr>
          </a:p>
        </p:txBody>
      </p:sp>
      <p:sp>
        <p:nvSpPr>
          <p:cNvPr id="17" name="TextBox 12"/>
          <p:cNvSpPr txBox="1"/>
          <p:nvPr/>
        </p:nvSpPr>
        <p:spPr bwMode="auto">
          <a:xfrm>
            <a:off x="2428860" y="2214560"/>
            <a:ext cx="4813049" cy="40011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fontAlgn="base"/>
            <a:r>
              <a:rPr lang="en-US" sz="2000" b="1" dirty="0" smtClean="0">
                <a:solidFill>
                  <a:schemeClr val="bg1"/>
                </a:solidFill>
              </a:rPr>
              <a:t>File Download</a:t>
            </a:r>
            <a:endParaRPr lang="en-US" sz="2000" b="1" dirty="0">
              <a:solidFill>
                <a:schemeClr val="bg1"/>
              </a:solidFill>
            </a:endParaRPr>
          </a:p>
        </p:txBody>
      </p:sp>
    </p:spTree>
    <p:extLst>
      <p:ext uri="{BB962C8B-B14F-4D97-AF65-F5344CB8AC3E}">
        <p14:creationId xmlns:p14="http://schemas.microsoft.com/office/powerpoint/2010/main" val="14906733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259632" y="0"/>
            <a:ext cx="8098650" cy="776530"/>
          </a:xfrm>
          <a:prstGeom prst="rect">
            <a:avLst/>
          </a:prstGeom>
        </p:spPr>
        <p:txBody>
          <a:bodyPr anchor="ctr"/>
          <a:lstStyle/>
          <a:p>
            <a:r>
              <a:rPr lang="en-US" sz="3200" b="1" dirty="0" smtClean="0">
                <a:solidFill>
                  <a:srgbClr val="C00000"/>
                </a:solidFill>
              </a:rPr>
              <a:t>5.Input Length Validation</a:t>
            </a:r>
          </a:p>
        </p:txBody>
      </p:sp>
      <p:sp>
        <p:nvSpPr>
          <p:cNvPr id="13" name="Rectangle 12"/>
          <p:cNvSpPr/>
          <p:nvPr/>
        </p:nvSpPr>
        <p:spPr>
          <a:xfrm>
            <a:off x="1357290" y="1000114"/>
            <a:ext cx="7358082" cy="2554545"/>
          </a:xfrm>
          <a:prstGeom prst="rect">
            <a:avLst/>
          </a:prstGeom>
        </p:spPr>
        <p:txBody>
          <a:bodyPr wrap="square">
            <a:spAutoFit/>
          </a:bodyPr>
          <a:lstStyle/>
          <a:p>
            <a:r>
              <a:rPr lang="en-US" sz="1600" dirty="0" smtClean="0"/>
              <a:t>$mobileno = </a:t>
            </a:r>
            <a:r>
              <a:rPr lang="en-US" sz="1600" dirty="0" err="1" smtClean="0"/>
              <a:t>strlen</a:t>
            </a:r>
            <a:r>
              <a:rPr lang="en-US" sz="1600" dirty="0" smtClean="0"/>
              <a:t> ($_POST ["Mobile"]);  </a:t>
            </a:r>
          </a:p>
          <a:p>
            <a:r>
              <a:rPr lang="en-US" sz="1600" dirty="0" smtClean="0"/>
              <a:t>$length = </a:t>
            </a:r>
            <a:r>
              <a:rPr lang="en-US" sz="1600" dirty="0" err="1" smtClean="0"/>
              <a:t>strlen</a:t>
            </a:r>
            <a:r>
              <a:rPr lang="en-US" sz="1600" dirty="0" smtClean="0"/>
              <a:t> ($mobileno);  //9</a:t>
            </a:r>
          </a:p>
          <a:p>
            <a:r>
              <a:rPr lang="en-US" sz="1600" dirty="0" smtClean="0"/>
              <a:t>  </a:t>
            </a:r>
          </a:p>
          <a:p>
            <a:r>
              <a:rPr lang="en-US" sz="1600" b="1" dirty="0" smtClean="0"/>
              <a:t>if</a:t>
            </a:r>
            <a:r>
              <a:rPr lang="en-US" sz="1600" dirty="0" smtClean="0"/>
              <a:t> ( $length==10) {</a:t>
            </a:r>
          </a:p>
          <a:p>
            <a:r>
              <a:rPr lang="en-US" sz="1600" dirty="0" smtClean="0"/>
              <a:t> echo "Your Mobile number is: " .$mobileno;  </a:t>
            </a:r>
          </a:p>
          <a:p>
            <a:r>
              <a:rPr lang="en-US" sz="1600" dirty="0" smtClean="0"/>
              <a:t> } </a:t>
            </a:r>
            <a:r>
              <a:rPr lang="en-US" sz="1600" b="1" dirty="0" smtClean="0"/>
              <a:t>else</a:t>
            </a:r>
            <a:r>
              <a:rPr lang="en-US" sz="1600" dirty="0" smtClean="0"/>
              <a:t> {  </a:t>
            </a:r>
          </a:p>
          <a:p>
            <a:r>
              <a:rPr lang="en-US" sz="1600" dirty="0" smtClean="0"/>
              <a:t>   $ErrMsg = "Mobile must have 10 digits.";  </a:t>
            </a:r>
          </a:p>
          <a:p>
            <a:r>
              <a:rPr lang="en-US" sz="1600" dirty="0" smtClean="0"/>
              <a:t>            echo $ErrMsg;  </a:t>
            </a:r>
          </a:p>
          <a:p>
            <a:r>
              <a:rPr lang="en-US" sz="1600" dirty="0" smtClean="0"/>
              <a:t>}  </a:t>
            </a:r>
          </a:p>
          <a:p>
            <a:endParaRPr lang="en-US" sz="1600" dirty="0" smtClean="0"/>
          </a:p>
        </p:txBody>
      </p:sp>
    </p:spTree>
    <p:extLst>
      <p:ext uri="{BB962C8B-B14F-4D97-AF65-F5344CB8AC3E}">
        <p14:creationId xmlns:p14="http://schemas.microsoft.com/office/powerpoint/2010/main" val="87014040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259632" y="-14121"/>
            <a:ext cx="9144000" cy="776530"/>
          </a:xfrm>
          <a:prstGeom prst="rect">
            <a:avLst/>
          </a:prstGeom>
        </p:spPr>
        <p:txBody>
          <a:bodyPr anchor="ctr"/>
          <a:lstStyle/>
          <a:p>
            <a:pPr fontAlgn="base"/>
            <a:r>
              <a:rPr lang="en-US" sz="3600" b="1" dirty="0" smtClean="0">
                <a:solidFill>
                  <a:srgbClr val="00B0F0"/>
                </a:solidFill>
              </a:rPr>
              <a:t>Uploading Files with PHP</a:t>
            </a:r>
            <a:endParaRPr lang="en-US" sz="3600" b="1" dirty="0">
              <a:solidFill>
                <a:srgbClr val="00B0F0"/>
              </a:solidFill>
            </a:endParaRPr>
          </a:p>
        </p:txBody>
      </p:sp>
      <p:sp>
        <p:nvSpPr>
          <p:cNvPr id="15" name="Rectangle 14"/>
          <p:cNvSpPr/>
          <p:nvPr/>
        </p:nvSpPr>
        <p:spPr>
          <a:xfrm>
            <a:off x="1259632" y="928676"/>
            <a:ext cx="7560840" cy="3416320"/>
          </a:xfrm>
          <a:prstGeom prst="rect">
            <a:avLst/>
          </a:prstGeom>
        </p:spPr>
        <p:txBody>
          <a:bodyPr wrap="square">
            <a:spAutoFit/>
          </a:bodyPr>
          <a:lstStyle/>
          <a:p>
            <a:pPr fontAlgn="base"/>
            <a:r>
              <a:rPr lang="en-US" dirty="0" smtClean="0"/>
              <a:t>In this section we will learn how to upload files on remote server using a Simple </a:t>
            </a:r>
          </a:p>
          <a:p>
            <a:pPr fontAlgn="base"/>
            <a:r>
              <a:rPr lang="en-US" dirty="0" smtClean="0"/>
              <a:t>HTML form and PHP. You can upload any kind of file like images, videos, ZIP files, </a:t>
            </a:r>
          </a:p>
          <a:p>
            <a:pPr fontAlgn="base"/>
            <a:r>
              <a:rPr lang="en-US" dirty="0" smtClean="0"/>
              <a:t>Microsoft Office documents, PDFs, as well as executables files and a wide range of </a:t>
            </a:r>
          </a:p>
          <a:p>
            <a:pPr fontAlgn="base"/>
            <a:r>
              <a:rPr lang="en-US" dirty="0" smtClean="0"/>
              <a:t>other file types.</a:t>
            </a:r>
          </a:p>
          <a:p>
            <a:pPr fontAlgn="base"/>
            <a:endParaRPr lang="en-US" dirty="0" smtClean="0"/>
          </a:p>
          <a:p>
            <a:pPr fontAlgn="base"/>
            <a:r>
              <a:rPr lang="en-US" dirty="0" smtClean="0">
                <a:solidFill>
                  <a:srgbClr val="002060"/>
                </a:solidFill>
              </a:rPr>
              <a:t>File Uploaded with 2 Steps:</a:t>
            </a:r>
          </a:p>
          <a:p>
            <a:pPr lvl="1" fontAlgn="base"/>
            <a:r>
              <a:rPr lang="en-US" dirty="0" smtClean="0">
                <a:solidFill>
                  <a:srgbClr val="002060"/>
                </a:solidFill>
              </a:rPr>
              <a:t>Step 1: Creating an HTML form to upload the file</a:t>
            </a:r>
          </a:p>
          <a:p>
            <a:pPr lvl="1" fontAlgn="base"/>
            <a:r>
              <a:rPr lang="en-US" dirty="0" smtClean="0">
                <a:solidFill>
                  <a:srgbClr val="002060"/>
                </a:solidFill>
              </a:rPr>
              <a:t>Step 2: Processing the uploaded file</a:t>
            </a:r>
          </a:p>
          <a:p>
            <a:pPr fontAlgn="base"/>
            <a:endParaRPr lang="en-US" b="1" dirty="0"/>
          </a:p>
        </p:txBody>
      </p:sp>
    </p:spTree>
    <p:extLst>
      <p:ext uri="{BB962C8B-B14F-4D97-AF65-F5344CB8AC3E}">
        <p14:creationId xmlns:p14="http://schemas.microsoft.com/office/powerpoint/2010/main" val="171985554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259632" y="0"/>
            <a:ext cx="8098650" cy="776530"/>
          </a:xfrm>
          <a:prstGeom prst="rect">
            <a:avLst/>
          </a:prstGeom>
        </p:spPr>
        <p:txBody>
          <a:bodyPr anchor="ctr"/>
          <a:lstStyle/>
          <a:p>
            <a:pPr fontAlgn="base"/>
            <a:r>
              <a:rPr lang="en-US" sz="2400" b="1" dirty="0" smtClean="0">
                <a:solidFill>
                  <a:srgbClr val="00B0F0"/>
                </a:solidFill>
              </a:rPr>
              <a:t>Step 1: Creating an HTML form to upload the file</a:t>
            </a:r>
            <a:endParaRPr lang="en-US" sz="2400" b="1" dirty="0">
              <a:solidFill>
                <a:srgbClr val="00B0F0"/>
              </a:solidFill>
            </a:endParaRPr>
          </a:p>
        </p:txBody>
      </p:sp>
      <p:sp>
        <p:nvSpPr>
          <p:cNvPr id="13" name="Rectangle 12"/>
          <p:cNvSpPr/>
          <p:nvPr/>
        </p:nvSpPr>
        <p:spPr>
          <a:xfrm>
            <a:off x="1376172" y="865406"/>
            <a:ext cx="7410670" cy="3970318"/>
          </a:xfrm>
          <a:prstGeom prst="rect">
            <a:avLst/>
          </a:prstGeom>
        </p:spPr>
        <p:txBody>
          <a:bodyPr wrap="square">
            <a:spAutoFit/>
          </a:bodyPr>
          <a:lstStyle/>
          <a:p>
            <a:r>
              <a:rPr lang="en-US" sz="1400" dirty="0" smtClean="0">
                <a:solidFill>
                  <a:schemeClr val="accent6">
                    <a:lumMod val="75000"/>
                  </a:schemeClr>
                </a:solidFill>
              </a:rPr>
              <a:t>&lt;!DOCTYPE html&gt;</a:t>
            </a:r>
          </a:p>
          <a:p>
            <a:r>
              <a:rPr lang="en-US" sz="1400" dirty="0" smtClean="0">
                <a:solidFill>
                  <a:srgbClr val="C00000"/>
                </a:solidFill>
              </a:rPr>
              <a:t>&lt;html lang="en"&gt;</a:t>
            </a:r>
          </a:p>
          <a:p>
            <a:r>
              <a:rPr lang="en-US" sz="1400" dirty="0" smtClean="0">
                <a:solidFill>
                  <a:srgbClr val="0070C0"/>
                </a:solidFill>
              </a:rPr>
              <a:t>&lt;head&gt;</a:t>
            </a:r>
          </a:p>
          <a:p>
            <a:r>
              <a:rPr lang="en-US" sz="1400" dirty="0" smtClean="0"/>
              <a:t>    &lt;meta charset="UTF-8"&gt;</a:t>
            </a:r>
          </a:p>
          <a:p>
            <a:r>
              <a:rPr lang="en-US" sz="1400" dirty="0" smtClean="0"/>
              <a:t>    &lt;title&gt;File Upload Form&lt;/title&gt;</a:t>
            </a:r>
          </a:p>
          <a:p>
            <a:r>
              <a:rPr lang="en-US" sz="1400" dirty="0" smtClean="0">
                <a:solidFill>
                  <a:srgbClr val="0070C0"/>
                </a:solidFill>
              </a:rPr>
              <a:t>&lt;/head&gt;</a:t>
            </a:r>
          </a:p>
          <a:p>
            <a:r>
              <a:rPr lang="en-US" sz="1400" dirty="0" smtClean="0">
                <a:solidFill>
                  <a:srgbClr val="7030A0"/>
                </a:solidFill>
              </a:rPr>
              <a:t>&lt;body&gt;</a:t>
            </a:r>
          </a:p>
          <a:p>
            <a:r>
              <a:rPr lang="en-US" sz="1400" b="1" dirty="0" smtClean="0">
                <a:solidFill>
                  <a:srgbClr val="FF0000"/>
                </a:solidFill>
              </a:rPr>
              <a:t>&lt;form</a:t>
            </a:r>
            <a:r>
              <a:rPr lang="en-US" sz="1400" b="1" dirty="0" smtClean="0">
                <a:solidFill>
                  <a:srgbClr val="7030A0"/>
                </a:solidFill>
              </a:rPr>
              <a:t> </a:t>
            </a:r>
            <a:r>
              <a:rPr lang="en-US" sz="1400" b="1" dirty="0" smtClean="0">
                <a:solidFill>
                  <a:srgbClr val="00B050"/>
                </a:solidFill>
              </a:rPr>
              <a:t>action="upload_action.php" </a:t>
            </a:r>
            <a:r>
              <a:rPr lang="en-US" sz="1400" b="1" dirty="0" smtClean="0">
                <a:solidFill>
                  <a:srgbClr val="002060"/>
                </a:solidFill>
              </a:rPr>
              <a:t>method="post" enctype="multipart/form-data“ </a:t>
            </a:r>
            <a:r>
              <a:rPr lang="en-US" sz="1400" b="1" dirty="0" smtClean="0">
                <a:solidFill>
                  <a:srgbClr val="FF0000"/>
                </a:solidFill>
              </a:rPr>
              <a:t>&gt;</a:t>
            </a:r>
          </a:p>
          <a:p>
            <a:r>
              <a:rPr lang="en-US" sz="1400" dirty="0" smtClean="0">
                <a:solidFill>
                  <a:srgbClr val="7030A0"/>
                </a:solidFill>
              </a:rPr>
              <a:t>    &lt;div class="row"&gt;</a:t>
            </a:r>
          </a:p>
          <a:p>
            <a:r>
              <a:rPr lang="en-US" sz="1400" dirty="0" smtClean="0">
                <a:solidFill>
                  <a:srgbClr val="7030A0"/>
                </a:solidFill>
              </a:rPr>
              <a:t>        &lt;input type="file" name="image" required&gt;</a:t>
            </a:r>
          </a:p>
          <a:p>
            <a:r>
              <a:rPr lang="en-US" sz="1400" dirty="0" smtClean="0">
                <a:solidFill>
                  <a:srgbClr val="7030A0"/>
                </a:solidFill>
              </a:rPr>
              <a:t>        &lt;input type="submit" name="submit" value="Upload"&gt;</a:t>
            </a:r>
          </a:p>
          <a:p>
            <a:r>
              <a:rPr lang="en-US" sz="1400" dirty="0" smtClean="0">
                <a:solidFill>
                  <a:srgbClr val="7030A0"/>
                </a:solidFill>
              </a:rPr>
              <a:t>    &lt;/div&gt;</a:t>
            </a:r>
          </a:p>
          <a:p>
            <a:r>
              <a:rPr lang="en-US" sz="1400" dirty="0" smtClean="0">
                <a:solidFill>
                  <a:schemeClr val="accent5">
                    <a:lumMod val="75000"/>
                  </a:schemeClr>
                </a:solidFill>
              </a:rPr>
              <a:t>    &lt;p&gt;</a:t>
            </a:r>
          </a:p>
          <a:p>
            <a:r>
              <a:rPr lang="en-US" sz="1400" dirty="0" smtClean="0">
                <a:solidFill>
                  <a:schemeClr val="accent5">
                    <a:lumMod val="75000"/>
                  </a:schemeClr>
                </a:solidFill>
              </a:rPr>
              <a:t>     &lt;strong&gt;Note:&lt;/strong&gt; Only .jpg, .jpeg, .gif, .</a:t>
            </a:r>
            <a:r>
              <a:rPr lang="en-US" sz="1400" dirty="0" err="1" smtClean="0">
                <a:solidFill>
                  <a:schemeClr val="accent5">
                    <a:lumMod val="75000"/>
                  </a:schemeClr>
                </a:solidFill>
              </a:rPr>
              <a:t>png</a:t>
            </a:r>
            <a:r>
              <a:rPr lang="en-US" sz="1400" dirty="0" smtClean="0">
                <a:solidFill>
                  <a:schemeClr val="accent5">
                    <a:lumMod val="75000"/>
                  </a:schemeClr>
                </a:solidFill>
              </a:rPr>
              <a:t> formats allowed to a max size of 5 MB.</a:t>
            </a:r>
          </a:p>
          <a:p>
            <a:r>
              <a:rPr lang="en-US" sz="1400" dirty="0" smtClean="0">
                <a:solidFill>
                  <a:schemeClr val="accent5">
                    <a:lumMod val="75000"/>
                  </a:schemeClr>
                </a:solidFill>
              </a:rPr>
              <a:t>    &lt;/p&gt;</a:t>
            </a:r>
            <a:endParaRPr lang="en-US" sz="1400" dirty="0" smtClean="0">
              <a:solidFill>
                <a:srgbClr val="7030A0"/>
              </a:solidFill>
            </a:endParaRPr>
          </a:p>
          <a:p>
            <a:r>
              <a:rPr lang="en-US" sz="1400" b="1" dirty="0" smtClean="0">
                <a:solidFill>
                  <a:srgbClr val="FF0000"/>
                </a:solidFill>
              </a:rPr>
              <a:t>&lt;/form&gt;</a:t>
            </a:r>
          </a:p>
          <a:p>
            <a:r>
              <a:rPr lang="en-US" sz="1400" dirty="0" smtClean="0">
                <a:solidFill>
                  <a:srgbClr val="7030A0"/>
                </a:solidFill>
              </a:rPr>
              <a:t>&lt;/body&gt;</a:t>
            </a:r>
          </a:p>
          <a:p>
            <a:r>
              <a:rPr lang="en-US" sz="1400" dirty="0" smtClean="0">
                <a:solidFill>
                  <a:srgbClr val="C00000"/>
                </a:solidFill>
              </a:rPr>
              <a:t>&lt;/html&gt;</a:t>
            </a:r>
            <a:endParaRPr lang="en-US" sz="1400" dirty="0">
              <a:solidFill>
                <a:srgbClr val="C00000"/>
              </a:solidFill>
            </a:endParaRPr>
          </a:p>
        </p:txBody>
      </p:sp>
    </p:spTree>
    <p:extLst>
      <p:ext uri="{BB962C8B-B14F-4D97-AF65-F5344CB8AC3E}">
        <p14:creationId xmlns:p14="http://schemas.microsoft.com/office/powerpoint/2010/main" val="189196372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1187624" y="0"/>
            <a:ext cx="8170658" cy="776530"/>
          </a:xfrm>
          <a:prstGeom prst="rect">
            <a:avLst/>
          </a:prstGeom>
        </p:spPr>
        <p:txBody>
          <a:bodyPr anchor="ctr"/>
          <a:lstStyle/>
          <a:p>
            <a:pPr fontAlgn="base"/>
            <a:r>
              <a:rPr lang="en-US" sz="2400" b="1" dirty="0" smtClean="0">
                <a:solidFill>
                  <a:srgbClr val="00B0F0"/>
                </a:solidFill>
              </a:rPr>
              <a:t>Step 2: Processing the uploaded file</a:t>
            </a:r>
            <a:endParaRPr lang="en-US" sz="2400" b="1" dirty="0">
              <a:solidFill>
                <a:srgbClr val="00B0F0"/>
              </a:solidFill>
            </a:endParaRPr>
          </a:p>
        </p:txBody>
      </p:sp>
      <p:sp>
        <p:nvSpPr>
          <p:cNvPr id="13" name="Rectangle 12"/>
          <p:cNvSpPr/>
          <p:nvPr/>
        </p:nvSpPr>
        <p:spPr>
          <a:xfrm>
            <a:off x="1376172" y="1131590"/>
            <a:ext cx="7660324" cy="2585323"/>
          </a:xfrm>
          <a:prstGeom prst="rect">
            <a:avLst/>
          </a:prstGeom>
        </p:spPr>
        <p:txBody>
          <a:bodyPr wrap="square">
            <a:spAutoFit/>
          </a:bodyPr>
          <a:lstStyle/>
          <a:p>
            <a:r>
              <a:rPr lang="en-US" dirty="0" smtClean="0">
                <a:solidFill>
                  <a:schemeClr val="tx2">
                    <a:lumMod val="75000"/>
                  </a:schemeClr>
                </a:solidFill>
              </a:rPr>
              <a:t> &lt;?php </a:t>
            </a:r>
          </a:p>
          <a:p>
            <a:r>
              <a:rPr lang="en-US" dirty="0" smtClean="0">
                <a:solidFill>
                  <a:schemeClr val="tx2">
                    <a:lumMod val="75000"/>
                  </a:schemeClr>
                </a:solidFill>
              </a:rPr>
              <a:t> $target_dir = "uploads/";</a:t>
            </a:r>
          </a:p>
          <a:p>
            <a:r>
              <a:rPr lang="en-US" dirty="0" smtClean="0">
                <a:solidFill>
                  <a:schemeClr val="tx2">
                    <a:lumMod val="75000"/>
                  </a:schemeClr>
                </a:solidFill>
              </a:rPr>
              <a:t>    echo $target_file = $target_dir . basename($_FILES["image"]["name"]);</a:t>
            </a:r>
          </a:p>
          <a:p>
            <a:r>
              <a:rPr lang="en-US" dirty="0" smtClean="0">
                <a:solidFill>
                  <a:schemeClr val="tx2">
                    <a:lumMod val="75000"/>
                  </a:schemeClr>
                </a:solidFill>
              </a:rPr>
              <a:t>    $post_tmp_img = $_FILES["image"]["tmp_name"];</a:t>
            </a:r>
          </a:p>
          <a:p>
            <a:r>
              <a:rPr lang="en-US" dirty="0" smtClean="0">
                <a:solidFill>
                  <a:schemeClr val="tx2">
                    <a:lumMod val="75000"/>
                  </a:schemeClr>
                </a:solidFill>
              </a:rPr>
              <a:t>    $imageFileType = strtolower( pathinfo ($</a:t>
            </a:r>
            <a:r>
              <a:rPr lang="en-US" dirty="0" err="1" smtClean="0">
                <a:solidFill>
                  <a:schemeClr val="tx2">
                    <a:lumMod val="75000"/>
                  </a:schemeClr>
                </a:solidFill>
              </a:rPr>
              <a:t>target_file,PATHINFO_EXTENSION</a:t>
            </a:r>
            <a:r>
              <a:rPr lang="en-US" dirty="0" smtClean="0">
                <a:solidFill>
                  <a:schemeClr val="tx2">
                    <a:lumMod val="75000"/>
                  </a:schemeClr>
                </a:solidFill>
              </a:rPr>
              <a:t>));</a:t>
            </a:r>
          </a:p>
          <a:p>
            <a:r>
              <a:rPr lang="en-US" dirty="0" smtClean="0">
                <a:solidFill>
                  <a:schemeClr val="tx2">
                    <a:lumMod val="75000"/>
                  </a:schemeClr>
                </a:solidFill>
              </a:rPr>
              <a:t>    $post_imag = $_FILES["image"]["name"];</a:t>
            </a:r>
          </a:p>
          <a:p>
            <a:r>
              <a:rPr lang="en-US" dirty="0" smtClean="0">
                <a:solidFill>
                  <a:schemeClr val="tx2">
                    <a:lumMod val="75000"/>
                  </a:schemeClr>
                </a:solidFill>
              </a:rPr>
              <a:t>        move_uploaded_file($post_tmp_img,"uploads/$post_imag");</a:t>
            </a:r>
          </a:p>
          <a:p>
            <a:r>
              <a:rPr lang="en-US" dirty="0" smtClean="0">
                <a:solidFill>
                  <a:schemeClr val="tx2">
                    <a:lumMod val="75000"/>
                  </a:schemeClr>
                </a:solidFill>
              </a:rPr>
              <a:t> ?&gt;</a:t>
            </a:r>
            <a:endParaRPr lang="en-US" dirty="0">
              <a:solidFill>
                <a:schemeClr val="tx2">
                  <a:lumMod val="75000"/>
                </a:schemeClr>
              </a:solidFill>
            </a:endParaRPr>
          </a:p>
        </p:txBody>
      </p:sp>
    </p:spTree>
    <p:extLst>
      <p:ext uri="{BB962C8B-B14F-4D97-AF65-F5344CB8AC3E}">
        <p14:creationId xmlns:p14="http://schemas.microsoft.com/office/powerpoint/2010/main" val="414394084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77806" y="-80325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323528" y="0"/>
            <a:ext cx="3710216" cy="412668"/>
          </a:xfrm>
          <a:prstGeom prst="rect">
            <a:avLst/>
          </a:prstGeom>
        </p:spPr>
        <p:txBody>
          <a:bodyPr anchor="ctr"/>
          <a:lstStyle/>
          <a:p>
            <a:pPr fontAlgn="base"/>
            <a:r>
              <a:rPr lang="en-US" sz="3200" b="1" dirty="0" smtClean="0">
                <a:solidFill>
                  <a:srgbClr val="00B0F0"/>
                </a:solidFill>
              </a:rPr>
              <a:t>	Key Points</a:t>
            </a:r>
            <a:endParaRPr lang="en-US" sz="3200" b="1" dirty="0">
              <a:solidFill>
                <a:srgbClr val="00B0F0"/>
              </a:solidFill>
            </a:endParaRPr>
          </a:p>
        </p:txBody>
      </p:sp>
      <p:sp>
        <p:nvSpPr>
          <p:cNvPr id="15" name="Rectangle 14"/>
          <p:cNvSpPr/>
          <p:nvPr/>
        </p:nvSpPr>
        <p:spPr>
          <a:xfrm>
            <a:off x="1331640" y="661229"/>
            <a:ext cx="7704856" cy="4001095"/>
          </a:xfrm>
          <a:prstGeom prst="rect">
            <a:avLst/>
          </a:prstGeom>
        </p:spPr>
        <p:txBody>
          <a:bodyPr wrap="square">
            <a:spAutoFit/>
          </a:bodyPr>
          <a:lstStyle/>
          <a:p>
            <a:pPr marL="342900" indent="-342900" fontAlgn="base">
              <a:buAutoNum type="arabicPeriod"/>
            </a:pPr>
            <a:r>
              <a:rPr lang="en-US" sz="1600" dirty="0" smtClean="0"/>
              <a:t>Form should contain </a:t>
            </a:r>
            <a:r>
              <a:rPr lang="en-US" sz="1600" b="1" dirty="0" smtClean="0">
                <a:solidFill>
                  <a:srgbClr val="C00000"/>
                </a:solidFill>
              </a:rPr>
              <a:t>POST</a:t>
            </a:r>
            <a:r>
              <a:rPr lang="en-US" sz="1600" dirty="0" smtClean="0"/>
              <a:t> and </a:t>
            </a:r>
            <a:r>
              <a:rPr lang="en-US" sz="1600" b="1" dirty="0" smtClean="0">
                <a:solidFill>
                  <a:srgbClr val="C00000"/>
                </a:solidFill>
              </a:rPr>
              <a:t>enctype=“multipart/ </a:t>
            </a:r>
            <a:r>
              <a:rPr lang="en-US" sz="1600" b="1" dirty="0" err="1" smtClean="0">
                <a:solidFill>
                  <a:srgbClr val="C00000"/>
                </a:solidFill>
              </a:rPr>
              <a:t>formdata</a:t>
            </a:r>
            <a:r>
              <a:rPr lang="en-US" sz="1600" b="1" dirty="0" smtClean="0">
                <a:solidFill>
                  <a:srgbClr val="C00000"/>
                </a:solidFill>
              </a:rPr>
              <a:t>”</a:t>
            </a:r>
          </a:p>
          <a:p>
            <a:pPr marL="342900" indent="-342900" fontAlgn="base"/>
            <a:r>
              <a:rPr lang="en-US" sz="1600" b="1" dirty="0" smtClean="0">
                <a:solidFill>
                  <a:srgbClr val="C00000"/>
                </a:solidFill>
              </a:rPr>
              <a:t>	Example</a:t>
            </a:r>
            <a:r>
              <a:rPr lang="en-US" sz="1400" b="1" dirty="0" smtClean="0">
                <a:solidFill>
                  <a:srgbClr val="002060"/>
                </a:solidFill>
              </a:rPr>
              <a:t>:</a:t>
            </a:r>
          </a:p>
          <a:p>
            <a:pPr marL="342900" indent="-342900" fontAlgn="base"/>
            <a:r>
              <a:rPr lang="en-US" sz="1400" b="1" dirty="0">
                <a:solidFill>
                  <a:srgbClr val="002060"/>
                </a:solidFill>
              </a:rPr>
              <a:t> </a:t>
            </a:r>
            <a:r>
              <a:rPr lang="en-US" sz="1400" b="1" dirty="0" smtClean="0">
                <a:solidFill>
                  <a:srgbClr val="002060"/>
                </a:solidFill>
              </a:rPr>
              <a:t>       </a:t>
            </a:r>
            <a:r>
              <a:rPr lang="en-US" sz="1400" dirty="0" smtClean="0">
                <a:solidFill>
                  <a:srgbClr val="002060"/>
                </a:solidFill>
              </a:rPr>
              <a:t>&lt;form action="upload-manager.php" method="post" enctype="multipart/form-data"&gt;</a:t>
            </a:r>
            <a:endParaRPr lang="en-US" sz="1400" b="1" dirty="0" smtClean="0">
              <a:solidFill>
                <a:srgbClr val="002060"/>
              </a:solidFill>
            </a:endParaRPr>
          </a:p>
          <a:p>
            <a:pPr marL="342900" indent="-342900" fontAlgn="base"/>
            <a:r>
              <a:rPr lang="en-US" sz="1600" dirty="0" smtClean="0"/>
              <a:t> 2. Once the form is submitted information about the uploaded file can be accessed via PHP superglobal array called</a:t>
            </a:r>
            <a:r>
              <a:rPr lang="en-US" sz="1600" b="1" dirty="0" smtClean="0">
                <a:solidFill>
                  <a:srgbClr val="C00000"/>
                </a:solidFill>
              </a:rPr>
              <a:t> $_FILES</a:t>
            </a:r>
            <a:r>
              <a:rPr lang="en-US" sz="1600" dirty="0" smtClean="0"/>
              <a:t>. </a:t>
            </a:r>
          </a:p>
          <a:p>
            <a:pPr marL="342900" indent="-342900" fontAlgn="base"/>
            <a:r>
              <a:rPr lang="en-US" sz="1600" dirty="0" smtClean="0"/>
              <a:t>       </a:t>
            </a:r>
            <a:r>
              <a:rPr lang="en-US" sz="1400" dirty="0" smtClean="0">
                <a:solidFill>
                  <a:srgbClr val="002060"/>
                </a:solidFill>
              </a:rPr>
              <a:t>For example, our upload form contains a file select field called photo (i.e. name="photo")</a:t>
            </a:r>
          </a:p>
          <a:p>
            <a:pPr fontAlgn="base"/>
            <a:r>
              <a:rPr lang="en-US" sz="1600" dirty="0" smtClean="0"/>
              <a:t> 3. </a:t>
            </a:r>
            <a:r>
              <a:rPr lang="en-US" sz="1600" b="1" dirty="0" smtClean="0">
                <a:solidFill>
                  <a:srgbClr val="C00000"/>
                </a:solidFill>
              </a:rPr>
              <a:t>$_FILES["photo"]["name"] </a:t>
            </a:r>
            <a:r>
              <a:rPr lang="en-US" sz="1600" dirty="0" smtClean="0"/>
              <a:t>— This array value specifies the original name of the file, including the file extension. It doesn't include the file path.</a:t>
            </a:r>
          </a:p>
          <a:p>
            <a:pPr fontAlgn="base"/>
            <a:r>
              <a:rPr lang="en-US" sz="1600" dirty="0" smtClean="0"/>
              <a:t>4. </a:t>
            </a:r>
            <a:r>
              <a:rPr lang="en-US" sz="1600" b="1" dirty="0" smtClean="0">
                <a:solidFill>
                  <a:srgbClr val="C00000"/>
                </a:solidFill>
              </a:rPr>
              <a:t>$_FILES["photo"]["type"]</a:t>
            </a:r>
            <a:r>
              <a:rPr lang="en-US" sz="1600" dirty="0" smtClean="0"/>
              <a:t> — This array value specifies the MIME type of the file.</a:t>
            </a:r>
          </a:p>
          <a:p>
            <a:pPr fontAlgn="base"/>
            <a:r>
              <a:rPr lang="en-US" sz="1600" dirty="0" smtClean="0"/>
              <a:t>5. </a:t>
            </a:r>
            <a:r>
              <a:rPr lang="en-US" sz="1600" b="1" dirty="0" smtClean="0">
                <a:solidFill>
                  <a:srgbClr val="C00000"/>
                </a:solidFill>
              </a:rPr>
              <a:t>$_FILES["photo"]["size"]</a:t>
            </a:r>
            <a:r>
              <a:rPr lang="en-US" sz="1600" dirty="0" smtClean="0"/>
              <a:t> — This array value specifies the file size, in bytes.</a:t>
            </a:r>
          </a:p>
          <a:p>
            <a:pPr fontAlgn="base"/>
            <a:r>
              <a:rPr lang="en-US" sz="1600" dirty="0" smtClean="0"/>
              <a:t>6. </a:t>
            </a:r>
            <a:r>
              <a:rPr lang="en-US" sz="1600" b="1" dirty="0" smtClean="0">
                <a:solidFill>
                  <a:srgbClr val="C00000"/>
                </a:solidFill>
              </a:rPr>
              <a:t>$_FILES["photo"]["tmp_name"]</a:t>
            </a:r>
            <a:r>
              <a:rPr lang="en-US" sz="1600" dirty="0" smtClean="0"/>
              <a:t> — This array value specifies the temporary name including full path that is assigned to the file once it has been uploaded to the server.</a:t>
            </a:r>
          </a:p>
          <a:p>
            <a:pPr fontAlgn="base"/>
            <a:r>
              <a:rPr lang="en-US" sz="1600" dirty="0" smtClean="0"/>
              <a:t>7. </a:t>
            </a:r>
            <a:r>
              <a:rPr lang="en-US" sz="1600" b="1" dirty="0" smtClean="0">
                <a:solidFill>
                  <a:srgbClr val="C00000"/>
                </a:solidFill>
              </a:rPr>
              <a:t>$_FILES["photo"]["error"]</a:t>
            </a:r>
            <a:r>
              <a:rPr lang="en-US" sz="1600" dirty="0" smtClean="0"/>
              <a:t> — This array value specifies error or status code associated with the file upload, e.g. it will be 0, if there is no error.</a:t>
            </a:r>
          </a:p>
        </p:txBody>
      </p:sp>
    </p:spTree>
    <p:extLst>
      <p:ext uri="{BB962C8B-B14F-4D97-AF65-F5344CB8AC3E}">
        <p14:creationId xmlns:p14="http://schemas.microsoft.com/office/powerpoint/2010/main" val="427569165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750330" y="-67868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214282" y="0"/>
            <a:ext cx="9144000" cy="776530"/>
          </a:xfrm>
          <a:prstGeom prst="rect">
            <a:avLst/>
          </a:prstGeom>
        </p:spPr>
        <p:txBody>
          <a:bodyPr anchor="ctr"/>
          <a:lstStyle/>
          <a:p>
            <a:pPr lvl="2" fontAlgn="base"/>
            <a:r>
              <a:rPr lang="en-US" sz="2400" b="1" dirty="0" smtClean="0">
                <a:solidFill>
                  <a:srgbClr val="00B0F0"/>
                </a:solidFill>
              </a:rPr>
              <a:t>Downloading Files with PHP</a:t>
            </a:r>
            <a:endParaRPr lang="en-US" sz="2400" b="1" dirty="0">
              <a:solidFill>
                <a:srgbClr val="00B0F0"/>
              </a:solidFill>
            </a:endParaRPr>
          </a:p>
        </p:txBody>
      </p:sp>
      <p:sp>
        <p:nvSpPr>
          <p:cNvPr id="13" name="Rectangle 12"/>
          <p:cNvSpPr/>
          <p:nvPr/>
        </p:nvSpPr>
        <p:spPr>
          <a:xfrm>
            <a:off x="1259632" y="865406"/>
            <a:ext cx="7527210" cy="3785652"/>
          </a:xfrm>
          <a:prstGeom prst="rect">
            <a:avLst/>
          </a:prstGeom>
        </p:spPr>
        <p:txBody>
          <a:bodyPr wrap="square">
            <a:spAutoFit/>
          </a:bodyPr>
          <a:lstStyle/>
          <a:p>
            <a:r>
              <a:rPr lang="en-US" sz="1600" dirty="0" smtClean="0"/>
              <a:t>Normally, you don't necessarily need to use any server side scripting language like PHP to download images, zip files, pdf documents, exe files, etc. If such kind of file is stored in a public accessible folder, you can just create a hyperlink pointing to that file, and whenever a user click on the link, browser will automatically downloads that file.</a:t>
            </a:r>
          </a:p>
          <a:p>
            <a:endParaRPr lang="en-US" sz="1600" dirty="0" smtClean="0"/>
          </a:p>
          <a:p>
            <a:r>
              <a:rPr lang="en-US" sz="1600" dirty="0" smtClean="0"/>
              <a:t>     Example :</a:t>
            </a:r>
          </a:p>
          <a:p>
            <a:pPr lvl="1">
              <a:lnSpc>
                <a:spcPct val="200000"/>
              </a:lnSpc>
            </a:pPr>
            <a:r>
              <a:rPr lang="en-US" sz="1600" dirty="0" smtClean="0">
                <a:solidFill>
                  <a:srgbClr val="FF0000"/>
                </a:solidFill>
              </a:rPr>
              <a:t>&lt;a href="downloads/test.zip"&gt;Download Zip file&lt;/a&gt;</a:t>
            </a:r>
          </a:p>
          <a:p>
            <a:pPr lvl="1">
              <a:lnSpc>
                <a:spcPct val="200000"/>
              </a:lnSpc>
            </a:pPr>
            <a:r>
              <a:rPr lang="en-US" sz="1600" dirty="0" smtClean="0">
                <a:solidFill>
                  <a:srgbClr val="FF0000"/>
                </a:solidFill>
              </a:rPr>
              <a:t> &lt;a href="downloads/masters.pdf"&gt;Download PDF file&lt;/a&gt;</a:t>
            </a:r>
          </a:p>
          <a:p>
            <a:pPr lvl="1">
              <a:lnSpc>
                <a:spcPct val="200000"/>
              </a:lnSpc>
            </a:pPr>
            <a:r>
              <a:rPr lang="en-US" sz="1600" dirty="0" smtClean="0">
                <a:solidFill>
                  <a:srgbClr val="FF0000"/>
                </a:solidFill>
              </a:rPr>
              <a:t> &lt;a href="downloads/sample.jpg"&gt;Download Image file&lt;/a&gt;</a:t>
            </a:r>
          </a:p>
          <a:p>
            <a:pPr lvl="1">
              <a:lnSpc>
                <a:spcPct val="200000"/>
              </a:lnSpc>
            </a:pPr>
            <a:r>
              <a:rPr lang="en-US" sz="1600" dirty="0" smtClean="0">
                <a:solidFill>
                  <a:srgbClr val="FF0000"/>
                </a:solidFill>
              </a:rPr>
              <a:t> &lt;a href="downloads/setup.exe"&gt;Download EXE file&lt;/a&gt;</a:t>
            </a:r>
            <a:endParaRPr lang="en-US" sz="1600" dirty="0">
              <a:solidFill>
                <a:srgbClr val="FF0000"/>
              </a:solidFill>
            </a:endParaRPr>
          </a:p>
        </p:txBody>
      </p:sp>
    </p:spTree>
    <p:extLst>
      <p:ext uri="{BB962C8B-B14F-4D97-AF65-F5344CB8AC3E}">
        <p14:creationId xmlns:p14="http://schemas.microsoft.com/office/powerpoint/2010/main" val="373229096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p:nvPr/>
        </p:nvGrpSpPr>
        <p:grpSpPr>
          <a:xfrm rot="16200000">
            <a:off x="2633791" y="-890640"/>
            <a:ext cx="90321" cy="2838638"/>
            <a:chOff x="1" y="1321321"/>
            <a:chExt cx="2051719" cy="2469467"/>
          </a:xfrm>
        </p:grpSpPr>
        <p:sp>
          <p:nvSpPr>
            <p:cNvPr id="7" name="Rectangle 6"/>
            <p:cNvSpPr/>
            <p:nvPr/>
          </p:nvSpPr>
          <p:spPr>
            <a:xfrm>
              <a:off x="1" y="1321321"/>
              <a:ext cx="2051719"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ectangle 7"/>
            <p:cNvSpPr/>
            <p:nvPr/>
          </p:nvSpPr>
          <p:spPr>
            <a:xfrm>
              <a:off x="1" y="1976477"/>
              <a:ext cx="2051719" cy="5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A0C458"/>
                </a:solidFill>
              </a:endParaRPr>
            </a:p>
          </p:txBody>
        </p:sp>
        <p:sp>
          <p:nvSpPr>
            <p:cNvPr id="9" name="Rectangle 8"/>
            <p:cNvSpPr/>
            <p:nvPr/>
          </p:nvSpPr>
          <p:spPr>
            <a:xfrm>
              <a:off x="1" y="2631633"/>
              <a:ext cx="2051719"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p:nvSpPr>
          <p:spPr>
            <a:xfrm>
              <a:off x="1" y="3286788"/>
              <a:ext cx="2051719"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Title 6"/>
          <p:cNvSpPr txBox="1">
            <a:spLocks/>
          </p:cNvSpPr>
          <p:nvPr/>
        </p:nvSpPr>
        <p:spPr>
          <a:xfrm>
            <a:off x="214282" y="0"/>
            <a:ext cx="9144000" cy="483518"/>
          </a:xfrm>
          <a:prstGeom prst="rect">
            <a:avLst/>
          </a:prstGeom>
        </p:spPr>
        <p:txBody>
          <a:bodyPr anchor="ctr"/>
          <a:lstStyle/>
          <a:p>
            <a:pPr lvl="2" fontAlgn="base"/>
            <a:r>
              <a:rPr lang="en-US" sz="2400" b="1" dirty="0" smtClean="0">
                <a:solidFill>
                  <a:srgbClr val="00B0F0"/>
                </a:solidFill>
              </a:rPr>
              <a:t>Downloading Files with PHP</a:t>
            </a:r>
            <a:endParaRPr lang="en-US" sz="2400" b="1" dirty="0">
              <a:solidFill>
                <a:srgbClr val="00B0F0"/>
              </a:solidFill>
            </a:endParaRPr>
          </a:p>
        </p:txBody>
      </p:sp>
      <p:sp>
        <p:nvSpPr>
          <p:cNvPr id="13" name="Rectangle 12"/>
          <p:cNvSpPr/>
          <p:nvPr/>
        </p:nvSpPr>
        <p:spPr>
          <a:xfrm>
            <a:off x="1259633" y="588407"/>
            <a:ext cx="7410670" cy="4555093"/>
          </a:xfrm>
          <a:prstGeom prst="rect">
            <a:avLst/>
          </a:prstGeom>
        </p:spPr>
        <p:txBody>
          <a:bodyPr wrap="square">
            <a:spAutoFit/>
          </a:bodyPr>
          <a:lstStyle/>
          <a:p>
            <a:r>
              <a:rPr lang="en-US" sz="1000" b="1" dirty="0" smtClean="0"/>
              <a:t>&lt;!DOCTYPE html&gt;</a:t>
            </a:r>
          </a:p>
          <a:p>
            <a:r>
              <a:rPr lang="en-US" sz="1000" b="1" dirty="0" smtClean="0"/>
              <a:t>&lt;html lang="en"&gt;</a:t>
            </a:r>
          </a:p>
          <a:p>
            <a:r>
              <a:rPr lang="en-US" sz="1000" b="1" dirty="0" smtClean="0"/>
              <a:t>&lt;head&gt;</a:t>
            </a:r>
          </a:p>
          <a:p>
            <a:r>
              <a:rPr lang="en-US" sz="1000" b="1" dirty="0" smtClean="0"/>
              <a:t>&lt;meta </a:t>
            </a:r>
            <a:r>
              <a:rPr lang="en-US" sz="1000" b="1" dirty="0" err="1" smtClean="0"/>
              <a:t>charset</a:t>
            </a:r>
            <a:r>
              <a:rPr lang="en-US" sz="1000" b="1" dirty="0" smtClean="0"/>
              <a:t>="UTF-8"&gt;</a:t>
            </a:r>
          </a:p>
          <a:p>
            <a:r>
              <a:rPr lang="en-US" sz="1000" b="1" dirty="0" smtClean="0"/>
              <a:t>&lt;title&gt;Simple Image Gallery&lt;/title&gt;</a:t>
            </a:r>
          </a:p>
          <a:p>
            <a:r>
              <a:rPr lang="en-US" sz="1000" b="1" dirty="0" smtClean="0"/>
              <a:t>&lt;style type="text/</a:t>
            </a:r>
            <a:r>
              <a:rPr lang="en-US" sz="1000" b="1" dirty="0" err="1" smtClean="0"/>
              <a:t>css</a:t>
            </a:r>
            <a:r>
              <a:rPr lang="en-US" sz="1000" b="1" dirty="0" smtClean="0"/>
              <a:t>"&gt;</a:t>
            </a:r>
          </a:p>
          <a:p>
            <a:r>
              <a:rPr lang="en-US" sz="1000" b="1" dirty="0" smtClean="0"/>
              <a:t>    .</a:t>
            </a:r>
            <a:r>
              <a:rPr lang="en-US" sz="1000" b="1" dirty="0" err="1" smtClean="0"/>
              <a:t>img</a:t>
            </a:r>
            <a:r>
              <a:rPr lang="en-US" sz="1000" b="1" dirty="0" smtClean="0"/>
              <a:t>-box{</a:t>
            </a:r>
          </a:p>
          <a:p>
            <a:r>
              <a:rPr lang="en-US" sz="1000" b="1" dirty="0" smtClean="0"/>
              <a:t>        display: inline-block;</a:t>
            </a:r>
          </a:p>
          <a:p>
            <a:r>
              <a:rPr lang="en-US" sz="1000" b="1" dirty="0" smtClean="0"/>
              <a:t>        text-align: center;</a:t>
            </a:r>
          </a:p>
          <a:p>
            <a:r>
              <a:rPr lang="en-US" sz="1000" b="1" dirty="0" smtClean="0"/>
              <a:t>        margin: 0 15px;</a:t>
            </a:r>
          </a:p>
          <a:p>
            <a:r>
              <a:rPr lang="en-US" sz="1000" b="1" dirty="0" smtClean="0"/>
              <a:t>    }</a:t>
            </a:r>
          </a:p>
          <a:p>
            <a:r>
              <a:rPr lang="en-US" sz="1000" b="1" dirty="0" smtClean="0"/>
              <a:t>&lt;/style&gt;</a:t>
            </a:r>
          </a:p>
          <a:p>
            <a:r>
              <a:rPr lang="en-US" sz="1000" b="1" dirty="0" smtClean="0"/>
              <a:t>&lt;/head&gt;</a:t>
            </a:r>
          </a:p>
          <a:p>
            <a:r>
              <a:rPr lang="en-US" sz="1000" b="1" dirty="0" smtClean="0"/>
              <a:t>&lt;body&gt;</a:t>
            </a:r>
          </a:p>
          <a:p>
            <a:r>
              <a:rPr lang="en-US" sz="1000" b="1" dirty="0" smtClean="0"/>
              <a:t>    &lt;?php</a:t>
            </a:r>
          </a:p>
          <a:p>
            <a:r>
              <a:rPr lang="en-US" sz="1000" b="1" dirty="0" smtClean="0"/>
              <a:t>    // Array containing sample image file names</a:t>
            </a:r>
          </a:p>
          <a:p>
            <a:r>
              <a:rPr lang="en-US" sz="1000" b="1" dirty="0" smtClean="0"/>
              <a:t>    $images = array("kites.jpg", "balloons.jpg");</a:t>
            </a:r>
          </a:p>
          <a:p>
            <a:r>
              <a:rPr lang="en-US" sz="1000" b="1" dirty="0" smtClean="0"/>
              <a:t>    </a:t>
            </a:r>
          </a:p>
          <a:p>
            <a:r>
              <a:rPr lang="en-US" sz="1000" b="1" dirty="0" smtClean="0"/>
              <a:t>    // Loop through array to create image gallery</a:t>
            </a:r>
          </a:p>
          <a:p>
            <a:r>
              <a:rPr lang="en-US" sz="1000" b="1" dirty="0" smtClean="0"/>
              <a:t>    foreach($images as $image){</a:t>
            </a:r>
          </a:p>
          <a:p>
            <a:r>
              <a:rPr lang="en-US" sz="1000" b="1" dirty="0" smtClean="0"/>
              <a:t>        echo '&lt;div class="</a:t>
            </a:r>
            <a:r>
              <a:rPr lang="en-US" sz="1000" b="1" dirty="0" err="1" smtClean="0"/>
              <a:t>img</a:t>
            </a:r>
            <a:r>
              <a:rPr lang="en-US" sz="1000" b="1" dirty="0" smtClean="0"/>
              <a:t>-box"&gt;';</a:t>
            </a:r>
          </a:p>
          <a:p>
            <a:r>
              <a:rPr lang="en-US" sz="1000" b="1" dirty="0" smtClean="0"/>
              <a:t>            echo '&lt;</a:t>
            </a:r>
            <a:r>
              <a:rPr lang="en-US" sz="1000" b="1" dirty="0" err="1" smtClean="0"/>
              <a:t>img</a:t>
            </a:r>
            <a:r>
              <a:rPr lang="en-US" sz="1000" b="1" dirty="0" smtClean="0"/>
              <a:t> src="/examples/images/' . $image . '" width="200" alt="' .  pathinfo($image, PATHINFO_FILENAME) .'"&gt;';</a:t>
            </a:r>
          </a:p>
          <a:p>
            <a:r>
              <a:rPr lang="en-US" sz="1000" b="1" dirty="0" smtClean="0"/>
              <a:t>            echo '&lt;p&gt;&lt;a href="/examples/images/’ . urlencode($image) . '“ download&gt;Download&lt;/a&gt;&lt;/p&gt;';</a:t>
            </a:r>
          </a:p>
          <a:p>
            <a:r>
              <a:rPr lang="en-US" sz="1000" b="1" dirty="0" smtClean="0"/>
              <a:t>        echo '&lt;/div&gt;';</a:t>
            </a:r>
          </a:p>
          <a:p>
            <a:r>
              <a:rPr lang="en-US" sz="1000" b="1" dirty="0" smtClean="0"/>
              <a:t>    }</a:t>
            </a:r>
          </a:p>
          <a:p>
            <a:r>
              <a:rPr lang="en-US" sz="1000" b="1" dirty="0" smtClean="0"/>
              <a:t>    ?&gt;</a:t>
            </a:r>
          </a:p>
          <a:p>
            <a:r>
              <a:rPr lang="en-US" sz="1000" b="1" dirty="0" smtClean="0"/>
              <a:t>&lt;/body&gt;</a:t>
            </a:r>
          </a:p>
          <a:p>
            <a:r>
              <a:rPr lang="en-US" sz="1000" b="1" dirty="0" smtClean="0"/>
              <a:t>&lt;/html&gt;</a:t>
            </a:r>
            <a:endParaRPr lang="en-US" sz="1000" b="1" dirty="0">
              <a:solidFill>
                <a:srgbClr val="FF0000"/>
              </a:solidFill>
            </a:endParaRPr>
          </a:p>
        </p:txBody>
      </p:sp>
    </p:spTree>
    <p:extLst>
      <p:ext uri="{BB962C8B-B14F-4D97-AF65-F5344CB8AC3E}">
        <p14:creationId xmlns:p14="http://schemas.microsoft.com/office/powerpoint/2010/main" val="394089404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763688" y="1419622"/>
            <a:ext cx="5472608" cy="542078"/>
          </a:xfrm>
          <a:prstGeom prst="rect">
            <a:avLst/>
          </a:prstGeom>
        </p:spPr>
        <p:txBody>
          <a:bodyPr anchor="ctr"/>
          <a:lstStyle>
            <a:lvl1pPr algn="ctr"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r>
              <a:rPr lang="en-US" altLang="ko-KR" dirty="0">
                <a:solidFill>
                  <a:schemeClr val="bg1"/>
                </a:solidFill>
                <a:latin typeface="+mj-lt"/>
              </a:rPr>
              <a:t>Thank you</a:t>
            </a:r>
            <a:endParaRPr lang="ko-KR" altLang="en-US" dirty="0">
              <a:solidFill>
                <a:schemeClr val="bg1"/>
              </a:solidFill>
              <a:latin typeface="+mj-lt"/>
            </a:endParaRPr>
          </a:p>
        </p:txBody>
      </p:sp>
    </p:spTree>
    <p:extLst>
      <p:ext uri="{BB962C8B-B14F-4D97-AF65-F5344CB8AC3E}">
        <p14:creationId xmlns:p14="http://schemas.microsoft.com/office/powerpoint/2010/main" val="369636902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04">
      <a:dk1>
        <a:sysClr val="windowText" lastClr="000000"/>
      </a:dk1>
      <a:lt1>
        <a:sysClr val="window" lastClr="FFFFFF"/>
      </a:lt1>
      <a:dk2>
        <a:srgbClr val="1F497D"/>
      </a:dk2>
      <a:lt2>
        <a:srgbClr val="EEECE1"/>
      </a:lt2>
      <a:accent1>
        <a:srgbClr val="76B1D1"/>
      </a:accent1>
      <a:accent2>
        <a:srgbClr val="A0C358"/>
      </a:accent2>
      <a:accent3>
        <a:srgbClr val="F3C04A"/>
      </a:accent3>
      <a:accent4>
        <a:srgbClr val="F26D9A"/>
      </a:accent4>
      <a:accent5>
        <a:srgbClr val="57687C"/>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3562</TotalTime>
  <Words>4561</Words>
  <Application>Microsoft Office PowerPoint</Application>
  <PresentationFormat>On-screen Show (16:9)</PresentationFormat>
  <Paragraphs>1219</Paragraphs>
  <Slides>96</Slides>
  <Notes>7</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96</vt:i4>
      </vt:variant>
    </vt:vector>
  </HeadingPairs>
  <TitlesOfParts>
    <vt:vector size="103" baseType="lpstr">
      <vt:lpstr>Arial Unicode MS</vt:lpstr>
      <vt:lpstr>맑은 고딕</vt:lpstr>
      <vt:lpstr>Arial</vt:lpstr>
      <vt:lpstr>Wingdings</vt:lpstr>
      <vt:lpstr>Cover and End Slide Master</vt:lpstr>
      <vt:lpstr>Contents Slide Master</vt:lpstr>
      <vt:lpstr>Section Break Slide Master</vt:lpstr>
      <vt:lpstr>PowerPoint Presentation</vt:lpstr>
      <vt:lpstr>Topics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Setting Default Time</vt:lpstr>
      <vt:lpstr>Topics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Upcoming Topic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Topics</vt:lpstr>
      <vt:lpstr>PowerPoint Presentation</vt:lpstr>
      <vt:lpstr>PowerPoint Presentation</vt:lpstr>
      <vt:lpstr>PowerPoint Presentation</vt:lpstr>
      <vt:lpstr>PowerPoint Presentation</vt:lpstr>
      <vt:lpstr>PowerPoint Presentation</vt:lpstr>
      <vt:lpstr>PowerPoint Presentation</vt:lpstr>
      <vt:lpstr>Today's Topics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Upcoming Topic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Googlesliesppt.com;allppt.com</dc:creator>
  <cp:lastModifiedBy>Bibhuranjan Mohanty</cp:lastModifiedBy>
  <cp:revision>314</cp:revision>
  <dcterms:created xsi:type="dcterms:W3CDTF">2016-11-15T01:04:21Z</dcterms:created>
  <dcterms:modified xsi:type="dcterms:W3CDTF">2024-09-05T06:46:40Z</dcterms:modified>
</cp:coreProperties>
</file>