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2348C-D386-48C2-B709-9FB23C47BDB2}"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E9D8D-5846-49C0-8B29-0FC4E676FDA9}" type="slidenum">
              <a:rPr lang="en-US" smtClean="0"/>
              <a:t>‹#›</a:t>
            </a:fld>
            <a:endParaRPr lang="en-US"/>
          </a:p>
        </p:txBody>
      </p:sp>
    </p:spTree>
    <p:extLst>
      <p:ext uri="{BB962C8B-B14F-4D97-AF65-F5344CB8AC3E}">
        <p14:creationId xmlns:p14="http://schemas.microsoft.com/office/powerpoint/2010/main" val="349047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E9D8D-5846-49C0-8B29-0FC4E676FDA9}" type="slidenum">
              <a:rPr lang="en-US" smtClean="0"/>
              <a:t>10</a:t>
            </a:fld>
            <a:endParaRPr lang="en-US"/>
          </a:p>
        </p:txBody>
      </p:sp>
    </p:spTree>
    <p:extLst>
      <p:ext uri="{BB962C8B-B14F-4D97-AF65-F5344CB8AC3E}">
        <p14:creationId xmlns:p14="http://schemas.microsoft.com/office/powerpoint/2010/main" val="1226791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248219139"/>
      </p:ext>
    </p:extLst>
  </p:cSld>
  <p:clrMapOvr>
    <a:masterClrMapping/>
  </p:clrMapOvr>
  <p:hf hdr="0" ftr="0" dt="0"/>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B3D0393D-31CD-418D-B138-6939F85065E4}" type="slidenum">
              <a:rPr lang="en-US" smtClean="0"/>
              <a:t>‹#›</a:t>
            </a:fld>
            <a:endParaRPr lang="en-US"/>
          </a:p>
        </p:txBody>
      </p:sp>
      <p:sp>
        <p:nvSpPr>
          <p:cNvPr id="2" name="Freeform: Shape 12">
            <a:extLst>
              <a:ext uri="{FF2B5EF4-FFF2-40B4-BE49-F238E27FC236}">
                <a16:creationId xmlns:a16="http://schemas.microsoft.com/office/drawing/2014/main" id="{0750FD92-E143-4402-D455-30DC417CBDBE}"/>
              </a:ext>
            </a:extLst>
          </p:cNvPr>
          <p:cNvSpPr/>
          <p:nvPr/>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386124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945376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0C02-4FE1-9C5B-33D7-49471A71B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CA16EF-C08A-1A2C-CF66-4672E9BDC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E88C4-01B9-A5C3-D95F-DE868EFAAC1F}"/>
              </a:ext>
            </a:extLst>
          </p:cNvPr>
          <p:cNvSpPr>
            <a:spLocks noGrp="1"/>
          </p:cNvSpPr>
          <p:nvPr>
            <p:ph type="dt" sz="half" idx="10"/>
          </p:nvPr>
        </p:nvSpPr>
        <p:spPr/>
        <p:txBody>
          <a:bodyPr/>
          <a:lstStyle/>
          <a:p>
            <a:fld id="{31CE9363-4873-496B-86DD-071B639F2C3C}" type="datetime1">
              <a:rPr lang="en-US" smtClean="0"/>
              <a:t>3/23/2025</a:t>
            </a:fld>
            <a:endParaRPr lang="en-US"/>
          </a:p>
        </p:txBody>
      </p:sp>
      <p:sp>
        <p:nvSpPr>
          <p:cNvPr id="5" name="Footer Placeholder 4">
            <a:extLst>
              <a:ext uri="{FF2B5EF4-FFF2-40B4-BE49-F238E27FC236}">
                <a16:creationId xmlns:a16="http://schemas.microsoft.com/office/drawing/2014/main" id="{222D1AE1-D19A-4047-FE39-A159BC763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93B70-ED08-1730-8A8B-98AADBAA1B0D}"/>
              </a:ext>
            </a:extLst>
          </p:cNvPr>
          <p:cNvSpPr>
            <a:spLocks noGrp="1"/>
          </p:cNvSpPr>
          <p:nvPr>
            <p:ph type="sldNum" sz="quarter" idx="12"/>
          </p:nvPr>
        </p:nvSpPr>
        <p:spPr/>
        <p:txBody>
          <a:bodyPr/>
          <a:lstStyle/>
          <a:p>
            <a:fld id="{B3D0393D-31CD-418D-B138-6939F85065E4}" type="slidenum">
              <a:rPr lang="en-US" smtClean="0"/>
              <a:t>‹#›</a:t>
            </a:fld>
            <a:endParaRPr lang="en-US"/>
          </a:p>
        </p:txBody>
      </p:sp>
    </p:spTree>
    <p:extLst>
      <p:ext uri="{BB962C8B-B14F-4D97-AF65-F5344CB8AC3E}">
        <p14:creationId xmlns:p14="http://schemas.microsoft.com/office/powerpoint/2010/main" val="2972205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E88-3FB1-313D-BB96-8CB3D2FE1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41172-3F32-A10D-C89D-DB768B2BA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9AEF0-C9B7-6CEC-B4B2-25BB8633A1DF}"/>
              </a:ext>
            </a:extLst>
          </p:cNvPr>
          <p:cNvSpPr>
            <a:spLocks noGrp="1"/>
          </p:cNvSpPr>
          <p:nvPr>
            <p:ph type="dt" sz="half" idx="10"/>
          </p:nvPr>
        </p:nvSpPr>
        <p:spPr/>
        <p:txBody>
          <a:bodyPr/>
          <a:lstStyle/>
          <a:p>
            <a:fld id="{FEA564DA-867A-4FDD-B9D9-BB6FC8F7E34F}" type="datetime1">
              <a:rPr lang="en-US" smtClean="0"/>
              <a:t>3/23/2025</a:t>
            </a:fld>
            <a:endParaRPr lang="en-US"/>
          </a:p>
        </p:txBody>
      </p:sp>
      <p:sp>
        <p:nvSpPr>
          <p:cNvPr id="5" name="Footer Placeholder 4">
            <a:extLst>
              <a:ext uri="{FF2B5EF4-FFF2-40B4-BE49-F238E27FC236}">
                <a16:creationId xmlns:a16="http://schemas.microsoft.com/office/drawing/2014/main" id="{D58174E4-AA6F-3F9F-9E81-2D1FB5664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2409C-9073-E492-FF56-B2E7C5E310F1}"/>
              </a:ext>
            </a:extLst>
          </p:cNvPr>
          <p:cNvSpPr>
            <a:spLocks noGrp="1"/>
          </p:cNvSpPr>
          <p:nvPr>
            <p:ph type="sldNum" sz="quarter" idx="12"/>
          </p:nvPr>
        </p:nvSpPr>
        <p:spPr/>
        <p:txBody>
          <a:bodyPr/>
          <a:lstStyle/>
          <a:p>
            <a:fld id="{B3D0393D-31CD-418D-B138-6939F85065E4}" type="slidenum">
              <a:rPr lang="en-US" smtClean="0"/>
              <a:t>‹#›</a:t>
            </a:fld>
            <a:endParaRPr lang="en-US"/>
          </a:p>
        </p:txBody>
      </p:sp>
    </p:spTree>
    <p:extLst>
      <p:ext uri="{BB962C8B-B14F-4D97-AF65-F5344CB8AC3E}">
        <p14:creationId xmlns:p14="http://schemas.microsoft.com/office/powerpoint/2010/main" val="267122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B3D0393D-31CD-418D-B138-6939F85065E4}" type="slidenum">
              <a:rPr lang="en-US" smtClean="0"/>
              <a:t>‹#›</a:t>
            </a:fld>
            <a:endParaRPr lang="en-US"/>
          </a:p>
        </p:txBody>
      </p:sp>
      <p:sp>
        <p:nvSpPr>
          <p:cNvPr id="8" name="Freeform 7">
            <a:extLst>
              <a:ext uri="{FF2B5EF4-FFF2-40B4-BE49-F238E27FC236}">
                <a16:creationId xmlns:a16="http://schemas.microsoft.com/office/drawing/2014/main" id="{24C8F37E-3F74-F3FA-C9D8-7083DF2BBECC}"/>
              </a:ext>
            </a:extLst>
          </p:cNvPr>
          <p:cNvSpPr/>
          <p:nvPr/>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34276546"/>
      </p:ext>
    </p:extLst>
  </p:cSld>
  <p:clrMapOvr>
    <a:masterClrMapping/>
  </p:clrMapOvr>
  <p:hf hdr="0" ftr="0" dt="0"/>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3686763726"/>
      </p:ext>
    </p:extLst>
  </p:cSld>
  <p:clrMapOvr>
    <a:masterClrMapping/>
  </p:clrMapOvr>
  <p:hf hdr="0" ftr="0" dt="0"/>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154828381"/>
      </p:ext>
    </p:extLst>
  </p:cSld>
  <p:clrMapOvr>
    <a:masterClrMapping/>
  </p:clrMapOvr>
  <p:hf hdr="0" ftr="0" dt="0"/>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B3D0393D-31CD-418D-B138-6939F85065E4}" type="slidenum">
              <a:rPr lang="en-US" smtClean="0"/>
              <a:t>‹#›</a:t>
            </a:fld>
            <a:endParaRPr lang="en-US"/>
          </a:p>
        </p:txBody>
      </p:sp>
    </p:spTree>
    <p:extLst>
      <p:ext uri="{BB962C8B-B14F-4D97-AF65-F5344CB8AC3E}">
        <p14:creationId xmlns:p14="http://schemas.microsoft.com/office/powerpoint/2010/main" val="901668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B3D0393D-31CD-418D-B138-6939F85065E4}" type="slidenum">
              <a:rPr lang="en-US" smtClean="0"/>
              <a:t>‹#›</a:t>
            </a:fld>
            <a:endParaRPr lang="en-US"/>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36726795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B3D0393D-31CD-418D-B138-6939F85065E4}" type="slidenum">
              <a:rPr lang="en-US" smtClean="0"/>
              <a:t>‹#›</a:t>
            </a:fld>
            <a:endParaRPr lang="en-US"/>
          </a:p>
        </p:txBody>
      </p:sp>
    </p:spTree>
    <p:extLst>
      <p:ext uri="{BB962C8B-B14F-4D97-AF65-F5344CB8AC3E}">
        <p14:creationId xmlns:p14="http://schemas.microsoft.com/office/powerpoint/2010/main" val="13625070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731520"/>
            <a:ext cx="7671816" cy="2103120"/>
          </a:xfrm>
        </p:spPr>
        <p:txBody>
          <a:bodyPr anchor="b" anchorCtr="0">
            <a:normAutofit/>
          </a:body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F9296AFE-5FB8-52A4-3111-3B53DBE4DB3E}"/>
              </a:ext>
            </a:extLst>
          </p:cNvPr>
          <p:cNvSpPr>
            <a:spLocks noGrp="1"/>
          </p:cNvSpPr>
          <p:nvPr>
            <p:ph idx="14"/>
          </p:nvPr>
        </p:nvSpPr>
        <p:spPr>
          <a:xfrm>
            <a:off x="914400" y="3200400"/>
            <a:ext cx="10149840" cy="28346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B3D0393D-31CD-418D-B138-6939F85065E4}" type="slidenum">
              <a:rPr lang="en-US" smtClean="0"/>
              <a:t>‹#›</a:t>
            </a:fld>
            <a:endParaRPr lang="en-US"/>
          </a:p>
        </p:txBody>
      </p:sp>
      <p:sp>
        <p:nvSpPr>
          <p:cNvPr id="3" name="Freeform: Shape 12">
            <a:extLst>
              <a:ext uri="{FF2B5EF4-FFF2-40B4-BE49-F238E27FC236}">
                <a16:creationId xmlns:a16="http://schemas.microsoft.com/office/drawing/2014/main" id="{809C5320-0161-C582-141C-55F06D4F3BAE}"/>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6">
            <a:extLst>
              <a:ext uri="{FF2B5EF4-FFF2-40B4-BE49-F238E27FC236}">
                <a16:creationId xmlns:a16="http://schemas.microsoft.com/office/drawing/2014/main" id="{29C982F3-4477-76AC-0429-350585A39FFA}"/>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5">
              <a:lumMod val="7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87A8F7B2-0552-AAD4-9DE2-845DE10CA10A}"/>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5DA7FF-BAA0-F04C-CA6C-16E9C2D55593}"/>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68D9CEC-53B7-B8DC-B77E-E3F86681879C}"/>
              </a:ext>
            </a:extLst>
          </p:cNvPr>
          <p:cNvSpPr/>
          <p:nvPr/>
        </p:nvSpPr>
        <p:spPr>
          <a:xfrm>
            <a:off x="2336512" y="-9525"/>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9222D4D6-56B1-C4C3-0E51-FB22F0CD902B}"/>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E6292F0-9E78-C98C-097B-30DEBBC1B179}"/>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2">
            <a:extLst>
              <a:ext uri="{FF2B5EF4-FFF2-40B4-BE49-F238E27FC236}">
                <a16:creationId xmlns:a16="http://schemas.microsoft.com/office/drawing/2014/main" id="{315817B3-76DB-FDD0-60F7-E385C0E84F58}"/>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Tree>
    <p:extLst>
      <p:ext uri="{BB962C8B-B14F-4D97-AF65-F5344CB8AC3E}">
        <p14:creationId xmlns:p14="http://schemas.microsoft.com/office/powerpoint/2010/main" val="30834930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4090039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B3D0393D-31CD-418D-B138-6939F85065E4}" type="slidenum">
              <a:rPr lang="en-US" smtClean="0"/>
              <a:t>‹#›</a:t>
            </a:fld>
            <a:endParaRPr lang="en-US"/>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a:p>
        </p:txBody>
      </p:sp>
    </p:spTree>
    <p:extLst>
      <p:ext uri="{BB962C8B-B14F-4D97-AF65-F5344CB8AC3E}">
        <p14:creationId xmlns:p14="http://schemas.microsoft.com/office/powerpoint/2010/main" val="4208847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erson and person wearing safety vests and helmets&#10;&#10;Description automatically generated">
            <a:extLst>
              <a:ext uri="{FF2B5EF4-FFF2-40B4-BE49-F238E27FC236}">
                <a16:creationId xmlns:a16="http://schemas.microsoft.com/office/drawing/2014/main" id="{745199CE-6965-5A22-BA74-75FBB0889B9D}"/>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C2DCA105-B275-D01F-5BA3-EE5E10BE2EBF}"/>
              </a:ext>
            </a:extLst>
          </p:cNvPr>
          <p:cNvSpPr>
            <a:spLocks noGrp="1"/>
          </p:cNvSpPr>
          <p:nvPr>
            <p:ph type="ctrTitle"/>
          </p:nvPr>
        </p:nvSpPr>
        <p:spPr>
          <a:xfrm>
            <a:off x="489857" y="1588166"/>
            <a:ext cx="11136085" cy="2434713"/>
          </a:xfrm>
        </p:spPr>
        <p:txBody>
          <a:bodyPr>
            <a:noAutofit/>
          </a:bodyPr>
          <a:lstStyle/>
          <a:p>
            <a:br>
              <a:rPr lang="en-US" sz="4400" b="1" dirty="0">
                <a:solidFill>
                  <a:srgbClr val="FFFFFF"/>
                </a:solidFill>
              </a:rPr>
            </a:br>
            <a:br>
              <a:rPr lang="en-US" sz="4400" b="1" dirty="0">
                <a:solidFill>
                  <a:srgbClr val="FFFFFF"/>
                </a:solidFill>
              </a:rPr>
            </a:br>
            <a:br>
              <a:rPr lang="en-US" sz="4400" b="1" dirty="0">
                <a:solidFill>
                  <a:srgbClr val="FFFFFF"/>
                </a:solidFill>
              </a:rPr>
            </a:br>
            <a:r>
              <a:rPr lang="en-US" sz="4400" b="1" dirty="0">
                <a:solidFill>
                  <a:srgbClr val="FFFFFF"/>
                </a:solidFill>
              </a:rPr>
              <a:t>Enhancing Construction Inspection through Retrieval-Augmented Large Language Models (RAG-LLM): Integrating Real-Time Data Retrieval with Automated Report Generation.</a:t>
            </a:r>
          </a:p>
        </p:txBody>
      </p:sp>
      <p:sp>
        <p:nvSpPr>
          <p:cNvPr id="3" name="Subtitle 2">
            <a:extLst>
              <a:ext uri="{FF2B5EF4-FFF2-40B4-BE49-F238E27FC236}">
                <a16:creationId xmlns:a16="http://schemas.microsoft.com/office/drawing/2014/main" id="{8A69D69B-87D9-DA98-08AC-8BA9AAEF5EF7}"/>
              </a:ext>
            </a:extLst>
          </p:cNvPr>
          <p:cNvSpPr>
            <a:spLocks noGrp="1"/>
          </p:cNvSpPr>
          <p:nvPr>
            <p:ph type="subTitle" idx="1"/>
          </p:nvPr>
        </p:nvSpPr>
        <p:spPr>
          <a:xfrm>
            <a:off x="1524000" y="4722046"/>
            <a:ext cx="9144000" cy="1712758"/>
          </a:xfrm>
        </p:spPr>
        <p:txBody>
          <a:bodyPr>
            <a:normAutofit fontScale="85000" lnSpcReduction="20000"/>
          </a:bodyPr>
          <a:lstStyle/>
          <a:p>
            <a:r>
              <a:rPr lang="en-US" sz="2800" dirty="0">
                <a:solidFill>
                  <a:srgbClr val="FFFFFF"/>
                </a:solidFill>
              </a:rPr>
              <a:t>Supraja Madala</a:t>
            </a:r>
          </a:p>
          <a:p>
            <a:r>
              <a:rPr lang="en-US" sz="2800" dirty="0">
                <a:solidFill>
                  <a:srgbClr val="FFFFFF"/>
                </a:solidFill>
              </a:rPr>
              <a:t>Reihaneh Samsami</a:t>
            </a:r>
          </a:p>
          <a:p>
            <a:endParaRPr lang="en-US" sz="2800" dirty="0">
              <a:solidFill>
                <a:srgbClr val="FFFFFF"/>
              </a:solidFill>
            </a:endParaRPr>
          </a:p>
          <a:p>
            <a:r>
              <a:rPr lang="en-US" sz="2800" dirty="0">
                <a:solidFill>
                  <a:srgbClr val="FFFFFF"/>
                </a:solidFill>
              </a:rPr>
              <a:t>Supervised by Dr. Khaled Sayed</a:t>
            </a:r>
          </a:p>
        </p:txBody>
      </p:sp>
      <p:sp>
        <p:nvSpPr>
          <p:cNvPr id="4" name="Slide Number Placeholder 3">
            <a:extLst>
              <a:ext uri="{FF2B5EF4-FFF2-40B4-BE49-F238E27FC236}">
                <a16:creationId xmlns:a16="http://schemas.microsoft.com/office/drawing/2014/main" id="{41B10A0A-1F2F-37A8-0C43-8E313BDE63FB}"/>
              </a:ext>
            </a:extLst>
          </p:cNvPr>
          <p:cNvSpPr>
            <a:spLocks noGrp="1"/>
          </p:cNvSpPr>
          <p:nvPr>
            <p:ph type="sldNum" sz="quarter" idx="12"/>
          </p:nvPr>
        </p:nvSpPr>
        <p:spPr/>
        <p:txBody>
          <a:bodyPr/>
          <a:lstStyle/>
          <a:p>
            <a:fld id="{B3D0393D-31CD-418D-B138-6939F85065E4}" type="slidenum">
              <a:rPr lang="en-US" smtClean="0"/>
              <a:t>1</a:t>
            </a:fld>
            <a:endParaRPr lang="en-US"/>
          </a:p>
        </p:txBody>
      </p:sp>
      <p:sp>
        <p:nvSpPr>
          <p:cNvPr id="6" name="Subtitle 2">
            <a:extLst>
              <a:ext uri="{FF2B5EF4-FFF2-40B4-BE49-F238E27FC236}">
                <a16:creationId xmlns:a16="http://schemas.microsoft.com/office/drawing/2014/main" id="{ED3034C5-B877-B9C9-FF07-1444156B22E0}"/>
              </a:ext>
            </a:extLst>
          </p:cNvPr>
          <p:cNvSpPr txBox="1">
            <a:spLocks/>
          </p:cNvSpPr>
          <p:nvPr/>
        </p:nvSpPr>
        <p:spPr>
          <a:xfrm>
            <a:off x="1436914" y="130629"/>
            <a:ext cx="9231086" cy="1034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FF"/>
                </a:solidFill>
              </a:rPr>
              <a:t>DSCI 6004-01 NATURAL LANGUAGE PROCESSING </a:t>
            </a:r>
          </a:p>
          <a:p>
            <a:r>
              <a:rPr lang="en-US" dirty="0">
                <a:solidFill>
                  <a:srgbClr val="FFFFFF"/>
                </a:solidFill>
              </a:rPr>
              <a:t>FINAL PROJECT PROPOSAL, SPRING 2025</a:t>
            </a: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5903778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58217-FAC6-BD29-4A89-CD6FF3615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44C2D-E60D-1BB6-440F-D902393146CE}"/>
              </a:ext>
            </a:extLst>
          </p:cNvPr>
          <p:cNvSpPr>
            <a:spLocks noGrp="1"/>
          </p:cNvSpPr>
          <p:nvPr>
            <p:ph type="title"/>
          </p:nvPr>
        </p:nvSpPr>
        <p:spPr>
          <a:xfrm>
            <a:off x="4027714" y="365126"/>
            <a:ext cx="7326085" cy="821418"/>
          </a:xfrm>
        </p:spPr>
        <p:txBody>
          <a:bodyPr/>
          <a:lstStyle/>
          <a:p>
            <a:r>
              <a:rPr lang="en-US" b="1" dirty="0">
                <a:solidFill>
                  <a:schemeClr val="accent4">
                    <a:lumMod val="60000"/>
                    <a:lumOff val="40000"/>
                  </a:schemeClr>
                </a:solidFill>
              </a:rPr>
              <a:t>REFERENCES</a:t>
            </a:r>
          </a:p>
        </p:txBody>
      </p:sp>
      <p:sp>
        <p:nvSpPr>
          <p:cNvPr id="3" name="Content Placeholder 2">
            <a:extLst>
              <a:ext uri="{FF2B5EF4-FFF2-40B4-BE49-F238E27FC236}">
                <a16:creationId xmlns:a16="http://schemas.microsoft.com/office/drawing/2014/main" id="{F9C0001E-7670-2C2B-8F2D-2B4D7CA40DB5}"/>
              </a:ext>
            </a:extLst>
          </p:cNvPr>
          <p:cNvSpPr>
            <a:spLocks noGrp="1"/>
          </p:cNvSpPr>
          <p:nvPr>
            <p:ph idx="1"/>
          </p:nvPr>
        </p:nvSpPr>
        <p:spPr>
          <a:xfrm>
            <a:off x="272143" y="1480458"/>
            <a:ext cx="11506200" cy="5012418"/>
          </a:xfrm>
        </p:spPr>
        <p:txBody>
          <a:bodyPr>
            <a:normAutofit fontScale="85000" lnSpcReduction="20000"/>
          </a:bodyPr>
          <a:lstStyle/>
          <a:p>
            <a:pPr marL="0" indent="0" algn="just">
              <a:buNone/>
            </a:pPr>
            <a:r>
              <a:rPr lang="en-US" sz="1900" b="1" dirty="0"/>
              <a:t>1.	Jeong, J., Gil, D., Kim, D., &amp; Jeong, J. (2024). Current Research and Future Directions for Off-Site Construction through </a:t>
            </a:r>
            <a:r>
              <a:rPr lang="en-US" sz="1900" b="1" dirty="0" err="1"/>
              <a:t>LangChain</a:t>
            </a:r>
            <a:r>
              <a:rPr lang="en-US" sz="1900" b="1" dirty="0"/>
              <a:t> with a Large Language Model. Buildings, 14(8), 2374.</a:t>
            </a:r>
          </a:p>
          <a:p>
            <a:pPr marL="0" indent="0" algn="just">
              <a:buNone/>
            </a:pPr>
            <a:r>
              <a:rPr lang="en-US" sz="1900" b="1" dirty="0"/>
              <a:t>2.	Zhong, B., Xing, X., Luo, H., Zhou, Q., Li, H., Rose, T., &amp; Fang, W. (2020). Deep learning-based extraction of construction procedural constraints from construction regulations. Advanced Engineering Informatics, 43, 101003.</a:t>
            </a:r>
          </a:p>
          <a:p>
            <a:pPr marL="0" indent="0" algn="just">
              <a:buNone/>
            </a:pPr>
            <a:r>
              <a:rPr lang="en-US" sz="1900" b="1" dirty="0"/>
              <a:t>3.	Xue, X., &amp; Zhang, J. (2021). Part-of-speech tagging of building codes empowered by deep learning and transformational rules. Advanced Engineering Informatics, 47, 101235.</a:t>
            </a:r>
          </a:p>
          <a:p>
            <a:pPr marL="0" indent="0" algn="just">
              <a:buNone/>
            </a:pPr>
            <a:r>
              <a:rPr lang="en-US" sz="1900" b="1" dirty="0"/>
              <a:t>4.	Xiong, X., &amp; Zheng, M. (2024). Merging Mixture of Experts and Retrieval Augmented Generation for Enhanced Information Retrieval and Reasoning.</a:t>
            </a:r>
          </a:p>
          <a:p>
            <a:pPr marL="0" indent="0" algn="just">
              <a:buNone/>
            </a:pPr>
            <a:r>
              <a:rPr lang="en-US" sz="1900" b="1" dirty="0"/>
              <a:t>5.	Wilkins, J., &amp; Rodriguez, M. (2024). Higher Performance of Mistral Large on MMLU Benchmark through Two-Stage Knowledge Distillation.</a:t>
            </a:r>
          </a:p>
          <a:p>
            <a:pPr marL="0" indent="0" algn="just">
              <a:buNone/>
            </a:pPr>
            <a:r>
              <a:rPr lang="en-US" sz="1900" b="1" dirty="0"/>
              <a:t>6.	Chen, H., Lin, X., &amp; Gong, B. (2024) ANSAE: An Ai-Native Saas Manufacturing and Management Platform Based on LLM and Multi-Agent Clustering System. Retrieved from https://doi.org/10.2139/ssrn.4795529.</a:t>
            </a:r>
          </a:p>
          <a:p>
            <a:pPr marL="0" indent="0" algn="just">
              <a:buNone/>
            </a:pPr>
            <a:r>
              <a:rPr lang="en-US" sz="1900" b="1" dirty="0"/>
              <a:t>7.	</a:t>
            </a:r>
            <a:r>
              <a:rPr lang="en-US" sz="1900" b="1" dirty="0" err="1"/>
              <a:t>PGVector</a:t>
            </a:r>
            <a:r>
              <a:rPr lang="en-US" sz="1900" b="1" dirty="0"/>
              <a:t>. (n.d.). </a:t>
            </a:r>
            <a:r>
              <a:rPr lang="en-US" sz="1900" b="1" dirty="0" err="1"/>
              <a:t>PGVector</a:t>
            </a:r>
            <a:r>
              <a:rPr lang="en-US" sz="1900" b="1" dirty="0"/>
              <a:t>: A vector search extension for PostgreSQL, enabling efficient similarity searches with vector embeddings, Retrieved November 30, 2024, from https://github.com/pgvector/pgvector.</a:t>
            </a:r>
          </a:p>
          <a:p>
            <a:pPr marL="0" indent="0" algn="just">
              <a:buNone/>
            </a:pPr>
            <a:r>
              <a:rPr lang="en-US" sz="1900" b="1" dirty="0"/>
              <a:t>8.	Docker, Inc. (n.d.). Docker documentation: A platform for developing, shipping, and running applications in containers, Retrieved November 30, 2024, from https://docs.docker.com.</a:t>
            </a:r>
          </a:p>
          <a:p>
            <a:pPr marL="0" indent="0" algn="just">
              <a:buNone/>
            </a:pPr>
            <a:r>
              <a:rPr lang="en-US" sz="1900" b="1" dirty="0"/>
              <a:t>9.	</a:t>
            </a:r>
            <a:r>
              <a:rPr lang="en-US" sz="1900" b="1" dirty="0" err="1"/>
              <a:t>Ollama</a:t>
            </a:r>
            <a:r>
              <a:rPr lang="en-US" sz="1900" b="1" dirty="0"/>
              <a:t>, Inc. (n.d.). </a:t>
            </a:r>
            <a:r>
              <a:rPr lang="en-US" sz="1900" b="1" dirty="0" err="1"/>
              <a:t>Ollama</a:t>
            </a:r>
            <a:r>
              <a:rPr lang="en-US" sz="1900" b="1" dirty="0"/>
              <a:t> documentation: A service providing various AI-driven tools, Retrieved November 30, 2024, from https://oollama.com.</a:t>
            </a:r>
          </a:p>
          <a:p>
            <a:pPr marL="0" indent="0" algn="just">
              <a:buNone/>
            </a:pPr>
            <a:endParaRPr lang="en-US" b="1" dirty="0"/>
          </a:p>
        </p:txBody>
      </p:sp>
      <p:sp>
        <p:nvSpPr>
          <p:cNvPr id="4" name="Slide Number Placeholder 3">
            <a:extLst>
              <a:ext uri="{FF2B5EF4-FFF2-40B4-BE49-F238E27FC236}">
                <a16:creationId xmlns:a16="http://schemas.microsoft.com/office/drawing/2014/main" id="{36CDF868-E55A-012C-DDEA-ED73EE31E9B6}"/>
              </a:ext>
            </a:extLst>
          </p:cNvPr>
          <p:cNvSpPr>
            <a:spLocks noGrp="1"/>
          </p:cNvSpPr>
          <p:nvPr>
            <p:ph type="sldNum" sz="quarter" idx="12"/>
          </p:nvPr>
        </p:nvSpPr>
        <p:spPr/>
        <p:txBody>
          <a:bodyPr/>
          <a:lstStyle/>
          <a:p>
            <a:fld id="{B3D0393D-31CD-418D-B138-6939F85065E4}" type="slidenum">
              <a:rPr lang="en-US" smtClean="0"/>
              <a:t>10</a:t>
            </a:fld>
            <a:endParaRPr lang="en-US"/>
          </a:p>
        </p:txBody>
      </p:sp>
      <p:pic>
        <p:nvPicPr>
          <p:cNvPr id="6" name="Graphic 5" descr="Document outline">
            <a:extLst>
              <a:ext uri="{FF2B5EF4-FFF2-40B4-BE49-F238E27FC236}">
                <a16:creationId xmlns:a16="http://schemas.microsoft.com/office/drawing/2014/main" id="{368F2A19-5C8B-C12B-26DA-9AAD67F6FA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7304"/>
            <a:ext cx="914400" cy="914400"/>
          </a:xfrm>
          <a:prstGeom prst="rect">
            <a:avLst/>
          </a:prstGeom>
        </p:spPr>
      </p:pic>
    </p:spTree>
    <p:extLst>
      <p:ext uri="{BB962C8B-B14F-4D97-AF65-F5344CB8AC3E}">
        <p14:creationId xmlns:p14="http://schemas.microsoft.com/office/powerpoint/2010/main" val="288844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2552-A03A-F6B2-3EC2-DE16FEDDDB24}"/>
              </a:ext>
            </a:extLst>
          </p:cNvPr>
          <p:cNvSpPr>
            <a:spLocks noGrp="1"/>
          </p:cNvSpPr>
          <p:nvPr>
            <p:ph type="title"/>
          </p:nvPr>
        </p:nvSpPr>
        <p:spPr>
          <a:xfrm>
            <a:off x="3679370" y="365125"/>
            <a:ext cx="7674429" cy="1325563"/>
          </a:xfrm>
        </p:spPr>
        <p:txBody>
          <a:bodyPr/>
          <a:lstStyle/>
          <a:p>
            <a:r>
              <a:rPr lang="en-US" b="1" dirty="0">
                <a:solidFill>
                  <a:schemeClr val="accent4">
                    <a:lumMod val="60000"/>
                    <a:lumOff val="40000"/>
                  </a:schemeClr>
                </a:solidFill>
              </a:rPr>
              <a:t>PROJECT TOPIC</a:t>
            </a:r>
          </a:p>
        </p:txBody>
      </p:sp>
      <p:sp>
        <p:nvSpPr>
          <p:cNvPr id="3" name="Content Placeholder 2">
            <a:extLst>
              <a:ext uri="{FF2B5EF4-FFF2-40B4-BE49-F238E27FC236}">
                <a16:creationId xmlns:a16="http://schemas.microsoft.com/office/drawing/2014/main" id="{402F688B-A633-4074-D931-A6F5FC160087}"/>
              </a:ext>
            </a:extLst>
          </p:cNvPr>
          <p:cNvSpPr>
            <a:spLocks noGrp="1"/>
          </p:cNvSpPr>
          <p:nvPr>
            <p:ph idx="1"/>
          </p:nvPr>
        </p:nvSpPr>
        <p:spPr/>
        <p:txBody>
          <a:bodyPr>
            <a:normAutofit/>
          </a:bodyPr>
          <a:lstStyle/>
          <a:p>
            <a:pPr algn="just"/>
            <a:r>
              <a:rPr lang="en-US" dirty="0"/>
              <a:t>The complexity of construction inspection demands that inspectors not only assess physical sites but also </a:t>
            </a:r>
            <a:r>
              <a:rPr lang="en-US" dirty="0">
                <a:solidFill>
                  <a:schemeClr val="accent4">
                    <a:lumMod val="60000"/>
                    <a:lumOff val="40000"/>
                  </a:schemeClr>
                </a:solidFill>
              </a:rPr>
              <a:t>ensure compliance </a:t>
            </a:r>
            <a:r>
              <a:rPr lang="en-US" dirty="0"/>
              <a:t>with frequently updated safety standards, building codes, and project-specific requirements. </a:t>
            </a:r>
          </a:p>
          <a:p>
            <a:pPr algn="just"/>
            <a:r>
              <a:rPr lang="en-US" dirty="0"/>
              <a:t>Current practices heavily rely on </a:t>
            </a:r>
            <a:r>
              <a:rPr lang="en-US" dirty="0">
                <a:solidFill>
                  <a:schemeClr val="accent4">
                    <a:lumMod val="60000"/>
                    <a:lumOff val="40000"/>
                  </a:schemeClr>
                </a:solidFill>
              </a:rPr>
              <a:t>manual review, </a:t>
            </a:r>
            <a:r>
              <a:rPr lang="en-US" dirty="0"/>
              <a:t>which is time-consuming and prone to errors, especially when regulations or project details change rapidly. </a:t>
            </a:r>
          </a:p>
          <a:p>
            <a:pPr algn="just"/>
            <a:r>
              <a:rPr lang="en-US" dirty="0"/>
              <a:t>The challenge lies in providing inspectors with immediate access to the latest, relevant information while </a:t>
            </a:r>
            <a:r>
              <a:rPr lang="en-US" dirty="0">
                <a:solidFill>
                  <a:schemeClr val="accent4">
                    <a:lumMod val="60000"/>
                    <a:lumOff val="40000"/>
                  </a:schemeClr>
                </a:solidFill>
              </a:rPr>
              <a:t>automating </a:t>
            </a:r>
            <a:r>
              <a:rPr lang="en-US" dirty="0"/>
              <a:t>the documentation process to improve efficiency. </a:t>
            </a:r>
          </a:p>
          <a:p>
            <a:pPr algn="just"/>
            <a:r>
              <a:rPr lang="en-US" dirty="0"/>
              <a:t>This project addresses these challenges by proposing a Retrieval-Augmented Generation (RAG) system integrated with a Large Language Model (LLM) to automate report generation and enable real-time data access. </a:t>
            </a:r>
          </a:p>
        </p:txBody>
      </p:sp>
      <p:sp>
        <p:nvSpPr>
          <p:cNvPr id="6" name="Slide Number Placeholder 5">
            <a:extLst>
              <a:ext uri="{FF2B5EF4-FFF2-40B4-BE49-F238E27FC236}">
                <a16:creationId xmlns:a16="http://schemas.microsoft.com/office/drawing/2014/main" id="{7004BB1E-10D0-9941-527C-6D248E0F0926}"/>
              </a:ext>
            </a:extLst>
          </p:cNvPr>
          <p:cNvSpPr>
            <a:spLocks noGrp="1"/>
          </p:cNvSpPr>
          <p:nvPr>
            <p:ph type="sldNum" sz="quarter" idx="12"/>
          </p:nvPr>
        </p:nvSpPr>
        <p:spPr/>
        <p:txBody>
          <a:bodyPr/>
          <a:lstStyle/>
          <a:p>
            <a:fld id="{B3D0393D-31CD-418D-B138-6939F85065E4}" type="slidenum">
              <a:rPr lang="en-US" smtClean="0"/>
              <a:t>2</a:t>
            </a:fld>
            <a:endParaRPr lang="en-US"/>
          </a:p>
        </p:txBody>
      </p:sp>
      <p:pic>
        <p:nvPicPr>
          <p:cNvPr id="5" name="Graphic 4" descr="Group brainstorm outline">
            <a:extLst>
              <a:ext uri="{FF2B5EF4-FFF2-40B4-BE49-F238E27FC236}">
                <a16:creationId xmlns:a16="http://schemas.microsoft.com/office/drawing/2014/main" id="{D96CF5CA-309F-E589-25F9-EE092EE5A8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226658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E9ECF-5A3F-F6C0-DD5B-75DFBAAAC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41125-C0C9-89D2-807A-63C293E7F2E7}"/>
              </a:ext>
            </a:extLst>
          </p:cNvPr>
          <p:cNvSpPr>
            <a:spLocks noGrp="1"/>
          </p:cNvSpPr>
          <p:nvPr>
            <p:ph type="title"/>
          </p:nvPr>
        </p:nvSpPr>
        <p:spPr>
          <a:xfrm>
            <a:off x="2667000" y="1143000"/>
            <a:ext cx="8686800" cy="547688"/>
          </a:xfrm>
        </p:spPr>
        <p:txBody>
          <a:bodyPr/>
          <a:lstStyle/>
          <a:p>
            <a:r>
              <a:rPr lang="en-US" b="1" dirty="0">
                <a:solidFill>
                  <a:schemeClr val="accent4">
                    <a:lumMod val="60000"/>
                    <a:lumOff val="40000"/>
                  </a:schemeClr>
                </a:solidFill>
              </a:rPr>
              <a:t>PROJECT OBJECTIVES</a:t>
            </a:r>
          </a:p>
        </p:txBody>
      </p:sp>
      <p:sp>
        <p:nvSpPr>
          <p:cNvPr id="3" name="Content Placeholder 2">
            <a:extLst>
              <a:ext uri="{FF2B5EF4-FFF2-40B4-BE49-F238E27FC236}">
                <a16:creationId xmlns:a16="http://schemas.microsoft.com/office/drawing/2014/main" id="{91618B00-1ECD-DA5D-C6E2-063FA3AC7540}"/>
              </a:ext>
            </a:extLst>
          </p:cNvPr>
          <p:cNvSpPr>
            <a:spLocks noGrp="1"/>
          </p:cNvSpPr>
          <p:nvPr>
            <p:ph idx="1"/>
          </p:nvPr>
        </p:nvSpPr>
        <p:spPr>
          <a:xfrm>
            <a:off x="674914" y="2601686"/>
            <a:ext cx="10678886" cy="2839946"/>
          </a:xfrm>
        </p:spPr>
        <p:txBody>
          <a:bodyPr>
            <a:normAutofit/>
          </a:bodyPr>
          <a:lstStyle/>
          <a:p>
            <a:pPr algn="just"/>
            <a:r>
              <a:rPr lang="en-US" dirty="0"/>
              <a:t>The primary objective of this project is to develop an integrated RAG-LLM system that enhances construction inspection by automating report generation and enabling real-time access to up-to-date regulations, building codes, and project documentation. </a:t>
            </a:r>
          </a:p>
          <a:p>
            <a:pPr algn="just"/>
            <a:r>
              <a:rPr lang="en-US" dirty="0"/>
              <a:t>Additionally, the system seeks to support inspectors in making more informed decisions by retrieving contextually relevant information during the inspection process.</a:t>
            </a:r>
          </a:p>
        </p:txBody>
      </p:sp>
      <p:sp>
        <p:nvSpPr>
          <p:cNvPr id="4" name="Slide Number Placeholder 3">
            <a:extLst>
              <a:ext uri="{FF2B5EF4-FFF2-40B4-BE49-F238E27FC236}">
                <a16:creationId xmlns:a16="http://schemas.microsoft.com/office/drawing/2014/main" id="{53F9C2D4-9155-32B6-2570-CABAFCF827BA}"/>
              </a:ext>
            </a:extLst>
          </p:cNvPr>
          <p:cNvSpPr>
            <a:spLocks noGrp="1"/>
          </p:cNvSpPr>
          <p:nvPr>
            <p:ph type="sldNum" sz="quarter" idx="12"/>
          </p:nvPr>
        </p:nvSpPr>
        <p:spPr/>
        <p:txBody>
          <a:bodyPr/>
          <a:lstStyle/>
          <a:p>
            <a:fld id="{B3D0393D-31CD-418D-B138-6939F85065E4}" type="slidenum">
              <a:rPr lang="en-US" smtClean="0"/>
              <a:t>3</a:t>
            </a:fld>
            <a:endParaRPr lang="en-US"/>
          </a:p>
        </p:txBody>
      </p:sp>
      <p:pic>
        <p:nvPicPr>
          <p:cNvPr id="6" name="Graphic 5" descr="Lightbulb and gear outline">
            <a:extLst>
              <a:ext uri="{FF2B5EF4-FFF2-40B4-BE49-F238E27FC236}">
                <a16:creationId xmlns:a16="http://schemas.microsoft.com/office/drawing/2014/main" id="{8C402E1C-1134-1C8D-63E9-B757F8E5D5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194364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75805-C6BF-399D-EC1C-95F83BF08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30ED1-A277-B54F-7677-9AB29A1AAB12}"/>
              </a:ext>
            </a:extLst>
          </p:cNvPr>
          <p:cNvSpPr>
            <a:spLocks noGrp="1"/>
          </p:cNvSpPr>
          <p:nvPr>
            <p:ph type="title"/>
          </p:nvPr>
        </p:nvSpPr>
        <p:spPr>
          <a:xfrm>
            <a:off x="2732314" y="365125"/>
            <a:ext cx="8621486" cy="1325563"/>
          </a:xfrm>
        </p:spPr>
        <p:txBody>
          <a:bodyPr/>
          <a:lstStyle/>
          <a:p>
            <a:r>
              <a:rPr lang="en-US" b="1" dirty="0">
                <a:solidFill>
                  <a:schemeClr val="accent4">
                    <a:lumMod val="60000"/>
                    <a:lumOff val="40000"/>
                  </a:schemeClr>
                </a:solidFill>
              </a:rPr>
              <a:t>PROJECT CONTRIBUTION</a:t>
            </a:r>
          </a:p>
        </p:txBody>
      </p:sp>
      <p:sp>
        <p:nvSpPr>
          <p:cNvPr id="3" name="Content Placeholder 2">
            <a:extLst>
              <a:ext uri="{FF2B5EF4-FFF2-40B4-BE49-F238E27FC236}">
                <a16:creationId xmlns:a16="http://schemas.microsoft.com/office/drawing/2014/main" id="{512FAD48-4E1D-5460-621C-37594D23ABF4}"/>
              </a:ext>
            </a:extLst>
          </p:cNvPr>
          <p:cNvSpPr>
            <a:spLocks noGrp="1"/>
          </p:cNvSpPr>
          <p:nvPr>
            <p:ph idx="1"/>
          </p:nvPr>
        </p:nvSpPr>
        <p:spPr>
          <a:xfrm>
            <a:off x="587829" y="1690688"/>
            <a:ext cx="10765971" cy="4486275"/>
          </a:xfrm>
        </p:spPr>
        <p:txBody>
          <a:bodyPr>
            <a:normAutofit/>
          </a:bodyPr>
          <a:lstStyle/>
          <a:p>
            <a:pPr algn="just"/>
            <a:r>
              <a:rPr lang="en-US" dirty="0"/>
              <a:t>By automating report generation and enabling real-time data retrieval, the proposed system </a:t>
            </a:r>
            <a:r>
              <a:rPr lang="en-US" dirty="0">
                <a:solidFill>
                  <a:schemeClr val="accent4">
                    <a:lumMod val="60000"/>
                    <a:lumOff val="40000"/>
                  </a:schemeClr>
                </a:solidFill>
              </a:rPr>
              <a:t>reduces the reliance on manual, time-consuming tasks and enhances the accuracy of compliance checks</a:t>
            </a:r>
            <a:r>
              <a:rPr lang="en-US" dirty="0"/>
              <a:t>. </a:t>
            </a:r>
          </a:p>
          <a:p>
            <a:pPr algn="just"/>
            <a:r>
              <a:rPr lang="en-US" dirty="0"/>
              <a:t>This ensures that inspections are aligned with the latest regulatory standards, </a:t>
            </a:r>
            <a:r>
              <a:rPr lang="en-US" dirty="0">
                <a:solidFill>
                  <a:schemeClr val="accent4">
                    <a:lumMod val="60000"/>
                    <a:lumOff val="40000"/>
                  </a:schemeClr>
                </a:solidFill>
              </a:rPr>
              <a:t>minimizing the risk of oversights or delays </a:t>
            </a:r>
            <a:r>
              <a:rPr lang="en-US" dirty="0"/>
              <a:t>due to outdated information. </a:t>
            </a:r>
          </a:p>
          <a:p>
            <a:pPr algn="just"/>
            <a:r>
              <a:rPr lang="en-US" dirty="0"/>
              <a:t>Additionally, the project contributes to the industry by showcasing a scalable model for integrating AI into inspection workflows, potentially transforming traditional practices into more efficient, data-driven operations that </a:t>
            </a:r>
            <a:r>
              <a:rPr lang="en-US" dirty="0">
                <a:solidFill>
                  <a:schemeClr val="accent4">
                    <a:lumMod val="60000"/>
                    <a:lumOff val="40000"/>
                  </a:schemeClr>
                </a:solidFill>
              </a:rPr>
              <a:t>promote safety, cost-effectiveness, and regulatory adherence</a:t>
            </a:r>
            <a:r>
              <a:rPr lang="en-US" dirty="0"/>
              <a:t> in construction projects.</a:t>
            </a:r>
          </a:p>
        </p:txBody>
      </p:sp>
      <p:sp>
        <p:nvSpPr>
          <p:cNvPr id="4" name="Slide Number Placeholder 3">
            <a:extLst>
              <a:ext uri="{FF2B5EF4-FFF2-40B4-BE49-F238E27FC236}">
                <a16:creationId xmlns:a16="http://schemas.microsoft.com/office/drawing/2014/main" id="{CD31CC32-FB71-9FFC-6C23-BEFBE5BC4708}"/>
              </a:ext>
            </a:extLst>
          </p:cNvPr>
          <p:cNvSpPr>
            <a:spLocks noGrp="1"/>
          </p:cNvSpPr>
          <p:nvPr>
            <p:ph type="sldNum" sz="quarter" idx="12"/>
          </p:nvPr>
        </p:nvSpPr>
        <p:spPr/>
        <p:txBody>
          <a:bodyPr/>
          <a:lstStyle/>
          <a:p>
            <a:fld id="{B3D0393D-31CD-418D-B138-6939F85065E4}" type="slidenum">
              <a:rPr lang="en-US" smtClean="0"/>
              <a:t>4</a:t>
            </a:fld>
            <a:endParaRPr lang="en-US"/>
          </a:p>
        </p:txBody>
      </p:sp>
      <p:pic>
        <p:nvPicPr>
          <p:cNvPr id="6" name="Graphic 5" descr="Diamond outline">
            <a:extLst>
              <a:ext uri="{FF2B5EF4-FFF2-40B4-BE49-F238E27FC236}">
                <a16:creationId xmlns:a16="http://schemas.microsoft.com/office/drawing/2014/main" id="{84ECCC6A-3673-5C99-2D73-EEAEC3859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382048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32179-AD25-82A8-3AA1-782F511444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55A22-0E56-2DB1-F966-E56AD5F0A00A}"/>
              </a:ext>
            </a:extLst>
          </p:cNvPr>
          <p:cNvSpPr>
            <a:spLocks noGrp="1"/>
          </p:cNvSpPr>
          <p:nvPr>
            <p:ph type="title"/>
          </p:nvPr>
        </p:nvSpPr>
        <p:spPr>
          <a:xfrm>
            <a:off x="2579914" y="365125"/>
            <a:ext cx="8196943" cy="1325563"/>
          </a:xfrm>
        </p:spPr>
        <p:txBody>
          <a:bodyPr/>
          <a:lstStyle/>
          <a:p>
            <a:r>
              <a:rPr lang="en-US" b="1" dirty="0">
                <a:solidFill>
                  <a:schemeClr val="accent4">
                    <a:lumMod val="60000"/>
                    <a:lumOff val="40000"/>
                  </a:schemeClr>
                </a:solidFill>
              </a:rPr>
              <a:t>BRIEF LITEARURE REVIEW</a:t>
            </a:r>
          </a:p>
        </p:txBody>
      </p:sp>
      <p:sp>
        <p:nvSpPr>
          <p:cNvPr id="3" name="Content Placeholder 2">
            <a:extLst>
              <a:ext uri="{FF2B5EF4-FFF2-40B4-BE49-F238E27FC236}">
                <a16:creationId xmlns:a16="http://schemas.microsoft.com/office/drawing/2014/main" id="{26B987D5-AAF8-03D1-24BA-77E3F9AD0885}"/>
              </a:ext>
            </a:extLst>
          </p:cNvPr>
          <p:cNvSpPr>
            <a:spLocks noGrp="1"/>
          </p:cNvSpPr>
          <p:nvPr>
            <p:ph idx="1"/>
          </p:nvPr>
        </p:nvSpPr>
        <p:spPr/>
        <p:txBody>
          <a:bodyPr>
            <a:normAutofit/>
          </a:bodyPr>
          <a:lstStyle/>
          <a:p>
            <a:pPr algn="just"/>
            <a:r>
              <a:rPr lang="en-US" dirty="0"/>
              <a:t>Advancements in AI have highlighted the potential of LLMs and LangChain for improving data processing and automation in construction. Studies demonstrate that these tools can significantly enhance productivity and accuracy in various construction applications. However, limitations such as data scarcity and the need for comprehensive real-time data access indicate areas for further research (Jeong et al., 2024)​</a:t>
            </a:r>
          </a:p>
          <a:p>
            <a:pPr algn="just"/>
            <a:r>
              <a:rPr lang="en-US" dirty="0"/>
              <a:t>The introduction of LLaMA, a highly efficient LLM, has enhanced NLP capabilities in construction, particularly in handling unstructured data from inspection logs and site reports. Combined with RAG, LLaMA retrieves up-to-date information from external databases, enabling real-time report generation that aligns with the latest regulations (Xue, 2021; Eastman, 2009)​</a:t>
            </a:r>
          </a:p>
        </p:txBody>
      </p:sp>
      <p:sp>
        <p:nvSpPr>
          <p:cNvPr id="4" name="Slide Number Placeholder 3">
            <a:extLst>
              <a:ext uri="{FF2B5EF4-FFF2-40B4-BE49-F238E27FC236}">
                <a16:creationId xmlns:a16="http://schemas.microsoft.com/office/drawing/2014/main" id="{EFF2C17A-E548-B70B-F86D-5D36B5474971}"/>
              </a:ext>
            </a:extLst>
          </p:cNvPr>
          <p:cNvSpPr>
            <a:spLocks noGrp="1"/>
          </p:cNvSpPr>
          <p:nvPr>
            <p:ph type="sldNum" sz="quarter" idx="12"/>
          </p:nvPr>
        </p:nvSpPr>
        <p:spPr/>
        <p:txBody>
          <a:bodyPr/>
          <a:lstStyle/>
          <a:p>
            <a:fld id="{B3D0393D-31CD-418D-B138-6939F85065E4}" type="slidenum">
              <a:rPr lang="en-US" smtClean="0"/>
              <a:t>5</a:t>
            </a:fld>
            <a:endParaRPr lang="en-US"/>
          </a:p>
        </p:txBody>
      </p:sp>
      <p:pic>
        <p:nvPicPr>
          <p:cNvPr id="6" name="Graphic 5" descr="Books outline">
            <a:extLst>
              <a:ext uri="{FF2B5EF4-FFF2-40B4-BE49-F238E27FC236}">
                <a16:creationId xmlns:a16="http://schemas.microsoft.com/office/drawing/2014/main" id="{B06D2BF2-0BF6-39B0-FBE7-2DD031B5AF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43" y="0"/>
            <a:ext cx="914400" cy="914400"/>
          </a:xfrm>
          <a:prstGeom prst="rect">
            <a:avLst/>
          </a:prstGeom>
        </p:spPr>
      </p:pic>
    </p:spTree>
    <p:extLst>
      <p:ext uri="{BB962C8B-B14F-4D97-AF65-F5344CB8AC3E}">
        <p14:creationId xmlns:p14="http://schemas.microsoft.com/office/powerpoint/2010/main" val="195542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DADBC-8D70-6539-FCFB-2655D18A5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DC8818-56FC-6CF6-6403-EFBD148E055E}"/>
              </a:ext>
            </a:extLst>
          </p:cNvPr>
          <p:cNvSpPr>
            <a:spLocks noGrp="1"/>
          </p:cNvSpPr>
          <p:nvPr>
            <p:ph type="title"/>
          </p:nvPr>
        </p:nvSpPr>
        <p:spPr>
          <a:xfrm>
            <a:off x="2013856" y="365125"/>
            <a:ext cx="9339943" cy="1325563"/>
          </a:xfrm>
        </p:spPr>
        <p:txBody>
          <a:bodyPr/>
          <a:lstStyle/>
          <a:p>
            <a:r>
              <a:rPr lang="en-US" b="1" dirty="0">
                <a:solidFill>
                  <a:schemeClr val="accent4">
                    <a:lumMod val="60000"/>
                    <a:lumOff val="40000"/>
                  </a:schemeClr>
                </a:solidFill>
              </a:rPr>
              <a:t>BRIEF LITEARURE REVIEW</a:t>
            </a:r>
          </a:p>
        </p:txBody>
      </p:sp>
      <p:sp>
        <p:nvSpPr>
          <p:cNvPr id="3" name="Content Placeholder 2">
            <a:extLst>
              <a:ext uri="{FF2B5EF4-FFF2-40B4-BE49-F238E27FC236}">
                <a16:creationId xmlns:a16="http://schemas.microsoft.com/office/drawing/2014/main" id="{C9991D15-49CB-7F9D-5E3F-2DC642ED817E}"/>
              </a:ext>
            </a:extLst>
          </p:cNvPr>
          <p:cNvSpPr>
            <a:spLocks noGrp="1"/>
          </p:cNvSpPr>
          <p:nvPr>
            <p:ph idx="1"/>
          </p:nvPr>
        </p:nvSpPr>
        <p:spPr/>
        <p:txBody>
          <a:bodyPr>
            <a:normAutofit/>
          </a:bodyPr>
          <a:lstStyle/>
          <a:p>
            <a:pPr algn="just"/>
            <a:r>
              <a:rPr lang="en-US" dirty="0"/>
              <a:t>A RAG-LLM integration model in construction inspection automates report creation while ensuring compliance by retrieving current standards from relevant databases. This integration not only improves report accuracy but also reduces human error, supporting safer and more efficient construction practices (</a:t>
            </a:r>
            <a:r>
              <a:rPr lang="en-US" dirty="0" err="1"/>
              <a:t>Awada</a:t>
            </a:r>
            <a:r>
              <a:rPr lang="en-US" dirty="0"/>
              <a:t>, 2020; Feng, 2021).</a:t>
            </a:r>
          </a:p>
          <a:p>
            <a:pPr algn="just"/>
            <a:r>
              <a:rPr lang="en-US" dirty="0"/>
              <a:t>Moreover, combining AI frameworks like Mixture of Experts (</a:t>
            </a:r>
            <a:r>
              <a:rPr lang="en-US" dirty="0" err="1"/>
              <a:t>MoE</a:t>
            </a:r>
            <a:r>
              <a:rPr lang="en-US" dirty="0"/>
              <a:t>) with RAG facilitates dynamic information retrieval and reasoning, providing adaptable and contextually aware insights for construction inspection tasks. These advancements suggest that AI-driven inspection models could transform traditional practices, promoting greater accuracy, efficiency, and regulatory compliance (Xiong and Zheng, 2024)</a:t>
            </a:r>
          </a:p>
        </p:txBody>
      </p:sp>
      <p:sp>
        <p:nvSpPr>
          <p:cNvPr id="4" name="Slide Number Placeholder 3">
            <a:extLst>
              <a:ext uri="{FF2B5EF4-FFF2-40B4-BE49-F238E27FC236}">
                <a16:creationId xmlns:a16="http://schemas.microsoft.com/office/drawing/2014/main" id="{C06A3F4A-37D9-5C54-4B4B-3A14C4940F60}"/>
              </a:ext>
            </a:extLst>
          </p:cNvPr>
          <p:cNvSpPr>
            <a:spLocks noGrp="1"/>
          </p:cNvSpPr>
          <p:nvPr>
            <p:ph type="sldNum" sz="quarter" idx="12"/>
          </p:nvPr>
        </p:nvSpPr>
        <p:spPr/>
        <p:txBody>
          <a:bodyPr/>
          <a:lstStyle/>
          <a:p>
            <a:fld id="{B3D0393D-31CD-418D-B138-6939F85065E4}" type="slidenum">
              <a:rPr lang="en-US" smtClean="0"/>
              <a:t>6</a:t>
            </a:fld>
            <a:endParaRPr lang="en-US"/>
          </a:p>
        </p:txBody>
      </p:sp>
      <p:pic>
        <p:nvPicPr>
          <p:cNvPr id="5" name="Graphic 4" descr="Books outline">
            <a:extLst>
              <a:ext uri="{FF2B5EF4-FFF2-40B4-BE49-F238E27FC236}">
                <a16:creationId xmlns:a16="http://schemas.microsoft.com/office/drawing/2014/main" id="{CDDCBAB6-BE14-DD4F-BB04-3729B34FCF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43" y="0"/>
            <a:ext cx="914400" cy="914400"/>
          </a:xfrm>
          <a:prstGeom prst="rect">
            <a:avLst/>
          </a:prstGeom>
        </p:spPr>
      </p:pic>
    </p:spTree>
    <p:extLst>
      <p:ext uri="{BB962C8B-B14F-4D97-AF65-F5344CB8AC3E}">
        <p14:creationId xmlns:p14="http://schemas.microsoft.com/office/powerpoint/2010/main" val="369382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79789-649D-ECD5-6876-3FD041C0C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EBEA7-61E1-471D-2176-8762FFD2FCBA}"/>
              </a:ext>
            </a:extLst>
          </p:cNvPr>
          <p:cNvSpPr>
            <a:spLocks noGrp="1"/>
          </p:cNvSpPr>
          <p:nvPr>
            <p:ph type="title"/>
          </p:nvPr>
        </p:nvSpPr>
        <p:spPr>
          <a:xfrm>
            <a:off x="3026228" y="365125"/>
            <a:ext cx="8327571" cy="1325563"/>
          </a:xfrm>
        </p:spPr>
        <p:txBody>
          <a:bodyPr/>
          <a:lstStyle/>
          <a:p>
            <a:r>
              <a:rPr lang="en-US" b="1" dirty="0">
                <a:solidFill>
                  <a:schemeClr val="accent4">
                    <a:lumMod val="60000"/>
                    <a:lumOff val="40000"/>
                  </a:schemeClr>
                </a:solidFill>
              </a:rPr>
              <a:t>RESEARCH METHOD</a:t>
            </a:r>
          </a:p>
        </p:txBody>
      </p:sp>
      <p:sp>
        <p:nvSpPr>
          <p:cNvPr id="5" name="Rectangle 2">
            <a:extLst>
              <a:ext uri="{FF2B5EF4-FFF2-40B4-BE49-F238E27FC236}">
                <a16:creationId xmlns:a16="http://schemas.microsoft.com/office/drawing/2014/main" id="{BE6526A5-17E2-97F1-EB82-EB0EB2D668A3}"/>
              </a:ext>
            </a:extLst>
          </p:cNvPr>
          <p:cNvSpPr>
            <a:spLocks noGrp="1" noChangeArrowheads="1"/>
          </p:cNvSpPr>
          <p:nvPr>
            <p:ph idx="1"/>
          </p:nvPr>
        </p:nvSpPr>
        <p:spPr bwMode="auto">
          <a:xfrm>
            <a:off x="838200" y="1400583"/>
            <a:ext cx="10189029"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effectLst/>
              </a:rPr>
              <a:t>1. Data Collection and Preparation</a:t>
            </a:r>
            <a:endParaRPr kumimoji="0" lang="en-US" altLang="en-US" sz="2000" b="0" i="0" u="none" strike="noStrike" cap="none" normalizeH="0" baseline="0" dirty="0">
              <a:ln>
                <a:noFill/>
              </a:ln>
              <a:effectLst/>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Collect construction inspection data from documents like inspection reports, guidelines, and standards in PDF format.</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Use </a:t>
            </a:r>
            <a:r>
              <a:rPr kumimoji="0" lang="en-US" altLang="en-US" sz="1800" i="0" u="none" strike="noStrike" cap="none" normalizeH="0" baseline="0" dirty="0">
                <a:ln>
                  <a:noFill/>
                </a:ln>
                <a:solidFill>
                  <a:schemeClr val="accent4">
                    <a:lumMod val="60000"/>
                    <a:lumOff val="40000"/>
                  </a:schemeClr>
                </a:solidFill>
                <a:effectLst/>
              </a:rPr>
              <a:t>RecursiveCharacterTextSplitter</a:t>
            </a:r>
            <a:r>
              <a:rPr kumimoji="0" lang="en-US" altLang="en-US" sz="1800" i="0" u="none" strike="noStrike" cap="none" normalizeH="0" baseline="0" dirty="0">
                <a:ln>
                  <a:noFill/>
                </a:ln>
                <a:effectLst/>
              </a:rPr>
              <a:t> </a:t>
            </a:r>
            <a:r>
              <a:rPr kumimoji="0" lang="en-US" altLang="en-US" sz="1800" b="0" i="0" u="none" strike="noStrike" cap="none" normalizeH="0" baseline="0" dirty="0">
                <a:ln>
                  <a:noFill/>
                </a:ln>
                <a:effectLst/>
              </a:rPr>
              <a:t>to split large documents into manageable text chunks.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t>2. </a:t>
            </a:r>
            <a:r>
              <a:rPr kumimoji="0" lang="en-US" altLang="en-US" sz="2000" b="1" i="0" u="none" strike="noStrike" cap="none" normalizeH="0" baseline="0" dirty="0">
                <a:ln>
                  <a:noFill/>
                </a:ln>
                <a:effectLst/>
              </a:rPr>
              <a:t>Model Architecture and Algorithms</a:t>
            </a:r>
            <a:endParaRPr kumimoji="0" lang="en-US" altLang="en-US" sz="2000" b="0" i="0" u="none" strike="noStrike" cap="none" normalizeH="0" baseline="0" dirty="0">
              <a:ln>
                <a:noFill/>
              </a:ln>
              <a:effectLst/>
            </a:endParaRPr>
          </a:p>
          <a:p>
            <a:pPr algn="just" eaLnBrk="0" fontAlgn="base" hangingPunct="0">
              <a:lnSpc>
                <a:spcPct val="100000"/>
              </a:lnSpc>
              <a:spcBef>
                <a:spcPct val="0"/>
              </a:spcBef>
              <a:spcAft>
                <a:spcPct val="0"/>
              </a:spcAft>
            </a:pPr>
            <a:r>
              <a:rPr kumimoji="0" lang="en-US" altLang="en-US" sz="1800" i="0" u="none" strike="noStrike" cap="none" normalizeH="0" baseline="0" dirty="0">
                <a:ln>
                  <a:noFill/>
                </a:ln>
                <a:effectLst/>
              </a:rPr>
              <a:t>Embedding Generation: Use V</a:t>
            </a:r>
            <a:r>
              <a:rPr lang="en-US" altLang="en-US" sz="1800" dirty="0"/>
              <a:t>ector </a:t>
            </a:r>
            <a:r>
              <a:rPr kumimoji="0" lang="en-US" altLang="en-US" sz="1800" i="0" u="none" strike="noStrike" cap="none" normalizeH="0" baseline="0" dirty="0">
                <a:ln>
                  <a:noFill/>
                </a:ln>
                <a:effectLst/>
              </a:rPr>
              <a:t>Embeddings to convert text data into vector representations.</a:t>
            </a:r>
          </a:p>
          <a:p>
            <a:pPr algn="just" eaLnBrk="0" fontAlgn="base" hangingPunct="0">
              <a:lnSpc>
                <a:spcPct val="100000"/>
              </a:lnSpc>
              <a:spcBef>
                <a:spcPct val="0"/>
              </a:spcBef>
              <a:spcAft>
                <a:spcPct val="0"/>
              </a:spcAft>
            </a:pPr>
            <a:r>
              <a:rPr kumimoji="0" lang="en-US" altLang="en-US" sz="1800" i="0" u="none" strike="noStrike" cap="none" normalizeH="0" baseline="0" dirty="0">
                <a:ln>
                  <a:noFill/>
                </a:ln>
                <a:effectLst/>
              </a:rPr>
              <a:t>Vector Search: Implement </a:t>
            </a:r>
            <a:r>
              <a:rPr kumimoji="0" lang="en-US" altLang="en-US" sz="1800" i="0" u="none" strike="noStrike" cap="none" normalizeH="0" baseline="0" dirty="0">
                <a:ln>
                  <a:noFill/>
                </a:ln>
                <a:solidFill>
                  <a:schemeClr val="accent4">
                    <a:lumMod val="60000"/>
                    <a:lumOff val="40000"/>
                  </a:schemeClr>
                </a:solidFill>
                <a:effectLst/>
              </a:rPr>
              <a:t>PGVector</a:t>
            </a:r>
            <a:r>
              <a:rPr kumimoji="0" lang="en-US" altLang="en-US" sz="1800" i="0" u="none" strike="noStrike" cap="none" normalizeH="0" baseline="0" dirty="0">
                <a:ln>
                  <a:noFill/>
                </a:ln>
                <a:effectLst/>
              </a:rPr>
              <a:t> for efficient retrieval of documents based on user queries.</a:t>
            </a:r>
          </a:p>
          <a:p>
            <a:pPr algn="just" eaLnBrk="0" fontAlgn="base" hangingPunct="0">
              <a:lnSpc>
                <a:spcPct val="100000"/>
              </a:lnSpc>
              <a:spcBef>
                <a:spcPct val="0"/>
              </a:spcBef>
              <a:spcAft>
                <a:spcPct val="0"/>
              </a:spcAft>
            </a:pPr>
            <a:r>
              <a:rPr kumimoji="0" lang="en-US" altLang="en-US" sz="1800" i="0" u="none" strike="noStrike" cap="none" normalizeH="0" baseline="0" dirty="0">
                <a:ln>
                  <a:noFill/>
                </a:ln>
                <a:effectLst/>
              </a:rPr>
              <a:t>NLP: </a:t>
            </a:r>
            <a:r>
              <a:rPr kumimoji="0" lang="en-US" altLang="en-US" sz="1800" b="0" i="0" u="none" strike="noStrike" cap="none" normalizeH="0" baseline="0" dirty="0">
                <a:ln>
                  <a:noFill/>
                </a:ln>
                <a:effectLst/>
              </a:rPr>
              <a:t>Use </a:t>
            </a:r>
            <a:r>
              <a:rPr lang="en-US" altLang="en-US" sz="1800" b="0" dirty="0" err="1"/>
              <a:t>Mistral</a:t>
            </a:r>
            <a:r>
              <a:rPr kumimoji="0" lang="en-US" altLang="en-US" sz="1800" i="0" u="none" strike="noStrike" cap="none" normalizeH="0" baseline="0" dirty="0" err="1">
                <a:ln>
                  <a:noFill/>
                </a:ln>
                <a:effectLst/>
              </a:rPr>
              <a:t>LLM</a:t>
            </a:r>
            <a:r>
              <a:rPr kumimoji="0" lang="en-US" altLang="en-US" sz="1800" b="0" i="0" u="none" strike="noStrike" cap="none" normalizeH="0" baseline="0" dirty="0">
                <a:ln>
                  <a:noFill/>
                </a:ln>
                <a:effectLst/>
              </a:rPr>
              <a:t> to interpret and generate responses to inspection-related queries.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t>3. </a:t>
            </a:r>
            <a:r>
              <a:rPr kumimoji="0" lang="en-US" altLang="en-US" sz="2000" b="1" i="0" u="none" strike="noStrike" cap="none" normalizeH="0" baseline="0" dirty="0">
                <a:ln>
                  <a:noFill/>
                </a:ln>
                <a:effectLst/>
              </a:rPr>
              <a:t>System Workflow and Tools</a:t>
            </a:r>
            <a:endParaRPr kumimoji="0" lang="en-US" altLang="en-US" sz="2000" b="0" i="0" u="none" strike="noStrike" cap="none" normalizeH="0" baseline="0" dirty="0">
              <a:ln>
                <a:noFill/>
              </a:ln>
              <a:effectLst/>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Framework: Build the pipeline using </a:t>
            </a:r>
            <a:r>
              <a:rPr kumimoji="0" lang="en-US" altLang="en-US" sz="1800" i="0" u="none" strike="noStrike" cap="none" normalizeH="0" baseline="0" dirty="0">
                <a:ln>
                  <a:noFill/>
                </a:ln>
                <a:effectLst/>
              </a:rPr>
              <a:t>LangChain</a:t>
            </a:r>
            <a:r>
              <a:rPr kumimoji="0" lang="en-US" altLang="en-US" sz="1800" b="0" i="0" u="none" strike="noStrike" cap="none" normalizeH="0" baseline="0" dirty="0">
                <a:ln>
                  <a:noFill/>
                </a:ln>
                <a:effectLst/>
              </a:rPr>
              <a:t>.</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Database: Store vector embeddings in </a:t>
            </a:r>
            <a:r>
              <a:rPr kumimoji="0" lang="en-US" altLang="en-US" sz="1800" i="0" u="none" strike="noStrike" cap="none" normalizeH="0" baseline="0" dirty="0">
                <a:ln>
                  <a:noFill/>
                </a:ln>
                <a:effectLst/>
              </a:rPr>
              <a:t>PostgreSQL</a:t>
            </a:r>
            <a:r>
              <a:rPr kumimoji="0" lang="en-US" altLang="en-US" sz="1800" b="0" i="0" u="none" strike="noStrike" cap="none" normalizeH="0" baseline="0" dirty="0">
                <a:ln>
                  <a:noFill/>
                </a:ln>
                <a:effectLst/>
              </a:rPr>
              <a:t> to enable efficient querying.</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Web Development: Use </a:t>
            </a:r>
            <a:r>
              <a:rPr kumimoji="0" lang="en-US" altLang="en-US" sz="1800" i="0" u="none" strike="noStrike" cap="none" normalizeH="0" baseline="0" dirty="0">
                <a:ln>
                  <a:noFill/>
                </a:ln>
                <a:effectLst/>
              </a:rPr>
              <a:t>Python</a:t>
            </a:r>
            <a:r>
              <a:rPr kumimoji="0" lang="en-US" altLang="en-US" sz="1800" b="0" i="0" u="none" strike="noStrike" cap="none" normalizeH="0" baseline="0" dirty="0">
                <a:ln>
                  <a:noFill/>
                </a:ln>
                <a:effectLst/>
              </a:rPr>
              <a:t> and </a:t>
            </a:r>
            <a:r>
              <a:rPr kumimoji="0" lang="en-US" altLang="en-US" sz="1800" i="0" u="none" strike="noStrike" cap="none" normalizeH="0" baseline="0" dirty="0">
                <a:ln>
                  <a:noFill/>
                </a:ln>
                <a:effectLst/>
              </a:rPr>
              <a:t>Flask </a:t>
            </a:r>
            <a:r>
              <a:rPr kumimoji="0" lang="en-US" altLang="en-US" sz="1800" b="0" i="0" u="none" strike="noStrike" cap="none" normalizeH="0" baseline="0" dirty="0">
                <a:ln>
                  <a:noFill/>
                </a:ln>
                <a:effectLst/>
              </a:rPr>
              <a:t>for building the web application interface.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t>4. </a:t>
            </a:r>
            <a:r>
              <a:rPr kumimoji="0" lang="en-US" altLang="en-US" sz="2000" b="1" i="0" u="none" strike="noStrike" cap="none" normalizeH="0" baseline="0" dirty="0">
                <a:ln>
                  <a:noFill/>
                </a:ln>
                <a:effectLst/>
              </a:rPr>
              <a:t>Evaluation</a:t>
            </a:r>
            <a:endParaRPr kumimoji="0" lang="en-US" altLang="en-US" sz="2000" b="0" i="0" u="none" strike="noStrike" cap="none" normalizeH="0" baseline="0" dirty="0">
              <a:ln>
                <a:noFill/>
              </a:ln>
              <a:effectLst/>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Assess the system’s effectiveness by comparing generated reports with human-written ones.</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effectLst/>
              </a:rPr>
              <a:t>Evaluate accuracy, relevance, and compliance with current standards.</a:t>
            </a:r>
          </a:p>
        </p:txBody>
      </p:sp>
      <p:sp>
        <p:nvSpPr>
          <p:cNvPr id="8" name="Slide Number Placeholder 7">
            <a:extLst>
              <a:ext uri="{FF2B5EF4-FFF2-40B4-BE49-F238E27FC236}">
                <a16:creationId xmlns:a16="http://schemas.microsoft.com/office/drawing/2014/main" id="{AB3678F9-12F3-0F27-1E4C-9A3CFA603B04}"/>
              </a:ext>
            </a:extLst>
          </p:cNvPr>
          <p:cNvSpPr>
            <a:spLocks noGrp="1"/>
          </p:cNvSpPr>
          <p:nvPr>
            <p:ph type="sldNum" sz="quarter" idx="12"/>
          </p:nvPr>
        </p:nvSpPr>
        <p:spPr/>
        <p:txBody>
          <a:bodyPr/>
          <a:lstStyle/>
          <a:p>
            <a:fld id="{B3D0393D-31CD-418D-B138-6939F85065E4}" type="slidenum">
              <a:rPr lang="en-US" smtClean="0"/>
              <a:t>7</a:t>
            </a:fld>
            <a:endParaRPr lang="en-US"/>
          </a:p>
        </p:txBody>
      </p:sp>
      <p:pic>
        <p:nvPicPr>
          <p:cNvPr id="7" name="Graphic 6" descr="Circles with arrows outline">
            <a:extLst>
              <a:ext uri="{FF2B5EF4-FFF2-40B4-BE49-F238E27FC236}">
                <a16:creationId xmlns:a16="http://schemas.microsoft.com/office/drawing/2014/main" id="{3A69ED9C-1559-8867-F0BF-F22943DBED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1546"/>
            <a:ext cx="914400" cy="914400"/>
          </a:xfrm>
          <a:prstGeom prst="rect">
            <a:avLst/>
          </a:prstGeom>
        </p:spPr>
      </p:pic>
    </p:spTree>
    <p:extLst>
      <p:ext uri="{BB962C8B-B14F-4D97-AF65-F5344CB8AC3E}">
        <p14:creationId xmlns:p14="http://schemas.microsoft.com/office/powerpoint/2010/main" val="59579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7483-700A-F799-162D-142876F54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906F4-8936-B418-BF43-7871FACD531E}"/>
              </a:ext>
            </a:extLst>
          </p:cNvPr>
          <p:cNvSpPr>
            <a:spLocks noGrp="1"/>
          </p:cNvSpPr>
          <p:nvPr>
            <p:ph type="title"/>
          </p:nvPr>
        </p:nvSpPr>
        <p:spPr>
          <a:xfrm>
            <a:off x="3853542" y="365125"/>
            <a:ext cx="7500257" cy="1325563"/>
          </a:xfrm>
        </p:spPr>
        <p:txBody>
          <a:bodyPr/>
          <a:lstStyle/>
          <a:p>
            <a:r>
              <a:rPr lang="en-US" b="1" dirty="0">
                <a:solidFill>
                  <a:schemeClr val="accent4">
                    <a:lumMod val="60000"/>
                    <a:lumOff val="40000"/>
                  </a:schemeClr>
                </a:solidFill>
              </a:rPr>
              <a:t>DELIVERABLES</a:t>
            </a:r>
          </a:p>
        </p:txBody>
      </p:sp>
      <p:sp>
        <p:nvSpPr>
          <p:cNvPr id="3" name="Content Placeholder 2">
            <a:extLst>
              <a:ext uri="{FF2B5EF4-FFF2-40B4-BE49-F238E27FC236}">
                <a16:creationId xmlns:a16="http://schemas.microsoft.com/office/drawing/2014/main" id="{A051BCAF-83FC-5495-543A-144FFE2B65D5}"/>
              </a:ext>
            </a:extLst>
          </p:cNvPr>
          <p:cNvSpPr>
            <a:spLocks noGrp="1"/>
          </p:cNvSpPr>
          <p:nvPr>
            <p:ph idx="1"/>
          </p:nvPr>
        </p:nvSpPr>
        <p:spPr/>
        <p:txBody>
          <a:bodyPr>
            <a:normAutofit fontScale="70000" lnSpcReduction="20000"/>
          </a:bodyPr>
          <a:lstStyle/>
          <a:p>
            <a:pPr marL="0" indent="0" algn="just">
              <a:buNone/>
            </a:pPr>
            <a:r>
              <a:rPr lang="en-US" sz="3200" b="1" dirty="0"/>
              <a:t>1. Codebase</a:t>
            </a:r>
          </a:p>
          <a:p>
            <a:pPr algn="just"/>
            <a:r>
              <a:rPr lang="en-US" dirty="0">
                <a:latin typeface="Times New Roman" panose="02020603050405020304" pitchFamily="18" charset="0"/>
                <a:cs typeface="Times New Roman" panose="02020603050405020304" pitchFamily="18" charset="0"/>
              </a:rPr>
              <a:t>Document Embedding Pipeline: Scripts for extracting text from construction documents and converting them to vector embeddings using OllamaEmbeddings.</a:t>
            </a:r>
          </a:p>
          <a:p>
            <a:pPr algn="just"/>
            <a:r>
              <a:rPr lang="en-US" dirty="0">
                <a:latin typeface="Times New Roman" panose="02020603050405020304" pitchFamily="18" charset="0"/>
                <a:cs typeface="Times New Roman" panose="02020603050405020304" pitchFamily="18" charset="0"/>
              </a:rPr>
              <a:t>API Endpoints: Flask API to handle user queries and return relevant document data.</a:t>
            </a:r>
          </a:p>
          <a:p>
            <a:pPr marL="0" indent="0" algn="just">
              <a:buNone/>
            </a:pPr>
            <a:endParaRPr lang="en-US" dirty="0"/>
          </a:p>
          <a:p>
            <a:pPr marL="0" indent="0" algn="just">
              <a:buNone/>
            </a:pPr>
            <a:r>
              <a:rPr lang="en-US" sz="3200" b="1" dirty="0"/>
              <a:t>2. Documentation</a:t>
            </a:r>
          </a:p>
          <a:p>
            <a:pPr algn="just"/>
            <a:r>
              <a:rPr lang="en-US" dirty="0"/>
              <a:t>API Documentation: A user guide detailing API access, endpoint specifications, and example queries.</a:t>
            </a:r>
          </a:p>
          <a:p>
            <a:pPr algn="just"/>
            <a:r>
              <a:rPr lang="en-US" dirty="0"/>
              <a:t>User Manual: Instructions for system setup, including environment configuration, database setup, and document loading procedures.</a:t>
            </a:r>
          </a:p>
          <a:p>
            <a:pPr marL="0" indent="0" algn="just">
              <a:buNone/>
            </a:pPr>
            <a:endParaRPr lang="en-US" dirty="0"/>
          </a:p>
          <a:p>
            <a:pPr marL="0" indent="0" algn="just">
              <a:buNone/>
            </a:pPr>
            <a:r>
              <a:rPr lang="en-US" sz="3200" b="1" dirty="0"/>
              <a:t>3. Testing and Validation Files</a:t>
            </a:r>
          </a:p>
          <a:p>
            <a:pPr algn="just"/>
            <a:r>
              <a:rPr lang="en-US" dirty="0"/>
              <a:t>Test Scripts: Automated tests to verify embedding accuracy and API responsiveness.</a:t>
            </a:r>
          </a:p>
          <a:p>
            <a:pPr algn="just"/>
            <a:r>
              <a:rPr lang="en-US" dirty="0"/>
              <a:t>Sample Queries: A set of common inspection-related queries to validate retrieval capabilities and system performance.</a:t>
            </a:r>
          </a:p>
        </p:txBody>
      </p:sp>
      <p:sp>
        <p:nvSpPr>
          <p:cNvPr id="6" name="Slide Number Placeholder 5">
            <a:extLst>
              <a:ext uri="{FF2B5EF4-FFF2-40B4-BE49-F238E27FC236}">
                <a16:creationId xmlns:a16="http://schemas.microsoft.com/office/drawing/2014/main" id="{7A4AEB5C-CB93-FB0B-70A1-ED618DE0049D}"/>
              </a:ext>
            </a:extLst>
          </p:cNvPr>
          <p:cNvSpPr>
            <a:spLocks noGrp="1"/>
          </p:cNvSpPr>
          <p:nvPr>
            <p:ph type="sldNum" sz="quarter" idx="12"/>
          </p:nvPr>
        </p:nvSpPr>
        <p:spPr/>
        <p:txBody>
          <a:bodyPr/>
          <a:lstStyle/>
          <a:p>
            <a:fld id="{B3D0393D-31CD-418D-B138-6939F85065E4}" type="slidenum">
              <a:rPr lang="en-US" smtClean="0"/>
              <a:t>8</a:t>
            </a:fld>
            <a:endParaRPr lang="en-US"/>
          </a:p>
        </p:txBody>
      </p:sp>
      <p:pic>
        <p:nvPicPr>
          <p:cNvPr id="5" name="Graphic 4" descr="Inventory outline">
            <a:extLst>
              <a:ext uri="{FF2B5EF4-FFF2-40B4-BE49-F238E27FC236}">
                <a16:creationId xmlns:a16="http://schemas.microsoft.com/office/drawing/2014/main" id="{3C9BD8C3-1006-7B6E-73AF-504E350AF5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278369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41369-2F01-3667-BB11-5539B89E4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5556F-59CE-A0DE-8B37-44EBCFB6FF16}"/>
              </a:ext>
            </a:extLst>
          </p:cNvPr>
          <p:cNvSpPr>
            <a:spLocks noGrp="1"/>
          </p:cNvSpPr>
          <p:nvPr>
            <p:ph type="title"/>
          </p:nvPr>
        </p:nvSpPr>
        <p:spPr>
          <a:xfrm>
            <a:off x="3058886" y="365125"/>
            <a:ext cx="8294914" cy="1325563"/>
          </a:xfrm>
        </p:spPr>
        <p:txBody>
          <a:bodyPr/>
          <a:lstStyle/>
          <a:p>
            <a:r>
              <a:rPr lang="en-US" b="1" dirty="0">
                <a:solidFill>
                  <a:schemeClr val="accent4">
                    <a:lumMod val="60000"/>
                    <a:lumOff val="40000"/>
                  </a:schemeClr>
                </a:solidFill>
              </a:rPr>
              <a:t>EVALUATION METRICS</a:t>
            </a:r>
          </a:p>
        </p:txBody>
      </p:sp>
      <p:sp>
        <p:nvSpPr>
          <p:cNvPr id="3" name="Content Placeholder 2">
            <a:extLst>
              <a:ext uri="{FF2B5EF4-FFF2-40B4-BE49-F238E27FC236}">
                <a16:creationId xmlns:a16="http://schemas.microsoft.com/office/drawing/2014/main" id="{D6F606D4-AB25-7689-3348-2FCA2EA77EAA}"/>
              </a:ext>
            </a:extLst>
          </p:cNvPr>
          <p:cNvSpPr>
            <a:spLocks noGrp="1"/>
          </p:cNvSpPr>
          <p:nvPr>
            <p:ph idx="1"/>
          </p:nvPr>
        </p:nvSpPr>
        <p:spPr/>
        <p:txBody>
          <a:bodyPr>
            <a:noAutofit/>
          </a:bodyPr>
          <a:lstStyle/>
          <a:p>
            <a:pPr marL="0" indent="0">
              <a:buNone/>
            </a:pPr>
            <a:r>
              <a:rPr lang="en-US" sz="2000" b="1" dirty="0"/>
              <a:t>Evaluation Metrics</a:t>
            </a:r>
          </a:p>
          <a:p>
            <a:r>
              <a:rPr lang="en-US" sz="1800" dirty="0"/>
              <a:t>Embedding Accuracy: Measure the precision of document retrieval based on user queries using </a:t>
            </a:r>
            <a:r>
              <a:rPr lang="en-US" sz="1800" dirty="0" err="1"/>
              <a:t>Bluescore</a:t>
            </a:r>
            <a:r>
              <a:rPr lang="en-US" sz="1800" dirty="0"/>
              <a:t>  similarity scores to ensure relevance.</a:t>
            </a:r>
          </a:p>
          <a:p>
            <a:r>
              <a:rPr lang="en-US" sz="1800" dirty="0"/>
              <a:t>Response Quality: Evaluate the relevance and clarity of responses generated by LLM for a variety of inspection-related queries.</a:t>
            </a:r>
          </a:p>
          <a:p>
            <a:r>
              <a:rPr lang="en-US" sz="1800" dirty="0"/>
              <a:t>System Performance: Analyze API response times and throughput, particularly during peak usage, to assess efficiency and scalability.</a:t>
            </a:r>
          </a:p>
          <a:p>
            <a:pPr marL="0" indent="0">
              <a:buNone/>
            </a:pPr>
            <a:endParaRPr lang="en-US" sz="1800" dirty="0"/>
          </a:p>
          <a:p>
            <a:pPr marL="0" indent="0">
              <a:buNone/>
            </a:pPr>
            <a:r>
              <a:rPr lang="en-US" sz="2000" b="1" dirty="0"/>
              <a:t>Validation Techniques</a:t>
            </a:r>
          </a:p>
          <a:p>
            <a:r>
              <a:rPr lang="en-US" sz="1800" dirty="0"/>
              <a:t>Relevance Testing: Test accuracy and relevance with predefined inspection queries.</a:t>
            </a:r>
          </a:p>
          <a:p>
            <a:r>
              <a:rPr lang="en-US" sz="1800" dirty="0"/>
              <a:t>API Performance Testing: Load test for robustness under concurrent requests.</a:t>
            </a:r>
          </a:p>
          <a:p>
            <a:r>
              <a:rPr lang="en-US" sz="1800" dirty="0"/>
              <a:t>User Feedback Collection: Gather user insights on response accuracy and clarity.</a:t>
            </a:r>
          </a:p>
        </p:txBody>
      </p:sp>
      <p:sp>
        <p:nvSpPr>
          <p:cNvPr id="4" name="Slide Number Placeholder 3">
            <a:extLst>
              <a:ext uri="{FF2B5EF4-FFF2-40B4-BE49-F238E27FC236}">
                <a16:creationId xmlns:a16="http://schemas.microsoft.com/office/drawing/2014/main" id="{3BBC9A37-1E23-13B4-D753-3FF8E6EE917C}"/>
              </a:ext>
            </a:extLst>
          </p:cNvPr>
          <p:cNvSpPr>
            <a:spLocks noGrp="1"/>
          </p:cNvSpPr>
          <p:nvPr>
            <p:ph type="sldNum" sz="quarter" idx="12"/>
          </p:nvPr>
        </p:nvSpPr>
        <p:spPr/>
        <p:txBody>
          <a:bodyPr/>
          <a:lstStyle/>
          <a:p>
            <a:fld id="{B3D0393D-31CD-418D-B138-6939F85065E4}" type="slidenum">
              <a:rPr lang="en-US" smtClean="0"/>
              <a:t>9</a:t>
            </a:fld>
            <a:endParaRPr lang="en-US"/>
          </a:p>
        </p:txBody>
      </p:sp>
      <p:pic>
        <p:nvPicPr>
          <p:cNvPr id="6" name="Graphic 5" descr="Clipboard Partially Checked outline">
            <a:extLst>
              <a:ext uri="{FF2B5EF4-FFF2-40B4-BE49-F238E27FC236}">
                <a16:creationId xmlns:a16="http://schemas.microsoft.com/office/drawing/2014/main" id="{CA829FF7-F955-A34A-9C10-3BB8AFC157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223100828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Team Blue</Template>
  <TotalTime>167</TotalTime>
  <Words>1306</Words>
  <Application>Microsoft Office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Aptos</vt:lpstr>
      <vt:lpstr>Arial</vt:lpstr>
      <vt:lpstr>Posterama</vt:lpstr>
      <vt:lpstr>Posterama Text SemiBold</vt:lpstr>
      <vt:lpstr>Times New Roman</vt:lpstr>
      <vt:lpstr>Custom</vt:lpstr>
      <vt:lpstr>   Enhancing Construction Inspection through Retrieval-Augmented Large Language Models (RAG-LLM): Integrating Real-Time Data Retrieval with Automated Report Generation.</vt:lpstr>
      <vt:lpstr>PROJECT TOPIC</vt:lpstr>
      <vt:lpstr>PROJECT OBJECTIVES</vt:lpstr>
      <vt:lpstr>PROJECT CONTRIBUTION</vt:lpstr>
      <vt:lpstr>BRIEF LITEARURE REVIEW</vt:lpstr>
      <vt:lpstr>BRIEF LITEARURE REVIEW</vt:lpstr>
      <vt:lpstr>RESEARCH METHOD</vt:lpstr>
      <vt:lpstr>DELIVERABLES</vt:lpstr>
      <vt:lpstr>EVALUATION METRICS</vt:lpstr>
      <vt:lpstr>REFERENCES</vt:lpstr>
    </vt:vector>
  </TitlesOfParts>
  <Company>University of New Haven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Samsami, Reihaneh</dc:creator>
  <cp:lastModifiedBy>Hemanth Chodagam</cp:lastModifiedBy>
  <cp:revision>19</cp:revision>
  <dcterms:created xsi:type="dcterms:W3CDTF">2024-11-01T19:35:41Z</dcterms:created>
  <dcterms:modified xsi:type="dcterms:W3CDTF">2025-03-23T21:48:22Z</dcterms:modified>
</cp:coreProperties>
</file>