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58" r:id="rId4"/>
    <p:sldId id="262" r:id="rId5"/>
    <p:sldId id="259" r:id="rId6"/>
    <p:sldId id="260" r:id="rId7"/>
    <p:sldId id="261"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EF2F0A-53CE-4198-90AE-F4B9336E6B09}" v="1251" dt="2023-10-14T23:36:54.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68" autoAdjust="0"/>
    <p:restoredTop sz="94660"/>
  </p:normalViewPr>
  <p:slideViewPr>
    <p:cSldViewPr snapToGrid="0">
      <p:cViewPr varScale="1">
        <p:scale>
          <a:sx n="139" d="100"/>
          <a:sy n="139" d="100"/>
        </p:scale>
        <p:origin x="20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10/16/23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7512821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10/16/23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1399229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10/16/23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75354869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10/16/23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7169894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10/16/23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6320150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10/16/23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329696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10/16/23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5108569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10/16/23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1166266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10/16/23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2409938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10/16/23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912680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10/16/23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0614634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10/16/23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545557"/>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Western food arranged on table">
            <a:extLst>
              <a:ext uri="{FF2B5EF4-FFF2-40B4-BE49-F238E27FC236}">
                <a16:creationId xmlns:a16="http://schemas.microsoft.com/office/drawing/2014/main" id="{BA07DEC8-A3D5-A7E4-B99A-7AED55CE4FF1}"/>
              </a:ext>
            </a:extLst>
          </p:cNvPr>
          <p:cNvPicPr>
            <a:picLocks noChangeAspect="1"/>
          </p:cNvPicPr>
          <p:nvPr/>
        </p:nvPicPr>
        <p:blipFill rotWithShape="1">
          <a:blip r:embed="rId2">
            <a:alphaModFix/>
          </a:blip>
          <a:srcRect r="-2" b="15603"/>
          <a:stretch/>
        </p:blipFill>
        <p:spPr>
          <a:xfrm>
            <a:off x="20" y="10"/>
            <a:ext cx="12191980" cy="6857985"/>
          </a:xfrm>
          <a:prstGeom prst="rect">
            <a:avLst/>
          </a:prstGeom>
          <a:noFill/>
        </p:spPr>
      </p:pic>
      <p:sp>
        <p:nvSpPr>
          <p:cNvPr id="2" name="Title 1"/>
          <p:cNvSpPr>
            <a:spLocks noGrp="1"/>
          </p:cNvSpPr>
          <p:nvPr>
            <p:ph type="ctrTitle"/>
          </p:nvPr>
        </p:nvSpPr>
        <p:spPr>
          <a:xfrm>
            <a:off x="2783458" y="3555486"/>
            <a:ext cx="7338906" cy="806099"/>
          </a:xfrm>
        </p:spPr>
        <p:txBody>
          <a:bodyPr anchor="b">
            <a:normAutofit/>
          </a:bodyPr>
          <a:lstStyle/>
          <a:p>
            <a:r>
              <a:rPr lang="en-US" b="1" dirty="0">
                <a:solidFill>
                  <a:srgbClr val="FFC000"/>
                </a:solidFill>
              </a:rPr>
              <a:t>FOOD DEMAND FORECASTING</a:t>
            </a:r>
          </a:p>
        </p:txBody>
      </p:sp>
      <p:sp>
        <p:nvSpPr>
          <p:cNvPr id="30" name="Date Placeholder 3">
            <a:extLst>
              <a:ext uri="{FF2B5EF4-FFF2-40B4-BE49-F238E27FC236}">
                <a16:creationId xmlns:a16="http://schemas.microsoft.com/office/drawing/2014/main" id="{E36EB3A5-E8FB-48A5-BB59-1E449A9F73BB}"/>
              </a:ext>
            </a:extLst>
          </p:cNvPr>
          <p:cNvSpPr>
            <a:spLocks noGrp="1"/>
          </p:cNvSpPr>
          <p:nvPr>
            <p:ph type="dt" sz="half" idx="10"/>
          </p:nvPr>
        </p:nvSpPr>
        <p:spPr>
          <a:xfrm>
            <a:off x="912628" y="6356350"/>
            <a:ext cx="2743200" cy="365125"/>
          </a:xfrm>
        </p:spPr>
        <p:txBody>
          <a:bodyPr/>
          <a:lstStyle/>
          <a:p>
            <a:pPr>
              <a:spcAft>
                <a:spcPts val="600"/>
              </a:spcAft>
            </a:pPr>
            <a:fld id="{CA6039CF-8BD5-4560-8690-CAEC00743C1D}" type="datetime1">
              <a:rPr lang="en-US" smtClean="0">
                <a:solidFill>
                  <a:srgbClr val="FFFFFF"/>
                </a:solidFill>
                <a:effectLst>
                  <a:outerShdw blurRad="38100" dist="38100" dir="2700000" algn="tl">
                    <a:srgbClr val="000000">
                      <a:alpha val="43137"/>
                    </a:srgbClr>
                  </a:outerShdw>
                </a:effectLst>
              </a:rPr>
              <a:pPr>
                <a:spcAft>
                  <a:spcPts val="600"/>
                </a:spcAft>
              </a:pPr>
              <a:t>10/16/23</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CC2CA64-2E2E-4779-834D-2AC6F8BBF854}"/>
              </a:ext>
            </a:extLst>
          </p:cNvPr>
          <p:cNvSpPr>
            <a:spLocks noGrp="1"/>
          </p:cNvSpPr>
          <p:nvPr>
            <p:ph type="title"/>
          </p:nvPr>
        </p:nvSpPr>
        <p:spPr>
          <a:xfrm>
            <a:off x="914400" y="1371600"/>
            <a:ext cx="4533900" cy="3591463"/>
          </a:xfrm>
        </p:spPr>
        <p:txBody>
          <a:bodyPr anchor="t">
            <a:normAutofit/>
          </a:bodyPr>
          <a:lstStyle/>
          <a:p>
            <a:r>
              <a:rPr lang="en-US" dirty="0"/>
              <a:t>Contents:</a:t>
            </a:r>
          </a:p>
        </p:txBody>
      </p:sp>
      <p:sp>
        <p:nvSpPr>
          <p:cNvPr id="7" name="Content Placeholder 2">
            <a:extLst>
              <a:ext uri="{FF2B5EF4-FFF2-40B4-BE49-F238E27FC236}">
                <a16:creationId xmlns:a16="http://schemas.microsoft.com/office/drawing/2014/main" id="{0F0950C1-3902-D67C-BDDF-DD7B8845E1CC}"/>
              </a:ext>
            </a:extLst>
          </p:cNvPr>
          <p:cNvSpPr>
            <a:spLocks noGrp="1"/>
          </p:cNvSpPr>
          <p:nvPr>
            <p:ph idx="1"/>
          </p:nvPr>
        </p:nvSpPr>
        <p:spPr>
          <a:xfrm>
            <a:off x="6400799" y="1439141"/>
            <a:ext cx="4795405" cy="4352059"/>
          </a:xfrm>
        </p:spPr>
        <p:txBody>
          <a:bodyPr vert="horz" lIns="91440" tIns="45720" rIns="91440" bIns="45720" rtlCol="0">
            <a:normAutofit/>
          </a:bodyPr>
          <a:lstStyle/>
          <a:p>
            <a:r>
              <a:rPr lang="en-US" dirty="0"/>
              <a:t>Team Introduction</a:t>
            </a:r>
          </a:p>
          <a:p>
            <a:r>
              <a:rPr lang="en-US" dirty="0"/>
              <a:t>Problem Statement</a:t>
            </a:r>
          </a:p>
          <a:p>
            <a:r>
              <a:rPr lang="en-US" dirty="0"/>
              <a:t>Business Understanding</a:t>
            </a:r>
          </a:p>
          <a:p>
            <a:r>
              <a:rPr lang="en-US" dirty="0"/>
              <a:t>Data Understanding</a:t>
            </a:r>
          </a:p>
          <a:p>
            <a:r>
              <a:rPr lang="en-US" dirty="0"/>
              <a:t>Data Preparation</a:t>
            </a:r>
          </a:p>
          <a:p>
            <a:r>
              <a:rPr lang="en-US" dirty="0"/>
              <a:t>Proposed Solution</a:t>
            </a:r>
          </a:p>
        </p:txBody>
      </p:sp>
    </p:spTree>
    <p:extLst>
      <p:ext uri="{BB962C8B-B14F-4D97-AF65-F5344CB8AC3E}">
        <p14:creationId xmlns:p14="http://schemas.microsoft.com/office/powerpoint/2010/main" val="189829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6E6B-446D-D50F-E367-2007BA4829C9}"/>
              </a:ext>
            </a:extLst>
          </p:cNvPr>
          <p:cNvSpPr>
            <a:spLocks noGrp="1"/>
          </p:cNvSpPr>
          <p:nvPr>
            <p:ph type="title"/>
          </p:nvPr>
        </p:nvSpPr>
        <p:spPr>
          <a:xfrm>
            <a:off x="856891" y="322055"/>
            <a:ext cx="10363200" cy="957532"/>
          </a:xfrm>
        </p:spPr>
        <p:txBody>
          <a:bodyPr>
            <a:normAutofit/>
          </a:bodyPr>
          <a:lstStyle/>
          <a:p>
            <a:pPr algn="ctr"/>
            <a:r>
              <a:rPr lang="en-US" b="1" dirty="0"/>
              <a:t>Meet the Team</a:t>
            </a:r>
          </a:p>
        </p:txBody>
      </p:sp>
      <p:pic>
        <p:nvPicPr>
          <p:cNvPr id="6" name="Picture 5" descr="A child sitting on a bench&#10;&#10;Description automatically generated">
            <a:extLst>
              <a:ext uri="{FF2B5EF4-FFF2-40B4-BE49-F238E27FC236}">
                <a16:creationId xmlns:a16="http://schemas.microsoft.com/office/drawing/2014/main" id="{9DB11C46-22E2-0A64-B5E9-FC9FA54634AF}"/>
              </a:ext>
            </a:extLst>
          </p:cNvPr>
          <p:cNvPicPr>
            <a:picLocks noChangeAspect="1"/>
          </p:cNvPicPr>
          <p:nvPr/>
        </p:nvPicPr>
        <p:blipFill>
          <a:blip r:embed="rId2"/>
          <a:stretch>
            <a:fillRect/>
          </a:stretch>
        </p:blipFill>
        <p:spPr>
          <a:xfrm>
            <a:off x="386752" y="1946694"/>
            <a:ext cx="2662687" cy="2978988"/>
          </a:xfrm>
          <a:prstGeom prst="rect">
            <a:avLst/>
          </a:prstGeom>
        </p:spPr>
      </p:pic>
      <p:pic>
        <p:nvPicPr>
          <p:cNvPr id="7" name="Picture 6" descr="A person standing in front of a waterfall&#10;&#10;Description automatically generated">
            <a:extLst>
              <a:ext uri="{FF2B5EF4-FFF2-40B4-BE49-F238E27FC236}">
                <a16:creationId xmlns:a16="http://schemas.microsoft.com/office/drawing/2014/main" id="{C0F72BF5-37EF-3101-D46F-151DBD719610}"/>
              </a:ext>
            </a:extLst>
          </p:cNvPr>
          <p:cNvPicPr>
            <a:picLocks noChangeAspect="1"/>
          </p:cNvPicPr>
          <p:nvPr/>
        </p:nvPicPr>
        <p:blipFill>
          <a:blip r:embed="rId3"/>
          <a:stretch>
            <a:fillRect/>
          </a:stretch>
        </p:blipFill>
        <p:spPr>
          <a:xfrm>
            <a:off x="3402043" y="1942740"/>
            <a:ext cx="2799991" cy="2986897"/>
          </a:xfrm>
          <a:prstGeom prst="rect">
            <a:avLst/>
          </a:prstGeom>
        </p:spPr>
      </p:pic>
      <p:pic>
        <p:nvPicPr>
          <p:cNvPr id="8" name="Picture 7" descr="A person taking a selfie&#10;&#10;Description automatically generated">
            <a:extLst>
              <a:ext uri="{FF2B5EF4-FFF2-40B4-BE49-F238E27FC236}">
                <a16:creationId xmlns:a16="http://schemas.microsoft.com/office/drawing/2014/main" id="{D0ED60A4-5E8B-A438-E3BD-6B699BEB3F77}"/>
              </a:ext>
            </a:extLst>
          </p:cNvPr>
          <p:cNvPicPr>
            <a:picLocks noChangeAspect="1"/>
          </p:cNvPicPr>
          <p:nvPr/>
        </p:nvPicPr>
        <p:blipFill>
          <a:blip r:embed="rId4"/>
          <a:stretch>
            <a:fillRect/>
          </a:stretch>
        </p:blipFill>
        <p:spPr>
          <a:xfrm>
            <a:off x="6565780" y="1946694"/>
            <a:ext cx="2654779" cy="2978988"/>
          </a:xfrm>
          <a:prstGeom prst="rect">
            <a:avLst/>
          </a:prstGeom>
        </p:spPr>
      </p:pic>
      <p:sp>
        <p:nvSpPr>
          <p:cNvPr id="9" name="TextBox 8">
            <a:extLst>
              <a:ext uri="{FF2B5EF4-FFF2-40B4-BE49-F238E27FC236}">
                <a16:creationId xmlns:a16="http://schemas.microsoft.com/office/drawing/2014/main" id="{A9238104-3107-9859-0E29-A90C51B09E9C}"/>
              </a:ext>
            </a:extLst>
          </p:cNvPr>
          <p:cNvSpPr txBox="1"/>
          <p:nvPr/>
        </p:nvSpPr>
        <p:spPr>
          <a:xfrm>
            <a:off x="623850" y="5299307"/>
            <a:ext cx="2421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Supraja </a:t>
            </a:r>
            <a:r>
              <a:rPr lang="en-US" b="1" err="1"/>
              <a:t>Kodiganti</a:t>
            </a:r>
            <a:endParaRPr lang="en-US"/>
          </a:p>
          <a:p>
            <a:pPr algn="ctr"/>
            <a:r>
              <a:rPr lang="en-US" b="1"/>
              <a:t>ML Engineer</a:t>
            </a:r>
            <a:endParaRPr lang="en-US" b="1" dirty="0"/>
          </a:p>
        </p:txBody>
      </p:sp>
      <p:sp>
        <p:nvSpPr>
          <p:cNvPr id="10" name="TextBox 9">
            <a:extLst>
              <a:ext uri="{FF2B5EF4-FFF2-40B4-BE49-F238E27FC236}">
                <a16:creationId xmlns:a16="http://schemas.microsoft.com/office/drawing/2014/main" id="{50E9193B-4479-41FC-C340-557154332E83}"/>
              </a:ext>
            </a:extLst>
          </p:cNvPr>
          <p:cNvSpPr txBox="1"/>
          <p:nvPr/>
        </p:nvSpPr>
        <p:spPr>
          <a:xfrm>
            <a:off x="3585586" y="5299305"/>
            <a:ext cx="2421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Guna Jaswanth Reddy</a:t>
            </a:r>
          </a:p>
          <a:p>
            <a:pPr algn="ctr"/>
            <a:r>
              <a:rPr lang="en-US" b="1" dirty="0"/>
              <a:t>Data Scientist</a:t>
            </a:r>
          </a:p>
        </p:txBody>
      </p:sp>
      <p:sp>
        <p:nvSpPr>
          <p:cNvPr id="11" name="TextBox 10">
            <a:extLst>
              <a:ext uri="{FF2B5EF4-FFF2-40B4-BE49-F238E27FC236}">
                <a16:creationId xmlns:a16="http://schemas.microsoft.com/office/drawing/2014/main" id="{14692D12-B644-1AEE-C7E3-347B62BD961B}"/>
              </a:ext>
            </a:extLst>
          </p:cNvPr>
          <p:cNvSpPr txBox="1"/>
          <p:nvPr/>
        </p:nvSpPr>
        <p:spPr>
          <a:xfrm>
            <a:off x="6676718" y="5299307"/>
            <a:ext cx="2421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Sumanth </a:t>
            </a:r>
            <a:r>
              <a:rPr lang="en-US" b="1" dirty="0" err="1"/>
              <a:t>Ganimalla</a:t>
            </a:r>
          </a:p>
          <a:p>
            <a:pPr algn="ctr"/>
            <a:r>
              <a:rPr lang="en-US" b="1" dirty="0"/>
              <a:t>Cloud Engineer</a:t>
            </a:r>
          </a:p>
        </p:txBody>
      </p:sp>
      <p:pic>
        <p:nvPicPr>
          <p:cNvPr id="12" name="Picture 11" descr="A person in a suit and tie&#10;&#10;Description automatically generated">
            <a:extLst>
              <a:ext uri="{FF2B5EF4-FFF2-40B4-BE49-F238E27FC236}">
                <a16:creationId xmlns:a16="http://schemas.microsoft.com/office/drawing/2014/main" id="{AEEA84DE-EF1A-34D4-CBC5-3DEC98B140A1}"/>
              </a:ext>
            </a:extLst>
          </p:cNvPr>
          <p:cNvPicPr>
            <a:picLocks noChangeAspect="1"/>
          </p:cNvPicPr>
          <p:nvPr/>
        </p:nvPicPr>
        <p:blipFill>
          <a:blip r:embed="rId5"/>
          <a:stretch>
            <a:fillRect/>
          </a:stretch>
        </p:blipFill>
        <p:spPr>
          <a:xfrm>
            <a:off x="9487019" y="1946694"/>
            <a:ext cx="2304452" cy="2978989"/>
          </a:xfrm>
          <a:prstGeom prst="rect">
            <a:avLst/>
          </a:prstGeom>
        </p:spPr>
      </p:pic>
      <p:sp>
        <p:nvSpPr>
          <p:cNvPr id="13" name="TextBox 12">
            <a:extLst>
              <a:ext uri="{FF2B5EF4-FFF2-40B4-BE49-F238E27FC236}">
                <a16:creationId xmlns:a16="http://schemas.microsoft.com/office/drawing/2014/main" id="{C99A24D3-C9C5-DEFD-FCC4-A865AEFEE5E6}"/>
              </a:ext>
            </a:extLst>
          </p:cNvPr>
          <p:cNvSpPr txBox="1"/>
          <p:nvPr/>
        </p:nvSpPr>
        <p:spPr>
          <a:xfrm>
            <a:off x="9422793" y="5299306"/>
            <a:ext cx="2421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Godswill </a:t>
            </a:r>
            <a:r>
              <a:rPr lang="en-US" b="1" err="1"/>
              <a:t>Ikwan</a:t>
            </a:r>
          </a:p>
          <a:p>
            <a:pPr algn="ctr"/>
            <a:r>
              <a:rPr lang="en-US" b="1" dirty="0"/>
              <a:t>Data Engineer</a:t>
            </a:r>
          </a:p>
        </p:txBody>
      </p:sp>
    </p:spTree>
    <p:extLst>
      <p:ext uri="{BB962C8B-B14F-4D97-AF65-F5344CB8AC3E}">
        <p14:creationId xmlns:p14="http://schemas.microsoft.com/office/powerpoint/2010/main" val="214250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5164-56A3-ABFF-3210-9B942640D55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A8FB5BB-BB5C-448F-54F6-EE530A5C3ADC}"/>
              </a:ext>
            </a:extLst>
          </p:cNvPr>
          <p:cNvSpPr>
            <a:spLocks noGrp="1"/>
          </p:cNvSpPr>
          <p:nvPr>
            <p:ph idx="1"/>
          </p:nvPr>
        </p:nvSpPr>
        <p:spPr/>
        <p:txBody>
          <a:bodyPr vert="horz" lIns="91440" tIns="45720" rIns="91440" bIns="45720" rtlCol="0" anchor="t">
            <a:normAutofit/>
          </a:bodyPr>
          <a:lstStyle/>
          <a:p>
            <a:pPr marL="0" indent="0">
              <a:buNone/>
            </a:pPr>
            <a:r>
              <a:rPr lang="en-US" sz="1800" b="1" dirty="0">
                <a:solidFill>
                  <a:srgbClr val="1F2328"/>
                </a:solidFill>
                <a:ea typeface="+mn-lt"/>
                <a:cs typeface="+mn-lt"/>
              </a:rPr>
              <a:t>Your customer is a food delivery service with locations in several cities. In these cities, they operate several fulfillment centers for delivering meal orders to clients. The client wants you to assist these facilities with demand forecasts for the following weeks so that they may organize their raw material supply properly. Most raw materials are replenished on a weekly basis, and because the raw materials are perishable, procurement planning is critical. Second, precise demand estimates are beneficial in the staffing of the centers.</a:t>
            </a:r>
            <a:endParaRPr lang="en-US" b="1" dirty="0">
              <a:ea typeface="+mn-lt"/>
              <a:cs typeface="+mn-lt"/>
            </a:endParaRPr>
          </a:p>
        </p:txBody>
      </p:sp>
    </p:spTree>
    <p:extLst>
      <p:ext uri="{BB962C8B-B14F-4D97-AF65-F5344CB8AC3E}">
        <p14:creationId xmlns:p14="http://schemas.microsoft.com/office/powerpoint/2010/main" val="98934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1324-5821-CFA0-B42B-A15DC63150F8}"/>
              </a:ext>
            </a:extLst>
          </p:cNvPr>
          <p:cNvSpPr>
            <a:spLocks noGrp="1"/>
          </p:cNvSpPr>
          <p:nvPr>
            <p:ph type="title"/>
          </p:nvPr>
        </p:nvSpPr>
        <p:spPr>
          <a:xfrm>
            <a:off x="914400" y="1371601"/>
            <a:ext cx="10363200" cy="727495"/>
          </a:xfrm>
        </p:spPr>
        <p:txBody>
          <a:bodyPr/>
          <a:lstStyle/>
          <a:p>
            <a:r>
              <a:rPr lang="en-US" dirty="0"/>
              <a:t>Business Understanding</a:t>
            </a:r>
          </a:p>
        </p:txBody>
      </p:sp>
      <p:sp>
        <p:nvSpPr>
          <p:cNvPr id="3" name="Content Placeholder 2">
            <a:extLst>
              <a:ext uri="{FF2B5EF4-FFF2-40B4-BE49-F238E27FC236}">
                <a16:creationId xmlns:a16="http://schemas.microsoft.com/office/drawing/2014/main" id="{CBDB36B3-4C5C-E962-948D-95F96388AE0B}"/>
              </a:ext>
            </a:extLst>
          </p:cNvPr>
          <p:cNvSpPr>
            <a:spLocks noGrp="1"/>
          </p:cNvSpPr>
          <p:nvPr>
            <p:ph idx="1"/>
          </p:nvPr>
        </p:nvSpPr>
        <p:spPr>
          <a:xfrm>
            <a:off x="914400" y="2170983"/>
            <a:ext cx="10478218" cy="3756469"/>
          </a:xfrm>
        </p:spPr>
        <p:txBody>
          <a:bodyPr vert="horz" lIns="91440" tIns="45720" rIns="91440" bIns="45720" rtlCol="0" anchor="t">
            <a:normAutofit/>
          </a:bodyPr>
          <a:lstStyle/>
          <a:p>
            <a:r>
              <a:rPr lang="en-US" b="1" dirty="0">
                <a:latin typeface="Grandview Display"/>
                <a:ea typeface="+mn-lt"/>
                <a:cs typeface="+mn-lt"/>
              </a:rPr>
              <a:t>Demand forecasting is a key component to every growing online business. </a:t>
            </a:r>
          </a:p>
          <a:p>
            <a:r>
              <a:rPr lang="en-US" b="1" dirty="0">
                <a:latin typeface="Grandview Display"/>
                <a:ea typeface="+mn-lt"/>
                <a:cs typeface="+mn-lt"/>
              </a:rPr>
              <a:t>Without proper demand forecasting processes in place, it can be nearly impossible to have the right amount of stock on hand at any given time. </a:t>
            </a:r>
            <a:endParaRPr lang="en-US" b="1" dirty="0"/>
          </a:p>
          <a:p>
            <a:r>
              <a:rPr lang="en-US" b="1" dirty="0">
                <a:latin typeface="Grandview Display"/>
                <a:ea typeface="+mn-lt"/>
                <a:cs typeface="+mn-lt"/>
              </a:rPr>
              <a:t>A food delivery service must deal with a lot of perishable raw materials which makes it more important for such a company to accurately forecast daily and weekly demand.</a:t>
            </a:r>
            <a:endParaRPr lang="en-US" b="1" dirty="0">
              <a:latin typeface="Grandview Display"/>
              <a:ea typeface="+mn-lt"/>
              <a:cs typeface="Times New Roman"/>
            </a:endParaRPr>
          </a:p>
          <a:p>
            <a:r>
              <a:rPr lang="en-US" b="1" dirty="0">
                <a:latin typeface="Grandview Display"/>
                <a:ea typeface="+mn-lt"/>
                <a:cs typeface="+mn-lt"/>
              </a:rPr>
              <a:t>Too much inventory in the warehouse means more risk of wastage, and not enough could lead to out-of-stocks - and push customers to seek solutions from your competitors.</a:t>
            </a:r>
            <a:endParaRPr lang="en-US" b="1" dirty="0"/>
          </a:p>
          <a:p>
            <a:endParaRPr lang="en-US" sz="1400" dirty="0">
              <a:solidFill>
                <a:srgbClr val="1F2328"/>
              </a:solidFill>
            </a:endParaRPr>
          </a:p>
        </p:txBody>
      </p:sp>
    </p:spTree>
    <p:extLst>
      <p:ext uri="{BB962C8B-B14F-4D97-AF65-F5344CB8AC3E}">
        <p14:creationId xmlns:p14="http://schemas.microsoft.com/office/powerpoint/2010/main" val="232206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C937-0F9A-CD64-F5ED-D09E01B3EEC5}"/>
              </a:ext>
            </a:extLst>
          </p:cNvPr>
          <p:cNvSpPr>
            <a:spLocks noGrp="1"/>
          </p:cNvSpPr>
          <p:nvPr>
            <p:ph type="title"/>
          </p:nvPr>
        </p:nvSpPr>
        <p:spPr/>
        <p:txBody>
          <a:bodyPr/>
          <a:lstStyle/>
          <a:p>
            <a:r>
              <a:rPr lang="en-US" dirty="0"/>
              <a:t>Data Understanding</a:t>
            </a:r>
          </a:p>
        </p:txBody>
      </p:sp>
      <p:sp>
        <p:nvSpPr>
          <p:cNvPr id="6" name="Content Placeholder 5">
            <a:extLst>
              <a:ext uri="{FF2B5EF4-FFF2-40B4-BE49-F238E27FC236}">
                <a16:creationId xmlns:a16="http://schemas.microsoft.com/office/drawing/2014/main" id="{3CBF2692-4426-4F32-3A1E-5381EE34A3B6}"/>
              </a:ext>
            </a:extLst>
          </p:cNvPr>
          <p:cNvSpPr>
            <a:spLocks noGrp="1"/>
          </p:cNvSpPr>
          <p:nvPr>
            <p:ph idx="1"/>
          </p:nvPr>
        </p:nvSpPr>
        <p:spPr>
          <a:xfrm>
            <a:off x="914399" y="2559171"/>
            <a:ext cx="4942936" cy="3382658"/>
          </a:xfrm>
        </p:spPr>
        <p:txBody>
          <a:bodyPr vert="horz" lIns="91440" tIns="45720" rIns="91440" bIns="45720" rtlCol="0" anchor="t">
            <a:normAutofit/>
          </a:bodyPr>
          <a:lstStyle/>
          <a:p>
            <a:r>
              <a:rPr lang="en-US" b="1" dirty="0"/>
              <a:t>The data comprises of a historical  weekly data of orders from fulfilment centers that we can use to forecast demand</a:t>
            </a:r>
          </a:p>
          <a:p>
            <a:r>
              <a:rPr lang="en-US" b="1" dirty="0"/>
              <a:t>Three relational tables; weekly demand data</a:t>
            </a:r>
            <a:r>
              <a:rPr lang="en-US" b="1"/>
              <a:t>, fulfillment</a:t>
            </a:r>
            <a:r>
              <a:rPr lang="en-US" b="1" dirty="0"/>
              <a:t>_center_info.csv, </a:t>
            </a:r>
            <a:r>
              <a:rPr lang="en-US" b="1" dirty="0" err="1"/>
              <a:t>meal_info.csv</a:t>
            </a:r>
            <a:r>
              <a:rPr lang="en-US" b="1" dirty="0"/>
              <a:t>. </a:t>
            </a:r>
          </a:p>
        </p:txBody>
      </p:sp>
      <p:pic>
        <p:nvPicPr>
          <p:cNvPr id="7" name="Picture 6" descr="A screenshot of a computer&#10;&#10;Description automatically generated">
            <a:extLst>
              <a:ext uri="{FF2B5EF4-FFF2-40B4-BE49-F238E27FC236}">
                <a16:creationId xmlns:a16="http://schemas.microsoft.com/office/drawing/2014/main" id="{8813606B-366A-1C98-9AF7-D3737B393748}"/>
              </a:ext>
            </a:extLst>
          </p:cNvPr>
          <p:cNvPicPr>
            <a:picLocks noChangeAspect="1"/>
          </p:cNvPicPr>
          <p:nvPr/>
        </p:nvPicPr>
        <p:blipFill>
          <a:blip r:embed="rId2"/>
          <a:stretch>
            <a:fillRect/>
          </a:stretch>
        </p:blipFill>
        <p:spPr>
          <a:xfrm>
            <a:off x="6092459" y="1500996"/>
            <a:ext cx="5643007" cy="4431101"/>
          </a:xfrm>
          <a:prstGeom prst="rect">
            <a:avLst/>
          </a:prstGeom>
        </p:spPr>
      </p:pic>
    </p:spTree>
    <p:extLst>
      <p:ext uri="{BB962C8B-B14F-4D97-AF65-F5344CB8AC3E}">
        <p14:creationId xmlns:p14="http://schemas.microsoft.com/office/powerpoint/2010/main" val="92948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971F-CD4C-9FE8-95FC-DA1E7D745204}"/>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A3AD1A87-1255-B937-72AA-B8C34FC2720F}"/>
              </a:ext>
            </a:extLst>
          </p:cNvPr>
          <p:cNvSpPr>
            <a:spLocks noGrp="1"/>
          </p:cNvSpPr>
          <p:nvPr>
            <p:ph idx="1"/>
          </p:nvPr>
        </p:nvSpPr>
        <p:spPr/>
        <p:txBody>
          <a:bodyPr vert="horz" lIns="91440" tIns="45720" rIns="91440" bIns="45720" rtlCol="0" anchor="t">
            <a:normAutofit/>
          </a:bodyPr>
          <a:lstStyle/>
          <a:p>
            <a:r>
              <a:rPr lang="en-US" b="1" dirty="0"/>
              <a:t>Transform data and build a data pipeline.</a:t>
            </a:r>
          </a:p>
          <a:p>
            <a:r>
              <a:rPr lang="en-US" b="1" dirty="0"/>
              <a:t>Load into a data store</a:t>
            </a:r>
          </a:p>
          <a:p>
            <a:r>
              <a:rPr lang="en-US" b="1" dirty="0"/>
              <a:t>Ingest the data into our analytical and model training environment.</a:t>
            </a:r>
          </a:p>
          <a:p>
            <a:r>
              <a:rPr lang="en-US" b="1" dirty="0"/>
              <a:t>Cleaning the data to remove any dirty data</a:t>
            </a:r>
          </a:p>
          <a:p>
            <a:r>
              <a:rPr lang="en-US" b="1" dirty="0"/>
              <a:t>Exploratory Data Analysis.</a:t>
            </a:r>
          </a:p>
          <a:p>
            <a:pPr lvl="1"/>
            <a:r>
              <a:rPr lang="en-US" b="1" dirty="0"/>
              <a:t>Describe data</a:t>
            </a:r>
          </a:p>
          <a:p>
            <a:pPr lvl="1"/>
            <a:r>
              <a:rPr lang="en-US" b="1" dirty="0"/>
              <a:t>Feature selection and engineering</a:t>
            </a:r>
          </a:p>
          <a:p>
            <a:endParaRPr lang="en-US" b="1" dirty="0"/>
          </a:p>
        </p:txBody>
      </p:sp>
    </p:spTree>
    <p:extLst>
      <p:ext uri="{BB962C8B-B14F-4D97-AF65-F5344CB8AC3E}">
        <p14:creationId xmlns:p14="http://schemas.microsoft.com/office/powerpoint/2010/main" val="378129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4044D1C-225A-3B02-E2F5-688BDB9C1388}"/>
              </a:ext>
            </a:extLst>
          </p:cNvPr>
          <p:cNvSpPr txBox="1">
            <a:spLocks/>
          </p:cNvSpPr>
          <p:nvPr/>
        </p:nvSpPr>
        <p:spPr>
          <a:xfrm>
            <a:off x="447369" y="740964"/>
            <a:ext cx="6533706" cy="1298477"/>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dirty="0"/>
              <a:t>Proposed Solution</a:t>
            </a:r>
          </a:p>
        </p:txBody>
      </p:sp>
      <p:sp>
        <p:nvSpPr>
          <p:cNvPr id="7" name="Content Placeholder 2">
            <a:extLst>
              <a:ext uri="{FF2B5EF4-FFF2-40B4-BE49-F238E27FC236}">
                <a16:creationId xmlns:a16="http://schemas.microsoft.com/office/drawing/2014/main" id="{D962A996-0A6B-C974-179B-32C139714BA8}"/>
              </a:ext>
            </a:extLst>
          </p:cNvPr>
          <p:cNvSpPr txBox="1">
            <a:spLocks/>
          </p:cNvSpPr>
          <p:nvPr/>
        </p:nvSpPr>
        <p:spPr>
          <a:xfrm>
            <a:off x="8232573" y="1709830"/>
            <a:ext cx="3411277" cy="3479609"/>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endParaRPr lang="en-US" sz="1600" b="1" dirty="0"/>
          </a:p>
          <a:p>
            <a:pPr>
              <a:lnSpc>
                <a:spcPct val="110000"/>
              </a:lnSpc>
            </a:pPr>
            <a:r>
              <a:rPr lang="en-US" sz="1600" b="1" dirty="0"/>
              <a:t>Iterating ML algorithms like </a:t>
            </a:r>
            <a:r>
              <a:rPr lang="en-US" sz="1600" b="1" dirty="0" err="1"/>
              <a:t>xgboost</a:t>
            </a:r>
            <a:r>
              <a:rPr lang="en-US" sz="1600" b="1" dirty="0"/>
              <a:t>, </a:t>
            </a:r>
            <a:r>
              <a:rPr lang="en-US" sz="1600" b="1" dirty="0" err="1"/>
              <a:t>LightGBM</a:t>
            </a:r>
            <a:r>
              <a:rPr lang="en-US" sz="1600" b="1" dirty="0"/>
              <a:t>, Linear Regression etc., to forecast food demand.</a:t>
            </a:r>
          </a:p>
          <a:p>
            <a:pPr>
              <a:lnSpc>
                <a:spcPct val="110000"/>
              </a:lnSpc>
            </a:pPr>
            <a:r>
              <a:rPr lang="en-US" sz="1600" b="1" dirty="0"/>
              <a:t>We are going to deliver a Machine Learning solution to forecast food demand for food delivering companies by using AWS.</a:t>
            </a:r>
          </a:p>
          <a:p>
            <a:pPr>
              <a:lnSpc>
                <a:spcPct val="110000"/>
              </a:lnSpc>
            </a:pPr>
            <a:endParaRPr lang="en-US" sz="1600" b="1" dirty="0"/>
          </a:p>
        </p:txBody>
      </p:sp>
      <p:pic>
        <p:nvPicPr>
          <p:cNvPr id="9" name="Picture 8" descr="A diagram of a cloud maker model training&#10;&#10;Description automatically generated">
            <a:extLst>
              <a:ext uri="{FF2B5EF4-FFF2-40B4-BE49-F238E27FC236}">
                <a16:creationId xmlns:a16="http://schemas.microsoft.com/office/drawing/2014/main" id="{0BD5E396-9654-2D47-FA5E-0D2E92251B7E}"/>
              </a:ext>
            </a:extLst>
          </p:cNvPr>
          <p:cNvPicPr>
            <a:picLocks noChangeAspect="1"/>
          </p:cNvPicPr>
          <p:nvPr/>
        </p:nvPicPr>
        <p:blipFill>
          <a:blip r:embed="rId2"/>
          <a:stretch>
            <a:fillRect/>
          </a:stretch>
        </p:blipFill>
        <p:spPr>
          <a:xfrm>
            <a:off x="449824" y="2695656"/>
            <a:ext cx="6457508" cy="2260127"/>
          </a:xfrm>
          <a:prstGeom prst="rect">
            <a:avLst/>
          </a:prstGeom>
          <a:noFill/>
        </p:spPr>
      </p:pic>
    </p:spTree>
    <p:extLst>
      <p:ext uri="{BB962C8B-B14F-4D97-AF65-F5344CB8AC3E}">
        <p14:creationId xmlns:p14="http://schemas.microsoft.com/office/powerpoint/2010/main" val="159076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5FB92-E70F-1D30-3435-B5BD7C1FC638}"/>
              </a:ext>
            </a:extLst>
          </p:cNvPr>
          <p:cNvSpPr>
            <a:spLocks noGrp="1"/>
          </p:cNvSpPr>
          <p:nvPr>
            <p:ph idx="1"/>
          </p:nvPr>
        </p:nvSpPr>
        <p:spPr>
          <a:xfrm>
            <a:off x="980256" y="2894951"/>
            <a:ext cx="10104408" cy="1053526"/>
          </a:xfrm>
        </p:spPr>
        <p:txBody>
          <a:bodyPr vert="horz" lIns="91440" tIns="45720" rIns="91440" bIns="45720" rtlCol="0" anchor="t">
            <a:normAutofit/>
          </a:bodyPr>
          <a:lstStyle/>
          <a:p>
            <a:pPr marL="0" indent="0" algn="ctr">
              <a:buNone/>
            </a:pPr>
            <a:r>
              <a:rPr lang="en-US" sz="4800" dirty="0"/>
              <a:t>THANK YOU</a:t>
            </a:r>
            <a:endParaRPr lang="en-US"/>
          </a:p>
        </p:txBody>
      </p:sp>
    </p:spTree>
    <p:extLst>
      <p:ext uri="{BB962C8B-B14F-4D97-AF65-F5344CB8AC3E}">
        <p14:creationId xmlns:p14="http://schemas.microsoft.com/office/powerpoint/2010/main" val="797935927"/>
      </p:ext>
    </p:extLst>
  </p:cSld>
  <p:clrMapOvr>
    <a:masterClrMapping/>
  </p:clrMapOvr>
</p:sld>
</file>

<file path=ppt/theme/theme1.xml><?xml version="1.0" encoding="utf-8"?>
<a:theme xmlns:a="http://schemas.openxmlformats.org/drawingml/2006/main" name="DashVTI">
  <a:themeElements>
    <a:clrScheme name="AnalogousFromLightSeedLeftStep">
      <a:dk1>
        <a:srgbClr val="000000"/>
      </a:dk1>
      <a:lt1>
        <a:srgbClr val="FFFFFF"/>
      </a:lt1>
      <a:dk2>
        <a:srgbClr val="412A24"/>
      </a:dk2>
      <a:lt2>
        <a:srgbClr val="E5E2E8"/>
      </a:lt2>
      <a:accent1>
        <a:srgbClr val="94A77F"/>
      </a:accent1>
      <a:accent2>
        <a:srgbClr val="A1A570"/>
      </a:accent2>
      <a:accent3>
        <a:srgbClr val="B19F7D"/>
      </a:accent3>
      <a:accent4>
        <a:srgbClr val="BA8C7F"/>
      </a:accent4>
      <a:accent5>
        <a:srgbClr val="C4929C"/>
      </a:accent5>
      <a:accent6>
        <a:srgbClr val="BA7FA2"/>
      </a:accent6>
      <a:hlink>
        <a:srgbClr val="8A69AE"/>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office theme</Template>
  <TotalTime>558</TotalTime>
  <Words>363</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Grandview Display</vt:lpstr>
      <vt:lpstr>DashVTI</vt:lpstr>
      <vt:lpstr>FOOD DEMAND FORECASTING</vt:lpstr>
      <vt:lpstr>Contents:</vt:lpstr>
      <vt:lpstr>Meet the Team</vt:lpstr>
      <vt:lpstr>Problem Statement</vt:lpstr>
      <vt:lpstr>Business Understanding</vt:lpstr>
      <vt:lpstr>Data Understanding</vt:lpstr>
      <vt:lpstr>Data Preparation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Ikwan Godswill</cp:lastModifiedBy>
  <cp:revision>429</cp:revision>
  <dcterms:created xsi:type="dcterms:W3CDTF">2023-10-14T20:17:08Z</dcterms:created>
  <dcterms:modified xsi:type="dcterms:W3CDTF">2023-10-17T12:51:57Z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2023-10-17T03:33:55Z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54264e63-ffb0-49b1-a038-28dcda824150</vt:lpwstr>
  </property>
  <property fmtid="{D5CDD505-2E9C-101B-9397-08002B2CF9AE}" pid="7" name="MSIP_Label_defa4170-0d19-0005-0004-bc88714345d2_ActionId">
    <vt:lpwstr>71adef6c-7b97-40b1-a733-674695be2f0d</vt:lpwstr>
  </property>
  <property fmtid="{D5CDD505-2E9C-101B-9397-08002B2CF9AE}" pid="8" name="MSIP_Label_defa4170-0d19-0005-0004-bc88714345d2_ContentBits">
    <vt:lpwstr>0</vt:lpwstr>
  </property>
</Properties>
</file>