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2" r:id="rId5"/>
    <p:sldId id="259" r:id="rId6"/>
    <p:sldId id="265" r:id="rId7"/>
    <p:sldId id="260" r:id="rId8"/>
    <p:sldId id="261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F2F0A-53CE-4198-90AE-F4B9336E6B09}" v="1251" dt="2023-10-14T23:36:5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75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21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2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86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94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50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96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6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66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3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8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3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4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Western food arranged on table">
            <a:extLst>
              <a:ext uri="{FF2B5EF4-FFF2-40B4-BE49-F238E27FC236}">
                <a16:creationId xmlns:a16="http://schemas.microsoft.com/office/drawing/2014/main" id="{BA07DEC8-A3D5-A7E4-B99A-7AED55CE4F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-2" b="15603"/>
          <a:stretch/>
        </p:blipFill>
        <p:spPr>
          <a:xfrm>
            <a:off x="20" y="10"/>
            <a:ext cx="12191980" cy="68579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458" y="3555486"/>
            <a:ext cx="7338906" cy="806099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FOOD DEMAND FORECASTING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A6039CF-8BD5-4560-8690-CAEC00743C1D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10/17/23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s1.mp3">
            <a:hlinkClick r:id="" action="ppaction://media"/>
            <a:extLst>
              <a:ext uri="{FF2B5EF4-FFF2-40B4-BE49-F238E27FC236}">
                <a16:creationId xmlns:a16="http://schemas.microsoft.com/office/drawing/2014/main" id="{0B76DBA1-74C7-4C8C-1255-0D23F28F91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11491" y="6114699"/>
            <a:ext cx="606776" cy="6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5"/>
    </mc:Choice>
    <mc:Fallback>
      <p:transition spd="slow" advTm="3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FB92-E70F-1D30-3435-B5BD7C1F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56" y="2894951"/>
            <a:ext cx="10104408" cy="1053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US"/>
          </a:p>
        </p:txBody>
      </p:sp>
      <p:pic>
        <p:nvPicPr>
          <p:cNvPr id="2" name="s10.mp3">
            <a:hlinkClick r:id="" action="ppaction://media"/>
            <a:extLst>
              <a:ext uri="{FF2B5EF4-FFF2-40B4-BE49-F238E27FC236}">
                <a16:creationId xmlns:a16="http://schemas.microsoft.com/office/drawing/2014/main" id="{A1D902CC-D870-37CE-91BD-C1EFFEDB2F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CC2CA64-2E2E-4779-834D-2AC6F8BB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533900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0950C1-3902-D67C-BDDF-DD7B8845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Team 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Measures of Success</a:t>
            </a:r>
          </a:p>
        </p:txBody>
      </p:sp>
      <p:pic>
        <p:nvPicPr>
          <p:cNvPr id="12" name="s2.mp3">
            <a:hlinkClick r:id="" action="ppaction://media"/>
            <a:extLst>
              <a:ext uri="{FF2B5EF4-FFF2-40B4-BE49-F238E27FC236}">
                <a16:creationId xmlns:a16="http://schemas.microsoft.com/office/drawing/2014/main" id="{1311D7E3-C900-DD9D-2DDA-AE16687A26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65757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6E6B-446D-D50F-E367-2007BA4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91" y="322055"/>
            <a:ext cx="10363200" cy="9575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Meet the Team</a:t>
            </a:r>
          </a:p>
        </p:txBody>
      </p:sp>
      <p:pic>
        <p:nvPicPr>
          <p:cNvPr id="6" name="Picture 5" descr="A child sitting on a bench&#10;&#10;Description automatically generated">
            <a:extLst>
              <a:ext uri="{FF2B5EF4-FFF2-40B4-BE49-F238E27FC236}">
                <a16:creationId xmlns:a16="http://schemas.microsoft.com/office/drawing/2014/main" id="{9DB11C46-22E2-0A64-B5E9-FC9FA5463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52" y="1946694"/>
            <a:ext cx="2662687" cy="2978988"/>
          </a:xfrm>
          <a:prstGeom prst="rect">
            <a:avLst/>
          </a:prstGeom>
        </p:spPr>
      </p:pic>
      <p:pic>
        <p:nvPicPr>
          <p:cNvPr id="7" name="Picture 6" descr="A person standing in front of a waterfall&#10;&#10;Description automatically generated">
            <a:extLst>
              <a:ext uri="{FF2B5EF4-FFF2-40B4-BE49-F238E27FC236}">
                <a16:creationId xmlns:a16="http://schemas.microsoft.com/office/drawing/2014/main" id="{C0F72BF5-37EF-3101-D46F-151DBD719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043" y="1942740"/>
            <a:ext cx="2799991" cy="2986897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D0ED60A4-5E8B-A438-E3BD-6B699BEB3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780" y="1946694"/>
            <a:ext cx="2654779" cy="2978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38104-3107-9859-0E29-A90C51B09E9C}"/>
              </a:ext>
            </a:extLst>
          </p:cNvPr>
          <p:cNvSpPr txBox="1"/>
          <p:nvPr/>
        </p:nvSpPr>
        <p:spPr>
          <a:xfrm>
            <a:off x="623850" y="5299307"/>
            <a:ext cx="24213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Supraja </a:t>
            </a:r>
            <a:r>
              <a:rPr lang="en-US" b="1" dirty="0" err="1"/>
              <a:t>Kodiganti</a:t>
            </a:r>
            <a:endParaRPr lang="en-US" dirty="0"/>
          </a:p>
          <a:p>
            <a:pPr algn="ctr"/>
            <a:r>
              <a:rPr lang="en-US" b="1" dirty="0"/>
              <a:t>ML Engineer</a:t>
            </a:r>
          </a:p>
          <a:p>
            <a:pPr algn="ctr"/>
            <a:r>
              <a:rPr lang="en-US" b="1" dirty="0"/>
              <a:t>Team Lead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9193B-4479-41FC-C340-557154332E83}"/>
              </a:ext>
            </a:extLst>
          </p:cNvPr>
          <p:cNvSpPr txBox="1"/>
          <p:nvPr/>
        </p:nvSpPr>
        <p:spPr>
          <a:xfrm>
            <a:off x="3585586" y="5299305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Guna Jaswanth Reddy</a:t>
            </a:r>
          </a:p>
          <a:p>
            <a:pPr algn="ctr"/>
            <a:r>
              <a:rPr lang="en-US" b="1" dirty="0"/>
              <a:t>Data Scientist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92D12-B644-1AEE-C7E3-347B62BD961B}"/>
              </a:ext>
            </a:extLst>
          </p:cNvPr>
          <p:cNvSpPr txBox="1"/>
          <p:nvPr/>
        </p:nvSpPr>
        <p:spPr>
          <a:xfrm>
            <a:off x="6676718" y="5299307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Sumanth </a:t>
            </a:r>
            <a:r>
              <a:rPr lang="en-US" b="1" dirty="0" err="1"/>
              <a:t>Ganimalla</a:t>
            </a:r>
          </a:p>
          <a:p>
            <a:pPr algn="ctr"/>
            <a:r>
              <a:rPr lang="en-US" b="1" dirty="0"/>
              <a:t>Cloud Engineer</a:t>
            </a:r>
          </a:p>
        </p:txBody>
      </p:sp>
      <p:pic>
        <p:nvPicPr>
          <p:cNvPr id="12" name="Picture 11" descr="A person in a suit and tie&#10;&#10;Description automatically generated">
            <a:extLst>
              <a:ext uri="{FF2B5EF4-FFF2-40B4-BE49-F238E27FC236}">
                <a16:creationId xmlns:a16="http://schemas.microsoft.com/office/drawing/2014/main" id="{AEEA84DE-EF1A-34D4-CBC5-3DEC98B14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7019" y="1946694"/>
            <a:ext cx="2304452" cy="2978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9A24D3-C9C5-DEFD-FCC4-A865AEFEE5E6}"/>
              </a:ext>
            </a:extLst>
          </p:cNvPr>
          <p:cNvSpPr txBox="1"/>
          <p:nvPr/>
        </p:nvSpPr>
        <p:spPr>
          <a:xfrm>
            <a:off x="9422793" y="5299306"/>
            <a:ext cx="24213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Godswill </a:t>
            </a:r>
            <a:r>
              <a:rPr lang="en-US" b="1" err="1"/>
              <a:t>Ikwan</a:t>
            </a:r>
          </a:p>
          <a:p>
            <a:pPr algn="ctr"/>
            <a:r>
              <a:rPr lang="en-US" b="1" dirty="0"/>
              <a:t>Data Engineer</a:t>
            </a:r>
          </a:p>
        </p:txBody>
      </p:sp>
      <p:pic>
        <p:nvPicPr>
          <p:cNvPr id="3" name="s3.mp3">
            <a:hlinkClick r:id="" action="ppaction://media"/>
            <a:extLst>
              <a:ext uri="{FF2B5EF4-FFF2-40B4-BE49-F238E27FC236}">
                <a16:creationId xmlns:a16="http://schemas.microsoft.com/office/drawing/2014/main" id="{9D048ACC-9528-33F1-13C7-CB0E9F8525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5164-56A3-ABFF-3210-9B942640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B5BB-BB5C-448F-54F6-EE530A5C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rgbClr val="1F2328"/>
                </a:solidFill>
                <a:ea typeface="+mn-lt"/>
                <a:cs typeface="+mn-lt"/>
              </a:rPr>
              <a:t>Food companies that have several fulfilment centers/branches spread across different locations nationally are often faced with the problem of planning the right/optimal stock/inventory of ingredients and food raw materials to prepare the optimal amount of food at these food fulfilment centers.</a:t>
            </a:r>
          </a:p>
          <a:p>
            <a:r>
              <a:rPr lang="en-US" sz="1800" b="1" dirty="0">
                <a:solidFill>
                  <a:srgbClr val="1F2328"/>
                </a:solidFill>
                <a:ea typeface="+mn-lt"/>
                <a:cs typeface="+mn-lt"/>
              </a:rPr>
              <a:t>We address this problem by implementing an ML solution to forecast the demand for food on a weekly basis where these fulfilment centers are located.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s4.mp3">
            <a:hlinkClick r:id="" action="ppaction://media"/>
            <a:extLst>
              <a:ext uri="{FF2B5EF4-FFF2-40B4-BE49-F238E27FC236}">
                <a16:creationId xmlns:a16="http://schemas.microsoft.com/office/drawing/2014/main" id="{08D8CB7C-8F02-9582-4119-F03F7DDC96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324-5821-CFA0-B42B-A15DC631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27495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36B3-4C5C-E962-948D-95F96388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70983"/>
            <a:ext cx="10478218" cy="3756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Grandview Display"/>
                <a:ea typeface="+mn-lt"/>
                <a:cs typeface="+mn-lt"/>
              </a:rPr>
              <a:t>Demand forecasting is a key component to every growing online business. </a:t>
            </a:r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Without proper demand forecasting processes in place, it can be nearly impossible to have the right amount of stock on hand at any given time. </a:t>
            </a:r>
            <a:endParaRPr lang="en-US" b="1" dirty="0"/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A food service company/restaurant must deal with a lot of perishable raw materials which makes it more important for such a company to accurately forecast daily and weekly demand.</a:t>
            </a:r>
            <a:endParaRPr lang="en-US" b="1" dirty="0">
              <a:latin typeface="Grandview Display"/>
              <a:ea typeface="+mn-lt"/>
              <a:cs typeface="Times New Roman"/>
            </a:endParaRPr>
          </a:p>
          <a:p>
            <a:r>
              <a:rPr lang="en-US" b="1" dirty="0">
                <a:latin typeface="Grandview Display"/>
                <a:ea typeface="+mn-lt"/>
                <a:cs typeface="+mn-lt"/>
              </a:rPr>
              <a:t>Too much inventory in the warehouse means more risk of wastage, and not enough could lead to insufficient resources and push customers to seek solutions from your competitors.</a:t>
            </a:r>
            <a:endParaRPr lang="en-US" b="1" dirty="0"/>
          </a:p>
          <a:p>
            <a:endParaRPr lang="en-US" sz="1400" dirty="0">
              <a:solidFill>
                <a:srgbClr val="1F2328"/>
              </a:solidFill>
            </a:endParaRPr>
          </a:p>
        </p:txBody>
      </p:sp>
      <p:pic>
        <p:nvPicPr>
          <p:cNvPr id="5" name="s5.mp3">
            <a:hlinkClick r:id="" action="ppaction://media"/>
            <a:extLst>
              <a:ext uri="{FF2B5EF4-FFF2-40B4-BE49-F238E27FC236}">
                <a16:creationId xmlns:a16="http://schemas.microsoft.com/office/drawing/2014/main" id="{79384FEE-D418-5F3D-C003-9D072479A4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33698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044D1C-225A-3B02-E2F5-688BDB9C1388}"/>
              </a:ext>
            </a:extLst>
          </p:cNvPr>
          <p:cNvSpPr txBox="1">
            <a:spLocks/>
          </p:cNvSpPr>
          <p:nvPr/>
        </p:nvSpPr>
        <p:spPr>
          <a:xfrm>
            <a:off x="447369" y="740964"/>
            <a:ext cx="6533706" cy="1298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62A996-0A6B-C974-179B-32C139714BA8}"/>
              </a:ext>
            </a:extLst>
          </p:cNvPr>
          <p:cNvSpPr txBox="1">
            <a:spLocks/>
          </p:cNvSpPr>
          <p:nvPr/>
        </p:nvSpPr>
        <p:spPr>
          <a:xfrm>
            <a:off x="8232573" y="1709830"/>
            <a:ext cx="3411277" cy="3479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1600" b="1" dirty="0"/>
              <a:t>Iterating ML algorithms like </a:t>
            </a:r>
            <a:r>
              <a:rPr lang="en-US" sz="1600" b="1" dirty="0" err="1"/>
              <a:t>xgboost</a:t>
            </a:r>
            <a:r>
              <a:rPr lang="en-US" sz="1600" b="1" dirty="0"/>
              <a:t>, </a:t>
            </a:r>
            <a:r>
              <a:rPr lang="en-US" sz="1600" b="1" dirty="0" err="1"/>
              <a:t>LightGBM</a:t>
            </a:r>
            <a:r>
              <a:rPr lang="en-US" sz="1600" b="1" dirty="0"/>
              <a:t>, Linear Regression etc., to forecast food demand.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We are going to deliver a Machine Learning solution to forecast food demand for food delivering companies by using AWS.</a:t>
            </a:r>
          </a:p>
          <a:p>
            <a:pPr>
              <a:lnSpc>
                <a:spcPct val="110000"/>
              </a:lnSpc>
            </a:pPr>
            <a:endParaRPr lang="en-US" sz="1600" b="1" dirty="0"/>
          </a:p>
        </p:txBody>
      </p:sp>
      <p:pic>
        <p:nvPicPr>
          <p:cNvPr id="9" name="Picture 8" descr="A diagram of a cloud maker model training&#10;&#10;Description automatically generated">
            <a:extLst>
              <a:ext uri="{FF2B5EF4-FFF2-40B4-BE49-F238E27FC236}">
                <a16:creationId xmlns:a16="http://schemas.microsoft.com/office/drawing/2014/main" id="{0BD5E396-9654-2D47-FA5E-0D2E92251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4" y="2695656"/>
            <a:ext cx="6457508" cy="2260127"/>
          </a:xfrm>
          <a:prstGeom prst="rect">
            <a:avLst/>
          </a:prstGeom>
          <a:noFill/>
        </p:spPr>
      </p:pic>
      <p:pic>
        <p:nvPicPr>
          <p:cNvPr id="2" name="s6.mp3">
            <a:hlinkClick r:id="" action="ppaction://media"/>
            <a:extLst>
              <a:ext uri="{FF2B5EF4-FFF2-40B4-BE49-F238E27FC236}">
                <a16:creationId xmlns:a16="http://schemas.microsoft.com/office/drawing/2014/main" id="{7D62F515-609F-113C-AEB3-878AA8B4AD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16246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8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C937-0F9A-CD64-F5ED-D09E01B3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F2692-4426-4F32-3A1E-5381EE34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42936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The data comprises of a historical  weekly data of orders from fulfilment centers that we can use to forecast demand</a:t>
            </a:r>
          </a:p>
          <a:p>
            <a:r>
              <a:rPr lang="en-US" b="1" dirty="0"/>
              <a:t>Three relational tables; weekly demand data, </a:t>
            </a:r>
            <a:r>
              <a:rPr lang="en-US" b="1" dirty="0" err="1"/>
              <a:t>fulfillment_center_info.csv</a:t>
            </a:r>
            <a:r>
              <a:rPr lang="en-US" b="1" dirty="0"/>
              <a:t>, </a:t>
            </a:r>
            <a:r>
              <a:rPr lang="en-US" b="1" dirty="0" err="1"/>
              <a:t>meal_info.csv</a:t>
            </a:r>
            <a:r>
              <a:rPr lang="en-US" b="1" dirty="0"/>
              <a:t>. </a:t>
            </a:r>
          </a:p>
        </p:txBody>
      </p:sp>
      <p:pic>
        <p:nvPicPr>
          <p:cNvPr id="4" name="Picture 3" descr="A menu of a meal&#10;&#10;Description automatically generated">
            <a:extLst>
              <a:ext uri="{FF2B5EF4-FFF2-40B4-BE49-F238E27FC236}">
                <a16:creationId xmlns:a16="http://schemas.microsoft.com/office/drawing/2014/main" id="{5E04F6C1-5778-FA07-EA7B-B7865AE7E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06" y="4739975"/>
            <a:ext cx="4367530" cy="1640840"/>
          </a:xfrm>
          <a:prstGeom prst="rect">
            <a:avLst/>
          </a:prstGeom>
        </p:spPr>
      </p:pic>
      <p:pic>
        <p:nvPicPr>
          <p:cNvPr id="8" name="Picture 7" descr="A list of items with text&#10;&#10;Description automatically generated with medium confidence">
            <a:extLst>
              <a:ext uri="{FF2B5EF4-FFF2-40B4-BE49-F238E27FC236}">
                <a16:creationId xmlns:a16="http://schemas.microsoft.com/office/drawing/2014/main" id="{C6DE72DA-7CFE-675F-98CB-1536C9E5A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46" b="94595" l="8526" r="94139">
                        <a14:foregroundMark x1="11012" y1="14672" x2="11012" y2="14672"/>
                        <a14:foregroundMark x1="8526" y1="15058" x2="8526" y2="15058"/>
                        <a14:foregroundMark x1="9414" y1="15251" x2="23268" y2="22394"/>
                        <a14:foregroundMark x1="23268" y1="22394" x2="80195" y2="83012"/>
                        <a14:foregroundMark x1="32682" y1="11390" x2="71048" y2="14479"/>
                        <a14:foregroundMark x1="71048" y1="14479" x2="91829" y2="11969"/>
                        <a14:foregroundMark x1="91829" y1="11969" x2="93872" y2="29151"/>
                        <a14:foregroundMark x1="93872" y1="29151" x2="94139" y2="94595"/>
                        <a14:foregroundMark x1="94139" y1="94595" x2="94139" y2="9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67" y="1297605"/>
            <a:ext cx="3815666" cy="1755342"/>
          </a:xfrm>
          <a:prstGeom prst="rect">
            <a:avLst/>
          </a:prstGeom>
        </p:spPr>
      </p:pic>
      <p:pic>
        <p:nvPicPr>
          <p:cNvPr id="10" name="Picture 9" descr="A table with text on it&#10;&#10;Description automatically generated">
            <a:extLst>
              <a:ext uri="{FF2B5EF4-FFF2-40B4-BE49-F238E27FC236}">
                <a16:creationId xmlns:a16="http://schemas.microsoft.com/office/drawing/2014/main" id="{7704F5EB-8412-4FF3-84D5-2AB9962E3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59" y="2967391"/>
            <a:ext cx="3427673" cy="1873045"/>
          </a:xfrm>
          <a:prstGeom prst="rect">
            <a:avLst/>
          </a:prstGeom>
        </p:spPr>
      </p:pic>
      <p:pic>
        <p:nvPicPr>
          <p:cNvPr id="3" name="s7.mp3">
            <a:hlinkClick r:id="" action="ppaction://media"/>
            <a:extLst>
              <a:ext uri="{FF2B5EF4-FFF2-40B4-BE49-F238E27FC236}">
                <a16:creationId xmlns:a16="http://schemas.microsoft.com/office/drawing/2014/main" id="{4A8E2D4B-86E1-9CB3-2EF2-4FC36E17A3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971F-CD4C-9FE8-95FC-DA1E7D74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1A87-1255-B937-72AA-B8C34FC2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Transform data and build a data pipeline.</a:t>
            </a:r>
          </a:p>
          <a:p>
            <a:r>
              <a:rPr lang="en-US" b="1" dirty="0"/>
              <a:t>Load into a data store</a:t>
            </a:r>
          </a:p>
          <a:p>
            <a:r>
              <a:rPr lang="en-US" b="1" dirty="0"/>
              <a:t>Ingest the data into our analytical and model training environment.</a:t>
            </a:r>
          </a:p>
          <a:p>
            <a:r>
              <a:rPr lang="en-US" b="1" dirty="0"/>
              <a:t>Cleaning the data to remove any dirty data</a:t>
            </a:r>
          </a:p>
          <a:p>
            <a:r>
              <a:rPr lang="en-US" b="1" dirty="0"/>
              <a:t>Exploratory Data Analysis.</a:t>
            </a:r>
          </a:p>
          <a:p>
            <a:pPr lvl="1"/>
            <a:r>
              <a:rPr lang="en-US" b="1" dirty="0"/>
              <a:t>Describe data</a:t>
            </a:r>
          </a:p>
          <a:p>
            <a:pPr lvl="1"/>
            <a:r>
              <a:rPr lang="en-US" b="1" dirty="0"/>
              <a:t>Feature selection and engineering</a:t>
            </a:r>
          </a:p>
          <a:p>
            <a:endParaRPr lang="en-US" b="1" dirty="0"/>
          </a:p>
        </p:txBody>
      </p:sp>
      <p:pic>
        <p:nvPicPr>
          <p:cNvPr id="4" name="s8.mp3">
            <a:hlinkClick r:id="" action="ppaction://media"/>
            <a:extLst>
              <a:ext uri="{FF2B5EF4-FFF2-40B4-BE49-F238E27FC236}">
                <a16:creationId xmlns:a16="http://schemas.microsoft.com/office/drawing/2014/main" id="{700D9A9D-3711-C80A-BAFF-EE9F60B57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E275-14BC-3969-DC14-BB08FCE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dirty="0"/>
              <a:t>Measures of Success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98DF-0555-D771-241E-9B226EB6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M</a:t>
            </a:r>
            <a:r>
              <a:rPr lang="en-GB" dirty="0"/>
              <a:t>o</a:t>
            </a:r>
            <a:r>
              <a:rPr lang="en-NG" dirty="0"/>
              <a:t>del Performance</a:t>
            </a:r>
          </a:p>
          <a:p>
            <a:pPr lvl="1"/>
            <a:r>
              <a:rPr lang="en-NG" dirty="0"/>
              <a:t>RMSE or MSE or MAE</a:t>
            </a:r>
          </a:p>
          <a:p>
            <a:r>
              <a:rPr lang="en-NG" dirty="0"/>
              <a:t>Successfully deploy &amp; serve the model for prospective food businesses </a:t>
            </a:r>
          </a:p>
        </p:txBody>
      </p:sp>
      <p:pic>
        <p:nvPicPr>
          <p:cNvPr id="4" name="s9.mp3">
            <a:hlinkClick r:id="" action="ppaction://media"/>
            <a:extLst>
              <a:ext uri="{FF2B5EF4-FFF2-40B4-BE49-F238E27FC236}">
                <a16:creationId xmlns:a16="http://schemas.microsoft.com/office/drawing/2014/main" id="{35DA5B2F-444A-9317-64FC-E721092F4F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5E2E8"/>
      </a:lt2>
      <a:accent1>
        <a:srgbClr val="94A77F"/>
      </a:accent1>
      <a:accent2>
        <a:srgbClr val="A1A570"/>
      </a:accent2>
      <a:accent3>
        <a:srgbClr val="B19F7D"/>
      </a:accent3>
      <a:accent4>
        <a:srgbClr val="BA8C7F"/>
      </a:accent4>
      <a:accent5>
        <a:srgbClr val="C4929C"/>
      </a:accent5>
      <a:accent6>
        <a:srgbClr val="BA7FA2"/>
      </a:accent6>
      <a:hlink>
        <a:srgbClr val="8A69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375</Words>
  <Application>Microsoft Macintosh PowerPoint</Application>
  <PresentationFormat>Widescreen</PresentationFormat>
  <Paragraphs>48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FOOD DEMAND FORECASTING</vt:lpstr>
      <vt:lpstr>Contents:</vt:lpstr>
      <vt:lpstr>Meet the Team</vt:lpstr>
      <vt:lpstr>Problem Statement</vt:lpstr>
      <vt:lpstr>Business Understanding</vt:lpstr>
      <vt:lpstr>PowerPoint Presentation</vt:lpstr>
      <vt:lpstr>Data Understanding</vt:lpstr>
      <vt:lpstr>Data Preparation</vt:lpstr>
      <vt:lpstr>Measures of Success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Ikwan Godswill</cp:lastModifiedBy>
  <cp:revision>437</cp:revision>
  <dcterms:created xsi:type="dcterms:W3CDTF">2023-10-14T20:17:08Z</dcterms:created>
  <dcterms:modified xsi:type="dcterms:W3CDTF">2023-10-18T00:08:34Z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2023-10-17T03:33:55Z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54264e63-ffb0-49b1-a038-28dcda824150</vt:lpwstr>
  </property>
  <property fmtid="{D5CDD505-2E9C-101B-9397-08002B2CF9AE}" pid="7" name="MSIP_Label_defa4170-0d19-0005-0004-bc88714345d2_ActionId">
    <vt:lpwstr>71adef6c-7b97-40b1-a733-674695be2f0d</vt:lpwstr>
  </property>
  <property fmtid="{D5CDD505-2E9C-101B-9397-08002B2CF9AE}" pid="8" name="MSIP_Label_defa4170-0d19-0005-0004-bc88714345d2_ContentBits">
    <vt:lpwstr>0</vt:lpwstr>
  </property>
</Properties>
</file>