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2" r:id="rId5"/>
    <p:sldId id="259" r:id="rId6"/>
    <p:sldId id="260" r:id="rId7"/>
    <p:sldId id="285" r:id="rId8"/>
    <p:sldId id="289" r:id="rId9"/>
    <p:sldId id="288" r:id="rId10"/>
    <p:sldId id="292" r:id="rId11"/>
    <p:sldId id="291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Western food arranged on table"/>
          <p:cNvPicPr>
            <a:picLocks noChangeAspect="1"/>
          </p:cNvPicPr>
          <p:nvPr/>
        </p:nvPicPr>
        <p:blipFill rotWithShape="1">
          <a:blip r:embed="rId4"/>
          <a:srcRect r="-2" b="15603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8910" y="3280410"/>
            <a:ext cx="5902325" cy="1595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FOOD DEMAND FORECASTING</a:t>
            </a: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A6039CF-8BD5-4560-8690-CAEC00743C1D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12/5/23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11491" y="6114699"/>
            <a:ext cx="606776" cy="606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5"/>
    </mc:Choice>
    <mc:Fallback xmlns="">
      <p:transition spd="slow" advTm="3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CBB1F721-C613-2ECE-784A-64935526E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>
          <a:xfrm>
            <a:off x="737152" y="1120854"/>
            <a:ext cx="7072106" cy="1674744"/>
          </a:xfrm>
          <a:prstGeom prst="rect">
            <a:avLst/>
          </a:prstGeom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2A3FE9D-4B1D-FBE4-7AA7-B9B06C835C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/>
          <a:stretch/>
        </p:blipFill>
        <p:spPr>
          <a:xfrm>
            <a:off x="737152" y="2664444"/>
            <a:ext cx="7168736" cy="1761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A5006-31E2-5969-26A7-D36E90EF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208723"/>
            <a:ext cx="10363200" cy="1187570"/>
          </a:xfrm>
        </p:spPr>
        <p:txBody>
          <a:bodyPr/>
          <a:lstStyle/>
          <a:p>
            <a:r>
              <a:rPr lang="en-NG" dirty="0"/>
              <a:t>Results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7639D61-CB7B-6FD7-07AA-C3D949C6C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596" y="4458534"/>
            <a:ext cx="3886200" cy="22606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57E1A6-93A3-5C24-27ED-C4EF2DF71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26" y="2543576"/>
            <a:ext cx="2019852" cy="4014870"/>
          </a:xfrm>
          <a:prstGeom prst="rect">
            <a:avLst/>
          </a:prstGeom>
        </p:spPr>
      </p:pic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8FCDA43-C176-38A5-03AC-78E2F7D99B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48" y="1536579"/>
            <a:ext cx="2933700" cy="508000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836780D-A680-16AD-666D-46F450BAD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62" y="4458534"/>
            <a:ext cx="2812359" cy="2230183"/>
          </a:xfrm>
          <a:prstGeom prst="rect">
            <a:avLst/>
          </a:prstGeom>
        </p:spPr>
      </p:pic>
      <p:pic>
        <p:nvPicPr>
          <p:cNvPr id="16" name="10">
            <a:hlinkClick r:id="" action="ppaction://media"/>
            <a:extLst>
              <a:ext uri="{FF2B5EF4-FFF2-40B4-BE49-F238E27FC236}">
                <a16:creationId xmlns:a16="http://schemas.microsoft.com/office/drawing/2014/main" id="{A427ADA0-A4BA-1DB8-3A35-972E64A4DD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79200" y="615204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369B-9CCB-6A62-B1A6-63365B5E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69575"/>
            <a:ext cx="10363200" cy="1187570"/>
          </a:xfrm>
        </p:spPr>
        <p:txBody>
          <a:bodyPr/>
          <a:lstStyle/>
          <a:p>
            <a:r>
              <a:rPr lang="en-NG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B4FA1-E947-1060-47F1-6010C6C43E4C}"/>
              </a:ext>
            </a:extLst>
          </p:cNvPr>
          <p:cNvSpPr txBox="1"/>
          <p:nvPr/>
        </p:nvSpPr>
        <p:spPr>
          <a:xfrm>
            <a:off x="2743200" y="18983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5841A-B3B3-EEB3-94D3-283893E2AC09}"/>
              </a:ext>
            </a:extLst>
          </p:cNvPr>
          <p:cNvSpPr txBox="1"/>
          <p:nvPr/>
        </p:nvSpPr>
        <p:spPr>
          <a:xfrm>
            <a:off x="1341783" y="2007704"/>
            <a:ext cx="46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File was removed because file was too large</a:t>
            </a:r>
          </a:p>
          <a:p>
            <a:r>
              <a:rPr lang="en-NG" dirty="0"/>
              <a:t>Please see video</a:t>
            </a:r>
          </a:p>
        </p:txBody>
      </p:sp>
    </p:spTree>
    <p:extLst>
      <p:ext uri="{BB962C8B-B14F-4D97-AF65-F5344CB8AC3E}">
        <p14:creationId xmlns:p14="http://schemas.microsoft.com/office/powerpoint/2010/main" val="15788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59535" y="862330"/>
            <a:ext cx="7927340" cy="1298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we used: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48970" y="2160905"/>
            <a:ext cx="10742295" cy="347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16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               </a:t>
            </a:r>
            <a:r>
              <a:rPr lang="en-US" b="1" dirty="0"/>
              <a:t>Jupyter Notebook  </a:t>
            </a:r>
            <a:r>
              <a:rPr lang="en-US" sz="1600" b="1" dirty="0"/>
              <a:t>                           </a:t>
            </a:r>
            <a:r>
              <a:rPr lang="en-US" b="1" dirty="0"/>
              <a:t>AWS S3			Fast API </a:t>
            </a:r>
          </a:p>
        </p:txBody>
      </p:sp>
      <p:pic>
        <p:nvPicPr>
          <p:cNvPr id="3" name="Picture 2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81" y="3067685"/>
            <a:ext cx="2571750" cy="1409700"/>
          </a:xfrm>
          <a:prstGeom prst="rect">
            <a:avLst/>
          </a:prstGeom>
        </p:spPr>
      </p:pic>
      <p:pic>
        <p:nvPicPr>
          <p:cNvPr id="6" name="Picture 5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335" y="3067685"/>
            <a:ext cx="3686175" cy="123825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0DF87596-7D99-6961-0B7D-E9B27F6BD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05" y="5122366"/>
            <a:ext cx="1314507" cy="144117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66686D5-7075-4C64-5707-1038A699CE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93" y="3067685"/>
            <a:ext cx="3226904" cy="1164635"/>
          </a:xfrm>
          <a:prstGeom prst="rect">
            <a:avLst/>
          </a:prstGeom>
        </p:spPr>
      </p:pic>
      <p:pic>
        <p:nvPicPr>
          <p:cNvPr id="11" name="Picture 10" descr="A unicorn with stars and a horn&#10;&#10;Description automatically generated">
            <a:extLst>
              <a:ext uri="{FF2B5EF4-FFF2-40B4-BE49-F238E27FC236}">
                <a16:creationId xmlns:a16="http://schemas.microsoft.com/office/drawing/2014/main" id="{6FBF2ED0-17CD-CCF7-4844-A39870A579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12" y="4477385"/>
            <a:ext cx="2027583" cy="2027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3A3B48-4C8A-155C-E3D4-3264E791A1F4}"/>
              </a:ext>
            </a:extLst>
          </p:cNvPr>
          <p:cNvSpPr txBox="1"/>
          <p:nvPr/>
        </p:nvSpPr>
        <p:spPr>
          <a:xfrm>
            <a:off x="3440586" y="4430543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000" b="1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71573-F9ED-BF9C-DA82-BC854291B7DB}"/>
              </a:ext>
            </a:extLst>
          </p:cNvPr>
          <p:cNvSpPr txBox="1"/>
          <p:nvPr/>
        </p:nvSpPr>
        <p:spPr>
          <a:xfrm>
            <a:off x="8035778" y="443054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000" b="1" dirty="0"/>
              <a:t>Uvicorn</a:t>
            </a:r>
          </a:p>
        </p:txBody>
      </p:sp>
      <p:pic>
        <p:nvPicPr>
          <p:cNvPr id="14" name="11">
            <a:hlinkClick r:id="" action="ppaction://media"/>
            <a:extLst>
              <a:ext uri="{FF2B5EF4-FFF2-40B4-BE49-F238E27FC236}">
                <a16:creationId xmlns:a16="http://schemas.microsoft.com/office/drawing/2014/main" id="{271C2BD9-788E-FD91-F884-C48D3AD0CB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91265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6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256" y="2894951"/>
            <a:ext cx="10104408" cy="1053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US"/>
          </a:p>
        </p:txBody>
      </p:sp>
      <p:pic>
        <p:nvPicPr>
          <p:cNvPr id="4" name="12">
            <a:hlinkClick r:id="" action="ppaction://media"/>
            <a:extLst>
              <a:ext uri="{FF2B5EF4-FFF2-40B4-BE49-F238E27FC236}">
                <a16:creationId xmlns:a16="http://schemas.microsoft.com/office/drawing/2014/main" id="{A1215FA1-4DDE-6597-756E-19723F541C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82696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4533900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Team 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 Development</a:t>
            </a:r>
          </a:p>
          <a:p>
            <a:pPr lvl="1"/>
            <a:r>
              <a:rPr lang="en-US" dirty="0"/>
              <a:t>Model Evaluation</a:t>
            </a:r>
          </a:p>
          <a:p>
            <a:pPr lvl="1"/>
            <a:r>
              <a:rPr lang="en-US" dirty="0"/>
              <a:t>Model Delivery/Deployment/Serving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Tools used</a:t>
            </a:r>
          </a:p>
        </p:txBody>
      </p:sp>
      <p:pic>
        <p:nvPicPr>
          <p:cNvPr id="8" name="2">
            <a:hlinkClick r:id="" action="ppaction://media"/>
            <a:extLst>
              <a:ext uri="{FF2B5EF4-FFF2-40B4-BE49-F238E27FC236}">
                <a16:creationId xmlns:a16="http://schemas.microsoft.com/office/drawing/2014/main" id="{30F558A2-7F3D-4552-4546-E22CD78975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89804" y="5522843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91" y="322055"/>
            <a:ext cx="10363200" cy="9575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Meet the Team</a:t>
            </a:r>
          </a:p>
        </p:txBody>
      </p:sp>
      <p:pic>
        <p:nvPicPr>
          <p:cNvPr id="6" name="Picture 5" descr="A child sitting on a bench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52" y="1946694"/>
            <a:ext cx="2662687" cy="2978988"/>
          </a:xfrm>
          <a:prstGeom prst="rect">
            <a:avLst/>
          </a:prstGeom>
        </p:spPr>
      </p:pic>
      <p:pic>
        <p:nvPicPr>
          <p:cNvPr id="7" name="Picture 6" descr="A person standing in front of a waterfall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043" y="1942740"/>
            <a:ext cx="2799991" cy="2986897"/>
          </a:xfrm>
          <a:prstGeom prst="rect">
            <a:avLst/>
          </a:prstGeom>
        </p:spPr>
      </p:pic>
      <p:pic>
        <p:nvPicPr>
          <p:cNvPr id="8" name="Picture 7" descr="A person taking a selfie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780" y="1946694"/>
            <a:ext cx="2654779" cy="2978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850" y="5299307"/>
            <a:ext cx="24213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Supraja </a:t>
            </a:r>
            <a:r>
              <a:rPr lang="en-US" b="1" dirty="0" err="1"/>
              <a:t>Kodiganti</a:t>
            </a:r>
            <a:endParaRPr lang="en-US" dirty="0"/>
          </a:p>
          <a:p>
            <a:pPr algn="ctr"/>
            <a:r>
              <a:rPr lang="en-US" b="1" dirty="0"/>
              <a:t>ML Engineer</a:t>
            </a:r>
          </a:p>
          <a:p>
            <a:pPr algn="ctr"/>
            <a:r>
              <a:rPr lang="en-US" b="1" dirty="0"/>
              <a:t>Team Lead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5586" y="5299305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Guna Jaswanth Reddy</a:t>
            </a:r>
          </a:p>
          <a:p>
            <a:pPr algn="ctr"/>
            <a:r>
              <a:rPr lang="en-US" b="1" dirty="0"/>
              <a:t>Data Scientist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6718" y="5299307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Sumanth </a:t>
            </a:r>
            <a:r>
              <a:rPr lang="en-US" b="1" dirty="0" err="1"/>
              <a:t>Ganimalla</a:t>
            </a:r>
          </a:p>
          <a:p>
            <a:pPr algn="ctr"/>
            <a:r>
              <a:rPr lang="en-US" b="1" dirty="0"/>
              <a:t>Cloud Engineer</a:t>
            </a:r>
          </a:p>
        </p:txBody>
      </p:sp>
      <p:pic>
        <p:nvPicPr>
          <p:cNvPr id="12" name="Picture 11" descr="A person in a suit and tie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7019" y="1946694"/>
            <a:ext cx="2304452" cy="29789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22793" y="5299306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/>
              <a:t>Godswill </a:t>
            </a:r>
            <a:r>
              <a:rPr lang="en-US" b="1" err="1"/>
              <a:t>Ikwan</a:t>
            </a:r>
          </a:p>
          <a:p>
            <a:pPr algn="ctr"/>
            <a:r>
              <a:rPr lang="en-US" b="1" dirty="0"/>
              <a:t>Data Engineer</a:t>
            </a:r>
          </a:p>
        </p:txBody>
      </p:sp>
      <p:pic>
        <p:nvPicPr>
          <p:cNvPr id="4" name="3">
            <a:hlinkClick r:id="" action="ppaction://media"/>
            <a:extLst>
              <a:ext uri="{FF2B5EF4-FFF2-40B4-BE49-F238E27FC236}">
                <a16:creationId xmlns:a16="http://schemas.microsoft.com/office/drawing/2014/main" id="{2CE7A49B-4BEB-BC54-E901-5D1F87FD1C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1750" y="591286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rgbClr val="1F2328"/>
                </a:solidFill>
                <a:ea typeface="+mn-lt"/>
                <a:cs typeface="+mn-lt"/>
              </a:rPr>
              <a:t>Food companies that have several fulfilment centers/branches spread across different locations nationally are often faced with the problem of planning the right/optimal stock/inventory of ingredients and food raw materials to prepare the optimal amount of food at these food fulfilment centers.</a:t>
            </a:r>
          </a:p>
          <a:p>
            <a:r>
              <a:rPr lang="en-US" sz="1800" b="1" dirty="0">
                <a:solidFill>
                  <a:srgbClr val="1F2328"/>
                </a:solidFill>
                <a:ea typeface="+mn-lt"/>
                <a:cs typeface="+mn-lt"/>
              </a:rPr>
              <a:t>We address this problem by implementing several time series model to forecast the demand for food on a weekly basis where these fulfilment centers are located.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5" name="4">
            <a:hlinkClick r:id="" action="ppaction://media"/>
            <a:extLst>
              <a:ext uri="{FF2B5EF4-FFF2-40B4-BE49-F238E27FC236}">
                <a16:creationId xmlns:a16="http://schemas.microsoft.com/office/drawing/2014/main" id="{FB523D26-8E8B-DD5F-5E9B-8029C30199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7416" y="5941829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27495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70983"/>
            <a:ext cx="10478218" cy="3756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Grandview Display"/>
                <a:ea typeface="+mn-lt"/>
                <a:cs typeface="+mn-lt"/>
              </a:rPr>
              <a:t>Demand forecasting is a key component to every growing online business. </a:t>
            </a:r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Without proper demand forecasting processes in place, it can be nearly impossible to have the right amount of stock on hand at any given time. </a:t>
            </a:r>
            <a:endParaRPr lang="en-US" b="1" dirty="0"/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A food service company/restaurant must deal with a lot of perishable raw materials which makes it more important for such a company to accurately forecast daily and weekly demand.</a:t>
            </a:r>
            <a:endParaRPr lang="en-US" b="1" dirty="0">
              <a:latin typeface="Grandview Display"/>
              <a:ea typeface="+mn-lt"/>
              <a:cs typeface="Times New Roman" panose="02020603050405020304"/>
            </a:endParaRPr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Too much inventory in the warehouse means more risk of wastage, and not enough could lead to insufficient resources and push customers to seek solutions from your competitors.</a:t>
            </a:r>
            <a:endParaRPr lang="en-US" b="1" dirty="0"/>
          </a:p>
          <a:p>
            <a:endParaRPr lang="en-US" sz="1400" dirty="0">
              <a:solidFill>
                <a:srgbClr val="1F2328"/>
              </a:solidFill>
            </a:endParaRPr>
          </a:p>
        </p:txBody>
      </p:sp>
      <p:pic>
        <p:nvPicPr>
          <p:cNvPr id="4" name="5">
            <a:hlinkClick r:id="" action="ppaction://media"/>
            <a:extLst>
              <a:ext uri="{FF2B5EF4-FFF2-40B4-BE49-F238E27FC236}">
                <a16:creationId xmlns:a16="http://schemas.microsoft.com/office/drawing/2014/main" id="{EB519970-38AE-016F-A49E-FEB7BF3521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77600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95"/>
            <a:ext cx="10363200" cy="118757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131060"/>
            <a:ext cx="4942840" cy="4293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35" b="1" dirty="0"/>
              <a:t>3 relational tables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Hierarchical structure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77 fulfilment centers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56 meals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14 food categories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146 weeks of data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AE747C2-7951-2848-428C-89AC3736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33" y="3317300"/>
            <a:ext cx="30988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FC95F-EF8A-143B-7945-5D3B658EA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23" y="3120450"/>
            <a:ext cx="18923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64E2E-F99B-4899-37BA-0DFF8C84EA59}"/>
              </a:ext>
            </a:extLst>
          </p:cNvPr>
          <p:cNvCxnSpPr/>
          <p:nvPr/>
        </p:nvCxnSpPr>
        <p:spPr>
          <a:xfrm>
            <a:off x="6863433" y="4611757"/>
            <a:ext cx="89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6">
            <a:hlinkClick r:id="" action="ppaction://media"/>
            <a:extLst>
              <a:ext uri="{FF2B5EF4-FFF2-40B4-BE49-F238E27FC236}">
                <a16:creationId xmlns:a16="http://schemas.microsoft.com/office/drawing/2014/main" id="{62492DFE-B7C9-B234-DA41-4711B0092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77600" y="599065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5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6" y="79513"/>
            <a:ext cx="10363200" cy="84709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6" y="1271763"/>
            <a:ext cx="3717235" cy="4333907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Join operations</a:t>
            </a:r>
          </a:p>
          <a:p>
            <a:pPr lvl="1"/>
            <a:endParaRPr lang="en-US" dirty="0"/>
          </a:p>
          <a:p>
            <a:pPr marL="265430" lvl="1" indent="0">
              <a:buNone/>
            </a:pPr>
            <a:endParaRPr lang="en-US" dirty="0"/>
          </a:p>
          <a:p>
            <a:pPr lvl="1"/>
            <a:r>
              <a:rPr lang="en-US" dirty="0"/>
              <a:t>Aggregations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Stationarity tests</a:t>
            </a:r>
          </a:p>
          <a:p>
            <a:pPr lvl="1"/>
            <a:endParaRPr lang="en-US" dirty="0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1F67B34-26E2-71D7-C7E8-143DECD4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6" y="2062268"/>
            <a:ext cx="4514298" cy="777527"/>
          </a:xfrm>
          <a:prstGeom prst="rect">
            <a:avLst/>
          </a:prstGeom>
        </p:spPr>
      </p:pic>
      <p:pic>
        <p:nvPicPr>
          <p:cNvPr id="10" name="Picture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6E1C7C3-7A2F-9C1A-349B-48CD4491E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6" y="3401138"/>
            <a:ext cx="3962400" cy="5080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BEB6E95-A75C-954C-BFB3-45FAE7DA6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11" y="1154098"/>
            <a:ext cx="2358884" cy="2247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A34AAA7-0B7C-3D1D-5C0E-BB79565A4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11" y="4266624"/>
            <a:ext cx="2358883" cy="25118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6058899-9E83-A5D0-EE0F-418BB8D46B1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797286" y="2277618"/>
            <a:ext cx="1185225" cy="1377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9BD49D-FFBE-F6F8-34EB-8455A0D83A6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7161953" y="3401138"/>
            <a:ext cx="0" cy="86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CC0B32-913D-3BDF-33ED-DF8B52012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4" y="4961075"/>
            <a:ext cx="3124200" cy="1435100"/>
          </a:xfrm>
          <a:prstGeom prst="rect">
            <a:avLst/>
          </a:prstGeom>
        </p:spPr>
      </p:pic>
      <p:pic>
        <p:nvPicPr>
          <p:cNvPr id="30" name="Picture 29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A08952DC-E22D-3195-ABA2-9D11CA71FA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86" y="3300481"/>
            <a:ext cx="36703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7">
            <a:hlinkClick r:id="" action="ppaction://media"/>
            <a:extLst>
              <a:ext uri="{FF2B5EF4-FFF2-40B4-BE49-F238E27FC236}">
                <a16:creationId xmlns:a16="http://schemas.microsoft.com/office/drawing/2014/main" id="{FEE88221-39FD-7E14-2819-2DA0C2B2EB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8086" y="5928359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8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6" y="79513"/>
            <a:ext cx="10363200" cy="84709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170" y="1361215"/>
            <a:ext cx="3717235" cy="3098745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Train &amp; Test MAEs</a:t>
            </a:r>
          </a:p>
          <a:p>
            <a:pPr lvl="1"/>
            <a:r>
              <a:rPr lang="en-US" dirty="0"/>
              <a:t>Model residual Plots</a:t>
            </a:r>
          </a:p>
          <a:p>
            <a:pPr lvl="1"/>
            <a:r>
              <a:rPr lang="en-US" dirty="0"/>
              <a:t>Generalized with the evaluation results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917AC-43EA-D844-0AA3-0FD2D056917C}"/>
              </a:ext>
            </a:extLst>
          </p:cNvPr>
          <p:cNvSpPr txBox="1">
            <a:spLocks/>
          </p:cNvSpPr>
          <p:nvPr/>
        </p:nvSpPr>
        <p:spPr>
          <a:xfrm>
            <a:off x="8206405" y="1361213"/>
            <a:ext cx="3717235" cy="30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Delivery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6C781F-09A8-DC39-8D1F-13213127F752}"/>
              </a:ext>
            </a:extLst>
          </p:cNvPr>
          <p:cNvSpPr txBox="1">
            <a:spLocks/>
          </p:cNvSpPr>
          <p:nvPr/>
        </p:nvSpPr>
        <p:spPr>
          <a:xfrm>
            <a:off x="151569" y="1259012"/>
            <a:ext cx="3717235" cy="30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Used ARMA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fit 9 time series models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0F466-FB31-9280-43E3-D04AD66DB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2" y="2052599"/>
            <a:ext cx="4151796" cy="51078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FCB7EDF-5141-B0EE-DA44-A92BB701B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93" y="1789044"/>
            <a:ext cx="4748907" cy="1713947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49042F3A-2A2F-059C-8095-D8D004BE1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60" y="3765559"/>
            <a:ext cx="6633910" cy="2608379"/>
          </a:xfrm>
          <a:prstGeom prst="rect">
            <a:avLst/>
          </a:prstGeom>
        </p:spPr>
      </p:pic>
      <p:pic>
        <p:nvPicPr>
          <p:cNvPr id="15" name="8">
            <a:hlinkClick r:id="" action="ppaction://media"/>
            <a:extLst>
              <a:ext uri="{FF2B5EF4-FFF2-40B4-BE49-F238E27FC236}">
                <a16:creationId xmlns:a16="http://schemas.microsoft.com/office/drawing/2014/main" id="{B6B8F9AD-FF3A-C568-0D76-9EB2A278CB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10840" y="59656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9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BDE43BD6-2B0F-A986-19DA-56D334F3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97" y="1580096"/>
            <a:ext cx="8071329" cy="490802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AB27C44-7BC4-C9EF-3334-B1C9F23F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24" y="109330"/>
            <a:ext cx="10363200" cy="847090"/>
          </a:xfrm>
        </p:spPr>
        <p:txBody>
          <a:bodyPr/>
          <a:lstStyle/>
          <a:p>
            <a:r>
              <a:rPr lang="en-US" dirty="0"/>
              <a:t>App Structure and Workflow</a:t>
            </a:r>
          </a:p>
        </p:txBody>
      </p:sp>
      <p:pic>
        <p:nvPicPr>
          <p:cNvPr id="12" name="9">
            <a:hlinkClick r:id="" action="ppaction://media"/>
            <a:extLst>
              <a:ext uri="{FF2B5EF4-FFF2-40B4-BE49-F238E27FC236}">
                <a16:creationId xmlns:a16="http://schemas.microsoft.com/office/drawing/2014/main" id="{40B9A8C5-C115-5BA1-13F6-040332901C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24648" y="581080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5E2E8"/>
      </a:lt2>
      <a:accent1>
        <a:srgbClr val="94A77F"/>
      </a:accent1>
      <a:accent2>
        <a:srgbClr val="A1A570"/>
      </a:accent2>
      <a:accent3>
        <a:srgbClr val="B19F7D"/>
      </a:accent3>
      <a:accent4>
        <a:srgbClr val="BA8C7F"/>
      </a:accent4>
      <a:accent5>
        <a:srgbClr val="C4929C"/>
      </a:accent5>
      <a:accent6>
        <a:srgbClr val="BA7FA2"/>
      </a:accent6>
      <a:hlink>
        <a:srgbClr val="8A69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321</Words>
  <Application>Microsoft Macintosh PowerPoint</Application>
  <PresentationFormat>Widescreen</PresentationFormat>
  <Paragraphs>71</Paragraphs>
  <Slides>13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Grandview Display</vt:lpstr>
      <vt:lpstr>DashVTI</vt:lpstr>
      <vt:lpstr>FOOD DEMAND FORECASTING</vt:lpstr>
      <vt:lpstr>Contents:</vt:lpstr>
      <vt:lpstr>Meet the Team</vt:lpstr>
      <vt:lpstr>Problem Statement</vt:lpstr>
      <vt:lpstr>Business Understanding</vt:lpstr>
      <vt:lpstr>Data Understanding</vt:lpstr>
      <vt:lpstr>Methodology</vt:lpstr>
      <vt:lpstr>Methodology</vt:lpstr>
      <vt:lpstr>App Structure and Workflow</vt:lpstr>
      <vt:lpstr>Results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Ikwan Godswill</cp:lastModifiedBy>
  <cp:revision>447</cp:revision>
  <dcterms:created xsi:type="dcterms:W3CDTF">2023-10-14T20:17:00Z</dcterms:created>
  <dcterms:modified xsi:type="dcterms:W3CDTF">2023-12-06T04:40:27Z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2023-10-17T03:33:55Z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54264e63-ffb0-49b1-a038-28dcda824150</vt:lpwstr>
  </property>
  <property fmtid="{D5CDD505-2E9C-101B-9397-08002B2CF9AE}" pid="7" name="MSIP_Label_defa4170-0d19-0005-0004-bc88714345d2_ActionId">
    <vt:lpwstr>71adef6c-7b97-40b1-a733-674695be2f0d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F0A313D5F37742C7AB5773E1CC07DA49_13</vt:lpwstr>
  </property>
  <property fmtid="{D5CDD505-2E9C-101B-9397-08002B2CF9AE}" pid="10" name="KSOProductBuildVer">
    <vt:lpwstr>1033-12.2.0.13306</vt:lpwstr>
  </property>
</Properties>
</file>