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3"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906.02243v1" TargetMode="External" /><Relationship Id="rId2" Type="http://schemas.openxmlformats.org/officeDocument/2006/relationships/hyperlink" Target="https://doi.org/10.1038/s41467-019-14108-y"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3B7319-FE25-B448-B885-EF8E71BA75B6}"/>
              </a:ext>
            </a:extLst>
          </p:cNvPr>
          <p:cNvSpPr>
            <a:spLocks noGrp="1"/>
          </p:cNvSpPr>
          <p:nvPr>
            <p:ph type="subTitle" idx="1"/>
          </p:nvPr>
        </p:nvSpPr>
        <p:spPr>
          <a:xfrm>
            <a:off x="3594503" y="1740786"/>
            <a:ext cx="9386541" cy="2303860"/>
          </a:xfrm>
        </p:spPr>
        <p:txBody>
          <a:bodyPr>
            <a:normAutofit/>
          </a:bodyPr>
          <a:lstStyle/>
          <a:p>
            <a:pPr marL="342900" indent="-342900">
              <a:buFont typeface="Arial" panose="020B0604020202020204" pitchFamily="34" charset="0"/>
              <a:buChar char="•"/>
            </a:pPr>
            <a:r>
              <a:rPr lang="en-US" altLang="zh-CN" sz="6000" b="1">
                <a:solidFill>
                  <a:schemeClr val="bg2">
                    <a:lumMod val="75000"/>
                  </a:schemeClr>
                </a:solidFill>
              </a:rPr>
              <a:t>Co2</a:t>
            </a:r>
            <a:r>
              <a:rPr lang="zh-CN" altLang="en-US" sz="6000" b="1">
                <a:solidFill>
                  <a:schemeClr val="bg2">
                    <a:lumMod val="75000"/>
                  </a:schemeClr>
                </a:solidFill>
              </a:rPr>
              <a:t> </a:t>
            </a:r>
            <a:r>
              <a:rPr lang="en-US" altLang="zh-CN" sz="6000" b="1">
                <a:solidFill>
                  <a:schemeClr val="bg2">
                    <a:lumMod val="75000"/>
                  </a:schemeClr>
                </a:solidFill>
              </a:rPr>
              <a:t>emissions </a:t>
            </a:r>
            <a:r>
              <a:rPr lang="zh-CN" altLang="en-US" sz="6000" b="1">
                <a:solidFill>
                  <a:schemeClr val="bg2">
                    <a:lumMod val="75000"/>
                  </a:schemeClr>
                </a:solidFill>
              </a:rPr>
              <a:t>              </a:t>
            </a:r>
            <a:r>
              <a:rPr lang="en-US" altLang="zh-CN" sz="6000" b="1">
                <a:solidFill>
                  <a:schemeClr val="bg2">
                    <a:lumMod val="75000"/>
                  </a:schemeClr>
                </a:solidFill>
              </a:rPr>
              <a:t>Predictions </a:t>
            </a:r>
            <a:endParaRPr lang="en-US" sz="6000" b="1">
              <a:solidFill>
                <a:schemeClr val="bg2">
                  <a:lumMod val="75000"/>
                </a:schemeClr>
              </a:solidFill>
            </a:endParaRPr>
          </a:p>
        </p:txBody>
      </p:sp>
    </p:spTree>
    <p:extLst>
      <p:ext uri="{BB962C8B-B14F-4D97-AF65-F5344CB8AC3E}">
        <p14:creationId xmlns:p14="http://schemas.microsoft.com/office/powerpoint/2010/main" val="168084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B1BA54F-31A9-C446-B4D3-50FCCCD94E7A}"/>
              </a:ext>
            </a:extLst>
          </p:cNvPr>
          <p:cNvPicPr>
            <a:picLocks noGrp="1" noChangeAspect="1"/>
          </p:cNvPicPr>
          <p:nvPr>
            <p:ph idx="1"/>
          </p:nvPr>
        </p:nvPicPr>
        <p:blipFill>
          <a:blip r:embed="rId2"/>
          <a:stretch>
            <a:fillRect/>
          </a:stretch>
        </p:blipFill>
        <p:spPr>
          <a:xfrm>
            <a:off x="1735967" y="793892"/>
            <a:ext cx="8882718" cy="4988266"/>
          </a:xfrm>
        </p:spPr>
      </p:pic>
    </p:spTree>
    <p:extLst>
      <p:ext uri="{BB962C8B-B14F-4D97-AF65-F5344CB8AC3E}">
        <p14:creationId xmlns:p14="http://schemas.microsoft.com/office/powerpoint/2010/main" val="23762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AD14-3D5F-BF4A-85F2-64A3DF6E9DE8}"/>
              </a:ext>
            </a:extLst>
          </p:cNvPr>
          <p:cNvSpPr>
            <a:spLocks noGrp="1"/>
          </p:cNvSpPr>
          <p:nvPr>
            <p:ph type="title"/>
          </p:nvPr>
        </p:nvSpPr>
        <p:spPr>
          <a:xfrm>
            <a:off x="2529395" y="1157317"/>
            <a:ext cx="12885595" cy="3470759"/>
          </a:xfrm>
        </p:spPr>
        <p:txBody>
          <a:bodyPr>
            <a:normAutofit/>
          </a:bodyPr>
          <a:lstStyle/>
          <a:p>
            <a:r>
              <a:rPr lang="en-US" altLang="zh-CN" sz="9600">
                <a:solidFill>
                  <a:srgbClr val="FF0000"/>
                </a:solidFill>
              </a:rPr>
              <a:t>Thank</a:t>
            </a:r>
            <a:r>
              <a:rPr lang="zh-CN" altLang="en-US" sz="9600">
                <a:solidFill>
                  <a:srgbClr val="FF0000"/>
                </a:solidFill>
              </a:rPr>
              <a:t> </a:t>
            </a:r>
            <a:r>
              <a:rPr lang="en-US" altLang="zh-CN" sz="10700">
                <a:solidFill>
                  <a:srgbClr val="FF0000"/>
                </a:solidFill>
              </a:rPr>
              <a:t>you</a:t>
            </a:r>
            <a:endParaRPr lang="en-US" sz="10700">
              <a:solidFill>
                <a:srgbClr val="FF0000"/>
              </a:solidFill>
            </a:endParaRPr>
          </a:p>
        </p:txBody>
      </p:sp>
    </p:spTree>
    <p:extLst>
      <p:ext uri="{BB962C8B-B14F-4D97-AF65-F5344CB8AC3E}">
        <p14:creationId xmlns:p14="http://schemas.microsoft.com/office/powerpoint/2010/main" val="55740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0A5A-88AA-FD40-A165-9594CEE49D0E}"/>
              </a:ext>
            </a:extLst>
          </p:cNvPr>
          <p:cNvSpPr>
            <a:spLocks noGrp="1"/>
          </p:cNvSpPr>
          <p:nvPr>
            <p:ph type="title"/>
          </p:nvPr>
        </p:nvSpPr>
        <p:spPr/>
        <p:txBody>
          <a:bodyPr>
            <a:normAutofit/>
          </a:bodyPr>
          <a:lstStyle/>
          <a:p>
            <a:r>
              <a:rPr lang="en-US" altLang="zh-CN" sz="4800">
                <a:solidFill>
                  <a:schemeClr val="bg2">
                    <a:lumMod val="75000"/>
                  </a:schemeClr>
                </a:solidFill>
              </a:rPr>
              <a:t>Team members</a:t>
            </a:r>
            <a:r>
              <a:rPr lang="zh-CN" altLang="en-US" sz="4800">
                <a:solidFill>
                  <a:schemeClr val="bg2">
                    <a:lumMod val="75000"/>
                  </a:schemeClr>
                </a:solidFill>
              </a:rPr>
              <a:t> </a:t>
            </a:r>
            <a:r>
              <a:rPr lang="en-US" altLang="zh-CN" sz="4800">
                <a:solidFill>
                  <a:schemeClr val="bg2">
                    <a:lumMod val="75000"/>
                  </a:schemeClr>
                </a:solidFill>
              </a:rPr>
              <a:t>:</a:t>
            </a:r>
            <a:endParaRPr lang="en-US" sz="4800">
              <a:solidFill>
                <a:schemeClr val="bg2">
                  <a:lumMod val="75000"/>
                </a:schemeClr>
              </a:solidFill>
            </a:endParaRPr>
          </a:p>
        </p:txBody>
      </p:sp>
      <p:sp>
        <p:nvSpPr>
          <p:cNvPr id="3" name="Content Placeholder 2">
            <a:extLst>
              <a:ext uri="{FF2B5EF4-FFF2-40B4-BE49-F238E27FC236}">
                <a16:creationId xmlns:a16="http://schemas.microsoft.com/office/drawing/2014/main" id="{743460FA-7A20-FF4A-BBBF-F9C8E059898C}"/>
              </a:ext>
            </a:extLst>
          </p:cNvPr>
          <p:cNvSpPr>
            <a:spLocks noGrp="1"/>
          </p:cNvSpPr>
          <p:nvPr>
            <p:ph idx="1"/>
          </p:nvPr>
        </p:nvSpPr>
        <p:spPr/>
        <p:txBody>
          <a:bodyPr/>
          <a:lstStyle/>
          <a:p>
            <a:r>
              <a:rPr lang="en-US" altLang="zh-CN"/>
              <a:t>S. Manasa </a:t>
            </a:r>
            <a:r>
              <a:rPr lang="zh-CN" altLang="en-US"/>
              <a:t>      </a:t>
            </a:r>
            <a:r>
              <a:rPr lang="en-US" altLang="zh-CN"/>
              <a:t>19h61a05g5</a:t>
            </a:r>
          </a:p>
          <a:p>
            <a:r>
              <a:rPr lang="en-US" altLang="zh-CN"/>
              <a:t>P.jahanavi</a:t>
            </a:r>
            <a:r>
              <a:rPr lang="zh-CN" altLang="en-US"/>
              <a:t>        </a:t>
            </a:r>
            <a:r>
              <a:rPr lang="en-US" altLang="zh-CN"/>
              <a:t>19h61a05f7</a:t>
            </a:r>
          </a:p>
          <a:p>
            <a:r>
              <a:rPr lang="en-US" altLang="zh-CN"/>
              <a:t>T.Radhika. </a:t>
            </a:r>
            <a:r>
              <a:rPr lang="zh-CN" altLang="en-US"/>
              <a:t>       </a:t>
            </a:r>
            <a:r>
              <a:rPr lang="en-US" altLang="zh-CN"/>
              <a:t>19h61a05g9</a:t>
            </a:r>
          </a:p>
          <a:p>
            <a:r>
              <a:rPr lang="en-US" altLang="zh-CN"/>
              <a:t>G.dolly. </a:t>
            </a:r>
            <a:r>
              <a:rPr lang="zh-CN" altLang="en-US"/>
              <a:t>           </a:t>
            </a:r>
            <a:r>
              <a:rPr lang="en-US" altLang="zh-CN"/>
              <a:t>19h61a05d4</a:t>
            </a:r>
          </a:p>
          <a:p>
            <a:r>
              <a:rPr lang="en-US" altLang="zh-CN"/>
              <a:t>I. Malleshwari</a:t>
            </a:r>
            <a:r>
              <a:rPr lang="zh-CN" altLang="en-US"/>
              <a:t>   </a:t>
            </a:r>
            <a:r>
              <a:rPr lang="en-US" altLang="zh-CN"/>
              <a:t>19h61a05d9</a:t>
            </a:r>
          </a:p>
        </p:txBody>
      </p:sp>
    </p:spTree>
    <p:extLst>
      <p:ext uri="{BB962C8B-B14F-4D97-AF65-F5344CB8AC3E}">
        <p14:creationId xmlns:p14="http://schemas.microsoft.com/office/powerpoint/2010/main" val="120776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1C26-93A9-B647-99A3-BEB53E172FDB}"/>
              </a:ext>
            </a:extLst>
          </p:cNvPr>
          <p:cNvSpPr>
            <a:spLocks noGrp="1"/>
          </p:cNvSpPr>
          <p:nvPr>
            <p:ph type="title"/>
          </p:nvPr>
        </p:nvSpPr>
        <p:spPr>
          <a:xfrm>
            <a:off x="3916895" y="179573"/>
            <a:ext cx="9905998" cy="1478570"/>
          </a:xfrm>
        </p:spPr>
        <p:txBody>
          <a:bodyPr>
            <a:normAutofit/>
          </a:bodyPr>
          <a:lstStyle/>
          <a:p>
            <a:r>
              <a:rPr lang="en-US" altLang="zh-CN" sz="4800" b="1">
                <a:solidFill>
                  <a:schemeClr val="bg2">
                    <a:lumMod val="75000"/>
                  </a:schemeClr>
                </a:solidFill>
              </a:rPr>
              <a:t>Introduction </a:t>
            </a:r>
            <a:endParaRPr lang="en-US" sz="4800" b="1">
              <a:solidFill>
                <a:schemeClr val="bg2">
                  <a:lumMod val="75000"/>
                </a:schemeClr>
              </a:solidFill>
            </a:endParaRPr>
          </a:p>
        </p:txBody>
      </p:sp>
      <p:sp>
        <p:nvSpPr>
          <p:cNvPr id="5" name="Content Placeholder 4">
            <a:extLst>
              <a:ext uri="{FF2B5EF4-FFF2-40B4-BE49-F238E27FC236}">
                <a16:creationId xmlns:a16="http://schemas.microsoft.com/office/drawing/2014/main" id="{D7F56963-EB2F-5547-B0AF-CCE1D8E8654F}"/>
              </a:ext>
            </a:extLst>
          </p:cNvPr>
          <p:cNvSpPr>
            <a:spLocks noGrp="1"/>
          </p:cNvSpPr>
          <p:nvPr>
            <p:ph idx="1"/>
          </p:nvPr>
        </p:nvSpPr>
        <p:spPr>
          <a:xfrm>
            <a:off x="1071811" y="1658143"/>
            <a:ext cx="10048378" cy="4080719"/>
          </a:xfrm>
        </p:spPr>
        <p:txBody>
          <a:bodyPr/>
          <a:lstStyle/>
          <a:p>
            <a:r>
              <a:rPr lang="en-US"/>
              <a:t>Carbon dioxide emissions into the atmosphere, and the emissions of other GHGs, are often associated with the burning of fossil fuels, like natural gas, crude oil and coal. While this is harmful to the environment, carbon offsets can be purchased in an attempt to make up for these harmful effects.</a:t>
            </a:r>
          </a:p>
        </p:txBody>
      </p:sp>
      <p:pic>
        <p:nvPicPr>
          <p:cNvPr id="6" name="Picture 6">
            <a:extLst>
              <a:ext uri="{FF2B5EF4-FFF2-40B4-BE49-F238E27FC236}">
                <a16:creationId xmlns:a16="http://schemas.microsoft.com/office/drawing/2014/main" id="{F63FB374-34E8-2B4E-A1FE-7DE282474743}"/>
              </a:ext>
            </a:extLst>
          </p:cNvPr>
          <p:cNvPicPr>
            <a:picLocks noChangeAspect="1"/>
          </p:cNvPicPr>
          <p:nvPr/>
        </p:nvPicPr>
        <p:blipFill rotWithShape="1">
          <a:blip r:embed="rId2"/>
          <a:srcRect r="-151" b="14926"/>
          <a:stretch/>
        </p:blipFill>
        <p:spPr>
          <a:xfrm>
            <a:off x="3942910" y="3822485"/>
            <a:ext cx="4306179" cy="2435847"/>
          </a:xfrm>
          <a:prstGeom prst="rect">
            <a:avLst/>
          </a:prstGeom>
        </p:spPr>
      </p:pic>
      <p:sp>
        <p:nvSpPr>
          <p:cNvPr id="7" name="TextBox 6">
            <a:extLst>
              <a:ext uri="{FF2B5EF4-FFF2-40B4-BE49-F238E27FC236}">
                <a16:creationId xmlns:a16="http://schemas.microsoft.com/office/drawing/2014/main" id="{352648FD-1B15-A447-9A9C-E41B24115624}"/>
              </a:ext>
            </a:extLst>
          </p:cNvPr>
          <p:cNvSpPr txBox="1"/>
          <p:nvPr/>
        </p:nvSpPr>
        <p:spPr>
          <a:xfrm>
            <a:off x="5993710" y="2515793"/>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73362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134C-8378-E64B-8456-BE3FB2E885ED}"/>
              </a:ext>
            </a:extLst>
          </p:cNvPr>
          <p:cNvSpPr>
            <a:spLocks noGrp="1"/>
          </p:cNvSpPr>
          <p:nvPr>
            <p:ph type="title"/>
          </p:nvPr>
        </p:nvSpPr>
        <p:spPr/>
        <p:txBody>
          <a:bodyPr>
            <a:normAutofit/>
          </a:bodyPr>
          <a:lstStyle/>
          <a:p>
            <a:r>
              <a:rPr lang="en-US" altLang="zh-CN" sz="4000" b="1" u="sng">
                <a:solidFill>
                  <a:schemeClr val="bg2"/>
                </a:solidFill>
              </a:rPr>
              <a:t>History</a:t>
            </a:r>
            <a:r>
              <a:rPr lang="zh-CN" altLang="en-US" sz="4000" b="1" u="sng"/>
              <a:t> </a:t>
            </a:r>
            <a:r>
              <a:rPr lang="en-US" altLang="zh-CN" sz="4000" b="1" u="sng">
                <a:solidFill>
                  <a:schemeClr val="bg2"/>
                </a:solidFill>
              </a:rPr>
              <a:t>:</a:t>
            </a:r>
            <a:endParaRPr lang="en-US" sz="4000" b="1" u="sng"/>
          </a:p>
        </p:txBody>
      </p:sp>
      <p:sp>
        <p:nvSpPr>
          <p:cNvPr id="3" name="Content Placeholder 2">
            <a:extLst>
              <a:ext uri="{FF2B5EF4-FFF2-40B4-BE49-F238E27FC236}">
                <a16:creationId xmlns:a16="http://schemas.microsoft.com/office/drawing/2014/main" id="{4CEEC454-C356-FD46-B824-03E25478FDEA}"/>
              </a:ext>
            </a:extLst>
          </p:cNvPr>
          <p:cNvSpPr>
            <a:spLocks noGrp="1"/>
          </p:cNvSpPr>
          <p:nvPr>
            <p:ph idx="1"/>
          </p:nvPr>
        </p:nvSpPr>
        <p:spPr/>
        <p:txBody>
          <a:bodyPr/>
          <a:lstStyle/>
          <a:p>
            <a:pPr marL="457200" indent="-457200">
              <a:buFont typeface="+mj-lt"/>
              <a:buAutoNum type="arabicPeriod"/>
            </a:pPr>
            <a:r>
              <a:rPr lang="en-US"/>
              <a:t>The roots of the greenhouse effect concept lie in the</a:t>
            </a:r>
            <a:r>
              <a:rPr lang="zh-CN" altLang="en-US"/>
              <a:t> </a:t>
            </a:r>
            <a:r>
              <a:rPr lang="en-US" altLang="zh-CN">
                <a:solidFill>
                  <a:schemeClr val="tx2">
                    <a:lumMod val="75000"/>
                  </a:schemeClr>
                </a:solidFill>
              </a:rPr>
              <a:t>19</a:t>
            </a:r>
            <a:r>
              <a:rPr lang="en-US" altLang="zh-CN" baseline="30000">
                <a:solidFill>
                  <a:schemeClr val="tx2">
                    <a:lumMod val="75000"/>
                  </a:schemeClr>
                </a:solidFill>
              </a:rPr>
              <a:t>th</a:t>
            </a:r>
            <a:r>
              <a:rPr lang="en-US" altLang="zh-CN">
                <a:solidFill>
                  <a:schemeClr val="tx2">
                    <a:lumMod val="75000"/>
                  </a:schemeClr>
                </a:solidFill>
              </a:rPr>
              <a:t> century </a:t>
            </a:r>
            <a:r>
              <a:rPr lang="en-US" altLang="zh-CN">
                <a:solidFill>
                  <a:schemeClr val="bg2">
                    <a:lumMod val="60000"/>
                    <a:lumOff val="40000"/>
                  </a:schemeClr>
                </a:solidFill>
              </a:rPr>
              <a:t> </a:t>
            </a:r>
            <a:r>
              <a:rPr lang="en-US"/>
              <a:t>, when French mathematician</a:t>
            </a:r>
            <a:r>
              <a:rPr lang="zh-CN" altLang="en-US"/>
              <a:t> </a:t>
            </a:r>
            <a:r>
              <a:rPr lang="en-US" altLang="zh-CN">
                <a:solidFill>
                  <a:schemeClr val="tx2">
                    <a:lumMod val="75000"/>
                  </a:schemeClr>
                </a:solidFill>
              </a:rPr>
              <a:t>Joseph</a:t>
            </a:r>
            <a:r>
              <a:rPr lang="zh-CN" altLang="en-US">
                <a:solidFill>
                  <a:schemeClr val="tx2">
                    <a:lumMod val="75000"/>
                  </a:schemeClr>
                </a:solidFill>
              </a:rPr>
              <a:t> </a:t>
            </a:r>
            <a:r>
              <a:rPr lang="en-US" altLang="zh-CN">
                <a:solidFill>
                  <a:schemeClr val="tx2">
                    <a:lumMod val="75000"/>
                  </a:schemeClr>
                </a:solidFill>
              </a:rPr>
              <a:t>fourier.</a:t>
            </a:r>
            <a:r>
              <a:rPr lang="en-US"/>
              <a:t> calculated in 1824 that the Earth would be much colder if it had no atmosphere. In 1896, Swedish scientist Svante Arrhenius was the first to link a rise in </a:t>
            </a:r>
            <a:r>
              <a:rPr lang="en-US" altLang="zh-CN">
                <a:solidFill>
                  <a:schemeClr val="tx1">
                    <a:lumMod val="10000"/>
                  </a:schemeClr>
                </a:solidFill>
              </a:rPr>
              <a:t>carbondioxide gas</a:t>
            </a:r>
            <a:r>
              <a:rPr lang="en-US"/>
              <a:t>from burning fossil fuels with a warming effect. Nearly a century later, American climate scientist James E. Hansen testified to Congress that “The greenhouse..</a:t>
            </a:r>
          </a:p>
        </p:txBody>
      </p:sp>
    </p:spTree>
    <p:extLst>
      <p:ext uri="{BB962C8B-B14F-4D97-AF65-F5344CB8AC3E}">
        <p14:creationId xmlns:p14="http://schemas.microsoft.com/office/powerpoint/2010/main" val="30236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0FED-FE6E-C343-AA47-BAC758EFE5B7}"/>
              </a:ext>
            </a:extLst>
          </p:cNvPr>
          <p:cNvSpPr>
            <a:spLocks noGrp="1"/>
          </p:cNvSpPr>
          <p:nvPr>
            <p:ph type="title"/>
          </p:nvPr>
        </p:nvSpPr>
        <p:spPr/>
        <p:txBody>
          <a:bodyPr/>
          <a:lstStyle/>
          <a:p>
            <a:r>
              <a:rPr lang="en-US" altLang="zh-CN" b="1" u="sng">
                <a:solidFill>
                  <a:schemeClr val="bg2"/>
                </a:solidFill>
              </a:rPr>
              <a:t>Impacts</a:t>
            </a:r>
            <a:r>
              <a:rPr lang="zh-CN" altLang="en-US" b="1" u="sng">
                <a:solidFill>
                  <a:schemeClr val="bg2"/>
                </a:solidFill>
              </a:rPr>
              <a:t> </a:t>
            </a:r>
            <a:r>
              <a:rPr lang="en-US" altLang="zh-CN" b="1" u="sng">
                <a:solidFill>
                  <a:schemeClr val="bg2"/>
                </a:solidFill>
              </a:rPr>
              <a:t>:</a:t>
            </a:r>
            <a:endParaRPr lang="en-US" b="1" u="sng">
              <a:solidFill>
                <a:schemeClr val="bg2"/>
              </a:solidFill>
            </a:endParaRPr>
          </a:p>
        </p:txBody>
      </p:sp>
      <p:sp>
        <p:nvSpPr>
          <p:cNvPr id="3" name="Content Placeholder 2">
            <a:extLst>
              <a:ext uri="{FF2B5EF4-FFF2-40B4-BE49-F238E27FC236}">
                <a16:creationId xmlns:a16="http://schemas.microsoft.com/office/drawing/2014/main" id="{47FD9010-17E3-3943-8CC6-BE570B995343}"/>
              </a:ext>
            </a:extLst>
          </p:cNvPr>
          <p:cNvSpPr>
            <a:spLocks noGrp="1"/>
          </p:cNvSpPr>
          <p:nvPr>
            <p:ph idx="1"/>
          </p:nvPr>
        </p:nvSpPr>
        <p:spPr/>
        <p:txBody>
          <a:bodyPr>
            <a:normAutofit fontScale="85000" lnSpcReduction="20000"/>
          </a:bodyPr>
          <a:lstStyle/>
          <a:p>
            <a:pPr marL="0" indent="0">
              <a:buNone/>
            </a:pPr>
            <a:r>
              <a:rPr lang="en-US" altLang="zh-CN">
                <a:solidFill>
                  <a:schemeClr val="tx2"/>
                </a:solidFill>
              </a:rPr>
              <a:t>Impacts </a:t>
            </a:r>
            <a:r>
              <a:rPr lang="zh-CN" altLang="en-US">
                <a:solidFill>
                  <a:schemeClr val="tx2"/>
                </a:solidFill>
              </a:rPr>
              <a:t> </a:t>
            </a:r>
            <a:r>
              <a:rPr lang="en-US" altLang="zh-CN">
                <a:solidFill>
                  <a:schemeClr val="tx2"/>
                </a:solidFill>
              </a:rPr>
              <a:t>on the</a:t>
            </a:r>
            <a:r>
              <a:rPr lang="zh-CN" altLang="en-US">
                <a:solidFill>
                  <a:schemeClr val="tx2"/>
                </a:solidFill>
              </a:rPr>
              <a:t> </a:t>
            </a:r>
            <a:r>
              <a:rPr lang="en-US" altLang="zh-CN">
                <a:solidFill>
                  <a:schemeClr val="tx2"/>
                </a:solidFill>
              </a:rPr>
              <a:t>world</a:t>
            </a:r>
            <a:endParaRPr lang="en-US">
              <a:solidFill>
                <a:schemeClr val="tx2"/>
              </a:solidFill>
            </a:endParaRPr>
          </a:p>
          <a:p>
            <a:r>
              <a:rPr lang="en-US"/>
              <a:t>1) Air Quality.</a:t>
            </a:r>
          </a:p>
          <a:p>
            <a:r>
              <a:rPr lang="en-US"/>
              <a:t>2) Economic Growth.</a:t>
            </a:r>
          </a:p>
          <a:p>
            <a:r>
              <a:rPr lang="en-US"/>
              <a:t>3) Slowed Climate Change.</a:t>
            </a:r>
          </a:p>
          <a:p>
            <a:r>
              <a:rPr lang="en-US"/>
              <a:t>4) Cost Savings.</a:t>
            </a:r>
          </a:p>
          <a:p>
            <a:r>
              <a:rPr lang="en-US"/>
              <a:t>5) Improved External Relations.</a:t>
            </a:r>
          </a:p>
          <a:p>
            <a:r>
              <a:rPr lang="en-US"/>
              <a:t>6) Improved Stakeholder Relations.</a:t>
            </a:r>
          </a:p>
          <a:p>
            <a:r>
              <a:rPr lang="en-US"/>
              <a:t>7) Regulatory Compliance.</a:t>
            </a:r>
          </a:p>
        </p:txBody>
      </p:sp>
      <p:pic>
        <p:nvPicPr>
          <p:cNvPr id="4" name="Picture 4">
            <a:extLst>
              <a:ext uri="{FF2B5EF4-FFF2-40B4-BE49-F238E27FC236}">
                <a16:creationId xmlns:a16="http://schemas.microsoft.com/office/drawing/2014/main" id="{9E2450BD-AE34-3248-A8A4-B9638202676B}"/>
              </a:ext>
            </a:extLst>
          </p:cNvPr>
          <p:cNvPicPr>
            <a:picLocks noChangeAspect="1"/>
          </p:cNvPicPr>
          <p:nvPr/>
        </p:nvPicPr>
        <p:blipFill>
          <a:blip r:embed="rId2"/>
          <a:stretch>
            <a:fillRect/>
          </a:stretch>
        </p:blipFill>
        <p:spPr>
          <a:xfrm>
            <a:off x="5213472" y="719666"/>
            <a:ext cx="5694355" cy="5071535"/>
          </a:xfrm>
          <a:prstGeom prst="rect">
            <a:avLst/>
          </a:prstGeom>
        </p:spPr>
      </p:pic>
    </p:spTree>
    <p:extLst>
      <p:ext uri="{BB962C8B-B14F-4D97-AF65-F5344CB8AC3E}">
        <p14:creationId xmlns:p14="http://schemas.microsoft.com/office/powerpoint/2010/main" val="131226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FE6C-44A8-2349-929F-ACCC95861D6C}"/>
              </a:ext>
            </a:extLst>
          </p:cNvPr>
          <p:cNvSpPr>
            <a:spLocks noGrp="1"/>
          </p:cNvSpPr>
          <p:nvPr>
            <p:ph type="title"/>
          </p:nvPr>
        </p:nvSpPr>
        <p:spPr/>
        <p:txBody>
          <a:bodyPr/>
          <a:lstStyle/>
          <a:p>
            <a:r>
              <a:rPr lang="en-US" altLang="zh-CN" b="1" u="sng">
                <a:solidFill>
                  <a:schemeClr val="bg2"/>
                </a:solidFill>
              </a:rPr>
              <a:t>Effects</a:t>
            </a:r>
            <a:r>
              <a:rPr lang="zh-CN" altLang="en-US" b="1" u="sng">
                <a:solidFill>
                  <a:schemeClr val="bg2"/>
                </a:solidFill>
              </a:rPr>
              <a:t> </a:t>
            </a:r>
            <a:r>
              <a:rPr lang="en-US" altLang="zh-CN" b="1" u="sng">
                <a:solidFill>
                  <a:schemeClr val="bg2"/>
                </a:solidFill>
              </a:rPr>
              <a:t>:</a:t>
            </a:r>
            <a:endParaRPr lang="en-US" b="1" u="sng">
              <a:solidFill>
                <a:schemeClr val="bg2"/>
              </a:solidFill>
            </a:endParaRPr>
          </a:p>
        </p:txBody>
      </p:sp>
      <p:sp>
        <p:nvSpPr>
          <p:cNvPr id="3" name="Content Placeholder 2">
            <a:extLst>
              <a:ext uri="{FF2B5EF4-FFF2-40B4-BE49-F238E27FC236}">
                <a16:creationId xmlns:a16="http://schemas.microsoft.com/office/drawing/2014/main" id="{F8769FDE-6D34-CC45-A897-641F938BC2C3}"/>
              </a:ext>
            </a:extLst>
          </p:cNvPr>
          <p:cNvSpPr>
            <a:spLocks noGrp="1"/>
          </p:cNvSpPr>
          <p:nvPr>
            <p:ph idx="1"/>
          </p:nvPr>
        </p:nvSpPr>
        <p:spPr>
          <a:xfrm>
            <a:off x="1141412" y="1823738"/>
            <a:ext cx="9905999" cy="3541714"/>
          </a:xfrm>
        </p:spPr>
        <p:txBody>
          <a:bodyPr>
            <a:normAutofit fontScale="92500"/>
          </a:bodyPr>
          <a:lstStyle/>
          <a:p>
            <a:r>
              <a:rPr lang="en-US"/>
              <a:t>Greenhouse gases have far-ranging environmental and health effects. They cause climate change by trapping heat, and they also contribute to respiratory disease from smog and air pollution. Extreme weather, food supply disruptions, and increased wildfires are other effects of </a:t>
            </a:r>
            <a:r>
              <a:rPr lang="en-US">
                <a:solidFill>
                  <a:schemeClr val="tx2"/>
                </a:solidFill>
              </a:rPr>
              <a:t>climate change</a:t>
            </a:r>
            <a:r>
              <a:rPr lang="en-US"/>
              <a:t> .</a:t>
            </a:r>
          </a:p>
          <a:p>
            <a:r>
              <a:rPr lang="en-US"/>
              <a:t>But those gases are now out of balance and threaten to change drastically which living things can survive on this planet—and where.Atmospheric levels of </a:t>
            </a:r>
            <a:r>
              <a:rPr lang="en-US">
                <a:solidFill>
                  <a:schemeClr val="bg1"/>
                </a:solidFill>
              </a:rPr>
              <a:t>carbon dioxide</a:t>
            </a:r>
            <a:r>
              <a:rPr lang="en-US"/>
              <a:t>—the most dangerous and prevalent greenhouse gas—are at the highest levels ever recorded.</a:t>
            </a:r>
          </a:p>
        </p:txBody>
      </p:sp>
      <p:pic>
        <p:nvPicPr>
          <p:cNvPr id="4" name="Picture 4">
            <a:extLst>
              <a:ext uri="{FF2B5EF4-FFF2-40B4-BE49-F238E27FC236}">
                <a16:creationId xmlns:a16="http://schemas.microsoft.com/office/drawing/2014/main" id="{A98014B4-F08B-6044-AB96-AB29E396B363}"/>
              </a:ext>
            </a:extLst>
          </p:cNvPr>
          <p:cNvPicPr>
            <a:picLocks noChangeAspect="1"/>
          </p:cNvPicPr>
          <p:nvPr/>
        </p:nvPicPr>
        <p:blipFill>
          <a:blip r:embed="rId2"/>
          <a:stretch>
            <a:fillRect/>
          </a:stretch>
        </p:blipFill>
        <p:spPr>
          <a:xfrm>
            <a:off x="7778945" y="4847666"/>
            <a:ext cx="3017912" cy="2010334"/>
          </a:xfrm>
          <a:prstGeom prst="rect">
            <a:avLst/>
          </a:prstGeom>
        </p:spPr>
      </p:pic>
    </p:spTree>
    <p:extLst>
      <p:ext uri="{BB962C8B-B14F-4D97-AF65-F5344CB8AC3E}">
        <p14:creationId xmlns:p14="http://schemas.microsoft.com/office/powerpoint/2010/main" val="143299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4508-9F19-6144-AACF-A0D505C1AD5E}"/>
              </a:ext>
            </a:extLst>
          </p:cNvPr>
          <p:cNvSpPr>
            <a:spLocks noGrp="1"/>
          </p:cNvSpPr>
          <p:nvPr>
            <p:ph type="title"/>
          </p:nvPr>
        </p:nvSpPr>
        <p:spPr>
          <a:xfrm>
            <a:off x="1451622" y="180809"/>
            <a:ext cx="9905998" cy="1478570"/>
          </a:xfrm>
        </p:spPr>
        <p:txBody>
          <a:bodyPr/>
          <a:lstStyle/>
          <a:p>
            <a:r>
              <a:rPr lang="en-US" altLang="zh-CN" b="1" u="sng">
                <a:solidFill>
                  <a:schemeClr val="bg2"/>
                </a:solidFill>
              </a:rPr>
              <a:t>Consequences</a:t>
            </a:r>
            <a:r>
              <a:rPr lang="en-US" altLang="zh-CN"/>
              <a:t> </a:t>
            </a:r>
            <a:r>
              <a:rPr lang="en-US" altLang="zh-CN">
                <a:solidFill>
                  <a:schemeClr val="bg2"/>
                </a:solidFill>
              </a:rPr>
              <a:t>:</a:t>
            </a:r>
            <a:endParaRPr lang="en-US"/>
          </a:p>
        </p:txBody>
      </p:sp>
      <p:sp>
        <p:nvSpPr>
          <p:cNvPr id="3" name="Content Placeholder 2">
            <a:extLst>
              <a:ext uri="{FF2B5EF4-FFF2-40B4-BE49-F238E27FC236}">
                <a16:creationId xmlns:a16="http://schemas.microsoft.com/office/drawing/2014/main" id="{AD3B4F57-ACC3-5F4F-9668-926936FE6C2B}"/>
              </a:ext>
            </a:extLst>
          </p:cNvPr>
          <p:cNvSpPr>
            <a:spLocks noGrp="1"/>
          </p:cNvSpPr>
          <p:nvPr>
            <p:ph idx="1"/>
          </p:nvPr>
        </p:nvSpPr>
        <p:spPr>
          <a:xfrm>
            <a:off x="1074594" y="876448"/>
            <a:ext cx="9400918" cy="3422876"/>
          </a:xfrm>
        </p:spPr>
        <p:txBody>
          <a:bodyPr>
            <a:normAutofit lnSpcReduction="10000"/>
          </a:bodyPr>
          <a:lstStyle/>
          <a:p>
            <a:pPr marL="0" indent="0">
              <a:buNone/>
            </a:pPr>
            <a:endParaRPr lang="en-US" altLang="zh-CN"/>
          </a:p>
          <a:p>
            <a:r>
              <a:rPr lang="en-US"/>
              <a:t>Carbon emissions contribute to climate change, which can have serious consequences for humans and their environment. According to the U.S. Environmental Protection Agency, carbon emissions, in the form of carbon dioxide, make up more than</a:t>
            </a:r>
            <a:r>
              <a:rPr lang="zh-CN" altLang="en-US"/>
              <a:t> </a:t>
            </a:r>
            <a:r>
              <a:rPr lang="en-US" altLang="zh-CN">
                <a:solidFill>
                  <a:schemeClr val="tx2"/>
                </a:solidFill>
              </a:rPr>
              <a:t>80%</a:t>
            </a:r>
            <a:r>
              <a:rPr lang="zh-CN" altLang="en-US">
                <a:solidFill>
                  <a:schemeClr val="tx2"/>
                </a:solidFill>
              </a:rPr>
              <a:t> </a:t>
            </a:r>
            <a:r>
              <a:rPr lang="en-US"/>
              <a:t>of the greenhouse gases emitted in the United States. The burning of fossil fuels releases </a:t>
            </a:r>
            <a:r>
              <a:rPr lang="en-US" altLang="zh-CN">
                <a:solidFill>
                  <a:schemeClr val="bg1"/>
                </a:solidFill>
              </a:rPr>
              <a:t>Carbondioxide </a:t>
            </a:r>
            <a:r>
              <a:rPr lang="en-US" altLang="zh-CN"/>
              <a:t>.</a:t>
            </a:r>
            <a:r>
              <a:rPr lang="en-US"/>
              <a:t> These carbon emissions raise global temperatures by trapping solar energy in the atmosphere.</a:t>
            </a:r>
          </a:p>
        </p:txBody>
      </p:sp>
      <p:pic>
        <p:nvPicPr>
          <p:cNvPr id="4" name="Picture 4">
            <a:extLst>
              <a:ext uri="{FF2B5EF4-FFF2-40B4-BE49-F238E27FC236}">
                <a16:creationId xmlns:a16="http://schemas.microsoft.com/office/drawing/2014/main" id="{8AE91A67-0A3D-AD41-BFFE-F54E6EA90F8B}"/>
              </a:ext>
            </a:extLst>
          </p:cNvPr>
          <p:cNvPicPr>
            <a:picLocks noChangeAspect="1"/>
          </p:cNvPicPr>
          <p:nvPr/>
        </p:nvPicPr>
        <p:blipFill>
          <a:blip r:embed="rId2"/>
          <a:stretch>
            <a:fillRect/>
          </a:stretch>
        </p:blipFill>
        <p:spPr>
          <a:xfrm>
            <a:off x="8101220" y="4211077"/>
            <a:ext cx="2374291" cy="2466114"/>
          </a:xfrm>
          <a:prstGeom prst="rect">
            <a:avLst/>
          </a:prstGeom>
        </p:spPr>
      </p:pic>
    </p:spTree>
    <p:extLst>
      <p:ext uri="{BB962C8B-B14F-4D97-AF65-F5344CB8AC3E}">
        <p14:creationId xmlns:p14="http://schemas.microsoft.com/office/powerpoint/2010/main" val="78865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FF7088D-D15A-3A44-B586-DECCA021ACC7}"/>
              </a:ext>
            </a:extLst>
          </p:cNvPr>
          <p:cNvPicPr>
            <a:picLocks noGrp="1" noChangeAspect="1"/>
          </p:cNvPicPr>
          <p:nvPr>
            <p:ph idx="1"/>
          </p:nvPr>
        </p:nvPicPr>
        <p:blipFill>
          <a:blip r:embed="rId2"/>
          <a:stretch>
            <a:fillRect/>
          </a:stretch>
        </p:blipFill>
        <p:spPr>
          <a:xfrm>
            <a:off x="2874798" y="359666"/>
            <a:ext cx="6442404" cy="6138668"/>
          </a:xfrm>
        </p:spPr>
      </p:pic>
      <p:sp>
        <p:nvSpPr>
          <p:cNvPr id="7" name="TextBox 6">
            <a:extLst>
              <a:ext uri="{FF2B5EF4-FFF2-40B4-BE49-F238E27FC236}">
                <a16:creationId xmlns:a16="http://schemas.microsoft.com/office/drawing/2014/main" id="{F862E1D9-FBFC-534C-8D52-6FAAD40D5A93}"/>
              </a:ext>
            </a:extLst>
          </p:cNvPr>
          <p:cNvSpPr txBox="1"/>
          <p:nvPr/>
        </p:nvSpPr>
        <p:spPr>
          <a:xfrm>
            <a:off x="5176430" y="2515792"/>
            <a:ext cx="455052" cy="5501911"/>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18155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7B3E-48A4-5146-859B-01C4A2AEE1A8}"/>
              </a:ext>
            </a:extLst>
          </p:cNvPr>
          <p:cNvSpPr>
            <a:spLocks noGrp="1"/>
          </p:cNvSpPr>
          <p:nvPr>
            <p:ph type="title"/>
          </p:nvPr>
        </p:nvSpPr>
        <p:spPr/>
        <p:txBody>
          <a:bodyPr/>
          <a:lstStyle/>
          <a:p>
            <a:r>
              <a:rPr lang="en-US" altLang="zh-CN" sz="4800" u="sng">
                <a:solidFill>
                  <a:schemeClr val="bg2"/>
                </a:solidFill>
              </a:rPr>
              <a:t>Solution </a:t>
            </a:r>
            <a:r>
              <a:rPr lang="en-US" altLang="zh-CN" sz="4800" b="1" u="sng">
                <a:solidFill>
                  <a:schemeClr val="bg2"/>
                </a:solidFill>
              </a:rPr>
              <a:t>:</a:t>
            </a:r>
            <a:r>
              <a:rPr lang="en-US" altLang="zh-CN"/>
              <a:t> </a:t>
            </a:r>
            <a:endParaRPr lang="en-US"/>
          </a:p>
        </p:txBody>
      </p:sp>
      <p:sp>
        <p:nvSpPr>
          <p:cNvPr id="3" name="Content Placeholder 2">
            <a:extLst>
              <a:ext uri="{FF2B5EF4-FFF2-40B4-BE49-F238E27FC236}">
                <a16:creationId xmlns:a16="http://schemas.microsoft.com/office/drawing/2014/main" id="{7B037AE7-3FE0-194E-8F6F-BA5587DD12C1}"/>
              </a:ext>
            </a:extLst>
          </p:cNvPr>
          <p:cNvSpPr>
            <a:spLocks noGrp="1"/>
          </p:cNvSpPr>
          <p:nvPr>
            <p:ph idx="1"/>
          </p:nvPr>
        </p:nvSpPr>
        <p:spPr>
          <a:xfrm>
            <a:off x="1141412" y="2097088"/>
            <a:ext cx="9905999" cy="3541714"/>
          </a:xfrm>
        </p:spPr>
        <p:txBody>
          <a:bodyPr>
            <a:normAutofit fontScale="92500" lnSpcReduction="10000"/>
          </a:bodyPr>
          <a:lstStyle/>
          <a:p>
            <a:pPr marL="0" indent="0">
              <a:buNone/>
            </a:pPr>
            <a:r>
              <a:rPr lang="en-US" altLang="zh-CN" sz="3500" b="1">
                <a:solidFill>
                  <a:schemeClr val="bg1"/>
                </a:solidFill>
                <a:latin typeface="-apple-system"/>
              </a:rPr>
              <a:t>AI</a:t>
            </a:r>
            <a:r>
              <a:rPr lang="en-US" altLang="zh-CN" b="1">
                <a:solidFill>
                  <a:schemeClr val="bg1"/>
                </a:solidFill>
                <a:latin typeface="-apple-system"/>
              </a:rPr>
              <a:t> </a:t>
            </a:r>
            <a:r>
              <a:rPr lang="en-US" altLang="zh-CN">
                <a:solidFill>
                  <a:schemeClr val="bg1"/>
                </a:solidFill>
                <a:latin typeface="-apple-system"/>
              </a:rPr>
              <a:t>seems </a:t>
            </a:r>
            <a:r>
              <a:rPr lang="en-US" b="0" i="0">
                <a:solidFill>
                  <a:srgbClr val="222222"/>
                </a:solidFill>
                <a:effectLst/>
                <a:latin typeface="-apple-system"/>
              </a:rPr>
              <a:t>destined to play a </a:t>
            </a:r>
            <a:r>
              <a:rPr lang="en-US" b="0" i="0" u="none" strike="noStrike">
                <a:solidFill>
                  <a:srgbClr val="006699"/>
                </a:solidFill>
                <a:effectLst/>
                <a:latin typeface="-apple-system"/>
                <a:hlinkClick r:id="rId2"/>
              </a:rPr>
              <a:t>dual role</a:t>
            </a:r>
            <a:r>
              <a:rPr lang="en-US" b="0" i="0">
                <a:solidFill>
                  <a:srgbClr val="222222"/>
                </a:solidFill>
                <a:effectLst/>
                <a:latin typeface="-apple-system"/>
              </a:rPr>
              <a:t>. </a:t>
            </a:r>
          </a:p>
          <a:p>
            <a:r>
              <a:rPr lang="en-US" b="0" i="0">
                <a:solidFill>
                  <a:srgbClr val="222222"/>
                </a:solidFill>
                <a:effectLst/>
                <a:latin typeface="-apple-system"/>
              </a:rPr>
              <a:t>On the one hand, it can help reduce the effects of the </a:t>
            </a:r>
            <a:r>
              <a:rPr lang="en-US" b="0" i="0">
                <a:solidFill>
                  <a:schemeClr val="tx2"/>
                </a:solidFill>
                <a:effectLst/>
                <a:latin typeface="-apple-system"/>
              </a:rPr>
              <a:t>climate crisis</a:t>
            </a:r>
            <a:r>
              <a:rPr lang="en-US" b="0" i="0">
                <a:solidFill>
                  <a:srgbClr val="222222"/>
                </a:solidFill>
                <a:effectLst/>
                <a:latin typeface="-apple-system"/>
              </a:rPr>
              <a:t>, such as in smart grid design, developing low-emission infrastructure, and modelling climate change predictions. </a:t>
            </a:r>
          </a:p>
          <a:p>
            <a:r>
              <a:rPr lang="en-US" b="0" i="0">
                <a:solidFill>
                  <a:srgbClr val="222222"/>
                </a:solidFill>
                <a:effectLst/>
                <a:latin typeface="-apple-system"/>
              </a:rPr>
              <a:t>On the other hand, AI is itself a significant emitter of carbonConverting this energy consumption in approximate carbon emissions and electricity costs, the authors </a:t>
            </a:r>
            <a:r>
              <a:rPr lang="en-US" b="0" i="0" u="none" strike="noStrike">
                <a:solidFill>
                  <a:schemeClr val="bg1"/>
                </a:solidFill>
                <a:effectLst/>
                <a:latin typeface="-apple-system"/>
                <a:hlinkClick r:id="rId3">
                  <a:extLst>
                    <a:ext uri="{A12FA001-AC4F-418D-AE19-62706E023703}">
                      <ahyp:hlinkClr xmlns:ahyp="http://schemas.microsoft.com/office/drawing/2018/hyperlinkcolor" val="tx"/>
                    </a:ext>
                  </a:extLst>
                </a:hlinkClick>
              </a:rPr>
              <a:t>estimated</a:t>
            </a:r>
            <a:r>
              <a:rPr lang="en-US" b="0" i="0">
                <a:solidFill>
                  <a:srgbClr val="222222"/>
                </a:solidFill>
                <a:effectLst/>
                <a:latin typeface="-apple-system"/>
              </a:rPr>
              <a:t> that the </a:t>
            </a:r>
            <a:r>
              <a:rPr lang="en-US" b="0" i="0">
                <a:solidFill>
                  <a:schemeClr val="tx2">
                    <a:lumMod val="75000"/>
                  </a:schemeClr>
                </a:solidFill>
                <a:effectLst/>
                <a:latin typeface="-apple-system"/>
              </a:rPr>
              <a:t>carbon footprint </a:t>
            </a:r>
            <a:r>
              <a:rPr lang="en-US" b="0" i="0">
                <a:solidFill>
                  <a:srgbClr val="222222"/>
                </a:solidFill>
                <a:effectLst/>
                <a:latin typeface="-apple-system"/>
              </a:rPr>
              <a:t>of training a single big language model is equal to around 300,000 kg of carbon dioxide emissions.</a:t>
            </a:r>
            <a:endParaRPr lang="en-US"/>
          </a:p>
        </p:txBody>
      </p:sp>
    </p:spTree>
    <p:extLst>
      <p:ext uri="{BB962C8B-B14F-4D97-AF65-F5344CB8AC3E}">
        <p14:creationId xmlns:p14="http://schemas.microsoft.com/office/powerpoint/2010/main" val="2710005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PowerPoint Presentation</vt:lpstr>
      <vt:lpstr>Team members :</vt:lpstr>
      <vt:lpstr>Introduction </vt:lpstr>
      <vt:lpstr>History :</vt:lpstr>
      <vt:lpstr>Impacts :</vt:lpstr>
      <vt:lpstr>Effects :</vt:lpstr>
      <vt:lpstr>Consequences :</vt:lpstr>
      <vt:lpstr>PowerPoint Presentation</vt:lpstr>
      <vt:lpstr>Solution :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19h61a0557@cvsr.ac.in</dc:creator>
  <cp:lastModifiedBy>19h61a0557@cvsr.ac.in</cp:lastModifiedBy>
  <cp:revision>3</cp:revision>
  <dcterms:created xsi:type="dcterms:W3CDTF">2021-04-10T06:12:01Z</dcterms:created>
  <dcterms:modified xsi:type="dcterms:W3CDTF">2021-04-10T08:07:25Z</dcterms:modified>
</cp:coreProperties>
</file>