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94660"/>
  </p:normalViewPr>
  <p:slideViewPr>
    <p:cSldViewPr snapToGrid="0" snapToObjects="1">
      <p:cViewPr varScale="1">
        <p:scale>
          <a:sx n="48" d="100"/>
          <a:sy n="48" d="100"/>
        </p:scale>
        <p:origin x="42" y="76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lectronicsweekly.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s://www.iec.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983785" y="439632"/>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TextBox 1"/>
          <p:cNvSpPr txBox="1"/>
          <p:nvPr/>
        </p:nvSpPr>
        <p:spPr>
          <a:xfrm>
            <a:off x="142523" y="1360838"/>
            <a:ext cx="5924550" cy="5199950"/>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Problem Statement ID – </a:t>
            </a:r>
            <a:r>
              <a:rPr lang="en-US" sz="2000" dirty="0">
                <a:solidFill>
                  <a:schemeClr val="tx1"/>
                </a:solidFill>
                <a:latin typeface="Times New Roman" panose="02020603050405020304" pitchFamily="18" charset="0"/>
                <a:ea typeface="Franklin Gothic"/>
                <a:cs typeface="Times New Roman" panose="02020603050405020304" pitchFamily="18" charset="0"/>
                <a:sym typeface="Franklin Gothic"/>
              </a:rPr>
              <a:t>SIH1585</a:t>
            </a:r>
            <a:endParaRPr lang="en-US" sz="2000" b="1"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Problem Statement Title- </a:t>
            </a:r>
            <a:r>
              <a:rPr lang="en-US" sz="2000" dirty="0">
                <a:latin typeface="Times New Roman" panose="02020603050405020304" pitchFamily="18" charset="0"/>
                <a:cs typeface="Times New Roman" panose="02020603050405020304" pitchFamily="18" charset="0"/>
                <a:sym typeface="Franklin Gothic"/>
              </a:rPr>
              <a:t> </a:t>
            </a:r>
            <a:r>
              <a:rPr lang="en-US" sz="2000" dirty="0">
                <a:solidFill>
                  <a:schemeClr val="tx1"/>
                </a:solidFill>
                <a:latin typeface="Times New Roman" panose="02020603050405020304" pitchFamily="18" charset="0"/>
                <a:cs typeface="Times New Roman" panose="02020603050405020304" pitchFamily="18" charset="0"/>
                <a:sym typeface="Franklin Gothic"/>
              </a:rPr>
              <a:t>Development</a:t>
            </a:r>
          </a:p>
          <a:p>
            <a:pPr algn="just">
              <a:lnSpc>
                <a:spcPct val="200000"/>
              </a:lnSpc>
            </a:pPr>
            <a:r>
              <a:rPr lang="en-US" sz="2000" dirty="0">
                <a:solidFill>
                  <a:schemeClr val="tx1"/>
                </a:solidFill>
                <a:latin typeface="Times New Roman" panose="02020603050405020304" pitchFamily="18" charset="0"/>
                <a:cs typeface="Times New Roman" panose="02020603050405020304" pitchFamily="18" charset="0"/>
                <a:sym typeface="Franklin Gothic"/>
              </a:rPr>
              <a:t>                   of  portable EMI / EMC, induction</a:t>
            </a:r>
          </a:p>
          <a:p>
            <a:pPr algn="just">
              <a:lnSpc>
                <a:spcPct val="200000"/>
              </a:lnSpc>
            </a:pPr>
            <a:r>
              <a:rPr lang="en-US" sz="2000" dirty="0">
                <a:solidFill>
                  <a:schemeClr val="tx1"/>
                </a:solidFill>
                <a:latin typeface="Times New Roman" panose="02020603050405020304" pitchFamily="18" charset="0"/>
                <a:cs typeface="Times New Roman" panose="02020603050405020304" pitchFamily="18" charset="0"/>
                <a:sym typeface="Franklin Gothic"/>
              </a:rPr>
              <a:t>                    measurement instruments.</a:t>
            </a:r>
            <a:endParaRPr lang="en-US" sz="2000" b="1"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Theme- </a:t>
            </a:r>
            <a:r>
              <a:rPr lang="en-US" sz="2000" dirty="0">
                <a:solidFill>
                  <a:schemeClr val="tx1"/>
                </a:solidFill>
                <a:latin typeface="Times New Roman" panose="02020603050405020304" pitchFamily="18" charset="0"/>
                <a:ea typeface="Franklin Gothic"/>
                <a:cs typeface="Times New Roman" panose="02020603050405020304" pitchFamily="18" charset="0"/>
                <a:sym typeface="Franklin Gothic"/>
              </a:rPr>
              <a:t>Miscellaneous</a:t>
            </a:r>
            <a:endParaRPr lang="en-US" sz="2000" b="1"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PS Category- </a:t>
            </a:r>
            <a:r>
              <a:rPr lang="en-US" sz="2000" dirty="0">
                <a:solidFill>
                  <a:schemeClr val="tx1"/>
                </a:solidFill>
                <a:latin typeface="Times New Roman" panose="02020603050405020304" pitchFamily="18" charset="0"/>
                <a:ea typeface="Franklin Gothic"/>
                <a:cs typeface="Times New Roman" panose="02020603050405020304" pitchFamily="18" charset="0"/>
                <a:sym typeface="Franklin Gothic"/>
              </a:rPr>
              <a:t>Hardware</a:t>
            </a:r>
            <a:endParaRPr lang="en-US" sz="2000" b="1"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Team ID-</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Team Name- </a:t>
            </a:r>
            <a:r>
              <a:rPr lang="en-US" sz="2000" dirty="0">
                <a:latin typeface="Times New Roman" panose="02020603050405020304" pitchFamily="18" charset="0"/>
                <a:cs typeface="Times New Roman" panose="02020603050405020304" pitchFamily="18" charset="0"/>
              </a:rPr>
              <a:t>Frequency guardianz.</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EMI/EMC , Induction Instrument</a:t>
            </a:r>
          </a:p>
        </p:txBody>
      </p:sp>
      <p:sp>
        <p:nvSpPr>
          <p:cNvPr id="15362" name="TextBox 8"/>
          <p:cNvSpPr txBox="1">
            <a:spLocks noChangeArrowheads="1"/>
          </p:cNvSpPr>
          <p:nvPr/>
        </p:nvSpPr>
        <p:spPr bwMode="auto">
          <a:xfrm>
            <a:off x="-1" y="2064921"/>
            <a:ext cx="12191999" cy="3600986"/>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p>
          <a:p>
            <a:pPr marL="342900" indent="-342900">
              <a:buFont typeface="Wingdings" panose="05000000000000000000" pitchFamily="2" charset="2"/>
              <a:buChar char="v"/>
            </a:pPr>
            <a:endParaRPr lang="en-US" sz="3200" b="1" u="sng" dirty="0">
              <a:solidFill>
                <a:schemeClr val="tx2"/>
              </a:solidFill>
              <a:latin typeface="Arial" pitchFamily="34" charset="0"/>
              <a:cs typeface="Arial" pitchFamily="34" charset="0"/>
            </a:endParaRPr>
          </a:p>
          <a:p>
            <a:pPr marL="342900" indent="-342900">
              <a:buFont typeface="Wingdings" panose="05000000000000000000" pitchFamily="2" charset="2"/>
              <a:buChar char="Ø"/>
            </a:pPr>
            <a:r>
              <a:rPr lang="en-US" dirty="0">
                <a:solidFill>
                  <a:schemeClr val="tx1">
                    <a:lumMod val="95000"/>
                    <a:lumOff val="5000"/>
                  </a:schemeClr>
                </a:solidFill>
                <a:latin typeface="Arial" pitchFamily="34" charset="0"/>
                <a:cs typeface="Arial" pitchFamily="34" charset="0"/>
              </a:rPr>
              <a:t>Emitting EMI from one device that affect the sensitive devices and cause the device to malfunction.</a:t>
            </a:r>
          </a:p>
          <a:p>
            <a:pPr marL="342900" indent="-342900">
              <a:buFont typeface="Wingdings" panose="05000000000000000000" pitchFamily="2" charset="2"/>
              <a:buChar char="Ø"/>
            </a:pPr>
            <a:r>
              <a:rPr lang="en-US" dirty="0">
                <a:solidFill>
                  <a:schemeClr val="tx1">
                    <a:lumMod val="95000"/>
                    <a:lumOff val="5000"/>
                  </a:schemeClr>
                </a:solidFill>
                <a:latin typeface="Arial" pitchFamily="34" charset="0"/>
                <a:cs typeface="Arial" pitchFamily="34" charset="0"/>
              </a:rPr>
              <a:t>Testing a device  EMI / EMC to find the strength of the device by applying Interference .</a:t>
            </a:r>
          </a:p>
          <a:p>
            <a:pPr marL="342900" indent="-342900">
              <a:buFont typeface="Wingdings" panose="05000000000000000000" pitchFamily="2" charset="2"/>
              <a:buChar char="Ø"/>
            </a:pPr>
            <a:r>
              <a:rPr lang="en-US" dirty="0">
                <a:solidFill>
                  <a:schemeClr val="tx1">
                    <a:lumMod val="95000"/>
                    <a:lumOff val="5000"/>
                  </a:schemeClr>
                </a:solidFill>
                <a:latin typeface="Arial" pitchFamily="34" charset="0"/>
                <a:cs typeface="Arial" pitchFamily="34" charset="0"/>
              </a:rPr>
              <a:t>Using AI with Microcontroller, the Microcontroller got the output  from device and check the data that the device having noise and can’t withstand when interference applied .The AI automatically display the filters to avoid that particular noise and display the distorted wave output of the device .</a:t>
            </a:r>
          </a:p>
          <a:p>
            <a:pPr marL="342900" indent="-342900">
              <a:buFont typeface="Wingdings" panose="05000000000000000000" pitchFamily="2" charset="2"/>
              <a:buChar char="Ø"/>
            </a:pPr>
            <a:r>
              <a:rPr lang="en-US" dirty="0">
                <a:solidFill>
                  <a:schemeClr val="tx1">
                    <a:lumMod val="95000"/>
                    <a:lumOff val="5000"/>
                  </a:schemeClr>
                </a:solidFill>
                <a:latin typeface="Arial" pitchFamily="34" charset="0"/>
                <a:cs typeface="Arial" pitchFamily="34" charset="0"/>
              </a:rPr>
              <a:t>Using this instrument we can rectify a  noise in the device  and can avoid malfunction of the devices.</a:t>
            </a:r>
          </a:p>
          <a:p>
            <a:endParaRPr lang="en-US" dirty="0">
              <a:solidFill>
                <a:schemeClr val="tx1">
                  <a:lumMod val="95000"/>
                  <a:lumOff val="5000"/>
                </a:schemeClr>
              </a:solidFill>
              <a:latin typeface="Arial" pitchFamily="34" charset="0"/>
              <a:cs typeface="Arial" pitchFamily="34" charset="0"/>
            </a:endParaRPr>
          </a:p>
          <a:p>
            <a:endParaRPr lang="en-US" dirty="0">
              <a:solidFill>
                <a:schemeClr val="tx1">
                  <a:lumMod val="95000"/>
                  <a:lumOff val="5000"/>
                </a:schemeClr>
              </a:solidFill>
              <a:latin typeface="Arial" pitchFamily="34" charset="0"/>
              <a:cs typeface="Arial" pitchFamily="34" charset="0"/>
            </a:endParaRPr>
          </a:p>
          <a:p>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68070"/>
            <a:ext cx="1370690" cy="79151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Frequency guardianz</a:t>
            </a:r>
            <a:endParaRPr lang="en-IN" sz="1400"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8457798" y="1885123"/>
            <a:ext cx="3592688" cy="4185761"/>
          </a:xfrm>
          <a:prstGeom prst="rect">
            <a:avLst/>
          </a:prstGeom>
          <a:noFill/>
          <a:ln w="9525">
            <a:noFill/>
            <a:miter lim="800000"/>
            <a:headEnd/>
            <a:tailEnd/>
          </a:ln>
        </p:spPr>
        <p:txBody>
          <a:bodyPr wrap="square">
            <a:spAutoFit/>
          </a:bodyPr>
          <a:lstStyle/>
          <a:p>
            <a:pPr marL="342900" indent="-342900">
              <a:buAutoNum type="arabicPeriod"/>
            </a:pPr>
            <a:r>
              <a:rPr lang="en-US" sz="1400" b="1" dirty="0"/>
              <a:t>80 MHz - 1 GHz</a:t>
            </a:r>
            <a:r>
              <a:rPr lang="en-US" sz="1400" dirty="0"/>
              <a:t>:</a:t>
            </a:r>
          </a:p>
          <a:p>
            <a:pPr marL="285750" indent="-285750">
              <a:buFont typeface="Arial" panose="020B0604020202020204" pitchFamily="34" charset="0"/>
              <a:buChar char="•"/>
            </a:pPr>
            <a:r>
              <a:rPr lang="en-US" sz="1400" dirty="0"/>
              <a:t>This range is typically used </a:t>
            </a:r>
            <a:r>
              <a:rPr lang="en-US" sz="1400" b="1" dirty="0"/>
              <a:t>testing</a:t>
            </a:r>
            <a:r>
              <a:rPr lang="en-US" sz="1400" dirty="0"/>
              <a:t> for electronic devices, especially for compliance with standards like </a:t>
            </a:r>
            <a:r>
              <a:rPr lang="en-US" sz="1400" b="1" dirty="0"/>
              <a:t>CISPR 22</a:t>
            </a:r>
            <a:r>
              <a:rPr lang="en-US" sz="1400" dirty="0"/>
              <a:t> and </a:t>
            </a:r>
            <a:r>
              <a:rPr lang="en-US" sz="1400" b="1" dirty="0"/>
              <a:t>FCC Part 15</a:t>
            </a:r>
            <a:r>
              <a:rPr lang="en-US" sz="1400" dirty="0"/>
              <a:t>.</a:t>
            </a:r>
          </a:p>
          <a:p>
            <a:pPr marL="285750" indent="-285750">
              <a:buFont typeface="Arial" panose="020B0604020202020204" pitchFamily="34" charset="0"/>
              <a:buChar char="•"/>
            </a:pPr>
            <a:r>
              <a:rPr lang="en-US" sz="1400" dirty="0"/>
              <a:t>Devices like </a:t>
            </a:r>
            <a:r>
              <a:rPr lang="en-US" sz="1400" b="1" dirty="0"/>
              <a:t>mobile phones, Wi-Fi routers, and general electronic equipment</a:t>
            </a:r>
            <a:r>
              <a:rPr lang="en-US" sz="1400" dirty="0"/>
              <a:t> are tested within this range</a:t>
            </a:r>
          </a:p>
          <a:p>
            <a:r>
              <a:rPr lang="en-US" sz="1400" dirty="0">
                <a:latin typeface="Arial" pitchFamily="34" charset="0"/>
                <a:cs typeface="Arial" pitchFamily="34" charset="0"/>
              </a:rPr>
              <a:t>2.</a:t>
            </a:r>
            <a:r>
              <a:rPr lang="en-US" sz="1400" b="1" dirty="0"/>
              <a:t> 1.4 GHz - 2.0 GHz</a:t>
            </a:r>
            <a:r>
              <a:rPr lang="en-US" sz="1400" dirty="0"/>
              <a:t>:</a:t>
            </a:r>
          </a:p>
          <a:p>
            <a:pPr marL="285750" indent="-285750">
              <a:buFont typeface="Arial" panose="020B0604020202020204" pitchFamily="34" charset="0"/>
              <a:buChar char="•"/>
            </a:pPr>
            <a:r>
              <a:rPr lang="en-US" sz="1400" dirty="0"/>
              <a:t>This range is used for testing the immunity of devices </a:t>
            </a:r>
            <a:r>
              <a:rPr lang="en-US" sz="1400" b="1" dirty="0"/>
              <a:t>many modern devices, including mobile phones and Wi-Fi equipment</a:t>
            </a:r>
          </a:p>
          <a:p>
            <a:pPr algn="just"/>
            <a:r>
              <a:rPr lang="en-US" sz="1400" dirty="0">
                <a:latin typeface="Arial" pitchFamily="34" charset="0"/>
                <a:cs typeface="Arial" pitchFamily="34" charset="0"/>
              </a:rPr>
              <a:t>3.</a:t>
            </a:r>
            <a:r>
              <a:rPr lang="en-US" sz="1400" b="1" dirty="0"/>
              <a:t> 2.0 GHz - 2.7 GHz</a:t>
            </a:r>
            <a:r>
              <a:rPr lang="en-US" sz="1400" dirty="0"/>
              <a:t>:</a:t>
            </a:r>
          </a:p>
          <a:p>
            <a:pPr marL="285750" indent="-285750" algn="just">
              <a:buFont typeface="Arial" panose="020B0604020202020204" pitchFamily="34" charset="0"/>
              <a:buChar char="•"/>
            </a:pPr>
            <a:r>
              <a:rPr lang="en-US" sz="1400" dirty="0"/>
              <a:t>It's important for testing modern communication devices, Bluetooth devices, and even some industrial, scientific, and medical equipment that may operate around the </a:t>
            </a:r>
            <a:r>
              <a:rPr lang="en-US" sz="1400" b="1" dirty="0"/>
              <a:t>2.45 GHz ISM band</a:t>
            </a:r>
            <a:r>
              <a:rPr lang="en-US" sz="1400" dirty="0"/>
              <a:t>.</a:t>
            </a:r>
            <a:endParaRPr lang="en-US" sz="14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Frequency guardianz</a:t>
            </a:r>
            <a:endParaRPr lang="en-IN" sz="1200" dirty="0"/>
          </a:p>
        </p:txBody>
      </p:sp>
      <p:pic>
        <p:nvPicPr>
          <p:cNvPr id="3" name="Picture 2">
            <a:extLst>
              <a:ext uri="{FF2B5EF4-FFF2-40B4-BE49-F238E27FC236}">
                <a16:creationId xmlns:a16="http://schemas.microsoft.com/office/drawing/2014/main" id="{629A8C75-B3CB-F4BC-53AA-DBF47E6EDB8D}"/>
              </a:ext>
            </a:extLst>
          </p:cNvPr>
          <p:cNvPicPr>
            <a:picLocks noChangeAspect="1"/>
          </p:cNvPicPr>
          <p:nvPr/>
        </p:nvPicPr>
        <p:blipFill>
          <a:blip r:embed="rId4"/>
          <a:stretch>
            <a:fillRect/>
          </a:stretch>
        </p:blipFill>
        <p:spPr>
          <a:xfrm>
            <a:off x="141514" y="1714252"/>
            <a:ext cx="8523594" cy="3818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1585106"/>
            <a:ext cx="10194758" cy="4585871"/>
          </a:xfrm>
          <a:prstGeom prst="rect">
            <a:avLst/>
          </a:prstGeom>
          <a:noFill/>
          <a:ln w="9525">
            <a:noFill/>
            <a:miter lim="800000"/>
            <a:headEnd/>
            <a:tailEnd/>
          </a:ln>
        </p:spPr>
        <p:txBody>
          <a:bodyPr wrap="square">
            <a:spAutoFit/>
          </a:bodyPr>
          <a:lstStyle/>
          <a:p>
            <a:r>
              <a:rPr lang="en-US" b="1" dirty="0"/>
              <a:t>Electromagnetic Compatibility (EMC)</a:t>
            </a:r>
          </a:p>
          <a:p>
            <a:pPr>
              <a:buFont typeface="Arial" panose="020B0604020202020204" pitchFamily="34" charset="0"/>
              <a:buChar char="•"/>
            </a:pPr>
            <a:r>
              <a:rPr lang="en-US" b="1" dirty="0"/>
              <a:t>Risk:</a:t>
            </a:r>
            <a:r>
              <a:rPr lang="en-US" dirty="0"/>
              <a:t> </a:t>
            </a:r>
            <a:r>
              <a:rPr lang="en-US" b="1" dirty="0"/>
              <a:t>Non-compliance with EMC standards can lead to regulatory issues and poor instrument performance.</a:t>
            </a:r>
            <a:endParaRPr lang="en-US" dirty="0"/>
          </a:p>
          <a:p>
            <a:pPr marL="742950" lvl="1" indent="-285750">
              <a:buFont typeface="Arial" panose="020B0604020202020204" pitchFamily="34" charset="0"/>
              <a:buChar char="•"/>
            </a:pPr>
            <a:r>
              <a:rPr lang="en-US" b="1" dirty="0"/>
              <a:t>Solution:</a:t>
            </a:r>
            <a:r>
              <a:rPr lang="en-US" dirty="0"/>
              <a:t> </a:t>
            </a:r>
            <a:r>
              <a:rPr lang="en-US" b="1" dirty="0"/>
              <a:t>Conduct EMC Testing and Compliance Checks</a:t>
            </a:r>
            <a:endParaRPr lang="en-US" dirty="0"/>
          </a:p>
          <a:p>
            <a:pPr marL="1143000" lvl="2" indent="-228600">
              <a:buFont typeface="Arial" panose="020B0604020202020204" pitchFamily="34" charset="0"/>
              <a:buChar char="•"/>
            </a:pPr>
            <a:r>
              <a:rPr lang="en-US" b="1" dirty="0"/>
              <a:t>Testing:</a:t>
            </a:r>
            <a:r>
              <a:rPr lang="en-US" dirty="0"/>
              <a:t> Perform EMC testing to verify that the instrument meets relevant standards (e.g., IEC, FCC). Use a professional test facility if necessary.</a:t>
            </a:r>
          </a:p>
          <a:p>
            <a:pPr marL="1143000" lvl="2" indent="-228600">
              <a:buFont typeface="Arial" panose="020B0604020202020204" pitchFamily="34" charset="0"/>
              <a:buChar char="•"/>
            </a:pPr>
            <a:r>
              <a:rPr lang="en-US" b="1" dirty="0"/>
              <a:t>Compliance:</a:t>
            </a:r>
            <a:r>
              <a:rPr lang="en-US" dirty="0"/>
              <a:t> Adjust the design based on testing results to meet EMC requirements. Ensure all components and assemblies are certified for EMC compliance.</a:t>
            </a:r>
          </a:p>
          <a:p>
            <a:pPr>
              <a:buFont typeface="Arial" panose="020B0604020202020204" pitchFamily="34" charset="0"/>
              <a:buChar char="•"/>
            </a:pPr>
            <a:r>
              <a:rPr lang="en-US" b="1" dirty="0"/>
              <a:t>Risk:</a:t>
            </a:r>
            <a:r>
              <a:rPr lang="en-US" dirty="0"/>
              <a:t> </a:t>
            </a:r>
            <a:r>
              <a:rPr lang="en-US" b="1" dirty="0"/>
              <a:t>Poor grounding and shielding can increase susceptibility to EMI and affect EMC performance.</a:t>
            </a:r>
            <a:endParaRPr lang="en-US" dirty="0"/>
          </a:p>
          <a:p>
            <a:pPr marL="742950" lvl="1" indent="-285750">
              <a:buFont typeface="Arial" panose="020B0604020202020204" pitchFamily="34" charset="0"/>
              <a:buChar char="•"/>
            </a:pPr>
            <a:r>
              <a:rPr lang="en-US" b="1" dirty="0"/>
              <a:t>Solution:</a:t>
            </a:r>
            <a:r>
              <a:rPr lang="en-US" dirty="0"/>
              <a:t> </a:t>
            </a:r>
            <a:r>
              <a:rPr lang="en-US" b="1" dirty="0"/>
              <a:t>Implement Effective Grounding and Shielding Techniques</a:t>
            </a:r>
            <a:endParaRPr lang="en-US" dirty="0"/>
          </a:p>
          <a:p>
            <a:pPr marL="1143000" lvl="2" indent="-228600">
              <a:buFont typeface="Arial" panose="020B0604020202020204" pitchFamily="34" charset="0"/>
              <a:buChar char="•"/>
            </a:pPr>
            <a:r>
              <a:rPr lang="en-US" b="1" dirty="0"/>
              <a:t>Grounding:</a:t>
            </a:r>
            <a:r>
              <a:rPr lang="en-US" dirty="0"/>
              <a:t> Use a solid grounding scheme with a common ground plane to avoid ground loops. Ensure all components share a proper ground connection.</a:t>
            </a:r>
          </a:p>
          <a:p>
            <a:pPr marL="1143000" lvl="2" indent="-228600">
              <a:buFont typeface="Arial" panose="020B0604020202020204" pitchFamily="34" charset="0"/>
              <a:buChar char="•"/>
            </a:pPr>
            <a:r>
              <a:rPr lang="en-US" b="1" dirty="0"/>
              <a:t>Shielding:</a:t>
            </a:r>
            <a:r>
              <a:rPr lang="en-US" dirty="0"/>
              <a:t> Employ shielding techniques for both the circuit and cables. Make sure shields are properly grounded to be effective.</a:t>
            </a:r>
            <a:endParaRPr lang="en-US" b="1"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dirty="0"/>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t>Frequency Guardianz</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58716" y="1406700"/>
            <a:ext cx="10637652" cy="5201424"/>
          </a:xfrm>
          <a:prstGeom prst="rect">
            <a:avLst/>
          </a:prstGeom>
          <a:noFill/>
          <a:ln w="9525">
            <a:noFill/>
            <a:miter lim="800000"/>
            <a:headEnd/>
            <a:tailEnd/>
          </a:ln>
        </p:spPr>
        <p:txBody>
          <a:bodyPr wrap="square">
            <a:spAutoFit/>
          </a:bodyPr>
          <a:lstStyle/>
          <a:p>
            <a:r>
              <a:rPr lang="en-US" sz="2800" b="1" dirty="0"/>
              <a:t>Potential Impact on the Target Audience:</a:t>
            </a:r>
          </a:p>
          <a:p>
            <a:endParaRPr lang="en-US" sz="2800" dirty="0"/>
          </a:p>
          <a:p>
            <a:pPr marL="342900" indent="-342900">
              <a:buFont typeface="Arial" panose="020B0604020202020204" pitchFamily="34" charset="0"/>
              <a:buChar char="•"/>
            </a:pPr>
            <a:r>
              <a:rPr lang="en-US" sz="2000" b="1" dirty="0"/>
              <a:t>Precision Engineers and Technicians:</a:t>
            </a:r>
            <a:r>
              <a:rPr lang="en-US" sz="2000" dirty="0"/>
              <a:t> Enhances measurement accuracy, leading to more reliable designs and troubleshooting.</a:t>
            </a:r>
          </a:p>
          <a:p>
            <a:pPr marL="342900" indent="-342900">
              <a:buFont typeface="Arial" panose="020B0604020202020204" pitchFamily="34" charset="0"/>
              <a:buChar char="•"/>
            </a:pPr>
            <a:r>
              <a:rPr lang="en-US" sz="2000" b="1" dirty="0"/>
              <a:t>Educational Institutions:</a:t>
            </a:r>
            <a:r>
              <a:rPr lang="en-US" sz="2000" dirty="0"/>
              <a:t> Provides practical tools for teaching electronics and EMI/EMC principles.</a:t>
            </a:r>
          </a:p>
          <a:p>
            <a:pPr marL="342900" indent="-342900">
              <a:buFont typeface="Arial" panose="020B0604020202020204" pitchFamily="34" charset="0"/>
              <a:buChar char="•"/>
            </a:pPr>
            <a:r>
              <a:rPr lang="en-US" sz="2000" b="1" dirty="0"/>
              <a:t>Electronics Manufacturers:</a:t>
            </a:r>
            <a:r>
              <a:rPr lang="en-US" sz="2000" dirty="0"/>
              <a:t> Improves quality control and reduces defects, boosting product quality.</a:t>
            </a:r>
          </a:p>
          <a:p>
            <a:endParaRPr lang="en-US" sz="2000" dirty="0"/>
          </a:p>
          <a:p>
            <a:pPr marR="0" lvl="0" algn="just" defTabSz="457200" rtl="0" eaLnBrk="1" fontAlgn="base" latinLnBrk="0" hangingPunct="1">
              <a:lnSpc>
                <a:spcPct val="100000"/>
              </a:lnSpc>
              <a:spcBef>
                <a:spcPct val="0"/>
              </a:spcBef>
              <a:spcAft>
                <a:spcPct val="0"/>
              </a:spcAft>
              <a:buClrTx/>
              <a:buSzTx/>
              <a:tabLst/>
              <a:defRPr/>
            </a:pPr>
            <a:r>
              <a:rPr lang="en-US" sz="2800" b="1" dirty="0"/>
              <a:t>Benefits of the Solution:</a:t>
            </a:r>
          </a:p>
          <a:p>
            <a:pPr marR="0" lvl="0" algn="just" defTabSz="457200" rtl="0" eaLnBrk="1" fontAlgn="base" latinLnBrk="0" hangingPunct="1">
              <a:lnSpc>
                <a:spcPct val="100000"/>
              </a:lnSpc>
              <a:spcBef>
                <a:spcPct val="0"/>
              </a:spcBef>
              <a:spcAft>
                <a:spcPct val="0"/>
              </a:spcAft>
              <a:buClrTx/>
              <a:buSzTx/>
              <a:tabLst/>
              <a:defRPr/>
            </a:pPr>
            <a:endParaRPr lang="en-US" sz="2800" b="1"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t>Social:</a:t>
            </a:r>
            <a:r>
              <a:rPr lang="en-US" sz="2000" dirty="0"/>
              <a:t> Improves accuracy and reliability in electronic devices, benefiting end-users and enhancing educational experiences.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t>Economic:</a:t>
            </a:r>
            <a:r>
              <a:rPr lang="en-US" sz="2000" dirty="0"/>
              <a:t> Reduces manufacturing costs and increases productivity through precise and reliable measurements.</a:t>
            </a:r>
            <a:endParaRPr lang="en-US" sz="2000" b="1"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97539"/>
            <a:ext cx="1251857" cy="96204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t>Frequency Guardianz</a:t>
            </a:r>
          </a:p>
          <a:p>
            <a:pPr algn="ct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702023"/>
            <a:ext cx="9385300" cy="4308872"/>
          </a:xfrm>
          <a:prstGeom prst="rect">
            <a:avLst/>
          </a:prstGeom>
          <a:noFill/>
          <a:ln w="9525">
            <a:noFill/>
            <a:miter lim="800000"/>
            <a:headEnd/>
            <a:tailEnd/>
          </a:ln>
        </p:spPr>
        <p:txBody>
          <a:bodyPr wrap="square">
            <a:spAutoFit/>
          </a:bodyPr>
          <a:lstStyle/>
          <a:p>
            <a:r>
              <a:rPr lang="en-US" sz="2000" b="1" dirty="0"/>
              <a:t>1."Practical EMC for Designers: A Guide to Designing with EMC in Mind"</a:t>
            </a:r>
            <a:endParaRPr lang="en-US" sz="2000" dirty="0"/>
          </a:p>
          <a:p>
            <a:pPr>
              <a:buFont typeface="Arial" panose="020B0604020202020204" pitchFamily="34" charset="0"/>
              <a:buChar char="•"/>
            </a:pPr>
            <a:r>
              <a:rPr lang="en-US" sz="2000" b="1" dirty="0"/>
              <a:t>Description:</a:t>
            </a:r>
            <a:r>
              <a:rPr lang="en-US" sz="2000" dirty="0"/>
              <a:t> A practical guide for designers to implement EMC considerations in their electronic designs.</a:t>
            </a:r>
          </a:p>
          <a:p>
            <a:pPr>
              <a:buFont typeface="Arial" panose="020B0604020202020204" pitchFamily="34" charset="0"/>
              <a:buChar char="•"/>
            </a:pPr>
            <a:r>
              <a:rPr lang="en-US" sz="2000" b="1" dirty="0"/>
              <a:t>Link:</a:t>
            </a:r>
            <a:r>
              <a:rPr lang="en-US" sz="2000" dirty="0"/>
              <a:t> </a:t>
            </a:r>
            <a:r>
              <a:rPr lang="en-US" sz="2000" dirty="0">
                <a:hlinkClick r:id="rId3"/>
              </a:rPr>
              <a:t>Electronics Weekly: Practical EMC</a:t>
            </a:r>
            <a:endParaRPr lang="en-US" sz="2000" dirty="0"/>
          </a:p>
          <a:p>
            <a:r>
              <a:rPr lang="en-US" sz="2000" b="1" dirty="0"/>
              <a:t>2.</a:t>
            </a:r>
            <a:r>
              <a:rPr lang="en-US" b="1" dirty="0"/>
              <a:t> CISPR 22 / CISPR 32</a:t>
            </a:r>
          </a:p>
          <a:p>
            <a:pPr>
              <a:buFont typeface="Arial" panose="020B0604020202020204" pitchFamily="34" charset="0"/>
              <a:buChar char="•"/>
            </a:pPr>
            <a:r>
              <a:rPr lang="en-US" b="1" dirty="0"/>
              <a:t>CISPR 32 (supersedes CISPR 22):</a:t>
            </a:r>
            <a:endParaRPr lang="en-US" dirty="0"/>
          </a:p>
          <a:p>
            <a:pPr marL="742950" lvl="1" indent="-285750">
              <a:buFont typeface="Arial" panose="020B0604020202020204" pitchFamily="34" charset="0"/>
              <a:buChar char="•"/>
            </a:pPr>
            <a:r>
              <a:rPr lang="en-US" b="1" dirty="0"/>
              <a:t>Link to IEC Standards:</a:t>
            </a:r>
            <a:r>
              <a:rPr lang="en-US" dirty="0"/>
              <a:t> IEC - CISPR 32 (Requires purchase or subscription)</a:t>
            </a:r>
          </a:p>
          <a:p>
            <a:pPr marL="742950" lvl="1" indent="-285750">
              <a:buFont typeface="Arial" panose="020B0604020202020204" pitchFamily="34" charset="0"/>
              <a:buChar char="•"/>
            </a:pPr>
            <a:r>
              <a:rPr lang="en-US" b="1" dirty="0"/>
              <a:t>General Information on IEC Standards:</a:t>
            </a:r>
            <a:r>
              <a:rPr lang="en-US" dirty="0"/>
              <a:t> </a:t>
            </a:r>
            <a:r>
              <a:rPr lang="en-US" dirty="0">
                <a:hlinkClick r:id="rId4"/>
              </a:rPr>
              <a:t>IEC Standards</a:t>
            </a:r>
            <a:endParaRPr lang="en-US" dirty="0"/>
          </a:p>
          <a:p>
            <a:r>
              <a:rPr lang="en-US" b="1" dirty="0"/>
              <a:t>FCC Part 15</a:t>
            </a:r>
          </a:p>
          <a:p>
            <a:pPr>
              <a:buFont typeface="Arial" panose="020B0604020202020204" pitchFamily="34" charset="0"/>
              <a:buChar char="•"/>
            </a:pPr>
            <a:r>
              <a:rPr lang="en-US" b="1" dirty="0"/>
              <a:t>FCC Part 15 Regulations:</a:t>
            </a:r>
            <a:endParaRPr lang="en-US" dirty="0"/>
          </a:p>
          <a:p>
            <a:pPr marL="742950" lvl="1" indent="-285750">
              <a:buFont typeface="Arial" panose="020B0604020202020204" pitchFamily="34" charset="0"/>
              <a:buChar char="•"/>
            </a:pPr>
            <a:r>
              <a:rPr lang="en-US" b="1" dirty="0"/>
              <a:t>Link to Electronic Code of Federal Regulations (eCFR):</a:t>
            </a:r>
            <a:r>
              <a:rPr lang="en-US" dirty="0"/>
              <a:t> FCC Part 15</a:t>
            </a:r>
          </a:p>
          <a:p>
            <a:pPr marL="742950" lvl="1" indent="-285750">
              <a:buFont typeface="Arial" panose="020B0604020202020204" pitchFamily="34" charset="0"/>
              <a:buChar char="•"/>
            </a:pPr>
            <a:r>
              <a:rPr lang="en-US" b="1" dirty="0"/>
              <a:t>FCC Office of Engineering and Technology (OET) Information:</a:t>
            </a:r>
            <a:r>
              <a:rPr lang="en-US" dirty="0"/>
              <a:t> FCC OET</a:t>
            </a:r>
          </a:p>
          <a:p>
            <a:endParaRPr lang="en-US" sz="2000"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a:t>Frequency Guardianz</a:t>
            </a:r>
          </a:p>
          <a:p>
            <a:pPr algn="ctr"/>
            <a:endParaRPr lang="en-IN" dirty="0"/>
          </a:p>
        </p:txBody>
      </p:sp>
      <p:pic>
        <p:nvPicPr>
          <p:cNvPr id="3" name="Picture 2">
            <a:extLst>
              <a:ext uri="{FF2B5EF4-FFF2-40B4-BE49-F238E27FC236}">
                <a16:creationId xmlns:a16="http://schemas.microsoft.com/office/drawing/2014/main" id="{B0FA79F8-E5D5-F2C0-7455-27FC7F54C623}"/>
              </a:ext>
            </a:extLst>
          </p:cNvPr>
          <p:cNvPicPr>
            <a:picLocks noChangeAspect="1"/>
          </p:cNvPicPr>
          <p:nvPr/>
        </p:nvPicPr>
        <p:blipFill>
          <a:blip r:embed="rId6"/>
          <a:stretch>
            <a:fillRect/>
          </a:stretch>
        </p:blipFill>
        <p:spPr>
          <a:xfrm>
            <a:off x="8057243" y="2870386"/>
            <a:ext cx="3875314" cy="2612902"/>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7664</TotalTime>
  <Words>674</Words>
  <Application>Microsoft Office PowerPoint</Application>
  <PresentationFormat>Widescreen</PresentationFormat>
  <Paragraphs>81</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EMI/EMC , Induction Instrument</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supraja supraja</cp:lastModifiedBy>
  <cp:revision>150</cp:revision>
  <dcterms:created xsi:type="dcterms:W3CDTF">2013-12-12T18:46:50Z</dcterms:created>
  <dcterms:modified xsi:type="dcterms:W3CDTF">2024-09-08T11:09:33Z</dcterms:modified>
  <cp:category/>
</cp:coreProperties>
</file>