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a28297fa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a28297fa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a28297fa0_1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a28297fa0_1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a28297fa0_1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a28297fa0_1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a28297fa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a28297fa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a28297fa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a28297fa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a28297fa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a28297fa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a28297f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a28297f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a28297fa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a28297fa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a28297fa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a28297fa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a28297fa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a28297fa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a28297fa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a28297fa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a28297fa0_1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a28297fa0_1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a28297fa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a28297fa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a28297fa0_1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a28297fa0_1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x.doi.org/10.1136/bmj.326.7404.141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Cardiovascular disease prediction by using machine learning</a:t>
            </a:r>
            <a:endParaRPr/>
          </a:p>
        </p:txBody>
      </p:sp>
      <p:sp>
        <p:nvSpPr>
          <p:cNvPr id="87" name="Google Shape;87;p13"/>
          <p:cNvSpPr txBox="1"/>
          <p:nvPr>
            <p:ph idx="1" type="subTitle"/>
          </p:nvPr>
        </p:nvSpPr>
        <p:spPr>
          <a:xfrm>
            <a:off x="729625" y="3716175"/>
            <a:ext cx="7688100" cy="784500"/>
          </a:xfrm>
          <a:prstGeom prst="rect">
            <a:avLst/>
          </a:prstGeom>
        </p:spPr>
        <p:txBody>
          <a:bodyPr anchorCtr="0" anchor="t" bIns="91425" lIns="91425" spcFirstLastPara="1" rIns="91425" wrap="square" tIns="91425">
            <a:normAutofit/>
          </a:bodyPr>
          <a:lstStyle/>
          <a:p>
            <a:pPr indent="0" lvl="0" marL="4572000" rtl="0" algn="l">
              <a:spcBef>
                <a:spcPts val="0"/>
              </a:spcBef>
              <a:spcAft>
                <a:spcPts val="0"/>
              </a:spcAft>
              <a:buNone/>
            </a:pPr>
            <a:r>
              <a:rPr lang="en"/>
              <a:t>Presented by:</a:t>
            </a:r>
            <a:endParaRPr/>
          </a:p>
          <a:p>
            <a:pPr indent="457200" lvl="0" marL="4114800" rtl="0" algn="l">
              <a:spcBef>
                <a:spcPts val="0"/>
              </a:spcBef>
              <a:spcAft>
                <a:spcPts val="0"/>
              </a:spcAft>
              <a:buNone/>
            </a:pPr>
            <a:r>
              <a:rPr lang="en"/>
              <a:t>Supraja.Gorantla(700740906)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359900"/>
            <a:ext cx="7688700" cy="6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&amp; simulations</a:t>
            </a:r>
            <a:endParaRPr/>
          </a:p>
        </p:txBody>
      </p:sp>
      <p:sp>
        <p:nvSpPr>
          <p:cNvPr id="140" name="Google Shape;140;p22"/>
          <p:cNvSpPr txBox="1"/>
          <p:nvPr>
            <p:ph idx="1" type="body"/>
          </p:nvPr>
        </p:nvSpPr>
        <p:spPr>
          <a:xfrm>
            <a:off x="729450" y="1364600"/>
            <a:ext cx="8223000" cy="3628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Here are the confusion matrix that generated for the 14 </a:t>
            </a:r>
            <a:r>
              <a:rPr lang="en" sz="2000"/>
              <a:t>attribute </a:t>
            </a:r>
            <a:r>
              <a:rPr lang="en" sz="2000"/>
              <a:t>values used in the dataset to predict the accuracy of getting the heart diseases.</a:t>
            </a:r>
            <a:endParaRPr sz="2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1" name="Google Shape;141;p22"/>
          <p:cNvPicPr preferRelativeResize="0"/>
          <p:nvPr/>
        </p:nvPicPr>
        <p:blipFill rotWithShape="1">
          <a:blip r:embed="rId3">
            <a:alphaModFix/>
          </a:blip>
          <a:srcRect b="0" l="0" r="0" t="0"/>
          <a:stretch/>
        </p:blipFill>
        <p:spPr>
          <a:xfrm>
            <a:off x="1175850" y="2571750"/>
            <a:ext cx="2857200" cy="179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604350"/>
            <a:ext cx="7688700" cy="52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7" name="Google Shape;147;p23"/>
          <p:cNvSpPr txBox="1"/>
          <p:nvPr>
            <p:ph idx="1" type="body"/>
          </p:nvPr>
        </p:nvSpPr>
        <p:spPr>
          <a:xfrm>
            <a:off x="729450" y="1311600"/>
            <a:ext cx="8323200" cy="36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3"/>
          <p:cNvPicPr preferRelativeResize="0"/>
          <p:nvPr/>
        </p:nvPicPr>
        <p:blipFill>
          <a:blip r:embed="rId3">
            <a:alphaModFix/>
          </a:blip>
          <a:stretch>
            <a:fillRect/>
          </a:stretch>
        </p:blipFill>
        <p:spPr>
          <a:xfrm>
            <a:off x="821075" y="1375875"/>
            <a:ext cx="4116675" cy="1886350"/>
          </a:xfrm>
          <a:prstGeom prst="rect">
            <a:avLst/>
          </a:prstGeom>
          <a:noFill/>
          <a:ln>
            <a:noFill/>
          </a:ln>
        </p:spPr>
      </p:pic>
      <p:pic>
        <p:nvPicPr>
          <p:cNvPr id="149" name="Google Shape;149;p23"/>
          <p:cNvPicPr preferRelativeResize="0"/>
          <p:nvPr/>
        </p:nvPicPr>
        <p:blipFill>
          <a:blip r:embed="rId4">
            <a:alphaModFix/>
          </a:blip>
          <a:stretch>
            <a:fillRect/>
          </a:stretch>
        </p:blipFill>
        <p:spPr>
          <a:xfrm>
            <a:off x="5277750" y="2235075"/>
            <a:ext cx="3633375" cy="2625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552925"/>
            <a:ext cx="7688700" cy="56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model:</a:t>
            </a:r>
            <a:endParaRPr/>
          </a:p>
        </p:txBody>
      </p:sp>
      <p:sp>
        <p:nvSpPr>
          <p:cNvPr id="155" name="Google Shape;155;p24"/>
          <p:cNvSpPr txBox="1"/>
          <p:nvPr>
            <p:ph idx="1" type="body"/>
          </p:nvPr>
        </p:nvSpPr>
        <p:spPr>
          <a:xfrm>
            <a:off x="729450" y="1350175"/>
            <a:ext cx="8155800" cy="34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4"/>
          <p:cNvPicPr preferRelativeResize="0"/>
          <p:nvPr/>
        </p:nvPicPr>
        <p:blipFill>
          <a:blip r:embed="rId3">
            <a:alphaModFix/>
          </a:blip>
          <a:stretch>
            <a:fillRect/>
          </a:stretch>
        </p:blipFill>
        <p:spPr>
          <a:xfrm>
            <a:off x="786775" y="1452100"/>
            <a:ext cx="4124325" cy="1826875"/>
          </a:xfrm>
          <a:prstGeom prst="rect">
            <a:avLst/>
          </a:prstGeom>
          <a:noFill/>
          <a:ln>
            <a:noFill/>
          </a:ln>
        </p:spPr>
      </p:pic>
      <p:pic>
        <p:nvPicPr>
          <p:cNvPr id="157" name="Google Shape;157;p24"/>
          <p:cNvPicPr preferRelativeResize="0"/>
          <p:nvPr/>
        </p:nvPicPr>
        <p:blipFill>
          <a:blip r:embed="rId4">
            <a:alphaModFix/>
          </a:blip>
          <a:stretch>
            <a:fillRect/>
          </a:stretch>
        </p:blipFill>
        <p:spPr>
          <a:xfrm>
            <a:off x="5529275" y="2126983"/>
            <a:ext cx="3212275" cy="26369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504525" y="554850"/>
            <a:ext cx="7688700" cy="141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r>
              <a:rPr lang="en"/>
              <a:t>:</a:t>
            </a:r>
            <a:endParaRPr/>
          </a:p>
        </p:txBody>
      </p:sp>
      <p:sp>
        <p:nvSpPr>
          <p:cNvPr id="163" name="Google Shape;163;p25"/>
          <p:cNvSpPr txBox="1"/>
          <p:nvPr>
            <p:ph idx="1" type="body"/>
          </p:nvPr>
        </p:nvSpPr>
        <p:spPr>
          <a:xfrm>
            <a:off x="729450" y="1289625"/>
            <a:ext cx="8414700" cy="35991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Char char="●"/>
            </a:pPr>
            <a:r>
              <a:rPr lang="en" sz="1700"/>
              <a:t>[1] N.J. Wald. 2003. A strategy to reduce cardiovasscular disease by more than 80%. BMJ 326, 7404 (2003), 1419. DOI:</a:t>
            </a:r>
            <a:r>
              <a:rPr lang="en" sz="1700" u="sng">
                <a:solidFill>
                  <a:schemeClr val="hlink"/>
                </a:solidFill>
                <a:hlinkClick r:id="rId3"/>
              </a:rPr>
              <a:t>http://dx.doi.org/10.1136/bmj.326.7404.1419</a:t>
            </a:r>
            <a:endParaRPr sz="1700"/>
          </a:p>
          <a:p>
            <a:pPr indent="-336550" lvl="0" marL="457200" rtl="0" algn="l">
              <a:lnSpc>
                <a:spcPct val="105000"/>
              </a:lnSpc>
              <a:spcBef>
                <a:spcPts val="0"/>
              </a:spcBef>
              <a:spcAft>
                <a:spcPts val="0"/>
              </a:spcAft>
              <a:buSzPts val="1700"/>
              <a:buChar char="●"/>
            </a:pPr>
            <a:r>
              <a:rPr lang="en" sz="1700"/>
              <a:t> [2] Keaven M. Anderson, Patricia M. Odell, Peter W.F. Wilson, and William B. Kannel. 1991. Cardiovascular disease risk profiles. American Heart Journal 121, 1 (1991), 293–298. DOI:http://dx.doi.org/10.1016/0002-8703(91)90861-b </a:t>
            </a:r>
            <a:endParaRPr sz="1700"/>
          </a:p>
          <a:p>
            <a:pPr indent="-336550" lvl="0" marL="457200" rtl="0" algn="l">
              <a:lnSpc>
                <a:spcPct val="105000"/>
              </a:lnSpc>
              <a:spcBef>
                <a:spcPts val="0"/>
              </a:spcBef>
              <a:spcAft>
                <a:spcPts val="0"/>
              </a:spcAft>
              <a:buSzPts val="1700"/>
              <a:buChar char="●"/>
            </a:pPr>
            <a:r>
              <a:rPr lang="en" sz="1700"/>
              <a:t>[3] Thomas G. Dietterich. 1990. Editorial Exploratory Research in machine learning. Machine Learning 5, 1 (1990), 5–9. DOI:http://dx.doi.org/10.1007/bf00115892 </a:t>
            </a:r>
            <a:endParaRPr sz="1700"/>
          </a:p>
          <a:p>
            <a:pPr indent="-336550" lvl="0" marL="457200" rtl="0" algn="l">
              <a:lnSpc>
                <a:spcPct val="105000"/>
              </a:lnSpc>
              <a:spcBef>
                <a:spcPts val="0"/>
              </a:spcBef>
              <a:spcAft>
                <a:spcPts val="0"/>
              </a:spcAft>
              <a:buSzPts val="1700"/>
              <a:buChar char="●"/>
            </a:pPr>
            <a:r>
              <a:rPr lang="en" sz="1700"/>
              <a:t>[4] M.I. Jordan and T.M. Mitchell. 2015. Machine learning: Trends, Perspectives, and prospects. Science 349, 6245 (2015), 255–260. DOI:http://dx.doi.org/10.1126/ science.aaa8415</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538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9" name="Google Shape;169;p26"/>
          <p:cNvSpPr txBox="1"/>
          <p:nvPr>
            <p:ph idx="1" type="body"/>
          </p:nvPr>
        </p:nvSpPr>
        <p:spPr>
          <a:xfrm>
            <a:off x="729450" y="1304625"/>
            <a:ext cx="7688700" cy="3035400"/>
          </a:xfrm>
          <a:prstGeom prst="rect">
            <a:avLst/>
          </a:prstGeom>
        </p:spPr>
        <p:txBody>
          <a:bodyPr anchorCtr="0" anchor="t" bIns="91425" lIns="91425" spcFirstLastPara="1" rIns="91425" wrap="square" tIns="91425">
            <a:normAutofit fontScale="92500" lnSpcReduction="20000"/>
          </a:bodyPr>
          <a:lstStyle/>
          <a:p>
            <a:pPr indent="-340201" lvl="0" marL="457200" rtl="0" algn="l">
              <a:spcBef>
                <a:spcPts val="0"/>
              </a:spcBef>
              <a:spcAft>
                <a:spcPts val="0"/>
              </a:spcAft>
              <a:buSzPct val="100000"/>
              <a:buChar char="●"/>
            </a:pPr>
            <a:r>
              <a:rPr lang="en" sz="1900"/>
              <a:t>By using all the eight models by four machine learning algorithms with different criteria,the result shows the random forest constructed by the CART algorithm has the best performance among eight models, which achieved an accuracy score of 87% when compared to the other models.</a:t>
            </a:r>
            <a:endParaRPr sz="1900"/>
          </a:p>
          <a:p>
            <a:pPr indent="0" lvl="0" marL="457200" rtl="0" algn="l">
              <a:spcBef>
                <a:spcPts val="1200"/>
              </a:spcBef>
              <a:spcAft>
                <a:spcPts val="0"/>
              </a:spcAft>
              <a:buNone/>
            </a:pPr>
            <a:r>
              <a:t/>
            </a:r>
            <a:endParaRPr sz="1900"/>
          </a:p>
          <a:p>
            <a:pPr indent="-340201" lvl="0" marL="457200" rtl="0" algn="l">
              <a:spcBef>
                <a:spcPts val="1200"/>
              </a:spcBef>
              <a:spcAft>
                <a:spcPts val="0"/>
              </a:spcAft>
              <a:buSzPct val="100000"/>
              <a:buChar char="●"/>
            </a:pPr>
            <a:r>
              <a:rPr lang="en" sz="1900"/>
              <a:t>As gradient boosting models emphasize that </a:t>
            </a:r>
            <a:r>
              <a:rPr lang="en" sz="1900"/>
              <a:t>produce inconsistent results that cannot justify all the data points when used a small data set.</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27"/>
          <p:cNvSpPr txBox="1"/>
          <p:nvPr>
            <p:ph idx="1" type="body"/>
          </p:nvPr>
        </p:nvSpPr>
        <p:spPr>
          <a:xfrm>
            <a:off x="92440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7"/>
          <p:cNvPicPr preferRelativeResize="0"/>
          <p:nvPr/>
        </p:nvPicPr>
        <p:blipFill>
          <a:blip r:embed="rId3">
            <a:alphaModFix/>
          </a:blip>
          <a:stretch>
            <a:fillRect/>
          </a:stretch>
        </p:blipFill>
        <p:spPr>
          <a:xfrm>
            <a:off x="644825" y="134950"/>
            <a:ext cx="8043275" cy="487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98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Contents:</a:t>
            </a:r>
            <a:endParaRPr sz="2940"/>
          </a:p>
        </p:txBody>
      </p:sp>
      <p:sp>
        <p:nvSpPr>
          <p:cNvPr id="93" name="Google Shape;93;p14"/>
          <p:cNvSpPr txBox="1"/>
          <p:nvPr>
            <p:ph idx="1" type="body"/>
          </p:nvPr>
        </p:nvSpPr>
        <p:spPr>
          <a:xfrm>
            <a:off x="729450" y="1334600"/>
            <a:ext cx="7688700" cy="3005400"/>
          </a:xfrm>
          <a:prstGeom prst="rect">
            <a:avLst/>
          </a:prstGeom>
        </p:spPr>
        <p:txBody>
          <a:bodyPr anchorCtr="0" anchor="t" bIns="91425" lIns="91425" spcFirstLastPara="1" rIns="91425" wrap="square" tIns="91425">
            <a:noAutofit/>
          </a:bodyPr>
          <a:lstStyle/>
          <a:p>
            <a:pPr indent="-361950" lvl="0" marL="457200" rtl="0" algn="l">
              <a:lnSpc>
                <a:spcPct val="105000"/>
              </a:lnSpc>
              <a:spcBef>
                <a:spcPts val="0"/>
              </a:spcBef>
              <a:spcAft>
                <a:spcPts val="0"/>
              </a:spcAft>
              <a:buSzPts val="2100"/>
              <a:buChar char="❖"/>
            </a:pPr>
            <a:r>
              <a:rPr b="1" lang="en" sz="2100"/>
              <a:t>Motivation </a:t>
            </a:r>
            <a:endParaRPr b="1" sz="2100"/>
          </a:p>
          <a:p>
            <a:pPr indent="-361950" lvl="0" marL="457200" rtl="0" algn="l">
              <a:lnSpc>
                <a:spcPct val="105000"/>
              </a:lnSpc>
              <a:spcBef>
                <a:spcPts val="0"/>
              </a:spcBef>
              <a:spcAft>
                <a:spcPts val="0"/>
              </a:spcAft>
              <a:buSzPts val="2100"/>
              <a:buChar char="❖"/>
            </a:pPr>
            <a:r>
              <a:rPr b="1" lang="en" sz="2100"/>
              <a:t>Objectives </a:t>
            </a:r>
            <a:endParaRPr b="1" sz="2100"/>
          </a:p>
          <a:p>
            <a:pPr indent="-361950" lvl="0" marL="457200" rtl="0" algn="l">
              <a:lnSpc>
                <a:spcPct val="105000"/>
              </a:lnSpc>
              <a:spcBef>
                <a:spcPts val="0"/>
              </a:spcBef>
              <a:spcAft>
                <a:spcPts val="0"/>
              </a:spcAft>
              <a:buSzPts val="2100"/>
              <a:buChar char="❖"/>
            </a:pPr>
            <a:r>
              <a:rPr b="1" lang="en" sz="2100"/>
              <a:t>Related work</a:t>
            </a:r>
            <a:endParaRPr b="1" sz="2100"/>
          </a:p>
          <a:p>
            <a:pPr indent="-361950" lvl="0" marL="457200" rtl="0" algn="l">
              <a:lnSpc>
                <a:spcPct val="105000"/>
              </a:lnSpc>
              <a:spcBef>
                <a:spcPts val="0"/>
              </a:spcBef>
              <a:spcAft>
                <a:spcPts val="0"/>
              </a:spcAft>
              <a:buSzPts val="2100"/>
              <a:buChar char="❖"/>
            </a:pPr>
            <a:r>
              <a:rPr b="1" lang="en" sz="2100"/>
              <a:t> Problem Statement </a:t>
            </a:r>
            <a:endParaRPr b="1" sz="2100"/>
          </a:p>
          <a:p>
            <a:pPr indent="-361950" lvl="0" marL="457200" rtl="0" algn="l">
              <a:lnSpc>
                <a:spcPct val="105000"/>
              </a:lnSpc>
              <a:spcBef>
                <a:spcPts val="0"/>
              </a:spcBef>
              <a:spcAft>
                <a:spcPts val="0"/>
              </a:spcAft>
              <a:buSzPts val="2100"/>
              <a:buChar char="❖"/>
            </a:pPr>
            <a:r>
              <a:rPr b="1" lang="en" sz="2100"/>
              <a:t>Proposed Solution </a:t>
            </a:r>
            <a:endParaRPr b="1" sz="2100"/>
          </a:p>
          <a:p>
            <a:pPr indent="-361950" lvl="0" marL="457200" rtl="0" algn="l">
              <a:lnSpc>
                <a:spcPct val="105000"/>
              </a:lnSpc>
              <a:spcBef>
                <a:spcPts val="0"/>
              </a:spcBef>
              <a:spcAft>
                <a:spcPts val="0"/>
              </a:spcAft>
              <a:buSzPts val="2100"/>
              <a:buChar char="❖"/>
            </a:pPr>
            <a:r>
              <a:rPr b="1" lang="en" sz="2100"/>
              <a:t>Results/Simulations </a:t>
            </a:r>
            <a:endParaRPr b="1" sz="2100"/>
          </a:p>
          <a:p>
            <a:pPr indent="-361950" lvl="0" marL="457200" rtl="0" algn="l">
              <a:lnSpc>
                <a:spcPct val="105000"/>
              </a:lnSpc>
              <a:spcBef>
                <a:spcPts val="0"/>
              </a:spcBef>
              <a:spcAft>
                <a:spcPts val="0"/>
              </a:spcAft>
              <a:buSzPts val="2100"/>
              <a:buChar char="❖"/>
            </a:pPr>
            <a:r>
              <a:rPr b="1" lang="en" sz="2100"/>
              <a:t>References</a:t>
            </a:r>
            <a:endParaRPr b="1" sz="2100"/>
          </a:p>
          <a:p>
            <a:pPr indent="-361950" lvl="0" marL="457200" rtl="0" algn="l">
              <a:lnSpc>
                <a:spcPct val="105000"/>
              </a:lnSpc>
              <a:spcBef>
                <a:spcPts val="0"/>
              </a:spcBef>
              <a:spcAft>
                <a:spcPts val="0"/>
              </a:spcAft>
              <a:buSzPts val="2100"/>
              <a:buChar char="❖"/>
            </a:pPr>
            <a:r>
              <a:rPr b="1" lang="en" sz="2100"/>
              <a:t>Conclusion</a:t>
            </a:r>
            <a:endParaRPr b="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94475" y="598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99" name="Google Shape;99;p15"/>
          <p:cNvSpPr txBox="1"/>
          <p:nvPr>
            <p:ph idx="1" type="body"/>
          </p:nvPr>
        </p:nvSpPr>
        <p:spPr>
          <a:xfrm>
            <a:off x="729450" y="1319625"/>
            <a:ext cx="8268000" cy="3524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Cardiovascular disease is most common disease that is getting  attention from the researchers. The study of disease forecasting has become an inevitable process in future healthcare development.</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With the help of tremendous medical data and increased computational capabilities, machine learning has proved one of the most efficient prediction methods in cardiovascular disease forecasting</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494850"/>
            <a:ext cx="7688700" cy="52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r>
              <a:rPr lang="en"/>
              <a:t>:</a:t>
            </a:r>
            <a:endParaRPr/>
          </a:p>
        </p:txBody>
      </p:sp>
      <p:sp>
        <p:nvSpPr>
          <p:cNvPr id="105" name="Google Shape;105;p16"/>
          <p:cNvSpPr txBox="1"/>
          <p:nvPr>
            <p:ph idx="1" type="body"/>
          </p:nvPr>
        </p:nvSpPr>
        <p:spPr>
          <a:xfrm>
            <a:off x="729450" y="1334600"/>
            <a:ext cx="8148000" cy="3703800"/>
          </a:xfrm>
          <a:prstGeom prst="rect">
            <a:avLst/>
          </a:prstGeom>
        </p:spPr>
        <p:txBody>
          <a:bodyPr anchorCtr="0" anchor="t" bIns="91425" lIns="91425" spcFirstLastPara="1" rIns="91425" wrap="square" tIns="91425">
            <a:normAutofit fontScale="70000" lnSpcReduction="20000"/>
          </a:bodyPr>
          <a:lstStyle/>
          <a:p>
            <a:pPr indent="-355282" lvl="0" marL="457200" rtl="0" algn="l">
              <a:spcBef>
                <a:spcPts val="0"/>
              </a:spcBef>
              <a:spcAft>
                <a:spcPts val="0"/>
              </a:spcAft>
              <a:buSzPct val="100000"/>
              <a:buChar char="➢"/>
            </a:pPr>
            <a:r>
              <a:rPr lang="en" sz="2850"/>
              <a:t>The main objective is to determine the cardiovascular risks at the early stage.</a:t>
            </a:r>
            <a:endParaRPr sz="2850"/>
          </a:p>
          <a:p>
            <a:pPr indent="-355282" lvl="0" marL="457200" rtl="0" algn="l">
              <a:spcBef>
                <a:spcPts val="0"/>
              </a:spcBef>
              <a:spcAft>
                <a:spcPts val="0"/>
              </a:spcAft>
              <a:buSzPct val="100000"/>
              <a:buChar char="➢"/>
            </a:pPr>
            <a:r>
              <a:rPr lang="en" sz="2850"/>
              <a:t>Usage of enormous data collected from the  medical records and health surveys </a:t>
            </a:r>
            <a:endParaRPr sz="2850"/>
          </a:p>
          <a:p>
            <a:pPr indent="-355282" lvl="0" marL="457200" rtl="0" algn="l">
              <a:spcBef>
                <a:spcPts val="0"/>
              </a:spcBef>
              <a:spcAft>
                <a:spcPts val="0"/>
              </a:spcAft>
              <a:buSzPct val="100000"/>
              <a:buChar char="➢"/>
            </a:pPr>
            <a:r>
              <a:rPr lang="en" sz="2850"/>
              <a:t>Using the computational power and machine learning algorithms to predict the accurate results.</a:t>
            </a:r>
            <a:endParaRPr sz="2850"/>
          </a:p>
          <a:p>
            <a:pPr indent="-355282" lvl="0" marL="457200" rtl="0" algn="l">
              <a:spcBef>
                <a:spcPts val="0"/>
              </a:spcBef>
              <a:spcAft>
                <a:spcPts val="0"/>
              </a:spcAft>
              <a:buSzPct val="100000"/>
              <a:buChar char="➢"/>
            </a:pPr>
            <a:r>
              <a:rPr lang="en" sz="2850"/>
              <a:t>Use of an intersection field of computer science and statistics that aims to develop algorithms to find </a:t>
            </a:r>
            <a:r>
              <a:rPr lang="en" sz="2850"/>
              <a:t>patterns</a:t>
            </a:r>
            <a:r>
              <a:rPr lang="en" sz="2850"/>
              <a:t> and relationships between the historical data and identify the disease cases.</a:t>
            </a:r>
            <a:endParaRPr sz="285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39850"/>
            <a:ext cx="7688700" cy="131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a:t>
            </a:r>
            <a:r>
              <a:rPr lang="en"/>
              <a:t> work:</a:t>
            </a:r>
            <a:endParaRPr/>
          </a:p>
        </p:txBody>
      </p:sp>
      <p:sp>
        <p:nvSpPr>
          <p:cNvPr id="111" name="Google Shape;111;p17"/>
          <p:cNvSpPr txBox="1"/>
          <p:nvPr>
            <p:ph idx="1" type="body"/>
          </p:nvPr>
        </p:nvSpPr>
        <p:spPr>
          <a:xfrm>
            <a:off x="729450" y="1469575"/>
            <a:ext cx="7688700" cy="2870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Dataset description</a:t>
            </a:r>
            <a:endParaRPr sz="2000"/>
          </a:p>
          <a:p>
            <a:pPr indent="-355600" lvl="0" marL="457200" rtl="0" algn="l">
              <a:spcBef>
                <a:spcPts val="0"/>
              </a:spcBef>
              <a:spcAft>
                <a:spcPts val="0"/>
              </a:spcAft>
              <a:buSzPts val="2000"/>
              <a:buChar char="●"/>
            </a:pPr>
            <a:r>
              <a:rPr lang="en" sz="2000"/>
              <a:t>Operating environment</a:t>
            </a:r>
            <a:endParaRPr sz="2000"/>
          </a:p>
          <a:p>
            <a:pPr indent="-355600" lvl="0" marL="457200" rtl="0" algn="l">
              <a:spcBef>
                <a:spcPts val="0"/>
              </a:spcBef>
              <a:spcAft>
                <a:spcPts val="0"/>
              </a:spcAft>
              <a:buSzPts val="2000"/>
              <a:buChar char="●"/>
            </a:pPr>
            <a:r>
              <a:rPr lang="en" sz="2000"/>
              <a:t>Nearest Neighbors </a:t>
            </a:r>
            <a:endParaRPr sz="2000"/>
          </a:p>
          <a:p>
            <a:pPr indent="-355600" lvl="0" marL="457200" rtl="0" algn="l">
              <a:spcBef>
                <a:spcPts val="0"/>
              </a:spcBef>
              <a:spcAft>
                <a:spcPts val="0"/>
              </a:spcAft>
              <a:buSzPts val="2000"/>
              <a:buChar char="●"/>
            </a:pPr>
            <a:r>
              <a:rPr lang="en" sz="2000"/>
              <a:t>Decision Tree</a:t>
            </a:r>
            <a:endParaRPr sz="2000"/>
          </a:p>
          <a:p>
            <a:pPr indent="-355600" lvl="0" marL="457200" rtl="0" algn="l">
              <a:spcBef>
                <a:spcPts val="0"/>
              </a:spcBef>
              <a:spcAft>
                <a:spcPts val="0"/>
              </a:spcAft>
              <a:buSzPts val="2000"/>
              <a:buChar char="●"/>
            </a:pPr>
            <a:r>
              <a:rPr lang="en" sz="2000"/>
              <a:t>Random Forest</a:t>
            </a:r>
            <a:endParaRPr sz="2000"/>
          </a:p>
          <a:p>
            <a:pPr indent="-355600" lvl="0" marL="457200" rtl="0" algn="l">
              <a:spcBef>
                <a:spcPts val="0"/>
              </a:spcBef>
              <a:spcAft>
                <a:spcPts val="0"/>
              </a:spcAft>
              <a:buSzPts val="2000"/>
              <a:buChar char="●"/>
            </a:pPr>
            <a:r>
              <a:rPr lang="en" sz="2000"/>
              <a:t>Gradient Boosting</a:t>
            </a:r>
            <a:endParaRPr sz="2000"/>
          </a:p>
          <a:p>
            <a:pPr indent="-355600" lvl="0" marL="457200" rtl="0" algn="l">
              <a:spcBef>
                <a:spcPts val="0"/>
              </a:spcBef>
              <a:spcAft>
                <a:spcPts val="0"/>
              </a:spcAft>
              <a:buSzPts val="2000"/>
              <a:buChar char="●"/>
            </a:pPr>
            <a:r>
              <a:rPr lang="en" sz="2000"/>
              <a:t>Reinforcement learning</a:t>
            </a:r>
            <a:endParaRPr sz="20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614825"/>
            <a:ext cx="7688700" cy="12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17" name="Google Shape;117;p18"/>
          <p:cNvSpPr txBox="1"/>
          <p:nvPr>
            <p:ph idx="1" type="body"/>
          </p:nvPr>
        </p:nvSpPr>
        <p:spPr>
          <a:xfrm>
            <a:off x="729450" y="1514550"/>
            <a:ext cx="7688700" cy="28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●There are different classification models that classify or predict heart diseases by using clinical data, but selecting the best model that suits the problem is a challenge</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rPr lang="en" sz="1900">
                <a:solidFill>
                  <a:srgbClr val="000000"/>
                </a:solidFill>
                <a:latin typeface="Arial"/>
                <a:ea typeface="Arial"/>
                <a:cs typeface="Arial"/>
                <a:sym typeface="Arial"/>
              </a:rPr>
              <a:t>●</a:t>
            </a:r>
            <a:r>
              <a:rPr lang="en" sz="2000">
                <a:solidFill>
                  <a:srgbClr val="000000"/>
                </a:solidFill>
                <a:latin typeface="Arial"/>
                <a:ea typeface="Arial"/>
                <a:cs typeface="Arial"/>
                <a:sym typeface="Arial"/>
              </a:rPr>
              <a:t>Usually, diagnostics data come in high dimensions, which is a challenging task to proces</a:t>
            </a:r>
            <a:r>
              <a:rPr lang="en" sz="1900">
                <a:solidFill>
                  <a:srgbClr val="000000"/>
                </a:solidFill>
                <a:latin typeface="Arial"/>
                <a:ea typeface="Arial"/>
                <a:cs typeface="Arial"/>
                <a:sym typeface="Arial"/>
              </a:rPr>
              <a:t>s</a:t>
            </a:r>
            <a:endParaRPr sz="19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the process involves: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Training the data</a:t>
            </a:r>
            <a:endParaRPr b="1" sz="2100"/>
          </a:p>
          <a:p>
            <a:pPr indent="-361950" lvl="0" marL="457200" rtl="0" algn="l">
              <a:spcBef>
                <a:spcPts val="0"/>
              </a:spcBef>
              <a:spcAft>
                <a:spcPts val="0"/>
              </a:spcAft>
              <a:buSzPts val="2100"/>
              <a:buChar char="●"/>
            </a:pPr>
            <a:r>
              <a:rPr b="1" lang="en" sz="2100"/>
              <a:t>Feature selectio</a:t>
            </a:r>
            <a:endParaRPr b="1" sz="2100"/>
          </a:p>
          <a:p>
            <a:pPr indent="-361950" lvl="0" marL="457200" rtl="0" algn="l">
              <a:spcBef>
                <a:spcPts val="0"/>
              </a:spcBef>
              <a:spcAft>
                <a:spcPts val="0"/>
              </a:spcAft>
              <a:buSzPts val="2100"/>
              <a:buChar char="●"/>
            </a:pPr>
            <a:r>
              <a:rPr b="1" lang="en" sz="2100"/>
              <a:t>Building model</a:t>
            </a:r>
            <a:endParaRPr b="1" sz="2100"/>
          </a:p>
          <a:p>
            <a:pPr indent="-361950" lvl="0" marL="457200" rtl="0" algn="l">
              <a:spcBef>
                <a:spcPts val="0"/>
              </a:spcBef>
              <a:spcAft>
                <a:spcPts val="0"/>
              </a:spcAft>
              <a:buSzPts val="2100"/>
              <a:buChar char="●"/>
            </a:pPr>
            <a:r>
              <a:rPr b="1" lang="en" sz="2100"/>
              <a:t>Performance evaluation.</a:t>
            </a:r>
            <a:endParaRPr b="1"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569825"/>
            <a:ext cx="7688700" cy="56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129" name="Google Shape;129;p20"/>
          <p:cNvSpPr txBox="1"/>
          <p:nvPr>
            <p:ph idx="1" type="body"/>
          </p:nvPr>
        </p:nvSpPr>
        <p:spPr>
          <a:xfrm>
            <a:off x="729450" y="1364600"/>
            <a:ext cx="7688700" cy="3778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The data is collected from the UCI machine learning repository.</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The data is passed through the </a:t>
            </a:r>
            <a:r>
              <a:rPr lang="en" sz="2000">
                <a:solidFill>
                  <a:srgbClr val="000000"/>
                </a:solidFill>
                <a:latin typeface="Arial"/>
                <a:ea typeface="Arial"/>
                <a:cs typeface="Arial"/>
                <a:sym typeface="Arial"/>
              </a:rPr>
              <a:t>dimensionality</a:t>
            </a:r>
            <a:r>
              <a:rPr lang="en" sz="2000">
                <a:solidFill>
                  <a:srgbClr val="000000"/>
                </a:solidFill>
                <a:latin typeface="Arial"/>
                <a:ea typeface="Arial"/>
                <a:cs typeface="Arial"/>
                <a:sym typeface="Arial"/>
              </a:rPr>
              <a:t> reduction methods to reduce the data to lower </a:t>
            </a:r>
            <a:r>
              <a:rPr lang="en" sz="2000">
                <a:solidFill>
                  <a:srgbClr val="000000"/>
                </a:solidFill>
                <a:latin typeface="Arial"/>
                <a:ea typeface="Arial"/>
                <a:cs typeface="Arial"/>
                <a:sym typeface="Arial"/>
              </a:rPr>
              <a:t>dimensions</a:t>
            </a:r>
            <a:r>
              <a:rPr lang="en"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Machine learning techniques such as confusion matrix and naive bayes </a:t>
            </a:r>
            <a:r>
              <a:rPr lang="en" sz="2000">
                <a:solidFill>
                  <a:srgbClr val="000000"/>
                </a:solidFill>
                <a:latin typeface="Arial"/>
                <a:ea typeface="Arial"/>
                <a:cs typeface="Arial"/>
                <a:sym typeface="Arial"/>
              </a:rPr>
              <a:t>theorem</a:t>
            </a:r>
            <a:r>
              <a:rPr lang="en" sz="2000">
                <a:solidFill>
                  <a:srgbClr val="000000"/>
                </a:solidFill>
                <a:latin typeface="Arial"/>
                <a:ea typeface="Arial"/>
                <a:cs typeface="Arial"/>
                <a:sym typeface="Arial"/>
              </a:rPr>
              <a:t> are applied on the reduced data and heat map functions to create the </a:t>
            </a:r>
            <a:r>
              <a:rPr lang="en" sz="2000">
                <a:solidFill>
                  <a:srgbClr val="000000"/>
                </a:solidFill>
                <a:latin typeface="Arial"/>
                <a:ea typeface="Arial"/>
                <a:cs typeface="Arial"/>
                <a:sym typeface="Arial"/>
              </a:rPr>
              <a:t>confusion</a:t>
            </a:r>
            <a:r>
              <a:rPr lang="en" sz="2000">
                <a:solidFill>
                  <a:srgbClr val="000000"/>
                </a:solidFill>
                <a:latin typeface="Arial"/>
                <a:ea typeface="Arial"/>
                <a:cs typeface="Arial"/>
                <a:sym typeface="Arial"/>
              </a:rPr>
              <a:t> matrix</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Here these algorithms provide the accuracy of 83% when </a:t>
            </a:r>
            <a:r>
              <a:rPr lang="en" sz="2000">
                <a:solidFill>
                  <a:srgbClr val="000000"/>
                </a:solidFill>
                <a:latin typeface="Arial"/>
                <a:ea typeface="Arial"/>
                <a:cs typeface="Arial"/>
                <a:sym typeface="Arial"/>
              </a:rPr>
              <a:t>compared</a:t>
            </a:r>
            <a:r>
              <a:rPr lang="en" sz="2000">
                <a:solidFill>
                  <a:srgbClr val="000000"/>
                </a:solidFill>
                <a:latin typeface="Arial"/>
                <a:ea typeface="Arial"/>
                <a:cs typeface="Arial"/>
                <a:sym typeface="Arial"/>
              </a:rPr>
              <a:t> to the other models.</a:t>
            </a:r>
            <a:endParaRPr sz="20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152400" y="152400"/>
            <a:ext cx="8800001" cy="491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