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544" r:id="rId5"/>
    <p:sldId id="545" r:id="rId6"/>
    <p:sldId id="546" r:id="rId7"/>
    <p:sldId id="547" r:id="rId8"/>
    <p:sldId id="549" r:id="rId9"/>
    <p:sldId id="377" r:id="rId10"/>
    <p:sldId id="548" r:id="rId11"/>
    <p:sldId id="257" r:id="rId12"/>
    <p:sldId id="259" r:id="rId13"/>
    <p:sldId id="543" r:id="rId14"/>
    <p:sldId id="5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CB6-2DD1-426B-B8DA-52D9E0BC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768F5-C3D4-42F2-84AC-1BE71B6F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D656-6AFE-455A-85FF-4D8359BA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A297-5C42-4751-B6EA-3F04995D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9DD0-2A23-47E8-A79B-4D15E37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648C-19FD-46C8-BDFE-5088945B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E390-BC95-4E26-AAF1-B36CFB55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2F20-7543-4E5D-A118-43C14F23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5CE9-0F40-476E-BC8B-303DD80B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3338-6BB7-4B81-9981-64EFEA7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4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2D39-49F3-41D6-B264-E045B28C0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FBF19-0DA3-415B-9032-C3F44E08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467E-5AB9-46D5-853D-1EB5FCEF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A8DC-FA73-4036-8F32-F42EAA9F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BDF7-DBCE-4BDB-8521-6A75AFD4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C33C-E544-422C-B957-8EA11A33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4964-C6CB-42B3-B2C8-FC56DB3B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CC10-6EBA-4C57-ABB3-AA8EE904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E626-CDBB-43F2-B8E1-33D3823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A518-060A-4220-B156-5A6A95F7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8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6967-4B7B-477D-A82E-661105C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3D8F-DE61-4273-AD87-63440978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3BA5-4276-4887-B03C-44D33F01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8355-93C2-401E-B9FC-0DB16EC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1867-BE2D-4F06-9C7F-95579946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0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482-2FB0-429A-9689-700AA097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E330-E0C6-46B9-8D30-A84CB457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741A1-62A4-4D58-9673-7ACAD03FA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59A8-C564-438D-9C4F-064739C9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A48FA-7110-4AD0-A949-A2CB7CA9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510F-21A4-46ED-8DDF-E599AB90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2B38-9D3C-4C48-888E-9D0502B3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D536-2CBF-4339-95E7-338B4638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41F85-C438-4CAA-8E4F-39D05FE3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CD817-4D0B-4E72-A1D6-6448CEF30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5280B-2A9B-41B8-AD3C-551ABB1CC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EC0B0-87D7-466F-92CB-D008FD94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04A59-484F-43F2-AC1C-923A6F3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B18C2-E23F-4E71-8BC1-8A6229C7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E54-B541-4B39-B8BD-6BA55E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76DD1-0E3D-4632-B1D5-AFF73568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A52F1-F493-43B0-B9BF-DC363BAD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0FF5-EB2B-46AC-81EB-22E68D2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2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8C3AA-EAFC-4E9B-BC41-3762AFD2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07972-B4A2-4378-9E5B-4973150D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9A116-02AE-41E0-A9BD-94F4D960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6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1C12-8E18-4CA1-B900-5D34CB68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CB2A-4F86-48B9-8530-766127C2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18D04-3A70-4D45-8D21-6CF1ECB8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5B2C3-3B62-4D24-A152-92381586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A9516-D576-4C4A-BF22-FA3D9353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85AF-C65E-44D8-AF73-073DEBD3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D83-B5C3-4434-A35A-A80B63CA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54D5E-79A8-4DC6-A5D6-C2F5B5CCD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CC6FE-1EBA-40DB-81E6-56ECB50E0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32536-0858-499A-B4AC-ED0E853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6EDE-C5A4-47BE-A158-64985EA8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5EFB4-29B5-48DE-A84A-C1BD2AED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5B581-3258-4C39-B44D-3188F5C1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E3BC-4189-46BB-88CF-C455193D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222C-6C0A-435C-83DE-00F1138B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607A-F744-426D-834F-F6A104133BFB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31AE-C139-417B-BB0B-6F8FA2306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7033-B08A-4268-B534-52FA8116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3EA5-809C-460F-A4CD-885E4A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bhiksha/courses/deeplearning/Spring.2019/www/" TargetMode="External"/><Relationship Id="rId2" Type="http://schemas.openxmlformats.org/officeDocument/2006/relationships/hyperlink" Target="https://deeplearning.cs.cmu.edu/F21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http://www.cs.cmu.edu/afs/cs.cmu.edu/project/theo-5/www/mlcourse/ML95-handouts.html" TargetMode="External"/><Relationship Id="rId4" Type="http://schemas.openxmlformats.org/officeDocument/2006/relationships/hyperlink" Target="https://www.cs.cmu.edu/~./awm/tutorials/neura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labAI/DeepLearning" TargetMode="External"/><Relationship Id="rId2" Type="http://schemas.openxmlformats.org/officeDocument/2006/relationships/hyperlink" Target="https://sites.google.com/a/unal.edu.co/representation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hyperlink" Target="https://www.cs.cmu.edu/~./awm/tutorials/neura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in/citations?user=8Frh6IQAAAAJ&amp;hl=en" TargetMode="External"/><Relationship Id="rId7" Type="http://schemas.openxmlformats.org/officeDocument/2006/relationships/hyperlink" Target="http://hitendrasarma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ons.com/researcher/3796277/hitendra-sarma/" TargetMode="External"/><Relationship Id="rId5" Type="http://schemas.openxmlformats.org/officeDocument/2006/relationships/hyperlink" Target="https://orcid.org/0000-0002-3204-8135" TargetMode="External"/><Relationship Id="rId4" Type="http://schemas.openxmlformats.org/officeDocument/2006/relationships/hyperlink" Target="https://www.scopus.com/authid/detail.uri?authorId=3541025680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itendrasarma@staff.vce.ac.in" TargetMode="External"/><Relationship Id="rId2" Type="http://schemas.openxmlformats.org/officeDocument/2006/relationships/hyperlink" Target="mailto:hitendrasarma@ieee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8E06-3121-4650-9BF0-E39AF5F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585" y="1122363"/>
            <a:ext cx="1071400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Networks and Deep Learning </a:t>
            </a:r>
            <a:br>
              <a:rPr lang="en-US" dirty="0"/>
            </a:br>
            <a:r>
              <a:rPr lang="en-US" dirty="0"/>
              <a:t>U18PE790IT</a:t>
            </a:r>
            <a:br>
              <a:rPr lang="en-US" dirty="0"/>
            </a:br>
            <a:r>
              <a:rPr lang="en-US" sz="4000" dirty="0"/>
              <a:t>Open Elective-III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58EB-5CB1-4D45-948C-BF9465EB0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588" y="363654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 T. Hitendra Sarma</a:t>
            </a: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Department of Information Technology</a:t>
            </a:r>
          </a:p>
          <a:p>
            <a:r>
              <a:rPr lang="en-US" dirty="0" err="1"/>
              <a:t>Vasavi</a:t>
            </a:r>
            <a:r>
              <a:rPr lang="en-US" dirty="0"/>
              <a:t> College of Engineering, Hyderabad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7B66-1568-4F59-B9D2-9570997DB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87" y="0"/>
            <a:ext cx="1167813" cy="11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1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601-1A38-7347-9E7A-CC3C5AFD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8D6B-B6D8-3524-D39C-8DEA4DDF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Deep learning, MIT Press by Ian Goodfellow and </a:t>
            </a:r>
            <a:r>
              <a:rPr lang="en-US" dirty="0" err="1"/>
              <a:t>YoshuaBengio</a:t>
            </a:r>
            <a:r>
              <a:rPr lang="en-US" dirty="0"/>
              <a:t> and Aaron Courville. </a:t>
            </a:r>
          </a:p>
          <a:p>
            <a:r>
              <a:rPr lang="en-US" dirty="0"/>
              <a:t>https://www.cse.iitm.ac.in/~miteshk/CS7015.html </a:t>
            </a:r>
          </a:p>
          <a:p>
            <a:r>
              <a:rPr lang="en-US" dirty="0"/>
              <a:t>https://www.deeplearningbook.org/ </a:t>
            </a:r>
          </a:p>
          <a:p>
            <a:r>
              <a:rPr lang="en-US" dirty="0"/>
              <a:t>https://keras.io/ </a:t>
            </a:r>
          </a:p>
          <a:p>
            <a:r>
              <a:rPr lang="en-US" dirty="0"/>
              <a:t>https://www.tensorflow.org/ </a:t>
            </a:r>
          </a:p>
          <a:p>
            <a:r>
              <a:rPr lang="en-US" dirty="0"/>
              <a:t>https://pytorch.org/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9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4693-8935-40D6-B3FF-4173ADD6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Learning Resources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BEA56-9B5B-400D-8B41-8CDFCC9A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https://deeplearning.cs.cmu.edu/F21/index.html</a:t>
            </a:r>
            <a:endParaRPr lang="en-IN" dirty="0"/>
          </a:p>
          <a:p>
            <a:r>
              <a:rPr lang="en-IN" dirty="0">
                <a:hlinkClick r:id="rId3"/>
              </a:rPr>
              <a:t>https://www.cs.cmu.edu/~bhiksha/courses/deeplearning/Spring.2019/www/</a:t>
            </a:r>
            <a:endParaRPr lang="en-IN" dirty="0"/>
          </a:p>
          <a:p>
            <a:r>
              <a:rPr lang="en-IN" dirty="0">
                <a:hlinkClick r:id="rId4"/>
              </a:rPr>
              <a:t>https://www.cs.cmu.edu/~./awm/tutorials/neural.html</a:t>
            </a:r>
            <a:endParaRPr lang="en-IN" dirty="0"/>
          </a:p>
          <a:p>
            <a:r>
              <a:rPr lang="en-IN" dirty="0">
                <a:hlinkClick r:id="rId5"/>
              </a:rPr>
              <a:t>http://www.cs.cmu.edu/afs/cs.cmu.edu/project/theo-5/www/mlcourse/ML95-handouts.html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8C7EB-712E-4572-86E6-342331E2B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87" y="0"/>
            <a:ext cx="1167813" cy="11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F1DC02-04DB-4491-9965-553D190D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Learning Resources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F47BC-6A80-4EA2-817E-1CCE7CCE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https://sites.google.com/a/unal.edu.co/representation-learning/</a:t>
            </a:r>
            <a:endParaRPr lang="en-IN" dirty="0"/>
          </a:p>
          <a:p>
            <a:r>
              <a:rPr lang="en-IN" dirty="0">
                <a:hlinkClick r:id="rId3"/>
              </a:rPr>
              <a:t>https://github.com/InfolabAI/DeepLearning</a:t>
            </a:r>
            <a:endParaRPr lang="en-IN" dirty="0"/>
          </a:p>
          <a:p>
            <a:endParaRPr lang="en-IN" dirty="0"/>
          </a:p>
          <a:p>
            <a:r>
              <a:rPr lang="en-IN">
                <a:hlinkClick r:id="rId4"/>
              </a:rPr>
              <a:t>https://www.cs.cmu.edu/~./awm/tutorials/neural.html</a:t>
            </a:r>
            <a:endParaRPr lang="en-IN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5920E-C783-4845-BAF4-76480A1E3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87" y="0"/>
            <a:ext cx="1167813" cy="11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35C2-9236-4B36-93A1-2F0B9AF8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276430"/>
            <a:ext cx="10515600" cy="649877"/>
          </a:xfrm>
        </p:spPr>
        <p:txBody>
          <a:bodyPr>
            <a:normAutofit fontScale="90000"/>
          </a:bodyPr>
          <a:lstStyle/>
          <a:p>
            <a:r>
              <a:rPr lang="en-US" dirty="0"/>
              <a:t>Faculty - Brief Bio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100C47-52AC-4248-BDD0-136AD6221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882998" y="1197640"/>
            <a:ext cx="2195154" cy="277720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8A86A-E1B5-4AB6-9BBC-D25664A5742D}"/>
              </a:ext>
            </a:extLst>
          </p:cNvPr>
          <p:cNvSpPr txBox="1"/>
          <p:nvPr/>
        </p:nvSpPr>
        <p:spPr>
          <a:xfrm>
            <a:off x="360200" y="1104549"/>
            <a:ext cx="9418023" cy="504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T. Hitendra Sarma, received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Ph.D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Machine Learning from JNT University Anantapur, A.P., India, in Dec’ 2013.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13 years of Teaching and Research experience. Currently, I am working as an Associate Professor at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Vasavi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College of Engineering, Hyderabad.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my research profile: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Google Scholar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Scopus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ORCID,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Publons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 of Interest: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Learning, Deep Learning, Hyperspectral Image Analysis, Data Science and Data Analytics.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further details: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Society Activities: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for Science, Technology, Engineering and Mathematics (STEM) activities of Hyderabad Section (2021-22).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- IEEE CIS/GRSS Jt. Chapter of Hyderabad Section (2019-2020), India, R10.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Secretary - IEEE CIS Chapter of Hyderabad Section (2016-2018), India, R10.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enior member of IEEE, IEEE CIS, IEEE GRSS, ACM, IE(I), and CSI.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43B94-B22A-41E0-BEB7-52B4546A16E6}"/>
              </a:ext>
            </a:extLst>
          </p:cNvPr>
          <p:cNvSpPr txBox="1"/>
          <p:nvPr/>
        </p:nvSpPr>
        <p:spPr>
          <a:xfrm>
            <a:off x="2413777" y="3429000"/>
            <a:ext cx="29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7"/>
              </a:rPr>
              <a:t>http://hitendrasarma.com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499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9585A2-FFA1-1720-C160-D4B224B1D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DC7AC4-72A1-FC2A-7220-33F75BA34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Thank You</a:t>
            </a:r>
          </a:p>
          <a:p>
            <a:r>
              <a:rPr lang="en-IN" dirty="0"/>
              <a:t>Contact : </a:t>
            </a:r>
            <a:r>
              <a:rPr lang="en-IN" dirty="0">
                <a:hlinkClick r:id="rId2"/>
              </a:rPr>
              <a:t>hitendrasarma@ieee.org</a:t>
            </a:r>
            <a:endParaRPr lang="en-IN" dirty="0"/>
          </a:p>
          <a:p>
            <a:r>
              <a:rPr lang="en-IN" dirty="0">
                <a:hlinkClick r:id="rId3"/>
              </a:rPr>
              <a:t>hitendrasarma@staff.vce.ac.in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FF6A-6CD9-6BBF-4B5F-5E96EB85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5" y="408258"/>
            <a:ext cx="10515600" cy="937464"/>
          </a:xfrm>
        </p:spPr>
        <p:txBody>
          <a:bodyPr/>
          <a:lstStyle/>
          <a:p>
            <a:r>
              <a:rPr lang="en-IN" dirty="0"/>
              <a:t>Course Objective &amp;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F13B-C67E-101A-434D-1C92D926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3" y="1765240"/>
            <a:ext cx="10893725" cy="4684502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Objective: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this course is to introduce the basic concepts of Neural Networks, Deep Learning Models, various architectures to solve the real-world problems.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Description: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course provides a comprehensive understanding on the key concepts of Deep Learning. It helps the students to understand the fundamentals of Deep Learning. The course starts with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Perceptron learning, Sigmoid Neurons, Gradient descent, Multilayer Neural Network, Backpropagation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gradually progresses into the design of NN Models and tuning of parameters. The advanced concepts such as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 Neural networks (CNN), Recurrent neural networks (RNN) will be discussed with some case studies. An overview of DL programming with opensource platforms viz., TensorFlow,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be provided to understand some popular DL models like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Google Net and other models with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applications.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04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29A-FA98-8DEF-299E-970AC6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376207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IN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D2A7-EFA4-1BC3-03ED-1C5DC452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293962"/>
            <a:ext cx="11524890" cy="518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Neural networks and Deep Learning: Perceptron, Sigmoid Neurons, Gradient descent, Multilayer Neural Network, Backpropagation, Convergence, Deep learning, Representation learning.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activation function and its importance in training neural networks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activation functions including linear, positive linear, sigmoid, Rectified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Exponential Linear Unit (ELU)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issues to design NN models.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chain rule and back propagation to compute gradients.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perceptron and multi-layer perceptron models.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knowledge of neural networks and deep learning literature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7466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29A-FA98-8DEF-299E-970AC6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376207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IN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D2A7-EFA4-1BC3-03ED-1C5DC452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293962"/>
            <a:ext cx="11524890" cy="51878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and Optimization techniques: L1 and L2 regularization, Early stopping, Dataset augmentation, Parameter sharing, Bagging and Ensemble, Dropout and Adversarial training. Challenges in optimization, Basic algorithms: SGD, Momentum, Nesterov Momentum; Parameter initialization strategies, Adaptative learning algorithms: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basic concepts of generalization, underﬁtting, overﬁt-ting, bias, variance and regularization.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gradient descent optimization algorithms.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an appropriate regularization and optimization techniques for DL models training.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4569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29A-FA98-8DEF-299E-970AC6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376207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IN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D2A7-EFA4-1BC3-03ED-1C5DC452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293962"/>
            <a:ext cx="11524890" cy="51878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UNIT-III: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(or CNN): Convolution operation, Motivation, Pooling, Convolution and pooling as an infinitely strong prior, Convolution variants,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models, Applications.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Convolution Operation and different types of pooling operations.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advantages of CNNs over Fully connected neural Networks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CNN models for image classification.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CNN to for Hand-written digit recognition problem.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005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29A-FA98-8DEF-299E-970AC6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298569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IN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D2A7-EFA4-1BC3-03ED-1C5DC452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061047"/>
            <a:ext cx="11524890" cy="549838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UNIT-IV: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(or RNN): Intro, unfolding graph, Basic architecture, Backpropagation through time (BPTT), Long term dependencies, Vanishing and exploding gradients, Optimization for Long-term dependency challenge, LSTM, Encoder-decoder seq-seq architecture, Applications.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Name Entity Recognition, Machine Translation, Speech Recognition, Generating Image Descriptions.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different types of RNNs architectures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applications of RNNs for sequence data processing.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LSTM and GRU models.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RNN for Machine Translation problem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464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29A-FA98-8DEF-299E-970AC6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96977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IN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D2A7-EFA4-1BC3-03ED-1C5DC452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670708"/>
            <a:ext cx="11524890" cy="423557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UNIT-V: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DL programming: Intro to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Intro to TensorFlow, Google Net convolution algorithm, Transfer learning for Image classification. Intro to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Neural machine translation algorithm.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Image classification, Machine Translation.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various programming models to write, train and inference DL models.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relative strengths and weaknesses of different DL architectures and its applications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9685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AAC-49B0-E98E-0F26-E9210A88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24" y="408257"/>
            <a:ext cx="10515600" cy="885705"/>
          </a:xfrm>
        </p:spPr>
        <p:txBody>
          <a:bodyPr/>
          <a:lstStyle/>
          <a:p>
            <a:r>
              <a:rPr lang="en-IN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0F4B-5137-6F9F-620F-74CB4F84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471942"/>
            <a:ext cx="110058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the end of the course students will be able to </a:t>
            </a:r>
          </a:p>
          <a:p>
            <a:r>
              <a:rPr lang="en-US" dirty="0"/>
              <a:t>Explain activation functions and use them in developing </a:t>
            </a:r>
            <a:r>
              <a:rPr lang="en-US" sz="2800" dirty="0">
                <a:cs typeface="Times New Roman" panose="02020603050405020304" pitchFamily="18" charset="0"/>
              </a:rPr>
              <a:t>multi-layer perceptron models</a:t>
            </a:r>
            <a:r>
              <a:rPr lang="en-US" dirty="0"/>
              <a:t>. </a:t>
            </a:r>
          </a:p>
          <a:p>
            <a:r>
              <a:rPr lang="en-US" dirty="0"/>
              <a:t>Apply an appropriate regularization and optimization techniques for DL models training. </a:t>
            </a:r>
          </a:p>
          <a:p>
            <a:r>
              <a:rPr lang="en-US" dirty="0"/>
              <a:t>Implement and test CNN models for the given problem.</a:t>
            </a:r>
          </a:p>
          <a:p>
            <a:r>
              <a:rPr lang="en-US" dirty="0"/>
              <a:t>Understand and apply DL architectures like RNN to the given problem. </a:t>
            </a:r>
          </a:p>
          <a:p>
            <a:r>
              <a:rPr lang="en-US" dirty="0"/>
              <a:t>Understand various programming models to write, train and inference DL models and explain the relative strengths and weaknesses of different DL architectures.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7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FB28-6724-4182-89A7-A3BAA80A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40" y="208022"/>
            <a:ext cx="10510456" cy="648142"/>
          </a:xfrm>
        </p:spPr>
        <p:txBody>
          <a:bodyPr>
            <a:normAutofit fontScale="90000"/>
          </a:bodyPr>
          <a:lstStyle/>
          <a:p>
            <a:r>
              <a:rPr lang="en-US" dirty="0"/>
              <a:t>CO-PO Mapping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11AB7C-73CB-42C9-AC90-C620CBF82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82447"/>
              </p:ext>
            </p:extLst>
          </p:nvPr>
        </p:nvGraphicFramePr>
        <p:xfrm>
          <a:off x="378767" y="1174315"/>
          <a:ext cx="11434467" cy="4359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45">
                  <a:extLst>
                    <a:ext uri="{9D8B030D-6E8A-4147-A177-3AD203B41FA5}">
                      <a16:colId xmlns:a16="http://schemas.microsoft.com/office/drawing/2014/main" val="2486646095"/>
                    </a:ext>
                  </a:extLst>
                </a:gridCol>
                <a:gridCol w="805245">
                  <a:extLst>
                    <a:ext uri="{9D8B030D-6E8A-4147-A177-3AD203B41FA5}">
                      <a16:colId xmlns:a16="http://schemas.microsoft.com/office/drawing/2014/main" val="4046717223"/>
                    </a:ext>
                  </a:extLst>
                </a:gridCol>
                <a:gridCol w="885767">
                  <a:extLst>
                    <a:ext uri="{9D8B030D-6E8A-4147-A177-3AD203B41FA5}">
                      <a16:colId xmlns:a16="http://schemas.microsoft.com/office/drawing/2014/main" val="3737754593"/>
                    </a:ext>
                  </a:extLst>
                </a:gridCol>
                <a:gridCol w="1022041">
                  <a:extLst>
                    <a:ext uri="{9D8B030D-6E8A-4147-A177-3AD203B41FA5}">
                      <a16:colId xmlns:a16="http://schemas.microsoft.com/office/drawing/2014/main" val="1076009513"/>
                    </a:ext>
                  </a:extLst>
                </a:gridCol>
                <a:gridCol w="991072">
                  <a:extLst>
                    <a:ext uri="{9D8B030D-6E8A-4147-A177-3AD203B41FA5}">
                      <a16:colId xmlns:a16="http://schemas.microsoft.com/office/drawing/2014/main" val="3036515163"/>
                    </a:ext>
                  </a:extLst>
                </a:gridCol>
                <a:gridCol w="885767">
                  <a:extLst>
                    <a:ext uri="{9D8B030D-6E8A-4147-A177-3AD203B41FA5}">
                      <a16:colId xmlns:a16="http://schemas.microsoft.com/office/drawing/2014/main" val="3722975164"/>
                    </a:ext>
                  </a:extLst>
                </a:gridCol>
                <a:gridCol w="805245">
                  <a:extLst>
                    <a:ext uri="{9D8B030D-6E8A-4147-A177-3AD203B41FA5}">
                      <a16:colId xmlns:a16="http://schemas.microsoft.com/office/drawing/2014/main" val="672391837"/>
                    </a:ext>
                  </a:extLst>
                </a:gridCol>
                <a:gridCol w="966294">
                  <a:extLst>
                    <a:ext uri="{9D8B030D-6E8A-4147-A177-3AD203B41FA5}">
                      <a16:colId xmlns:a16="http://schemas.microsoft.com/office/drawing/2014/main" val="566842984"/>
                    </a:ext>
                  </a:extLst>
                </a:gridCol>
                <a:gridCol w="749495">
                  <a:extLst>
                    <a:ext uri="{9D8B030D-6E8A-4147-A177-3AD203B41FA5}">
                      <a16:colId xmlns:a16="http://schemas.microsoft.com/office/drawing/2014/main" val="3427437917"/>
                    </a:ext>
                  </a:extLst>
                </a:gridCol>
                <a:gridCol w="879574">
                  <a:extLst>
                    <a:ext uri="{9D8B030D-6E8A-4147-A177-3AD203B41FA5}">
                      <a16:colId xmlns:a16="http://schemas.microsoft.com/office/drawing/2014/main" val="3258511860"/>
                    </a:ext>
                  </a:extLst>
                </a:gridCol>
                <a:gridCol w="879574">
                  <a:extLst>
                    <a:ext uri="{9D8B030D-6E8A-4147-A177-3AD203B41FA5}">
                      <a16:colId xmlns:a16="http://schemas.microsoft.com/office/drawing/2014/main" val="2047763679"/>
                    </a:ext>
                  </a:extLst>
                </a:gridCol>
                <a:gridCol w="879574">
                  <a:extLst>
                    <a:ext uri="{9D8B030D-6E8A-4147-A177-3AD203B41FA5}">
                      <a16:colId xmlns:a16="http://schemas.microsoft.com/office/drawing/2014/main" val="1329131926"/>
                    </a:ext>
                  </a:extLst>
                </a:gridCol>
                <a:gridCol w="879574">
                  <a:extLst>
                    <a:ext uri="{9D8B030D-6E8A-4147-A177-3AD203B41FA5}">
                      <a16:colId xmlns:a16="http://schemas.microsoft.com/office/drawing/2014/main" val="64936465"/>
                    </a:ext>
                  </a:extLst>
                </a:gridCol>
              </a:tblGrid>
              <a:tr h="998503">
                <a:tc>
                  <a:txBody>
                    <a:bodyPr/>
                    <a:lstStyle/>
                    <a:p>
                      <a:endParaRPr lang="en-IN" sz="38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Engineering Knowledge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Problem Analysis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Design/development of Solutions 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Conduct investigations of Complex  Problems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Modern Tool Usage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Engineer and Society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Environment and sustainability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Ethics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Individual and Team Work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Communication 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Project Management and Finance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Life-long Learning</a:t>
                      </a:r>
                      <a:endParaRPr lang="en-IN" sz="1100" b="1" dirty="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1229821055"/>
                  </a:ext>
                </a:extLst>
              </a:tr>
              <a:tr h="579776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PO1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PO2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PO3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PO4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PO5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PO6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PO7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PO8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PO9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PO10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PO11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PO12</a:t>
                      </a:r>
                      <a:endParaRPr lang="en-IN" sz="1500" dirty="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505914476"/>
                  </a:ext>
                </a:extLst>
              </a:tr>
              <a:tr h="483147">
                <a:tc>
                  <a:txBody>
                    <a:bodyPr/>
                    <a:lstStyle/>
                    <a:p>
                      <a:r>
                        <a:rPr lang="en-US" sz="1900" dirty="0"/>
                        <a:t>CO1</a:t>
                      </a:r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 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3031618364"/>
                  </a:ext>
                </a:extLst>
              </a:tr>
              <a:tr h="483147">
                <a:tc>
                  <a:txBody>
                    <a:bodyPr/>
                    <a:lstStyle/>
                    <a:p>
                      <a:pPr marL="0" marR="0" lvl="0" indent="0" algn="l" defTabSz="432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CO2</a:t>
                      </a:r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723853599"/>
                  </a:ext>
                </a:extLst>
              </a:tr>
              <a:tr h="515357">
                <a:tc>
                  <a:txBody>
                    <a:bodyPr/>
                    <a:lstStyle/>
                    <a:p>
                      <a:pPr marL="0" marR="0" lvl="0" indent="0" algn="l" defTabSz="432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CO3</a:t>
                      </a:r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3491213579"/>
                  </a:ext>
                </a:extLst>
              </a:tr>
              <a:tr h="483147">
                <a:tc>
                  <a:txBody>
                    <a:bodyPr/>
                    <a:lstStyle/>
                    <a:p>
                      <a:pPr marL="0" marR="0" lvl="0" indent="0" algn="l" defTabSz="432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CO4</a:t>
                      </a:r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138696472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marL="0" marR="0" lvl="0" indent="0" algn="l" defTabSz="432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CO5</a:t>
                      </a:r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3</a:t>
                      </a:r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93259" marR="193259" marT="96629" marB="96629"/>
                </a:tc>
                <a:extLst>
                  <a:ext uri="{0D108BD9-81ED-4DB2-BD59-A6C34878D82A}">
                    <a16:rowId xmlns:a16="http://schemas.microsoft.com/office/drawing/2014/main" val="39322461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4AB988-EC63-4BC9-B279-9F2571B6C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517" y="1"/>
            <a:ext cx="1100501" cy="10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1211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Neural Networks and Deep Learning  U18PE790IT Open Elective-III</vt:lpstr>
      <vt:lpstr>Course Objective &amp; Outcome</vt:lpstr>
      <vt:lpstr>Syllabus </vt:lpstr>
      <vt:lpstr>Syllabus </vt:lpstr>
      <vt:lpstr>Syllabus </vt:lpstr>
      <vt:lpstr>Syllabus </vt:lpstr>
      <vt:lpstr>Syllabus </vt:lpstr>
      <vt:lpstr>Course Outcomes</vt:lpstr>
      <vt:lpstr>CO-PO Mapping</vt:lpstr>
      <vt:lpstr>Learning Resources: </vt:lpstr>
      <vt:lpstr>Additional Learning Resources</vt:lpstr>
      <vt:lpstr>Additional Learning Resources</vt:lpstr>
      <vt:lpstr>Faculty - Brief Bio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</dc:creator>
  <cp:lastModifiedBy>H</cp:lastModifiedBy>
  <cp:revision>19</cp:revision>
  <dcterms:created xsi:type="dcterms:W3CDTF">2021-09-08T08:40:53Z</dcterms:created>
  <dcterms:modified xsi:type="dcterms:W3CDTF">2022-09-13T06:58:16Z</dcterms:modified>
</cp:coreProperties>
</file>