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337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1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31800"/>
            <a:ext cx="807211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E403-A145-40E6-870F-509E77C4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4E6A-5244-4588-8957-BA724C27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ICS611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7BE4-447F-4C04-8EB8-6A3BD31A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B29A2-BD27-436D-8B72-E4710B05B60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03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540" y="3348567"/>
            <a:ext cx="5193030" cy="216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0415" y="6433493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5.png"/><Relationship Id="rId5" Type="http://schemas.openxmlformats.org/officeDocument/2006/relationships/image" Target="../media/image30.png"/><Relationship Id="rId10" Type="http://schemas.openxmlformats.org/officeDocument/2006/relationships/image" Target="../media/image24.png"/><Relationship Id="rId4" Type="http://schemas.openxmlformats.org/officeDocument/2006/relationships/image" Target="../media/image29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3.png"/><Relationship Id="rId10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22.png"/><Relationship Id="rId12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6.png"/><Relationship Id="rId5" Type="http://schemas.openxmlformats.org/officeDocument/2006/relationships/image" Target="../media/image36.png"/><Relationship Id="rId10" Type="http://schemas.openxmlformats.org/officeDocument/2006/relationships/image" Target="../media/image2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7371274-7A23-4CC6-AE21-0E3B208CD4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970806"/>
            <a:ext cx="6858000" cy="2539157"/>
          </a:xfrm>
        </p:spPr>
        <p:txBody>
          <a:bodyPr/>
          <a:lstStyle/>
          <a:p>
            <a:r>
              <a:rPr lang="en-US" altLang="en-US" dirty="0"/>
              <a:t>Neural Networks and Deep Learning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3000" dirty="0"/>
              <a:t>Perceptron</a:t>
            </a:r>
            <a:endParaRPr lang="en-I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8A08C-26DF-4182-814C-AC69DA7D0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220" y="4572000"/>
            <a:ext cx="6858000" cy="165576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Presented by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Dr. T. Hitendra Sarma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Associate Professor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Department of Information Technology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Vasavi</a:t>
            </a:r>
            <a:r>
              <a:rPr lang="en-US" dirty="0"/>
              <a:t> College of Engineering, Hyderabad</a:t>
            </a:r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38445408-1F58-4833-87F6-6E8526B8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188913"/>
            <a:ext cx="87630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521459"/>
            <a:ext cx="7134225" cy="377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  <a:p>
            <a:pPr marL="793750" lvl="1" indent="-285750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950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93750" lvl="1" indent="-285750">
              <a:lnSpc>
                <a:spcPct val="100000"/>
              </a:lnSpc>
              <a:spcBef>
                <a:spcPts val="470"/>
              </a:spcBef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93800" lvl="2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3165" algn="l"/>
                <a:tab pos="11938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25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847440" y="2445406"/>
            <a:ext cx="2839720" cy="2308860"/>
          </a:xfrm>
          <a:custGeom>
            <a:avLst/>
            <a:gdLst/>
            <a:ahLst/>
            <a:cxnLst/>
            <a:rect l="l" t="t" r="r" b="b"/>
            <a:pathLst>
              <a:path w="2839720" h="2308860">
                <a:moveTo>
                  <a:pt x="2839359" y="0"/>
                </a:moveTo>
                <a:lnTo>
                  <a:pt x="0" y="0"/>
                </a:lnTo>
                <a:lnTo>
                  <a:pt x="0" y="2308324"/>
                </a:lnTo>
                <a:lnTo>
                  <a:pt x="2839359" y="2308324"/>
                </a:lnTo>
                <a:lnTo>
                  <a:pt x="283935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7440" y="2445406"/>
            <a:ext cx="2839720" cy="230886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 marR="767080">
              <a:lnSpc>
                <a:spcPts val="2130"/>
              </a:lnSpc>
              <a:spcBef>
                <a:spcPts val="340"/>
              </a:spcBef>
            </a:pPr>
            <a:r>
              <a:rPr sz="18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Calibri"/>
                <a:cs typeface="Calibri"/>
              </a:rPr>
              <a:t>Remember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Prediction</a:t>
            </a:r>
            <a:r>
              <a:rPr sz="1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2546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91440" marR="104139">
              <a:lnSpc>
                <a:spcPct val="99900"/>
              </a:lnSpc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There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is typically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bias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term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2546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 b), but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bias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may</a:t>
            </a:r>
            <a:r>
              <a:rPr sz="18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18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treated</a:t>
            </a:r>
            <a:r>
              <a:rPr sz="18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18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constant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 feature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folded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into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7840" y="1521459"/>
            <a:ext cx="71342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7739" y="4102100"/>
            <a:ext cx="1769110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323215" algn="l"/>
                <a:tab pos="3238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7239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723265" algn="l"/>
                <a:tab pos="7239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20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5097" y="4677834"/>
            <a:ext cx="25272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0" dirty="0">
                <a:solidFill>
                  <a:srgbClr val="3366CC"/>
                </a:solidFill>
                <a:latin typeface="Calibri"/>
                <a:cs typeface="Calibri"/>
              </a:rPr>
              <a:t>t+</a:t>
            </a:r>
            <a:r>
              <a:rPr sz="1300" spc="15" dirty="0">
                <a:solidFill>
                  <a:srgbClr val="3366CC"/>
                </a:solidFill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3860" y="453390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02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2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906433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815" y="642620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68" y="6129871"/>
            <a:ext cx="79946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Footnote:</a:t>
            </a:r>
            <a:r>
              <a:rPr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some</a:t>
            </a:r>
            <a:r>
              <a:rPr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algorithms</a:t>
            </a:r>
            <a:r>
              <a:rPr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mathematically</a:t>
            </a:r>
            <a:r>
              <a:rPr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easier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represent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Calibri"/>
                <a:cs typeface="Calibri"/>
              </a:rPr>
              <a:t>False</a:t>
            </a:r>
            <a:r>
              <a:rPr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-1,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and</a:t>
            </a:r>
            <a:r>
              <a:rPr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other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times,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0.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Calibri"/>
                <a:cs typeface="Calibri"/>
              </a:rPr>
              <a:t>Perceptron</a:t>
            </a:r>
            <a:r>
              <a:rPr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algorithm,</a:t>
            </a:r>
            <a:r>
              <a:rPr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Calibri"/>
                <a:cs typeface="Calibri"/>
              </a:rPr>
              <a:t>treat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-1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false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+1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true.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7440" y="2445406"/>
            <a:ext cx="2839720" cy="2308860"/>
          </a:xfrm>
          <a:custGeom>
            <a:avLst/>
            <a:gdLst/>
            <a:ahLst/>
            <a:cxnLst/>
            <a:rect l="l" t="t" r="r" b="b"/>
            <a:pathLst>
              <a:path w="2839720" h="2308860">
                <a:moveTo>
                  <a:pt x="2839359" y="0"/>
                </a:moveTo>
                <a:lnTo>
                  <a:pt x="0" y="0"/>
                </a:lnTo>
                <a:lnTo>
                  <a:pt x="0" y="2308324"/>
                </a:lnTo>
                <a:lnTo>
                  <a:pt x="2839359" y="2308324"/>
                </a:lnTo>
                <a:lnTo>
                  <a:pt x="283935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47440" y="2445406"/>
            <a:ext cx="2839720" cy="230886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 marR="767080">
              <a:lnSpc>
                <a:spcPts val="2130"/>
              </a:lnSpc>
              <a:spcBef>
                <a:spcPts val="340"/>
              </a:spcBef>
            </a:pPr>
            <a:r>
              <a:rPr sz="18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Calibri"/>
                <a:cs typeface="Calibri"/>
              </a:rPr>
              <a:t>Remember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Prediction</a:t>
            </a:r>
            <a:r>
              <a:rPr sz="1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2546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91440" marR="104139">
              <a:lnSpc>
                <a:spcPct val="99900"/>
              </a:lnSpc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There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is typically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bias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term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2546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 b), but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bias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may</a:t>
            </a:r>
            <a:r>
              <a:rPr sz="18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18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treated</a:t>
            </a:r>
            <a:r>
              <a:rPr sz="18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18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constant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 feature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folded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into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" y="1508759"/>
            <a:ext cx="71342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9815" y="3530600"/>
            <a:ext cx="4006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995" algn="l"/>
              </a:tabLst>
            </a:pPr>
            <a:r>
              <a:rPr sz="1600" dirty="0">
                <a:solidFill>
                  <a:srgbClr val="333333"/>
                </a:solidFill>
                <a:latin typeface="Calibri"/>
                <a:cs typeface="Calibri"/>
              </a:rPr>
              <a:t>i	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28507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t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ng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1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1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4324" y="39327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7739" y="37888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7739" y="4089400"/>
            <a:ext cx="1769110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323215" algn="l"/>
                <a:tab pos="3238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7239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723265" algn="l"/>
                <a:tab pos="7239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20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5097" y="4665134"/>
            <a:ext cx="25272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0" dirty="0">
                <a:solidFill>
                  <a:srgbClr val="3366CC"/>
                </a:solidFill>
                <a:latin typeface="Calibri"/>
                <a:cs typeface="Calibri"/>
              </a:rPr>
              <a:t>t+</a:t>
            </a:r>
            <a:r>
              <a:rPr sz="1300" spc="15" dirty="0">
                <a:solidFill>
                  <a:srgbClr val="3366CC"/>
                </a:solidFill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3860" y="452120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02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2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4893733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24345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950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spcBef>
                <a:spcPts val="465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2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25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4102100"/>
            <a:ext cx="3876040" cy="11957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810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7232" y="3443434"/>
            <a:ext cx="3745229" cy="646430"/>
          </a:xfrm>
          <a:custGeom>
            <a:avLst/>
            <a:gdLst/>
            <a:ahLst/>
            <a:cxnLst/>
            <a:rect l="l" t="t" r="r" b="b"/>
            <a:pathLst>
              <a:path w="3745229" h="646429">
                <a:moveTo>
                  <a:pt x="3745110" y="0"/>
                </a:moveTo>
                <a:lnTo>
                  <a:pt x="0" y="0"/>
                </a:lnTo>
                <a:lnTo>
                  <a:pt x="0" y="646330"/>
                </a:lnTo>
                <a:lnTo>
                  <a:pt x="3745110" y="646330"/>
                </a:lnTo>
                <a:lnTo>
                  <a:pt x="374511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7232" y="3443434"/>
            <a:ext cx="374522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4615" marR="238125">
              <a:lnSpc>
                <a:spcPts val="2130"/>
              </a:lnSpc>
              <a:spcBef>
                <a:spcPts val="35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rate,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small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number less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4102100"/>
            <a:ext cx="3876040" cy="11957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810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7232" y="3443434"/>
            <a:ext cx="3745229" cy="646430"/>
          </a:xfrm>
          <a:custGeom>
            <a:avLst/>
            <a:gdLst/>
            <a:ahLst/>
            <a:cxnLst/>
            <a:rect l="l" t="t" r="r" b="b"/>
            <a:pathLst>
              <a:path w="3745229" h="646429">
                <a:moveTo>
                  <a:pt x="3745110" y="0"/>
                </a:moveTo>
                <a:lnTo>
                  <a:pt x="0" y="0"/>
                </a:lnTo>
                <a:lnTo>
                  <a:pt x="0" y="646330"/>
                </a:lnTo>
                <a:lnTo>
                  <a:pt x="3745110" y="646330"/>
                </a:lnTo>
                <a:lnTo>
                  <a:pt x="374511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7232" y="3443434"/>
            <a:ext cx="374522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4615" marR="238125">
              <a:lnSpc>
                <a:spcPts val="2130"/>
              </a:lnSpc>
              <a:spcBef>
                <a:spcPts val="35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rate,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small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number less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98453" y="4407639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98453" y="4407639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661670">
              <a:lnSpc>
                <a:spcPts val="2130"/>
              </a:lnSpc>
              <a:spcBef>
                <a:spcPts val="35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only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1800" spc="-40" dirty="0">
                <a:solidFill>
                  <a:srgbClr val="333333"/>
                </a:solidFill>
                <a:latin typeface="Calibri"/>
                <a:cs typeface="Calibri"/>
              </a:rPr>
              <a:t>error.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mistake-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driven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4102100"/>
            <a:ext cx="3876040" cy="11957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810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7232" y="3443434"/>
            <a:ext cx="3745229" cy="646430"/>
          </a:xfrm>
          <a:custGeom>
            <a:avLst/>
            <a:gdLst/>
            <a:ahLst/>
            <a:cxnLst/>
            <a:rect l="l" t="t" r="r" b="b"/>
            <a:pathLst>
              <a:path w="3745229" h="646429">
                <a:moveTo>
                  <a:pt x="3745110" y="0"/>
                </a:moveTo>
                <a:lnTo>
                  <a:pt x="0" y="0"/>
                </a:lnTo>
                <a:lnTo>
                  <a:pt x="0" y="646330"/>
                </a:lnTo>
                <a:lnTo>
                  <a:pt x="3745110" y="646330"/>
                </a:lnTo>
                <a:lnTo>
                  <a:pt x="374511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7232" y="3443434"/>
            <a:ext cx="374522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4615" marR="238125">
              <a:lnSpc>
                <a:spcPts val="2130"/>
              </a:lnSpc>
              <a:spcBef>
                <a:spcPts val="35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rate,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small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number less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98453" y="4407639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98453" y="4407639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661670">
              <a:lnSpc>
                <a:spcPts val="2130"/>
              </a:lnSpc>
              <a:spcBef>
                <a:spcPts val="35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only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1800" spc="-40" dirty="0">
                <a:solidFill>
                  <a:srgbClr val="333333"/>
                </a:solidFill>
                <a:latin typeface="Calibri"/>
                <a:cs typeface="Calibri"/>
              </a:rPr>
              <a:t>error.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mistake-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driven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98451" y="5259232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8451" y="5259232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 marR="327025">
              <a:lnSpc>
                <a:spcPts val="2130"/>
              </a:lnSpc>
              <a:spcBef>
                <a:spcPts val="350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simplest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version. </a:t>
            </a:r>
            <a:r>
              <a:rPr sz="1800" spc="-3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will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see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more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robust versions at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4102100"/>
            <a:ext cx="3876040" cy="11957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810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7232" y="3443434"/>
            <a:ext cx="3745229" cy="646430"/>
          </a:xfrm>
          <a:custGeom>
            <a:avLst/>
            <a:gdLst/>
            <a:ahLst/>
            <a:cxnLst/>
            <a:rect l="l" t="t" r="r" b="b"/>
            <a:pathLst>
              <a:path w="3745229" h="646429">
                <a:moveTo>
                  <a:pt x="3745110" y="0"/>
                </a:moveTo>
                <a:lnTo>
                  <a:pt x="0" y="0"/>
                </a:lnTo>
                <a:lnTo>
                  <a:pt x="0" y="646330"/>
                </a:lnTo>
                <a:lnTo>
                  <a:pt x="3745110" y="646330"/>
                </a:lnTo>
                <a:lnTo>
                  <a:pt x="374511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7232" y="3443434"/>
            <a:ext cx="374522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4615" marR="238125">
              <a:lnSpc>
                <a:spcPts val="2130"/>
              </a:lnSpc>
              <a:spcBef>
                <a:spcPts val="35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rate,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small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number less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98453" y="4407639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98453" y="4407639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661670">
              <a:lnSpc>
                <a:spcPts val="2130"/>
              </a:lnSpc>
              <a:spcBef>
                <a:spcPts val="35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only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1800" spc="-40" dirty="0">
                <a:solidFill>
                  <a:srgbClr val="333333"/>
                </a:solidFill>
                <a:latin typeface="Calibri"/>
                <a:cs typeface="Calibri"/>
              </a:rPr>
              <a:t>error.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mistake-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driven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98451" y="5259232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8451" y="5259232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 marR="327025">
              <a:lnSpc>
                <a:spcPts val="2130"/>
              </a:lnSpc>
              <a:spcBef>
                <a:spcPts val="350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simplest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version. </a:t>
            </a:r>
            <a:r>
              <a:rPr sz="1800" spc="-3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will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see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more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robust versions at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03079" y="6057149"/>
            <a:ext cx="3773804" cy="379095"/>
            <a:chOff x="5103079" y="6057149"/>
            <a:chExt cx="3773804" cy="379095"/>
          </a:xfrm>
        </p:grpSpPr>
        <p:sp>
          <p:nvSpPr>
            <p:cNvPr id="17" name="object 17"/>
            <p:cNvSpPr/>
            <p:nvPr/>
          </p:nvSpPr>
          <p:spPr>
            <a:xfrm>
              <a:off x="5107842" y="6061911"/>
              <a:ext cx="3764279" cy="369570"/>
            </a:xfrm>
            <a:custGeom>
              <a:avLst/>
              <a:gdLst/>
              <a:ahLst/>
              <a:cxnLst/>
              <a:rect l="l" t="t" r="r" b="b"/>
              <a:pathLst>
                <a:path w="3764279" h="369570">
                  <a:moveTo>
                    <a:pt x="3763891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3763891" y="369332"/>
                  </a:lnTo>
                  <a:lnTo>
                    <a:pt x="3763891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7842" y="6061911"/>
              <a:ext cx="3764279" cy="369570"/>
            </a:xfrm>
            <a:custGeom>
              <a:avLst/>
              <a:gdLst/>
              <a:ahLst/>
              <a:cxnLst/>
              <a:rect l="l" t="t" r="r" b="b"/>
              <a:pathLst>
                <a:path w="3764279" h="369570">
                  <a:moveTo>
                    <a:pt x="0" y="0"/>
                  </a:moveTo>
                  <a:lnTo>
                    <a:pt x="3763891" y="0"/>
                  </a:lnTo>
                  <a:lnTo>
                    <a:pt x="3763891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2487" y="6091771"/>
            <a:ext cx="86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173882" y="6083300"/>
            <a:ext cx="3453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written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as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spc="450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800" spc="195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≤</a:t>
            </a:r>
            <a:r>
              <a:rPr sz="18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710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Intuition</a:t>
            </a:r>
            <a:r>
              <a:rPr spc="-25" dirty="0"/>
              <a:t> </a:t>
            </a:r>
            <a:r>
              <a:rPr spc="-10" dirty="0"/>
              <a:t>behind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20" dirty="0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70" y="1600200"/>
            <a:ext cx="8685530" cy="4279377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88900" marR="1412875">
              <a:lnSpc>
                <a:spcPts val="3170"/>
              </a:lnSpc>
              <a:spcBef>
                <a:spcPts val="290"/>
              </a:spcBef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Suppose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made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positive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200" spc="-48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is,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y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 +1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 err="1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 err="1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lang="en-IN" sz="2400" spc="5" baseline="30000" dirty="0">
                <a:solidFill>
                  <a:srgbClr val="333333"/>
                </a:solidFill>
                <a:cs typeface="Calibri"/>
              </a:rPr>
              <a:t>T</a:t>
            </a:r>
            <a:r>
              <a:rPr sz="2175" spc="75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&lt;0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Call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Calibri"/>
                <a:cs typeface="Calibri"/>
              </a:rPr>
              <a:t>new</a:t>
            </a:r>
            <a:r>
              <a:rPr sz="220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Calibri"/>
                <a:cs typeface="Calibri"/>
              </a:rPr>
              <a:t>weight</a:t>
            </a:r>
            <a:r>
              <a:rPr sz="220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Calibri"/>
                <a:cs typeface="Calibri"/>
              </a:rPr>
              <a:t>vector</a:t>
            </a:r>
            <a:r>
              <a:rPr sz="22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>
                <a:solidFill>
                  <a:srgbClr val="333333"/>
                </a:solidFill>
                <a:latin typeface="Calibri"/>
                <a:cs typeface="Calibri"/>
              </a:rPr>
              <a:t>t+1</a:t>
            </a:r>
            <a:r>
              <a:rPr sz="2175" spc="232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75" spc="240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2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(say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r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1)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Calibri"/>
              <a:cs typeface="Calibri"/>
            </a:endParaRPr>
          </a:p>
          <a:p>
            <a:pPr marL="88900">
              <a:lnSpc>
                <a:spcPts val="1005"/>
              </a:lnSpc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Calibri"/>
                <a:cs typeface="Calibri"/>
              </a:rPr>
              <a:t>new</a:t>
            </a:r>
            <a:r>
              <a:rPr sz="2200" spc="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66CC"/>
                </a:solidFill>
                <a:latin typeface="Calibri"/>
                <a:cs typeface="Calibri"/>
              </a:rPr>
              <a:t>dot</a:t>
            </a:r>
            <a:r>
              <a:rPr sz="220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CC"/>
                </a:solidFill>
                <a:latin typeface="Calibri"/>
                <a:cs typeface="Calibri"/>
              </a:rPr>
              <a:t>product</a:t>
            </a:r>
            <a:r>
              <a:rPr sz="220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will be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>
                <a:solidFill>
                  <a:srgbClr val="333333"/>
                </a:solidFill>
                <a:latin typeface="Calibri"/>
                <a:cs typeface="Calibri"/>
              </a:rPr>
              <a:t>t+1</a:t>
            </a:r>
            <a:r>
              <a:rPr sz="2175" spc="562" baseline="30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IN" sz="2175" spc="562" baseline="30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spc="-7" baseline="-2107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75" spc="247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lang="en-IN" sz="2400" spc="5" dirty="0">
                <a:solidFill>
                  <a:srgbClr val="333333"/>
                </a:solidFill>
                <a:cs typeface="Calibri"/>
              </a:rPr>
              <a:t> T</a:t>
            </a:r>
            <a:r>
              <a:rPr sz="2200" spc="20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200" b="1" dirty="0" err="1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 err="1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75" spc="562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IN" sz="2400" spc="5" dirty="0">
                <a:solidFill>
                  <a:srgbClr val="333333"/>
                </a:solidFill>
                <a:cs typeface="Calibri"/>
              </a:rPr>
              <a:t>T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200" b="1" spc="2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mbria Math"/>
                <a:cs typeface="Cambria Math"/>
              </a:rPr>
              <a:t>&gt;</a:t>
            </a:r>
            <a:r>
              <a:rPr sz="2200" spc="1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75" spc="562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2200" dirty="0">
              <a:latin typeface="Calibri"/>
              <a:cs typeface="Calibri"/>
            </a:endParaRPr>
          </a:p>
          <a:p>
            <a:pPr marL="3784600">
              <a:lnSpc>
                <a:spcPts val="819"/>
              </a:lnSpc>
              <a:tabLst>
                <a:tab pos="5104130" algn="l"/>
                <a:tab pos="5859780" algn="l"/>
                <a:tab pos="6473825" algn="l"/>
                <a:tab pos="7299325" algn="l"/>
              </a:tabLst>
            </a:pPr>
            <a:r>
              <a:rPr sz="2400" spc="5" baseline="30000" dirty="0">
                <a:solidFill>
                  <a:srgbClr val="333333"/>
                </a:solidFill>
                <a:cs typeface="Calibri"/>
              </a:rPr>
              <a:t>T</a:t>
            </a:r>
            <a:r>
              <a:rPr sz="1450" spc="5" dirty="0">
                <a:solidFill>
                  <a:srgbClr val="333333"/>
                </a:solidFill>
                <a:latin typeface="Calibri"/>
                <a:cs typeface="Calibri"/>
              </a:rPr>
              <a:t>				</a:t>
            </a:r>
            <a:endParaRPr sz="1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Calibri"/>
              <a:cs typeface="Calibri"/>
            </a:endParaRPr>
          </a:p>
          <a:p>
            <a:pPr marL="88900" marR="30480">
              <a:lnSpc>
                <a:spcPct val="100000"/>
              </a:lnSpc>
            </a:pPr>
            <a:r>
              <a:rPr sz="2200" i="1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200" i="1" dirty="0">
                <a:solidFill>
                  <a:srgbClr val="333333"/>
                </a:solidFill>
                <a:latin typeface="Calibri"/>
                <a:cs typeface="Calibri"/>
              </a:rPr>
              <a:t> a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positive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333333"/>
                </a:solidFill>
                <a:latin typeface="Calibri"/>
                <a:cs typeface="Calibri"/>
              </a:rPr>
              <a:t>example,</a:t>
            </a:r>
            <a:r>
              <a:rPr sz="2200" i="1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333333"/>
                </a:solidFill>
                <a:latin typeface="Calibri"/>
                <a:cs typeface="Calibri"/>
              </a:rPr>
              <a:t>Perceptron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increase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i="1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score </a:t>
            </a:r>
            <a:r>
              <a:rPr sz="2200" i="1" spc="-4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assigned </a:t>
            </a:r>
            <a:r>
              <a:rPr sz="2200" i="1" spc="-1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200" i="1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200" i="1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same</a:t>
            </a:r>
            <a:r>
              <a:rPr sz="2200" i="1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input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Similar 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reasoning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negative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5" name="object 5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Geometry</a:t>
            </a:r>
            <a:r>
              <a:rPr sz="4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 perceptron</a:t>
            </a:r>
            <a:r>
              <a:rPr sz="4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3381" y="1630996"/>
            <a:ext cx="3098165" cy="3159125"/>
            <a:chOff x="243381" y="1630996"/>
            <a:chExt cx="3098165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584" y="233256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14" name="object 14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/>
              <a:t>Mistake</a:t>
            </a:r>
            <a:r>
              <a:rPr sz="1800" dirty="0"/>
              <a:t> on</a:t>
            </a:r>
            <a:r>
              <a:rPr sz="1800" spc="5" dirty="0"/>
              <a:t> </a:t>
            </a:r>
            <a:r>
              <a:rPr sz="1800" spc="-5" dirty="0"/>
              <a:t>positive:</a:t>
            </a:r>
            <a:r>
              <a:rPr sz="1800" dirty="0"/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</a:rPr>
              <a:t>t</a:t>
            </a:r>
            <a:r>
              <a:rPr sz="1800" spc="195" baseline="-20833" dirty="0">
                <a:solidFill>
                  <a:srgbClr val="3366CC"/>
                </a:solidFill>
              </a:rPr>
              <a:t> </a:t>
            </a:r>
            <a:r>
              <a:rPr sz="1800" dirty="0">
                <a:solidFill>
                  <a:srgbClr val="3366CC"/>
                </a:solidFill>
              </a:rPr>
              <a:t>+ r</a:t>
            </a:r>
            <a:r>
              <a:rPr sz="1800" spc="-5" dirty="0">
                <a:solidFill>
                  <a:srgbClr val="3366CC"/>
                </a:solidFill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3602" y="64262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1417" y="1621367"/>
            <a:ext cx="5350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40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333333"/>
                </a:solidFill>
                <a:latin typeface="Calibri"/>
                <a:cs typeface="Calibri"/>
              </a:rPr>
              <a:t>Perceptron</a:t>
            </a:r>
            <a:r>
              <a:rPr sz="40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1294" y="3503744"/>
            <a:ext cx="2006839" cy="5312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71800" y="2819400"/>
            <a:ext cx="34658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D7D7D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D7D7D"/>
                </a:solidFill>
                <a:latin typeface="Calibri"/>
                <a:cs typeface="Calibri"/>
              </a:rPr>
              <a:t>slides</a:t>
            </a:r>
            <a:r>
              <a:rPr sz="1600" spc="-10" dirty="0">
                <a:solidFill>
                  <a:srgbClr val="7D7D7D"/>
                </a:solidFill>
                <a:latin typeface="Calibri"/>
                <a:cs typeface="Calibri"/>
              </a:rPr>
              <a:t> are</a:t>
            </a:r>
            <a:r>
              <a:rPr sz="1600" spc="5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D7D7D"/>
                </a:solidFill>
                <a:latin typeface="Calibri"/>
                <a:cs typeface="Calibri"/>
              </a:rPr>
              <a:t>mainly </a:t>
            </a:r>
            <a:r>
              <a:rPr sz="1600" spc="-10" dirty="0">
                <a:solidFill>
                  <a:srgbClr val="7D7D7D"/>
                </a:solidFill>
                <a:latin typeface="Calibri"/>
                <a:cs typeface="Calibri"/>
              </a:rPr>
              <a:t>from </a:t>
            </a:r>
            <a:r>
              <a:rPr sz="1600" spc="-5" dirty="0">
                <a:solidFill>
                  <a:srgbClr val="7D7D7D"/>
                </a:solidFill>
                <a:latin typeface="Calibri"/>
                <a:cs typeface="Calibri"/>
              </a:rPr>
              <a:t>Vivek </a:t>
            </a:r>
            <a:r>
              <a:rPr sz="1600" spc="-10" dirty="0">
                <a:solidFill>
                  <a:srgbClr val="7D7D7D"/>
                </a:solidFill>
                <a:latin typeface="Calibri"/>
                <a:cs typeface="Calibri"/>
              </a:rPr>
              <a:t>Srikumar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Geometry</a:t>
            </a:r>
            <a:r>
              <a:rPr sz="4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 perceptron</a:t>
            </a:r>
            <a:r>
              <a:rPr sz="4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584" y="233256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19" name="object 19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/>
              <a:t>Mistake</a:t>
            </a:r>
            <a:r>
              <a:rPr sz="1800" dirty="0"/>
              <a:t> on</a:t>
            </a:r>
            <a:r>
              <a:rPr sz="1800" spc="5" dirty="0"/>
              <a:t> </a:t>
            </a:r>
            <a:r>
              <a:rPr sz="1800" spc="-5" dirty="0"/>
              <a:t>positive:</a:t>
            </a:r>
            <a:r>
              <a:rPr sz="1800" dirty="0"/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</a:rPr>
              <a:t>t</a:t>
            </a:r>
            <a:r>
              <a:rPr sz="1800" spc="195" baseline="-20833" dirty="0">
                <a:solidFill>
                  <a:srgbClr val="3366CC"/>
                </a:solidFill>
              </a:rPr>
              <a:t> </a:t>
            </a:r>
            <a:r>
              <a:rPr sz="1800" dirty="0">
                <a:solidFill>
                  <a:srgbClr val="3366CC"/>
                </a:solidFill>
              </a:rPr>
              <a:t>+ r</a:t>
            </a:r>
            <a:r>
              <a:rPr sz="1800" spc="-5" dirty="0">
                <a:solidFill>
                  <a:srgbClr val="3366CC"/>
                </a:solidFill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584" y="233256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20" name="object 20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584" y="233256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189" y="209550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35917" y="1630996"/>
            <a:ext cx="3098165" cy="3159125"/>
            <a:chOff x="2835917" y="1630996"/>
            <a:chExt cx="3098165" cy="3159125"/>
          </a:xfrm>
        </p:grpSpPr>
        <p:sp>
          <p:nvSpPr>
            <p:cNvPr id="19" name="object 19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8432" y="2442633"/>
              <a:ext cx="715433" cy="7154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40275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0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5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30987" y="3441700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34" name="object 34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05984" y="227753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3941" y="2408767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0189" y="209550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35917" y="1630996"/>
            <a:ext cx="3098165" cy="3159125"/>
            <a:chOff x="2835917" y="1630996"/>
            <a:chExt cx="3098165" cy="315912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1332" y="2590799"/>
              <a:ext cx="1477432" cy="55033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27640" y="2614927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71696" y="0"/>
                  </a:moveTo>
                  <a:lnTo>
                    <a:pt x="1198069" y="19632"/>
                  </a:lnTo>
                  <a:lnTo>
                    <a:pt x="1204614" y="44175"/>
                  </a:lnTo>
                  <a:lnTo>
                    <a:pt x="1278241" y="24541"/>
                  </a:lnTo>
                  <a:lnTo>
                    <a:pt x="1271696" y="0"/>
                  </a:lnTo>
                  <a:close/>
                </a:path>
                <a:path w="1278254" h="383539">
                  <a:moveTo>
                    <a:pt x="1173526" y="26177"/>
                  </a:moveTo>
                  <a:lnTo>
                    <a:pt x="1099900" y="45811"/>
                  </a:lnTo>
                  <a:lnTo>
                    <a:pt x="1106444" y="70354"/>
                  </a:lnTo>
                  <a:lnTo>
                    <a:pt x="1180071" y="50719"/>
                  </a:lnTo>
                  <a:lnTo>
                    <a:pt x="1173526" y="26177"/>
                  </a:lnTo>
                  <a:close/>
                </a:path>
                <a:path w="1278254" h="383539">
                  <a:moveTo>
                    <a:pt x="1075357" y="52355"/>
                  </a:moveTo>
                  <a:lnTo>
                    <a:pt x="1001730" y="71989"/>
                  </a:lnTo>
                  <a:lnTo>
                    <a:pt x="1008275" y="96532"/>
                  </a:lnTo>
                  <a:lnTo>
                    <a:pt x="1081902" y="76898"/>
                  </a:lnTo>
                  <a:lnTo>
                    <a:pt x="1075357" y="52355"/>
                  </a:lnTo>
                  <a:close/>
                </a:path>
                <a:path w="1278254" h="383539">
                  <a:moveTo>
                    <a:pt x="977188" y="78534"/>
                  </a:moveTo>
                  <a:lnTo>
                    <a:pt x="903560" y="98168"/>
                  </a:lnTo>
                  <a:lnTo>
                    <a:pt x="910106" y="122711"/>
                  </a:lnTo>
                  <a:lnTo>
                    <a:pt x="983733" y="103077"/>
                  </a:lnTo>
                  <a:lnTo>
                    <a:pt x="977188" y="78534"/>
                  </a:lnTo>
                  <a:close/>
                </a:path>
                <a:path w="1278254" h="383539">
                  <a:moveTo>
                    <a:pt x="879019" y="104712"/>
                  </a:moveTo>
                  <a:lnTo>
                    <a:pt x="805392" y="124346"/>
                  </a:lnTo>
                  <a:lnTo>
                    <a:pt x="811936" y="148889"/>
                  </a:lnTo>
                  <a:lnTo>
                    <a:pt x="885563" y="129255"/>
                  </a:lnTo>
                  <a:lnTo>
                    <a:pt x="879019" y="104712"/>
                  </a:lnTo>
                  <a:close/>
                </a:path>
                <a:path w="1278254" h="383539">
                  <a:moveTo>
                    <a:pt x="780849" y="130891"/>
                  </a:moveTo>
                  <a:lnTo>
                    <a:pt x="707222" y="150525"/>
                  </a:lnTo>
                  <a:lnTo>
                    <a:pt x="713766" y="175068"/>
                  </a:lnTo>
                  <a:lnTo>
                    <a:pt x="787393" y="155434"/>
                  </a:lnTo>
                  <a:lnTo>
                    <a:pt x="780849" y="130891"/>
                  </a:lnTo>
                  <a:close/>
                </a:path>
                <a:path w="1278254" h="383539">
                  <a:moveTo>
                    <a:pt x="682679" y="157069"/>
                  </a:moveTo>
                  <a:lnTo>
                    <a:pt x="609052" y="176703"/>
                  </a:lnTo>
                  <a:lnTo>
                    <a:pt x="615596" y="201245"/>
                  </a:lnTo>
                  <a:lnTo>
                    <a:pt x="689223" y="181612"/>
                  </a:lnTo>
                  <a:lnTo>
                    <a:pt x="682679" y="157069"/>
                  </a:lnTo>
                  <a:close/>
                </a:path>
                <a:path w="1278254" h="383539">
                  <a:moveTo>
                    <a:pt x="584509" y="183248"/>
                  </a:moveTo>
                  <a:lnTo>
                    <a:pt x="510882" y="202882"/>
                  </a:lnTo>
                  <a:lnTo>
                    <a:pt x="517427" y="227423"/>
                  </a:lnTo>
                  <a:lnTo>
                    <a:pt x="591055" y="207791"/>
                  </a:lnTo>
                  <a:lnTo>
                    <a:pt x="584509" y="183248"/>
                  </a:lnTo>
                  <a:close/>
                </a:path>
                <a:path w="1278254" h="383539">
                  <a:moveTo>
                    <a:pt x="486341" y="209426"/>
                  </a:moveTo>
                  <a:lnTo>
                    <a:pt x="412713" y="229061"/>
                  </a:lnTo>
                  <a:lnTo>
                    <a:pt x="419258" y="253602"/>
                  </a:lnTo>
                  <a:lnTo>
                    <a:pt x="492885" y="233969"/>
                  </a:lnTo>
                  <a:lnTo>
                    <a:pt x="486341" y="209426"/>
                  </a:lnTo>
                  <a:close/>
                </a:path>
                <a:path w="1278254" h="383539">
                  <a:moveTo>
                    <a:pt x="388171" y="235605"/>
                  </a:moveTo>
                  <a:lnTo>
                    <a:pt x="314544" y="255239"/>
                  </a:lnTo>
                  <a:lnTo>
                    <a:pt x="321089" y="279780"/>
                  </a:lnTo>
                  <a:lnTo>
                    <a:pt x="394715" y="260148"/>
                  </a:lnTo>
                  <a:lnTo>
                    <a:pt x="388171" y="235605"/>
                  </a:lnTo>
                  <a:close/>
                </a:path>
                <a:path w="1278254" h="383539">
                  <a:moveTo>
                    <a:pt x="290001" y="261783"/>
                  </a:moveTo>
                  <a:lnTo>
                    <a:pt x="216374" y="281416"/>
                  </a:lnTo>
                  <a:lnTo>
                    <a:pt x="222919" y="305959"/>
                  </a:lnTo>
                  <a:lnTo>
                    <a:pt x="296546" y="286326"/>
                  </a:lnTo>
                  <a:lnTo>
                    <a:pt x="290001" y="261783"/>
                  </a:lnTo>
                  <a:close/>
                </a:path>
                <a:path w="1278254" h="383539">
                  <a:moveTo>
                    <a:pt x="90502" y="269231"/>
                  </a:moveTo>
                  <a:lnTo>
                    <a:pt x="82462" y="269256"/>
                  </a:lnTo>
                  <a:lnTo>
                    <a:pt x="0" y="352261"/>
                  </a:lnTo>
                  <a:lnTo>
                    <a:pt x="112842" y="383184"/>
                  </a:lnTo>
                  <a:lnTo>
                    <a:pt x="119828" y="379202"/>
                  </a:lnTo>
                  <a:lnTo>
                    <a:pt x="123536" y="365673"/>
                  </a:lnTo>
                  <a:lnTo>
                    <a:pt x="119555" y="358687"/>
                  </a:lnTo>
                  <a:lnTo>
                    <a:pt x="117187" y="358038"/>
                  </a:lnTo>
                  <a:lnTo>
                    <a:pt x="27626" y="358038"/>
                  </a:lnTo>
                  <a:lnTo>
                    <a:pt x="21080" y="333495"/>
                  </a:lnTo>
                  <a:lnTo>
                    <a:pt x="66471" y="321391"/>
                  </a:lnTo>
                  <a:lnTo>
                    <a:pt x="100481" y="287158"/>
                  </a:lnTo>
                  <a:lnTo>
                    <a:pt x="100454" y="279116"/>
                  </a:lnTo>
                  <a:lnTo>
                    <a:pt x="90502" y="269231"/>
                  </a:lnTo>
                  <a:close/>
                </a:path>
                <a:path w="1278254" h="383539">
                  <a:moveTo>
                    <a:pt x="66471" y="321391"/>
                  </a:moveTo>
                  <a:lnTo>
                    <a:pt x="21080" y="333495"/>
                  </a:lnTo>
                  <a:lnTo>
                    <a:pt x="27626" y="358038"/>
                  </a:lnTo>
                  <a:lnTo>
                    <a:pt x="40079" y="354717"/>
                  </a:lnTo>
                  <a:lnTo>
                    <a:pt x="33364" y="354717"/>
                  </a:lnTo>
                  <a:lnTo>
                    <a:pt x="27710" y="333518"/>
                  </a:lnTo>
                  <a:lnTo>
                    <a:pt x="54424" y="333518"/>
                  </a:lnTo>
                  <a:lnTo>
                    <a:pt x="66471" y="321391"/>
                  </a:lnTo>
                  <a:close/>
                </a:path>
                <a:path w="1278254" h="383539">
                  <a:moveTo>
                    <a:pt x="73015" y="345933"/>
                  </a:moveTo>
                  <a:lnTo>
                    <a:pt x="27626" y="358038"/>
                  </a:lnTo>
                  <a:lnTo>
                    <a:pt x="117187" y="358038"/>
                  </a:lnTo>
                  <a:lnTo>
                    <a:pt x="73015" y="345933"/>
                  </a:lnTo>
                  <a:close/>
                </a:path>
                <a:path w="1278254" h="383539">
                  <a:moveTo>
                    <a:pt x="27710" y="333518"/>
                  </a:moveTo>
                  <a:lnTo>
                    <a:pt x="33364" y="354717"/>
                  </a:lnTo>
                  <a:lnTo>
                    <a:pt x="48707" y="339272"/>
                  </a:lnTo>
                  <a:lnTo>
                    <a:pt x="27710" y="333518"/>
                  </a:lnTo>
                  <a:close/>
                </a:path>
                <a:path w="1278254" h="383539">
                  <a:moveTo>
                    <a:pt x="48707" y="339272"/>
                  </a:moveTo>
                  <a:lnTo>
                    <a:pt x="33364" y="354717"/>
                  </a:lnTo>
                  <a:lnTo>
                    <a:pt x="40079" y="354717"/>
                  </a:lnTo>
                  <a:lnTo>
                    <a:pt x="73015" y="345933"/>
                  </a:lnTo>
                  <a:lnTo>
                    <a:pt x="48707" y="339272"/>
                  </a:lnTo>
                  <a:close/>
                </a:path>
                <a:path w="1278254" h="383539">
                  <a:moveTo>
                    <a:pt x="93662" y="314140"/>
                  </a:moveTo>
                  <a:lnTo>
                    <a:pt x="66471" y="321391"/>
                  </a:lnTo>
                  <a:lnTo>
                    <a:pt x="48707" y="339272"/>
                  </a:lnTo>
                  <a:lnTo>
                    <a:pt x="73015" y="345933"/>
                  </a:lnTo>
                  <a:lnTo>
                    <a:pt x="100206" y="338682"/>
                  </a:lnTo>
                  <a:lnTo>
                    <a:pt x="93662" y="314140"/>
                  </a:lnTo>
                  <a:close/>
                </a:path>
                <a:path w="1278254" h="383539">
                  <a:moveTo>
                    <a:pt x="54424" y="333518"/>
                  </a:moveTo>
                  <a:lnTo>
                    <a:pt x="27710" y="333518"/>
                  </a:lnTo>
                  <a:lnTo>
                    <a:pt x="48707" y="339272"/>
                  </a:lnTo>
                  <a:lnTo>
                    <a:pt x="54424" y="333518"/>
                  </a:lnTo>
                  <a:close/>
                </a:path>
                <a:path w="1278254" h="383539">
                  <a:moveTo>
                    <a:pt x="191832" y="287962"/>
                  </a:moveTo>
                  <a:lnTo>
                    <a:pt x="118205" y="307595"/>
                  </a:lnTo>
                  <a:lnTo>
                    <a:pt x="124749" y="332138"/>
                  </a:lnTo>
                  <a:lnTo>
                    <a:pt x="198376" y="312503"/>
                  </a:lnTo>
                  <a:lnTo>
                    <a:pt x="191832" y="287962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8432" y="2442633"/>
              <a:ext cx="715433" cy="71543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440275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0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5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030987" y="3441700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58825" y="251883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38" name="object 38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05984" y="227753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3941" y="2408767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0189" y="209550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35917" y="1630996"/>
            <a:ext cx="3098165" cy="3159125"/>
            <a:chOff x="2835917" y="1630996"/>
            <a:chExt cx="3098165" cy="315912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1332" y="2590799"/>
              <a:ext cx="1477432" cy="55033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27640" y="2614927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71696" y="0"/>
                  </a:moveTo>
                  <a:lnTo>
                    <a:pt x="1198069" y="19632"/>
                  </a:lnTo>
                  <a:lnTo>
                    <a:pt x="1204614" y="44175"/>
                  </a:lnTo>
                  <a:lnTo>
                    <a:pt x="1278241" y="24541"/>
                  </a:lnTo>
                  <a:lnTo>
                    <a:pt x="1271696" y="0"/>
                  </a:lnTo>
                  <a:close/>
                </a:path>
                <a:path w="1278254" h="383539">
                  <a:moveTo>
                    <a:pt x="1173526" y="26177"/>
                  </a:moveTo>
                  <a:lnTo>
                    <a:pt x="1099900" y="45811"/>
                  </a:lnTo>
                  <a:lnTo>
                    <a:pt x="1106444" y="70354"/>
                  </a:lnTo>
                  <a:lnTo>
                    <a:pt x="1180071" y="50719"/>
                  </a:lnTo>
                  <a:lnTo>
                    <a:pt x="1173526" y="26177"/>
                  </a:lnTo>
                  <a:close/>
                </a:path>
                <a:path w="1278254" h="383539">
                  <a:moveTo>
                    <a:pt x="1075357" y="52355"/>
                  </a:moveTo>
                  <a:lnTo>
                    <a:pt x="1001730" y="71989"/>
                  </a:lnTo>
                  <a:lnTo>
                    <a:pt x="1008275" y="96532"/>
                  </a:lnTo>
                  <a:lnTo>
                    <a:pt x="1081902" y="76898"/>
                  </a:lnTo>
                  <a:lnTo>
                    <a:pt x="1075357" y="52355"/>
                  </a:lnTo>
                  <a:close/>
                </a:path>
                <a:path w="1278254" h="383539">
                  <a:moveTo>
                    <a:pt x="977188" y="78534"/>
                  </a:moveTo>
                  <a:lnTo>
                    <a:pt x="903560" y="98168"/>
                  </a:lnTo>
                  <a:lnTo>
                    <a:pt x="910106" y="122711"/>
                  </a:lnTo>
                  <a:lnTo>
                    <a:pt x="983733" y="103077"/>
                  </a:lnTo>
                  <a:lnTo>
                    <a:pt x="977188" y="78534"/>
                  </a:lnTo>
                  <a:close/>
                </a:path>
                <a:path w="1278254" h="383539">
                  <a:moveTo>
                    <a:pt x="879019" y="104712"/>
                  </a:moveTo>
                  <a:lnTo>
                    <a:pt x="805392" y="124346"/>
                  </a:lnTo>
                  <a:lnTo>
                    <a:pt x="811936" y="148889"/>
                  </a:lnTo>
                  <a:lnTo>
                    <a:pt x="885563" y="129255"/>
                  </a:lnTo>
                  <a:lnTo>
                    <a:pt x="879019" y="104712"/>
                  </a:lnTo>
                  <a:close/>
                </a:path>
                <a:path w="1278254" h="383539">
                  <a:moveTo>
                    <a:pt x="780849" y="130891"/>
                  </a:moveTo>
                  <a:lnTo>
                    <a:pt x="707222" y="150525"/>
                  </a:lnTo>
                  <a:lnTo>
                    <a:pt x="713766" y="175068"/>
                  </a:lnTo>
                  <a:lnTo>
                    <a:pt x="787393" y="155434"/>
                  </a:lnTo>
                  <a:lnTo>
                    <a:pt x="780849" y="130891"/>
                  </a:lnTo>
                  <a:close/>
                </a:path>
                <a:path w="1278254" h="383539">
                  <a:moveTo>
                    <a:pt x="682679" y="157069"/>
                  </a:moveTo>
                  <a:lnTo>
                    <a:pt x="609052" y="176703"/>
                  </a:lnTo>
                  <a:lnTo>
                    <a:pt x="615596" y="201245"/>
                  </a:lnTo>
                  <a:lnTo>
                    <a:pt x="689223" y="181612"/>
                  </a:lnTo>
                  <a:lnTo>
                    <a:pt x="682679" y="157069"/>
                  </a:lnTo>
                  <a:close/>
                </a:path>
                <a:path w="1278254" h="383539">
                  <a:moveTo>
                    <a:pt x="584509" y="183248"/>
                  </a:moveTo>
                  <a:lnTo>
                    <a:pt x="510882" y="202882"/>
                  </a:lnTo>
                  <a:lnTo>
                    <a:pt x="517427" y="227423"/>
                  </a:lnTo>
                  <a:lnTo>
                    <a:pt x="591055" y="207791"/>
                  </a:lnTo>
                  <a:lnTo>
                    <a:pt x="584509" y="183248"/>
                  </a:lnTo>
                  <a:close/>
                </a:path>
                <a:path w="1278254" h="383539">
                  <a:moveTo>
                    <a:pt x="486341" y="209426"/>
                  </a:moveTo>
                  <a:lnTo>
                    <a:pt x="412713" y="229061"/>
                  </a:lnTo>
                  <a:lnTo>
                    <a:pt x="419258" y="253602"/>
                  </a:lnTo>
                  <a:lnTo>
                    <a:pt x="492885" y="233969"/>
                  </a:lnTo>
                  <a:lnTo>
                    <a:pt x="486341" y="209426"/>
                  </a:lnTo>
                  <a:close/>
                </a:path>
                <a:path w="1278254" h="383539">
                  <a:moveTo>
                    <a:pt x="388171" y="235605"/>
                  </a:moveTo>
                  <a:lnTo>
                    <a:pt x="314544" y="255239"/>
                  </a:lnTo>
                  <a:lnTo>
                    <a:pt x="321089" y="279780"/>
                  </a:lnTo>
                  <a:lnTo>
                    <a:pt x="394715" y="260148"/>
                  </a:lnTo>
                  <a:lnTo>
                    <a:pt x="388171" y="235605"/>
                  </a:lnTo>
                  <a:close/>
                </a:path>
                <a:path w="1278254" h="383539">
                  <a:moveTo>
                    <a:pt x="290001" y="261783"/>
                  </a:moveTo>
                  <a:lnTo>
                    <a:pt x="216374" y="281416"/>
                  </a:lnTo>
                  <a:lnTo>
                    <a:pt x="222919" y="305959"/>
                  </a:lnTo>
                  <a:lnTo>
                    <a:pt x="296546" y="286326"/>
                  </a:lnTo>
                  <a:lnTo>
                    <a:pt x="290001" y="261783"/>
                  </a:lnTo>
                  <a:close/>
                </a:path>
                <a:path w="1278254" h="383539">
                  <a:moveTo>
                    <a:pt x="90502" y="269231"/>
                  </a:moveTo>
                  <a:lnTo>
                    <a:pt x="82462" y="269256"/>
                  </a:lnTo>
                  <a:lnTo>
                    <a:pt x="0" y="352261"/>
                  </a:lnTo>
                  <a:lnTo>
                    <a:pt x="112842" y="383184"/>
                  </a:lnTo>
                  <a:lnTo>
                    <a:pt x="119828" y="379202"/>
                  </a:lnTo>
                  <a:lnTo>
                    <a:pt x="123536" y="365673"/>
                  </a:lnTo>
                  <a:lnTo>
                    <a:pt x="119555" y="358687"/>
                  </a:lnTo>
                  <a:lnTo>
                    <a:pt x="117187" y="358038"/>
                  </a:lnTo>
                  <a:lnTo>
                    <a:pt x="27626" y="358038"/>
                  </a:lnTo>
                  <a:lnTo>
                    <a:pt x="21080" y="333495"/>
                  </a:lnTo>
                  <a:lnTo>
                    <a:pt x="66471" y="321391"/>
                  </a:lnTo>
                  <a:lnTo>
                    <a:pt x="100481" y="287158"/>
                  </a:lnTo>
                  <a:lnTo>
                    <a:pt x="100454" y="279116"/>
                  </a:lnTo>
                  <a:lnTo>
                    <a:pt x="90502" y="269231"/>
                  </a:lnTo>
                  <a:close/>
                </a:path>
                <a:path w="1278254" h="383539">
                  <a:moveTo>
                    <a:pt x="66471" y="321391"/>
                  </a:moveTo>
                  <a:lnTo>
                    <a:pt x="21080" y="333495"/>
                  </a:lnTo>
                  <a:lnTo>
                    <a:pt x="27626" y="358038"/>
                  </a:lnTo>
                  <a:lnTo>
                    <a:pt x="40079" y="354717"/>
                  </a:lnTo>
                  <a:lnTo>
                    <a:pt x="33364" y="354717"/>
                  </a:lnTo>
                  <a:lnTo>
                    <a:pt x="27710" y="333518"/>
                  </a:lnTo>
                  <a:lnTo>
                    <a:pt x="54424" y="333518"/>
                  </a:lnTo>
                  <a:lnTo>
                    <a:pt x="66471" y="321391"/>
                  </a:lnTo>
                  <a:close/>
                </a:path>
                <a:path w="1278254" h="383539">
                  <a:moveTo>
                    <a:pt x="73015" y="345933"/>
                  </a:moveTo>
                  <a:lnTo>
                    <a:pt x="27626" y="358038"/>
                  </a:lnTo>
                  <a:lnTo>
                    <a:pt x="117187" y="358038"/>
                  </a:lnTo>
                  <a:lnTo>
                    <a:pt x="73015" y="345933"/>
                  </a:lnTo>
                  <a:close/>
                </a:path>
                <a:path w="1278254" h="383539">
                  <a:moveTo>
                    <a:pt x="27710" y="333518"/>
                  </a:moveTo>
                  <a:lnTo>
                    <a:pt x="33364" y="354717"/>
                  </a:lnTo>
                  <a:lnTo>
                    <a:pt x="48707" y="339272"/>
                  </a:lnTo>
                  <a:lnTo>
                    <a:pt x="27710" y="333518"/>
                  </a:lnTo>
                  <a:close/>
                </a:path>
                <a:path w="1278254" h="383539">
                  <a:moveTo>
                    <a:pt x="48707" y="339272"/>
                  </a:moveTo>
                  <a:lnTo>
                    <a:pt x="33364" y="354717"/>
                  </a:lnTo>
                  <a:lnTo>
                    <a:pt x="40079" y="354717"/>
                  </a:lnTo>
                  <a:lnTo>
                    <a:pt x="73015" y="345933"/>
                  </a:lnTo>
                  <a:lnTo>
                    <a:pt x="48707" y="339272"/>
                  </a:lnTo>
                  <a:close/>
                </a:path>
                <a:path w="1278254" h="383539">
                  <a:moveTo>
                    <a:pt x="93662" y="314140"/>
                  </a:moveTo>
                  <a:lnTo>
                    <a:pt x="66471" y="321391"/>
                  </a:lnTo>
                  <a:lnTo>
                    <a:pt x="48707" y="339272"/>
                  </a:lnTo>
                  <a:lnTo>
                    <a:pt x="73015" y="345933"/>
                  </a:lnTo>
                  <a:lnTo>
                    <a:pt x="100206" y="338682"/>
                  </a:lnTo>
                  <a:lnTo>
                    <a:pt x="93662" y="314140"/>
                  </a:lnTo>
                  <a:close/>
                </a:path>
                <a:path w="1278254" h="383539">
                  <a:moveTo>
                    <a:pt x="54424" y="333518"/>
                  </a:moveTo>
                  <a:lnTo>
                    <a:pt x="27710" y="333518"/>
                  </a:lnTo>
                  <a:lnTo>
                    <a:pt x="48707" y="339272"/>
                  </a:lnTo>
                  <a:lnTo>
                    <a:pt x="54424" y="333518"/>
                  </a:lnTo>
                  <a:close/>
                </a:path>
                <a:path w="1278254" h="383539">
                  <a:moveTo>
                    <a:pt x="191832" y="287962"/>
                  </a:moveTo>
                  <a:lnTo>
                    <a:pt x="118205" y="307595"/>
                  </a:lnTo>
                  <a:lnTo>
                    <a:pt x="124749" y="332138"/>
                  </a:lnTo>
                  <a:lnTo>
                    <a:pt x="198376" y="312503"/>
                  </a:lnTo>
                  <a:lnTo>
                    <a:pt x="191832" y="287962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8432" y="2442633"/>
              <a:ext cx="715433" cy="71543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440275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0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5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2932" y="2933700"/>
              <a:ext cx="922866" cy="2159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627698" y="2967172"/>
              <a:ext cx="826135" cy="109220"/>
            </a:xfrm>
            <a:custGeom>
              <a:avLst/>
              <a:gdLst/>
              <a:ahLst/>
              <a:cxnLst/>
              <a:rect l="l" t="t" r="r" b="b"/>
              <a:pathLst>
                <a:path w="826135" h="109219">
                  <a:moveTo>
                    <a:pt x="826048" y="10888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30987" y="3441700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58825" y="251883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40" name="object 40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12900"/>
            <a:ext cx="8771890" cy="3177540"/>
            <a:chOff x="238618" y="1612900"/>
            <a:chExt cx="8771890" cy="3177540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200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08241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07623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3043766"/>
              <a:ext cx="1536700" cy="6138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33243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59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59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6" y="330291"/>
                  </a:lnTo>
                  <a:lnTo>
                    <a:pt x="99708" y="312099"/>
                  </a:lnTo>
                  <a:close/>
                </a:path>
                <a:path w="1280159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59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59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59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59" h="402589">
                  <a:moveTo>
                    <a:pt x="81636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6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5467" y="2785533"/>
              <a:ext cx="1083733" cy="4233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99316" y="2907298"/>
              <a:ext cx="828675" cy="193675"/>
            </a:xfrm>
            <a:custGeom>
              <a:avLst/>
              <a:gdLst/>
              <a:ahLst/>
              <a:cxnLst/>
              <a:rect l="l" t="t" r="r" b="b"/>
              <a:pathLst>
                <a:path w="828675" h="193675">
                  <a:moveTo>
                    <a:pt x="109833" y="60542"/>
                  </a:moveTo>
                  <a:lnTo>
                    <a:pt x="74966" y="75161"/>
                  </a:lnTo>
                  <a:lnTo>
                    <a:pt x="104853" y="98315"/>
                  </a:lnTo>
                  <a:lnTo>
                    <a:pt x="823645" y="193066"/>
                  </a:lnTo>
                  <a:lnTo>
                    <a:pt x="828625" y="155292"/>
                  </a:lnTo>
                  <a:lnTo>
                    <a:pt x="109833" y="60542"/>
                  </a:lnTo>
                  <a:close/>
                </a:path>
                <a:path w="828675" h="193675">
                  <a:moveTo>
                    <a:pt x="159568" y="0"/>
                  </a:moveTo>
                  <a:lnTo>
                    <a:pt x="152151" y="1487"/>
                  </a:lnTo>
                  <a:lnTo>
                    <a:pt x="0" y="65279"/>
                  </a:lnTo>
                  <a:lnTo>
                    <a:pt x="130422" y="166320"/>
                  </a:lnTo>
                  <a:lnTo>
                    <a:pt x="137201" y="169678"/>
                  </a:lnTo>
                  <a:lnTo>
                    <a:pt x="144488" y="170159"/>
                  </a:lnTo>
                  <a:lnTo>
                    <a:pt x="151423" y="167873"/>
                  </a:lnTo>
                  <a:lnTo>
                    <a:pt x="157148" y="162928"/>
                  </a:lnTo>
                  <a:lnTo>
                    <a:pt x="160506" y="156149"/>
                  </a:lnTo>
                  <a:lnTo>
                    <a:pt x="160987" y="148862"/>
                  </a:lnTo>
                  <a:lnTo>
                    <a:pt x="158701" y="141926"/>
                  </a:lnTo>
                  <a:lnTo>
                    <a:pt x="153756" y="136202"/>
                  </a:lnTo>
                  <a:lnTo>
                    <a:pt x="104853" y="98315"/>
                  </a:lnTo>
                  <a:lnTo>
                    <a:pt x="34993" y="89106"/>
                  </a:lnTo>
                  <a:lnTo>
                    <a:pt x="39973" y="51333"/>
                  </a:lnTo>
                  <a:lnTo>
                    <a:pt x="131797" y="51333"/>
                  </a:lnTo>
                  <a:lnTo>
                    <a:pt x="166883" y="36622"/>
                  </a:lnTo>
                  <a:lnTo>
                    <a:pt x="173141" y="32375"/>
                  </a:lnTo>
                  <a:lnTo>
                    <a:pt x="177147" y="26269"/>
                  </a:lnTo>
                  <a:lnTo>
                    <a:pt x="178571" y="19106"/>
                  </a:lnTo>
                  <a:lnTo>
                    <a:pt x="177084" y="11688"/>
                  </a:lnTo>
                  <a:lnTo>
                    <a:pt x="172837" y="5429"/>
                  </a:lnTo>
                  <a:lnTo>
                    <a:pt x="166731" y="1423"/>
                  </a:lnTo>
                  <a:lnTo>
                    <a:pt x="159568" y="0"/>
                  </a:lnTo>
                  <a:close/>
                </a:path>
                <a:path w="828675" h="193675">
                  <a:moveTo>
                    <a:pt x="39973" y="51333"/>
                  </a:moveTo>
                  <a:lnTo>
                    <a:pt x="34993" y="89106"/>
                  </a:lnTo>
                  <a:lnTo>
                    <a:pt x="104853" y="98315"/>
                  </a:lnTo>
                  <a:lnTo>
                    <a:pt x="91265" y="87788"/>
                  </a:lnTo>
                  <a:lnTo>
                    <a:pt x="44848" y="87788"/>
                  </a:lnTo>
                  <a:lnTo>
                    <a:pt x="49150" y="55161"/>
                  </a:lnTo>
                  <a:lnTo>
                    <a:pt x="69011" y="55161"/>
                  </a:lnTo>
                  <a:lnTo>
                    <a:pt x="39973" y="51333"/>
                  </a:lnTo>
                  <a:close/>
                </a:path>
                <a:path w="828675" h="193675">
                  <a:moveTo>
                    <a:pt x="49150" y="55161"/>
                  </a:moveTo>
                  <a:lnTo>
                    <a:pt x="44848" y="87788"/>
                  </a:lnTo>
                  <a:lnTo>
                    <a:pt x="74966" y="75161"/>
                  </a:lnTo>
                  <a:lnTo>
                    <a:pt x="49150" y="55161"/>
                  </a:lnTo>
                  <a:close/>
                </a:path>
                <a:path w="828675" h="193675">
                  <a:moveTo>
                    <a:pt x="74966" y="75161"/>
                  </a:moveTo>
                  <a:lnTo>
                    <a:pt x="44848" y="87788"/>
                  </a:lnTo>
                  <a:lnTo>
                    <a:pt x="91265" y="87788"/>
                  </a:lnTo>
                  <a:lnTo>
                    <a:pt x="74966" y="75161"/>
                  </a:lnTo>
                  <a:close/>
                </a:path>
                <a:path w="828675" h="193675">
                  <a:moveTo>
                    <a:pt x="69011" y="55161"/>
                  </a:moveTo>
                  <a:lnTo>
                    <a:pt x="49150" y="55161"/>
                  </a:lnTo>
                  <a:lnTo>
                    <a:pt x="74966" y="75161"/>
                  </a:lnTo>
                  <a:lnTo>
                    <a:pt x="109833" y="60542"/>
                  </a:lnTo>
                  <a:lnTo>
                    <a:pt x="69011" y="55161"/>
                  </a:lnTo>
                  <a:close/>
                </a:path>
                <a:path w="828675" h="193675">
                  <a:moveTo>
                    <a:pt x="131797" y="51333"/>
                  </a:moveTo>
                  <a:lnTo>
                    <a:pt x="39973" y="51333"/>
                  </a:lnTo>
                  <a:lnTo>
                    <a:pt x="109833" y="60542"/>
                  </a:lnTo>
                  <a:lnTo>
                    <a:pt x="131797" y="51333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3599" y="1612900"/>
              <a:ext cx="596900" cy="3124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69064" y="1635758"/>
              <a:ext cx="487680" cy="3025140"/>
            </a:xfrm>
            <a:custGeom>
              <a:avLst/>
              <a:gdLst/>
              <a:ahLst/>
              <a:cxnLst/>
              <a:rect l="l" t="t" r="r" b="b"/>
              <a:pathLst>
                <a:path w="487679" h="3025140">
                  <a:moveTo>
                    <a:pt x="487680" y="0"/>
                  </a:moveTo>
                  <a:lnTo>
                    <a:pt x="0" y="3024683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1608" y="3361142"/>
              <a:ext cx="133077" cy="13307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005984" y="227753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3941" y="2408767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12625" y="3615267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95325" y="2573867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new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20189" y="209550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35917" y="1630996"/>
            <a:ext cx="3098165" cy="3159125"/>
            <a:chOff x="2835917" y="1630996"/>
            <a:chExt cx="3098165" cy="3159125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71332" y="2590799"/>
              <a:ext cx="1477432" cy="55033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627640" y="2614927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71696" y="0"/>
                  </a:moveTo>
                  <a:lnTo>
                    <a:pt x="1198069" y="19632"/>
                  </a:lnTo>
                  <a:lnTo>
                    <a:pt x="1204614" y="44175"/>
                  </a:lnTo>
                  <a:lnTo>
                    <a:pt x="1278241" y="24541"/>
                  </a:lnTo>
                  <a:lnTo>
                    <a:pt x="1271696" y="0"/>
                  </a:lnTo>
                  <a:close/>
                </a:path>
                <a:path w="1278254" h="383539">
                  <a:moveTo>
                    <a:pt x="1173526" y="26177"/>
                  </a:moveTo>
                  <a:lnTo>
                    <a:pt x="1099900" y="45811"/>
                  </a:lnTo>
                  <a:lnTo>
                    <a:pt x="1106444" y="70354"/>
                  </a:lnTo>
                  <a:lnTo>
                    <a:pt x="1180071" y="50719"/>
                  </a:lnTo>
                  <a:lnTo>
                    <a:pt x="1173526" y="26177"/>
                  </a:lnTo>
                  <a:close/>
                </a:path>
                <a:path w="1278254" h="383539">
                  <a:moveTo>
                    <a:pt x="1075357" y="52355"/>
                  </a:moveTo>
                  <a:lnTo>
                    <a:pt x="1001730" y="71989"/>
                  </a:lnTo>
                  <a:lnTo>
                    <a:pt x="1008275" y="96532"/>
                  </a:lnTo>
                  <a:lnTo>
                    <a:pt x="1081902" y="76898"/>
                  </a:lnTo>
                  <a:lnTo>
                    <a:pt x="1075357" y="52355"/>
                  </a:lnTo>
                  <a:close/>
                </a:path>
                <a:path w="1278254" h="383539">
                  <a:moveTo>
                    <a:pt x="977188" y="78534"/>
                  </a:moveTo>
                  <a:lnTo>
                    <a:pt x="903560" y="98168"/>
                  </a:lnTo>
                  <a:lnTo>
                    <a:pt x="910106" y="122711"/>
                  </a:lnTo>
                  <a:lnTo>
                    <a:pt x="983733" y="103077"/>
                  </a:lnTo>
                  <a:lnTo>
                    <a:pt x="977188" y="78534"/>
                  </a:lnTo>
                  <a:close/>
                </a:path>
                <a:path w="1278254" h="383539">
                  <a:moveTo>
                    <a:pt x="879019" y="104712"/>
                  </a:moveTo>
                  <a:lnTo>
                    <a:pt x="805392" y="124346"/>
                  </a:lnTo>
                  <a:lnTo>
                    <a:pt x="811936" y="148889"/>
                  </a:lnTo>
                  <a:lnTo>
                    <a:pt x="885563" y="129255"/>
                  </a:lnTo>
                  <a:lnTo>
                    <a:pt x="879019" y="104712"/>
                  </a:lnTo>
                  <a:close/>
                </a:path>
                <a:path w="1278254" h="383539">
                  <a:moveTo>
                    <a:pt x="780849" y="130891"/>
                  </a:moveTo>
                  <a:lnTo>
                    <a:pt x="707222" y="150525"/>
                  </a:lnTo>
                  <a:lnTo>
                    <a:pt x="713766" y="175068"/>
                  </a:lnTo>
                  <a:lnTo>
                    <a:pt x="787393" y="155434"/>
                  </a:lnTo>
                  <a:lnTo>
                    <a:pt x="780849" y="130891"/>
                  </a:lnTo>
                  <a:close/>
                </a:path>
                <a:path w="1278254" h="383539">
                  <a:moveTo>
                    <a:pt x="682679" y="157069"/>
                  </a:moveTo>
                  <a:lnTo>
                    <a:pt x="609052" y="176703"/>
                  </a:lnTo>
                  <a:lnTo>
                    <a:pt x="615596" y="201245"/>
                  </a:lnTo>
                  <a:lnTo>
                    <a:pt x="689223" y="181612"/>
                  </a:lnTo>
                  <a:lnTo>
                    <a:pt x="682679" y="157069"/>
                  </a:lnTo>
                  <a:close/>
                </a:path>
                <a:path w="1278254" h="383539">
                  <a:moveTo>
                    <a:pt x="584509" y="183248"/>
                  </a:moveTo>
                  <a:lnTo>
                    <a:pt x="510882" y="202882"/>
                  </a:lnTo>
                  <a:lnTo>
                    <a:pt x="517427" y="227423"/>
                  </a:lnTo>
                  <a:lnTo>
                    <a:pt x="591055" y="207791"/>
                  </a:lnTo>
                  <a:lnTo>
                    <a:pt x="584509" y="183248"/>
                  </a:lnTo>
                  <a:close/>
                </a:path>
                <a:path w="1278254" h="383539">
                  <a:moveTo>
                    <a:pt x="486341" y="209426"/>
                  </a:moveTo>
                  <a:lnTo>
                    <a:pt x="412713" y="229061"/>
                  </a:lnTo>
                  <a:lnTo>
                    <a:pt x="419258" y="253602"/>
                  </a:lnTo>
                  <a:lnTo>
                    <a:pt x="492885" y="233969"/>
                  </a:lnTo>
                  <a:lnTo>
                    <a:pt x="486341" y="209426"/>
                  </a:lnTo>
                  <a:close/>
                </a:path>
                <a:path w="1278254" h="383539">
                  <a:moveTo>
                    <a:pt x="388171" y="235605"/>
                  </a:moveTo>
                  <a:lnTo>
                    <a:pt x="314544" y="255239"/>
                  </a:lnTo>
                  <a:lnTo>
                    <a:pt x="321089" y="279780"/>
                  </a:lnTo>
                  <a:lnTo>
                    <a:pt x="394715" y="260148"/>
                  </a:lnTo>
                  <a:lnTo>
                    <a:pt x="388171" y="235605"/>
                  </a:lnTo>
                  <a:close/>
                </a:path>
                <a:path w="1278254" h="383539">
                  <a:moveTo>
                    <a:pt x="290001" y="261783"/>
                  </a:moveTo>
                  <a:lnTo>
                    <a:pt x="216374" y="281416"/>
                  </a:lnTo>
                  <a:lnTo>
                    <a:pt x="222919" y="305959"/>
                  </a:lnTo>
                  <a:lnTo>
                    <a:pt x="296546" y="286326"/>
                  </a:lnTo>
                  <a:lnTo>
                    <a:pt x="290001" y="261783"/>
                  </a:lnTo>
                  <a:close/>
                </a:path>
                <a:path w="1278254" h="383539">
                  <a:moveTo>
                    <a:pt x="90502" y="269231"/>
                  </a:moveTo>
                  <a:lnTo>
                    <a:pt x="82462" y="269256"/>
                  </a:lnTo>
                  <a:lnTo>
                    <a:pt x="0" y="352261"/>
                  </a:lnTo>
                  <a:lnTo>
                    <a:pt x="112842" y="383184"/>
                  </a:lnTo>
                  <a:lnTo>
                    <a:pt x="119828" y="379202"/>
                  </a:lnTo>
                  <a:lnTo>
                    <a:pt x="123536" y="365673"/>
                  </a:lnTo>
                  <a:lnTo>
                    <a:pt x="119555" y="358687"/>
                  </a:lnTo>
                  <a:lnTo>
                    <a:pt x="117187" y="358038"/>
                  </a:lnTo>
                  <a:lnTo>
                    <a:pt x="27626" y="358038"/>
                  </a:lnTo>
                  <a:lnTo>
                    <a:pt x="21080" y="333495"/>
                  </a:lnTo>
                  <a:lnTo>
                    <a:pt x="66471" y="321391"/>
                  </a:lnTo>
                  <a:lnTo>
                    <a:pt x="100481" y="287158"/>
                  </a:lnTo>
                  <a:lnTo>
                    <a:pt x="100454" y="279116"/>
                  </a:lnTo>
                  <a:lnTo>
                    <a:pt x="90502" y="269231"/>
                  </a:lnTo>
                  <a:close/>
                </a:path>
                <a:path w="1278254" h="383539">
                  <a:moveTo>
                    <a:pt x="66471" y="321391"/>
                  </a:moveTo>
                  <a:lnTo>
                    <a:pt x="21080" y="333495"/>
                  </a:lnTo>
                  <a:lnTo>
                    <a:pt x="27626" y="358038"/>
                  </a:lnTo>
                  <a:lnTo>
                    <a:pt x="40079" y="354717"/>
                  </a:lnTo>
                  <a:lnTo>
                    <a:pt x="33364" y="354717"/>
                  </a:lnTo>
                  <a:lnTo>
                    <a:pt x="27710" y="333518"/>
                  </a:lnTo>
                  <a:lnTo>
                    <a:pt x="54424" y="333518"/>
                  </a:lnTo>
                  <a:lnTo>
                    <a:pt x="66471" y="321391"/>
                  </a:lnTo>
                  <a:close/>
                </a:path>
                <a:path w="1278254" h="383539">
                  <a:moveTo>
                    <a:pt x="73015" y="345933"/>
                  </a:moveTo>
                  <a:lnTo>
                    <a:pt x="27626" y="358038"/>
                  </a:lnTo>
                  <a:lnTo>
                    <a:pt x="117187" y="358038"/>
                  </a:lnTo>
                  <a:lnTo>
                    <a:pt x="73015" y="345933"/>
                  </a:lnTo>
                  <a:close/>
                </a:path>
                <a:path w="1278254" h="383539">
                  <a:moveTo>
                    <a:pt x="27710" y="333518"/>
                  </a:moveTo>
                  <a:lnTo>
                    <a:pt x="33364" y="354717"/>
                  </a:lnTo>
                  <a:lnTo>
                    <a:pt x="48707" y="339272"/>
                  </a:lnTo>
                  <a:lnTo>
                    <a:pt x="27710" y="333518"/>
                  </a:lnTo>
                  <a:close/>
                </a:path>
                <a:path w="1278254" h="383539">
                  <a:moveTo>
                    <a:pt x="48707" y="339272"/>
                  </a:moveTo>
                  <a:lnTo>
                    <a:pt x="33364" y="354717"/>
                  </a:lnTo>
                  <a:lnTo>
                    <a:pt x="40079" y="354717"/>
                  </a:lnTo>
                  <a:lnTo>
                    <a:pt x="73015" y="345933"/>
                  </a:lnTo>
                  <a:lnTo>
                    <a:pt x="48707" y="339272"/>
                  </a:lnTo>
                  <a:close/>
                </a:path>
                <a:path w="1278254" h="383539">
                  <a:moveTo>
                    <a:pt x="93662" y="314140"/>
                  </a:moveTo>
                  <a:lnTo>
                    <a:pt x="66471" y="321391"/>
                  </a:lnTo>
                  <a:lnTo>
                    <a:pt x="48707" y="339272"/>
                  </a:lnTo>
                  <a:lnTo>
                    <a:pt x="73015" y="345933"/>
                  </a:lnTo>
                  <a:lnTo>
                    <a:pt x="100206" y="338682"/>
                  </a:lnTo>
                  <a:lnTo>
                    <a:pt x="93662" y="314140"/>
                  </a:lnTo>
                  <a:close/>
                </a:path>
                <a:path w="1278254" h="383539">
                  <a:moveTo>
                    <a:pt x="54424" y="333518"/>
                  </a:moveTo>
                  <a:lnTo>
                    <a:pt x="27710" y="333518"/>
                  </a:lnTo>
                  <a:lnTo>
                    <a:pt x="48707" y="339272"/>
                  </a:lnTo>
                  <a:lnTo>
                    <a:pt x="54424" y="333518"/>
                  </a:lnTo>
                  <a:close/>
                </a:path>
                <a:path w="1278254" h="383539">
                  <a:moveTo>
                    <a:pt x="191832" y="287962"/>
                  </a:moveTo>
                  <a:lnTo>
                    <a:pt x="118205" y="307595"/>
                  </a:lnTo>
                  <a:lnTo>
                    <a:pt x="124749" y="332138"/>
                  </a:lnTo>
                  <a:lnTo>
                    <a:pt x="198376" y="312503"/>
                  </a:lnTo>
                  <a:lnTo>
                    <a:pt x="191832" y="287962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8432" y="2442633"/>
              <a:ext cx="715433" cy="71543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440275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0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5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72932" y="2933700"/>
              <a:ext cx="922866" cy="2159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627698" y="2967172"/>
              <a:ext cx="826135" cy="109220"/>
            </a:xfrm>
            <a:custGeom>
              <a:avLst/>
              <a:gdLst/>
              <a:ahLst/>
              <a:cxnLst/>
              <a:rect l="l" t="t" r="r" b="b"/>
              <a:pathLst>
                <a:path w="826135" h="109219">
                  <a:moveTo>
                    <a:pt x="826048" y="10888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30987" y="3441700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197609" y="1113177"/>
            <a:ext cx="655955" cy="369570"/>
          </a:xfrm>
          <a:custGeom>
            <a:avLst/>
            <a:gdLst/>
            <a:ahLst/>
            <a:cxnLst/>
            <a:rect l="l" t="t" r="r" b="b"/>
            <a:pathLst>
              <a:path w="655954" h="369569">
                <a:moveTo>
                  <a:pt x="655686" y="0"/>
                </a:moveTo>
                <a:lnTo>
                  <a:pt x="0" y="0"/>
                </a:lnTo>
                <a:lnTo>
                  <a:pt x="0" y="369332"/>
                </a:lnTo>
                <a:lnTo>
                  <a:pt x="655686" y="369332"/>
                </a:lnTo>
                <a:lnTo>
                  <a:pt x="65568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197609" y="1113176"/>
            <a:ext cx="65595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After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58825" y="251883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53" name="object 53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381" y="1630996"/>
            <a:ext cx="3098165" cy="3159125"/>
            <a:chOff x="243381" y="1630996"/>
            <a:chExt cx="3098165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381" y="1630996"/>
            <a:ext cx="3098165" cy="3159125"/>
            <a:chOff x="243381" y="1630996"/>
            <a:chExt cx="3098165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9421" y="3522133"/>
            <a:ext cx="1259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837565" algn="l"/>
              </a:tabLst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	</a:t>
            </a:r>
            <a:r>
              <a:rPr sz="2700" b="1" spc="-7" baseline="-35493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7" baseline="-74074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800" baseline="-74074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189" y="2095500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31155" y="1630996"/>
            <a:ext cx="3107690" cy="3159125"/>
            <a:chOff x="2831155" y="1630996"/>
            <a:chExt cx="3107690" cy="3159125"/>
          </a:xfrm>
        </p:grpSpPr>
        <p:sp>
          <p:nvSpPr>
            <p:cNvPr id="18" name="object 18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30987" y="3441700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95700" y="3069166"/>
            <a:ext cx="787400" cy="779145"/>
            <a:chOff x="3695700" y="3069166"/>
            <a:chExt cx="787400" cy="77914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95700" y="3069166"/>
              <a:ext cx="787400" cy="77893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907674" y="3087824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29" h="527050">
                  <a:moveTo>
                    <a:pt x="58639" y="353434"/>
                  </a:moveTo>
                  <a:lnTo>
                    <a:pt x="51731" y="355803"/>
                  </a:lnTo>
                  <a:lnTo>
                    <a:pt x="46216" y="360591"/>
                  </a:lnTo>
                  <a:lnTo>
                    <a:pt x="42845" y="367364"/>
                  </a:lnTo>
                  <a:lnTo>
                    <a:pt x="0" y="526685"/>
                  </a:lnTo>
                  <a:lnTo>
                    <a:pt x="50685" y="513638"/>
                  </a:lnTo>
                  <a:lnTo>
                    <a:pt x="40275" y="513638"/>
                  </a:lnTo>
                  <a:lnTo>
                    <a:pt x="13479" y="486552"/>
                  </a:lnTo>
                  <a:lnTo>
                    <a:pt x="63572" y="436996"/>
                  </a:lnTo>
                  <a:lnTo>
                    <a:pt x="79637" y="377257"/>
                  </a:lnTo>
                  <a:lnTo>
                    <a:pt x="80118" y="369707"/>
                  </a:lnTo>
                  <a:lnTo>
                    <a:pt x="77748" y="362800"/>
                  </a:lnTo>
                  <a:lnTo>
                    <a:pt x="72960" y="357285"/>
                  </a:lnTo>
                  <a:lnTo>
                    <a:pt x="66188" y="353914"/>
                  </a:lnTo>
                  <a:lnTo>
                    <a:pt x="58639" y="353434"/>
                  </a:lnTo>
                  <a:close/>
                </a:path>
                <a:path w="532129" h="527050">
                  <a:moveTo>
                    <a:pt x="63572" y="436996"/>
                  </a:moveTo>
                  <a:lnTo>
                    <a:pt x="13479" y="486552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2" y="505043"/>
                  </a:lnTo>
                  <a:lnTo>
                    <a:pt x="22128" y="481647"/>
                  </a:lnTo>
                  <a:lnTo>
                    <a:pt x="53753" y="473507"/>
                  </a:lnTo>
                  <a:lnTo>
                    <a:pt x="63572" y="436996"/>
                  </a:lnTo>
                  <a:close/>
                </a:path>
                <a:path w="532129" h="527050">
                  <a:moveTo>
                    <a:pt x="157830" y="448262"/>
                  </a:moveTo>
                  <a:lnTo>
                    <a:pt x="150276" y="448661"/>
                  </a:lnTo>
                  <a:lnTo>
                    <a:pt x="90368" y="464082"/>
                  </a:lnTo>
                  <a:lnTo>
                    <a:pt x="40275" y="513638"/>
                  </a:lnTo>
                  <a:lnTo>
                    <a:pt x="50685" y="513638"/>
                  </a:lnTo>
                  <a:lnTo>
                    <a:pt x="159773" y="485559"/>
                  </a:lnTo>
                  <a:lnTo>
                    <a:pt x="166581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5" y="455553"/>
                  </a:lnTo>
                  <a:lnTo>
                    <a:pt x="164712" y="450706"/>
                  </a:lnTo>
                  <a:lnTo>
                    <a:pt x="157830" y="448262"/>
                  </a:lnTo>
                  <a:close/>
                </a:path>
                <a:path w="532129" h="527050">
                  <a:moveTo>
                    <a:pt x="53753" y="473507"/>
                  </a:moveTo>
                  <a:lnTo>
                    <a:pt x="22128" y="481647"/>
                  </a:lnTo>
                  <a:lnTo>
                    <a:pt x="45272" y="505043"/>
                  </a:lnTo>
                  <a:lnTo>
                    <a:pt x="53753" y="473507"/>
                  </a:lnTo>
                  <a:close/>
                </a:path>
                <a:path w="532129" h="527050">
                  <a:moveTo>
                    <a:pt x="90368" y="464082"/>
                  </a:moveTo>
                  <a:lnTo>
                    <a:pt x="53753" y="473507"/>
                  </a:lnTo>
                  <a:lnTo>
                    <a:pt x="45272" y="505043"/>
                  </a:lnTo>
                  <a:lnTo>
                    <a:pt x="48963" y="505043"/>
                  </a:lnTo>
                  <a:lnTo>
                    <a:pt x="90368" y="464082"/>
                  </a:lnTo>
                  <a:close/>
                </a:path>
                <a:path w="532129" h="527050">
                  <a:moveTo>
                    <a:pt x="505302" y="0"/>
                  </a:moveTo>
                  <a:lnTo>
                    <a:pt x="63572" y="436996"/>
                  </a:lnTo>
                  <a:lnTo>
                    <a:pt x="53753" y="473507"/>
                  </a:lnTo>
                  <a:lnTo>
                    <a:pt x="90368" y="464082"/>
                  </a:lnTo>
                  <a:lnTo>
                    <a:pt x="532098" y="27085"/>
                  </a:lnTo>
                  <a:lnTo>
                    <a:pt x="505302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4544755" y="346286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189" y="2095500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31155" y="1630996"/>
            <a:ext cx="3107690" cy="3159125"/>
            <a:chOff x="2831155" y="1630996"/>
            <a:chExt cx="3107690" cy="315912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2332" y="3128433"/>
              <a:ext cx="1485900" cy="5503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04465" y="3234184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57159" y="25146"/>
                  </a:moveTo>
                  <a:lnTo>
                    <a:pt x="1250614" y="25146"/>
                  </a:lnTo>
                  <a:lnTo>
                    <a:pt x="1257160" y="49688"/>
                  </a:lnTo>
                  <a:lnTo>
                    <a:pt x="1211768" y="61793"/>
                  </a:lnTo>
                  <a:lnTo>
                    <a:pt x="1177759" y="96025"/>
                  </a:lnTo>
                  <a:lnTo>
                    <a:pt x="1177786" y="104066"/>
                  </a:lnTo>
                  <a:lnTo>
                    <a:pt x="1187738" y="113953"/>
                  </a:lnTo>
                  <a:lnTo>
                    <a:pt x="1195778" y="113926"/>
                  </a:lnTo>
                  <a:lnTo>
                    <a:pt x="1278241" y="30923"/>
                  </a:lnTo>
                  <a:lnTo>
                    <a:pt x="1257159" y="25146"/>
                  </a:lnTo>
                  <a:close/>
                </a:path>
                <a:path w="1278254" h="383539">
                  <a:moveTo>
                    <a:pt x="1152446" y="51324"/>
                  </a:moveTo>
                  <a:lnTo>
                    <a:pt x="1078818" y="70958"/>
                  </a:lnTo>
                  <a:lnTo>
                    <a:pt x="1085363" y="95500"/>
                  </a:lnTo>
                  <a:lnTo>
                    <a:pt x="1158990" y="75867"/>
                  </a:lnTo>
                  <a:lnTo>
                    <a:pt x="1152446" y="51324"/>
                  </a:lnTo>
                  <a:close/>
                </a:path>
                <a:path w="1278254" h="383539">
                  <a:moveTo>
                    <a:pt x="1205224" y="37250"/>
                  </a:moveTo>
                  <a:lnTo>
                    <a:pt x="1176987" y="44780"/>
                  </a:lnTo>
                  <a:lnTo>
                    <a:pt x="1183533" y="69322"/>
                  </a:lnTo>
                  <a:lnTo>
                    <a:pt x="1211768" y="61793"/>
                  </a:lnTo>
                  <a:lnTo>
                    <a:pt x="1229533" y="43911"/>
                  </a:lnTo>
                  <a:lnTo>
                    <a:pt x="1205224" y="37250"/>
                  </a:lnTo>
                  <a:close/>
                </a:path>
                <a:path w="1278254" h="383539">
                  <a:moveTo>
                    <a:pt x="1229533" y="43911"/>
                  </a:moveTo>
                  <a:lnTo>
                    <a:pt x="1211768" y="61793"/>
                  </a:lnTo>
                  <a:lnTo>
                    <a:pt x="1257160" y="49688"/>
                  </a:lnTo>
                  <a:lnTo>
                    <a:pt x="1250530" y="49665"/>
                  </a:lnTo>
                  <a:lnTo>
                    <a:pt x="1229533" y="43911"/>
                  </a:lnTo>
                  <a:close/>
                </a:path>
                <a:path w="1278254" h="383539">
                  <a:moveTo>
                    <a:pt x="1244876" y="28467"/>
                  </a:moveTo>
                  <a:lnTo>
                    <a:pt x="1229533" y="43911"/>
                  </a:lnTo>
                  <a:lnTo>
                    <a:pt x="1250530" y="49665"/>
                  </a:lnTo>
                  <a:lnTo>
                    <a:pt x="1244876" y="28467"/>
                  </a:lnTo>
                  <a:close/>
                </a:path>
                <a:path w="1278254" h="383539">
                  <a:moveTo>
                    <a:pt x="1251500" y="28467"/>
                  </a:moveTo>
                  <a:lnTo>
                    <a:pt x="1244876" y="28467"/>
                  </a:lnTo>
                  <a:lnTo>
                    <a:pt x="1250530" y="49665"/>
                  </a:lnTo>
                  <a:lnTo>
                    <a:pt x="1257154" y="49665"/>
                  </a:lnTo>
                  <a:lnTo>
                    <a:pt x="1251500" y="28467"/>
                  </a:lnTo>
                  <a:close/>
                </a:path>
                <a:path w="1278254" h="383539">
                  <a:moveTo>
                    <a:pt x="1250614" y="25146"/>
                  </a:moveTo>
                  <a:lnTo>
                    <a:pt x="1205224" y="37250"/>
                  </a:lnTo>
                  <a:lnTo>
                    <a:pt x="1229533" y="43911"/>
                  </a:lnTo>
                  <a:lnTo>
                    <a:pt x="1244876" y="28467"/>
                  </a:lnTo>
                  <a:lnTo>
                    <a:pt x="1251500" y="28467"/>
                  </a:lnTo>
                  <a:lnTo>
                    <a:pt x="1250614" y="25146"/>
                  </a:lnTo>
                  <a:close/>
                </a:path>
                <a:path w="1278254" h="383539">
                  <a:moveTo>
                    <a:pt x="1165398" y="0"/>
                  </a:moveTo>
                  <a:lnTo>
                    <a:pt x="1158412" y="3981"/>
                  </a:lnTo>
                  <a:lnTo>
                    <a:pt x="1154704" y="17509"/>
                  </a:lnTo>
                  <a:lnTo>
                    <a:pt x="1158685" y="24497"/>
                  </a:lnTo>
                  <a:lnTo>
                    <a:pt x="1205224" y="37250"/>
                  </a:lnTo>
                  <a:lnTo>
                    <a:pt x="1250614" y="25146"/>
                  </a:lnTo>
                  <a:lnTo>
                    <a:pt x="1257159" y="25146"/>
                  </a:lnTo>
                  <a:lnTo>
                    <a:pt x="1165398" y="0"/>
                  </a:lnTo>
                  <a:close/>
                </a:path>
                <a:path w="1278254" h="383539">
                  <a:moveTo>
                    <a:pt x="1054276" y="77503"/>
                  </a:moveTo>
                  <a:lnTo>
                    <a:pt x="980649" y="97137"/>
                  </a:lnTo>
                  <a:lnTo>
                    <a:pt x="987193" y="121678"/>
                  </a:lnTo>
                  <a:lnTo>
                    <a:pt x="1060820" y="102045"/>
                  </a:lnTo>
                  <a:lnTo>
                    <a:pt x="1054276" y="77503"/>
                  </a:lnTo>
                  <a:close/>
                </a:path>
                <a:path w="1278254" h="383539">
                  <a:moveTo>
                    <a:pt x="956106" y="103681"/>
                  </a:moveTo>
                  <a:lnTo>
                    <a:pt x="882479" y="123315"/>
                  </a:lnTo>
                  <a:lnTo>
                    <a:pt x="889024" y="147857"/>
                  </a:lnTo>
                  <a:lnTo>
                    <a:pt x="962651" y="128224"/>
                  </a:lnTo>
                  <a:lnTo>
                    <a:pt x="956106" y="103681"/>
                  </a:lnTo>
                  <a:close/>
                </a:path>
                <a:path w="1278254" h="383539">
                  <a:moveTo>
                    <a:pt x="857937" y="129860"/>
                  </a:moveTo>
                  <a:lnTo>
                    <a:pt x="784310" y="149494"/>
                  </a:lnTo>
                  <a:lnTo>
                    <a:pt x="790854" y="174035"/>
                  </a:lnTo>
                  <a:lnTo>
                    <a:pt x="864481" y="154402"/>
                  </a:lnTo>
                  <a:lnTo>
                    <a:pt x="857937" y="129860"/>
                  </a:lnTo>
                  <a:close/>
                </a:path>
                <a:path w="1278254" h="383539">
                  <a:moveTo>
                    <a:pt x="759767" y="156038"/>
                  </a:moveTo>
                  <a:lnTo>
                    <a:pt x="686140" y="175671"/>
                  </a:lnTo>
                  <a:lnTo>
                    <a:pt x="692684" y="200214"/>
                  </a:lnTo>
                  <a:lnTo>
                    <a:pt x="766312" y="180580"/>
                  </a:lnTo>
                  <a:lnTo>
                    <a:pt x="759767" y="156038"/>
                  </a:lnTo>
                  <a:close/>
                </a:path>
                <a:path w="1278254" h="383539">
                  <a:moveTo>
                    <a:pt x="661597" y="182217"/>
                  </a:moveTo>
                  <a:lnTo>
                    <a:pt x="587970" y="201849"/>
                  </a:lnTo>
                  <a:lnTo>
                    <a:pt x="594516" y="226392"/>
                  </a:lnTo>
                  <a:lnTo>
                    <a:pt x="668143" y="206758"/>
                  </a:lnTo>
                  <a:lnTo>
                    <a:pt x="661597" y="182217"/>
                  </a:lnTo>
                  <a:close/>
                </a:path>
                <a:path w="1278254" h="383539">
                  <a:moveTo>
                    <a:pt x="563429" y="208395"/>
                  </a:moveTo>
                  <a:lnTo>
                    <a:pt x="489802" y="228028"/>
                  </a:lnTo>
                  <a:lnTo>
                    <a:pt x="496346" y="252571"/>
                  </a:lnTo>
                  <a:lnTo>
                    <a:pt x="569973" y="232937"/>
                  </a:lnTo>
                  <a:lnTo>
                    <a:pt x="563429" y="208395"/>
                  </a:lnTo>
                  <a:close/>
                </a:path>
                <a:path w="1278254" h="383539">
                  <a:moveTo>
                    <a:pt x="465259" y="234574"/>
                  </a:moveTo>
                  <a:lnTo>
                    <a:pt x="391632" y="254207"/>
                  </a:lnTo>
                  <a:lnTo>
                    <a:pt x="398176" y="278749"/>
                  </a:lnTo>
                  <a:lnTo>
                    <a:pt x="471803" y="259115"/>
                  </a:lnTo>
                  <a:lnTo>
                    <a:pt x="465259" y="234574"/>
                  </a:lnTo>
                  <a:close/>
                </a:path>
                <a:path w="1278254" h="383539">
                  <a:moveTo>
                    <a:pt x="367089" y="260751"/>
                  </a:moveTo>
                  <a:lnTo>
                    <a:pt x="293462" y="280385"/>
                  </a:lnTo>
                  <a:lnTo>
                    <a:pt x="300007" y="304928"/>
                  </a:lnTo>
                  <a:lnTo>
                    <a:pt x="373634" y="285294"/>
                  </a:lnTo>
                  <a:lnTo>
                    <a:pt x="367089" y="260751"/>
                  </a:lnTo>
                  <a:close/>
                </a:path>
                <a:path w="1278254" h="383539">
                  <a:moveTo>
                    <a:pt x="268919" y="286929"/>
                  </a:moveTo>
                  <a:lnTo>
                    <a:pt x="195292" y="306564"/>
                  </a:lnTo>
                  <a:lnTo>
                    <a:pt x="201837" y="331106"/>
                  </a:lnTo>
                  <a:lnTo>
                    <a:pt x="275464" y="311472"/>
                  </a:lnTo>
                  <a:lnTo>
                    <a:pt x="268919" y="286929"/>
                  </a:lnTo>
                  <a:close/>
                </a:path>
                <a:path w="1278254" h="383539">
                  <a:moveTo>
                    <a:pt x="170750" y="313108"/>
                  </a:moveTo>
                  <a:lnTo>
                    <a:pt x="97123" y="332742"/>
                  </a:lnTo>
                  <a:lnTo>
                    <a:pt x="103667" y="357285"/>
                  </a:lnTo>
                  <a:lnTo>
                    <a:pt x="177295" y="337651"/>
                  </a:lnTo>
                  <a:lnTo>
                    <a:pt x="170750" y="313108"/>
                  </a:lnTo>
                  <a:close/>
                </a:path>
                <a:path w="1278254" h="383539">
                  <a:moveTo>
                    <a:pt x="72581" y="339286"/>
                  </a:moveTo>
                  <a:lnTo>
                    <a:pt x="0" y="358641"/>
                  </a:lnTo>
                  <a:lnTo>
                    <a:pt x="6544" y="383184"/>
                  </a:lnTo>
                  <a:lnTo>
                    <a:pt x="79126" y="363829"/>
                  </a:lnTo>
                  <a:lnTo>
                    <a:pt x="72581" y="339286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30987" y="3441700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695700" y="3069166"/>
            <a:ext cx="787400" cy="779145"/>
            <a:chOff x="3695700" y="3069166"/>
            <a:chExt cx="787400" cy="779145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5700" y="3069166"/>
              <a:ext cx="787400" cy="77893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07674" y="3087824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29" h="527050">
                  <a:moveTo>
                    <a:pt x="58639" y="353434"/>
                  </a:moveTo>
                  <a:lnTo>
                    <a:pt x="51731" y="355803"/>
                  </a:lnTo>
                  <a:lnTo>
                    <a:pt x="46216" y="360591"/>
                  </a:lnTo>
                  <a:lnTo>
                    <a:pt x="42845" y="367364"/>
                  </a:lnTo>
                  <a:lnTo>
                    <a:pt x="0" y="526685"/>
                  </a:lnTo>
                  <a:lnTo>
                    <a:pt x="50685" y="513638"/>
                  </a:lnTo>
                  <a:lnTo>
                    <a:pt x="40275" y="513638"/>
                  </a:lnTo>
                  <a:lnTo>
                    <a:pt x="13479" y="486552"/>
                  </a:lnTo>
                  <a:lnTo>
                    <a:pt x="63572" y="436996"/>
                  </a:lnTo>
                  <a:lnTo>
                    <a:pt x="79637" y="377257"/>
                  </a:lnTo>
                  <a:lnTo>
                    <a:pt x="80118" y="369707"/>
                  </a:lnTo>
                  <a:lnTo>
                    <a:pt x="77748" y="362800"/>
                  </a:lnTo>
                  <a:lnTo>
                    <a:pt x="72960" y="357285"/>
                  </a:lnTo>
                  <a:lnTo>
                    <a:pt x="66188" y="353914"/>
                  </a:lnTo>
                  <a:lnTo>
                    <a:pt x="58639" y="353434"/>
                  </a:lnTo>
                  <a:close/>
                </a:path>
                <a:path w="532129" h="527050">
                  <a:moveTo>
                    <a:pt x="63572" y="436996"/>
                  </a:moveTo>
                  <a:lnTo>
                    <a:pt x="13479" y="486552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2" y="505043"/>
                  </a:lnTo>
                  <a:lnTo>
                    <a:pt x="22128" y="481647"/>
                  </a:lnTo>
                  <a:lnTo>
                    <a:pt x="53753" y="473507"/>
                  </a:lnTo>
                  <a:lnTo>
                    <a:pt x="63572" y="436996"/>
                  </a:lnTo>
                  <a:close/>
                </a:path>
                <a:path w="532129" h="527050">
                  <a:moveTo>
                    <a:pt x="157830" y="448262"/>
                  </a:moveTo>
                  <a:lnTo>
                    <a:pt x="150276" y="448661"/>
                  </a:lnTo>
                  <a:lnTo>
                    <a:pt x="90368" y="464082"/>
                  </a:lnTo>
                  <a:lnTo>
                    <a:pt x="40275" y="513638"/>
                  </a:lnTo>
                  <a:lnTo>
                    <a:pt x="50685" y="513638"/>
                  </a:lnTo>
                  <a:lnTo>
                    <a:pt x="159773" y="485559"/>
                  </a:lnTo>
                  <a:lnTo>
                    <a:pt x="166581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5" y="455553"/>
                  </a:lnTo>
                  <a:lnTo>
                    <a:pt x="164712" y="450706"/>
                  </a:lnTo>
                  <a:lnTo>
                    <a:pt x="157830" y="448262"/>
                  </a:lnTo>
                  <a:close/>
                </a:path>
                <a:path w="532129" h="527050">
                  <a:moveTo>
                    <a:pt x="53753" y="473507"/>
                  </a:moveTo>
                  <a:lnTo>
                    <a:pt x="22128" y="481647"/>
                  </a:lnTo>
                  <a:lnTo>
                    <a:pt x="45272" y="505043"/>
                  </a:lnTo>
                  <a:lnTo>
                    <a:pt x="53753" y="473507"/>
                  </a:lnTo>
                  <a:close/>
                </a:path>
                <a:path w="532129" h="527050">
                  <a:moveTo>
                    <a:pt x="90368" y="464082"/>
                  </a:moveTo>
                  <a:lnTo>
                    <a:pt x="53753" y="473507"/>
                  </a:lnTo>
                  <a:lnTo>
                    <a:pt x="45272" y="505043"/>
                  </a:lnTo>
                  <a:lnTo>
                    <a:pt x="48963" y="505043"/>
                  </a:lnTo>
                  <a:lnTo>
                    <a:pt x="90368" y="464082"/>
                  </a:lnTo>
                  <a:close/>
                </a:path>
                <a:path w="532129" h="527050">
                  <a:moveTo>
                    <a:pt x="505302" y="0"/>
                  </a:moveTo>
                  <a:lnTo>
                    <a:pt x="63572" y="436996"/>
                  </a:lnTo>
                  <a:lnTo>
                    <a:pt x="53753" y="473507"/>
                  </a:lnTo>
                  <a:lnTo>
                    <a:pt x="90368" y="464082"/>
                  </a:lnTo>
                  <a:lnTo>
                    <a:pt x="532098" y="27085"/>
                  </a:lnTo>
                  <a:lnTo>
                    <a:pt x="505302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544755" y="346286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154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25133"/>
            <a:ext cx="662686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 Perceptron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 Algorithm</a:t>
            </a:r>
            <a:r>
              <a:rPr lang="en-US" sz="2800" spc="-10" dirty="0">
                <a:solidFill>
                  <a:srgbClr val="333333"/>
                </a:solidFill>
                <a:latin typeface="Calibri"/>
                <a:cs typeface="Calibri"/>
              </a:rPr>
              <a:t> &amp; Convergence 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33"/>
              </a:buClr>
              <a:buFont typeface="Arial MT"/>
              <a:buChar char="•"/>
            </a:pPr>
            <a:endParaRPr sz="3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189" y="2095500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31155" y="1630996"/>
            <a:ext cx="3107690" cy="3159125"/>
            <a:chOff x="2831155" y="1630996"/>
            <a:chExt cx="3107690" cy="315912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2332" y="3128433"/>
              <a:ext cx="1485900" cy="5503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04465" y="3234184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57159" y="25146"/>
                  </a:moveTo>
                  <a:lnTo>
                    <a:pt x="1250614" y="25146"/>
                  </a:lnTo>
                  <a:lnTo>
                    <a:pt x="1257160" y="49688"/>
                  </a:lnTo>
                  <a:lnTo>
                    <a:pt x="1211768" y="61793"/>
                  </a:lnTo>
                  <a:lnTo>
                    <a:pt x="1177759" y="96025"/>
                  </a:lnTo>
                  <a:lnTo>
                    <a:pt x="1177786" y="104066"/>
                  </a:lnTo>
                  <a:lnTo>
                    <a:pt x="1187738" y="113953"/>
                  </a:lnTo>
                  <a:lnTo>
                    <a:pt x="1195778" y="113926"/>
                  </a:lnTo>
                  <a:lnTo>
                    <a:pt x="1278241" y="30923"/>
                  </a:lnTo>
                  <a:lnTo>
                    <a:pt x="1257159" y="25146"/>
                  </a:lnTo>
                  <a:close/>
                </a:path>
                <a:path w="1278254" h="383539">
                  <a:moveTo>
                    <a:pt x="1152446" y="51324"/>
                  </a:moveTo>
                  <a:lnTo>
                    <a:pt x="1078818" y="70958"/>
                  </a:lnTo>
                  <a:lnTo>
                    <a:pt x="1085363" y="95500"/>
                  </a:lnTo>
                  <a:lnTo>
                    <a:pt x="1158990" y="75867"/>
                  </a:lnTo>
                  <a:lnTo>
                    <a:pt x="1152446" y="51324"/>
                  </a:lnTo>
                  <a:close/>
                </a:path>
                <a:path w="1278254" h="383539">
                  <a:moveTo>
                    <a:pt x="1205224" y="37250"/>
                  </a:moveTo>
                  <a:lnTo>
                    <a:pt x="1176987" y="44780"/>
                  </a:lnTo>
                  <a:lnTo>
                    <a:pt x="1183533" y="69322"/>
                  </a:lnTo>
                  <a:lnTo>
                    <a:pt x="1211768" y="61793"/>
                  </a:lnTo>
                  <a:lnTo>
                    <a:pt x="1229533" y="43911"/>
                  </a:lnTo>
                  <a:lnTo>
                    <a:pt x="1205224" y="37250"/>
                  </a:lnTo>
                  <a:close/>
                </a:path>
                <a:path w="1278254" h="383539">
                  <a:moveTo>
                    <a:pt x="1229533" y="43911"/>
                  </a:moveTo>
                  <a:lnTo>
                    <a:pt x="1211768" y="61793"/>
                  </a:lnTo>
                  <a:lnTo>
                    <a:pt x="1257160" y="49688"/>
                  </a:lnTo>
                  <a:lnTo>
                    <a:pt x="1250530" y="49665"/>
                  </a:lnTo>
                  <a:lnTo>
                    <a:pt x="1229533" y="43911"/>
                  </a:lnTo>
                  <a:close/>
                </a:path>
                <a:path w="1278254" h="383539">
                  <a:moveTo>
                    <a:pt x="1244876" y="28467"/>
                  </a:moveTo>
                  <a:lnTo>
                    <a:pt x="1229533" y="43911"/>
                  </a:lnTo>
                  <a:lnTo>
                    <a:pt x="1250530" y="49665"/>
                  </a:lnTo>
                  <a:lnTo>
                    <a:pt x="1244876" y="28467"/>
                  </a:lnTo>
                  <a:close/>
                </a:path>
                <a:path w="1278254" h="383539">
                  <a:moveTo>
                    <a:pt x="1251500" y="28467"/>
                  </a:moveTo>
                  <a:lnTo>
                    <a:pt x="1244876" y="28467"/>
                  </a:lnTo>
                  <a:lnTo>
                    <a:pt x="1250530" y="49665"/>
                  </a:lnTo>
                  <a:lnTo>
                    <a:pt x="1257154" y="49665"/>
                  </a:lnTo>
                  <a:lnTo>
                    <a:pt x="1251500" y="28467"/>
                  </a:lnTo>
                  <a:close/>
                </a:path>
                <a:path w="1278254" h="383539">
                  <a:moveTo>
                    <a:pt x="1250614" y="25146"/>
                  </a:moveTo>
                  <a:lnTo>
                    <a:pt x="1205224" y="37250"/>
                  </a:lnTo>
                  <a:lnTo>
                    <a:pt x="1229533" y="43911"/>
                  </a:lnTo>
                  <a:lnTo>
                    <a:pt x="1244876" y="28467"/>
                  </a:lnTo>
                  <a:lnTo>
                    <a:pt x="1251500" y="28467"/>
                  </a:lnTo>
                  <a:lnTo>
                    <a:pt x="1250614" y="25146"/>
                  </a:lnTo>
                  <a:close/>
                </a:path>
                <a:path w="1278254" h="383539">
                  <a:moveTo>
                    <a:pt x="1165398" y="0"/>
                  </a:moveTo>
                  <a:lnTo>
                    <a:pt x="1158412" y="3981"/>
                  </a:lnTo>
                  <a:lnTo>
                    <a:pt x="1154704" y="17509"/>
                  </a:lnTo>
                  <a:lnTo>
                    <a:pt x="1158685" y="24497"/>
                  </a:lnTo>
                  <a:lnTo>
                    <a:pt x="1205224" y="37250"/>
                  </a:lnTo>
                  <a:lnTo>
                    <a:pt x="1250614" y="25146"/>
                  </a:lnTo>
                  <a:lnTo>
                    <a:pt x="1257159" y="25146"/>
                  </a:lnTo>
                  <a:lnTo>
                    <a:pt x="1165398" y="0"/>
                  </a:lnTo>
                  <a:close/>
                </a:path>
                <a:path w="1278254" h="383539">
                  <a:moveTo>
                    <a:pt x="1054276" y="77503"/>
                  </a:moveTo>
                  <a:lnTo>
                    <a:pt x="980649" y="97137"/>
                  </a:lnTo>
                  <a:lnTo>
                    <a:pt x="987193" y="121678"/>
                  </a:lnTo>
                  <a:lnTo>
                    <a:pt x="1060820" y="102045"/>
                  </a:lnTo>
                  <a:lnTo>
                    <a:pt x="1054276" y="77503"/>
                  </a:lnTo>
                  <a:close/>
                </a:path>
                <a:path w="1278254" h="383539">
                  <a:moveTo>
                    <a:pt x="956106" y="103681"/>
                  </a:moveTo>
                  <a:lnTo>
                    <a:pt x="882479" y="123315"/>
                  </a:lnTo>
                  <a:lnTo>
                    <a:pt x="889024" y="147857"/>
                  </a:lnTo>
                  <a:lnTo>
                    <a:pt x="962651" y="128224"/>
                  </a:lnTo>
                  <a:lnTo>
                    <a:pt x="956106" y="103681"/>
                  </a:lnTo>
                  <a:close/>
                </a:path>
                <a:path w="1278254" h="383539">
                  <a:moveTo>
                    <a:pt x="857937" y="129860"/>
                  </a:moveTo>
                  <a:lnTo>
                    <a:pt x="784310" y="149494"/>
                  </a:lnTo>
                  <a:lnTo>
                    <a:pt x="790854" y="174035"/>
                  </a:lnTo>
                  <a:lnTo>
                    <a:pt x="864481" y="154402"/>
                  </a:lnTo>
                  <a:lnTo>
                    <a:pt x="857937" y="129860"/>
                  </a:lnTo>
                  <a:close/>
                </a:path>
                <a:path w="1278254" h="383539">
                  <a:moveTo>
                    <a:pt x="759767" y="156038"/>
                  </a:moveTo>
                  <a:lnTo>
                    <a:pt x="686140" y="175671"/>
                  </a:lnTo>
                  <a:lnTo>
                    <a:pt x="692684" y="200214"/>
                  </a:lnTo>
                  <a:lnTo>
                    <a:pt x="766312" y="180580"/>
                  </a:lnTo>
                  <a:lnTo>
                    <a:pt x="759767" y="156038"/>
                  </a:lnTo>
                  <a:close/>
                </a:path>
                <a:path w="1278254" h="383539">
                  <a:moveTo>
                    <a:pt x="661597" y="182217"/>
                  </a:moveTo>
                  <a:lnTo>
                    <a:pt x="587970" y="201849"/>
                  </a:lnTo>
                  <a:lnTo>
                    <a:pt x="594516" y="226392"/>
                  </a:lnTo>
                  <a:lnTo>
                    <a:pt x="668143" y="206758"/>
                  </a:lnTo>
                  <a:lnTo>
                    <a:pt x="661597" y="182217"/>
                  </a:lnTo>
                  <a:close/>
                </a:path>
                <a:path w="1278254" h="383539">
                  <a:moveTo>
                    <a:pt x="563429" y="208395"/>
                  </a:moveTo>
                  <a:lnTo>
                    <a:pt x="489802" y="228028"/>
                  </a:lnTo>
                  <a:lnTo>
                    <a:pt x="496346" y="252571"/>
                  </a:lnTo>
                  <a:lnTo>
                    <a:pt x="569973" y="232937"/>
                  </a:lnTo>
                  <a:lnTo>
                    <a:pt x="563429" y="208395"/>
                  </a:lnTo>
                  <a:close/>
                </a:path>
                <a:path w="1278254" h="383539">
                  <a:moveTo>
                    <a:pt x="465259" y="234574"/>
                  </a:moveTo>
                  <a:lnTo>
                    <a:pt x="391632" y="254207"/>
                  </a:lnTo>
                  <a:lnTo>
                    <a:pt x="398176" y="278749"/>
                  </a:lnTo>
                  <a:lnTo>
                    <a:pt x="471803" y="259115"/>
                  </a:lnTo>
                  <a:lnTo>
                    <a:pt x="465259" y="234574"/>
                  </a:lnTo>
                  <a:close/>
                </a:path>
                <a:path w="1278254" h="383539">
                  <a:moveTo>
                    <a:pt x="367089" y="260751"/>
                  </a:moveTo>
                  <a:lnTo>
                    <a:pt x="293462" y="280385"/>
                  </a:lnTo>
                  <a:lnTo>
                    <a:pt x="300007" y="304928"/>
                  </a:lnTo>
                  <a:lnTo>
                    <a:pt x="373634" y="285294"/>
                  </a:lnTo>
                  <a:lnTo>
                    <a:pt x="367089" y="260751"/>
                  </a:lnTo>
                  <a:close/>
                </a:path>
                <a:path w="1278254" h="383539">
                  <a:moveTo>
                    <a:pt x="268919" y="286929"/>
                  </a:moveTo>
                  <a:lnTo>
                    <a:pt x="195292" y="306564"/>
                  </a:lnTo>
                  <a:lnTo>
                    <a:pt x="201837" y="331106"/>
                  </a:lnTo>
                  <a:lnTo>
                    <a:pt x="275464" y="311472"/>
                  </a:lnTo>
                  <a:lnTo>
                    <a:pt x="268919" y="286929"/>
                  </a:lnTo>
                  <a:close/>
                </a:path>
                <a:path w="1278254" h="383539">
                  <a:moveTo>
                    <a:pt x="170750" y="313108"/>
                  </a:moveTo>
                  <a:lnTo>
                    <a:pt x="97123" y="332742"/>
                  </a:lnTo>
                  <a:lnTo>
                    <a:pt x="103667" y="357285"/>
                  </a:lnTo>
                  <a:lnTo>
                    <a:pt x="177295" y="337651"/>
                  </a:lnTo>
                  <a:lnTo>
                    <a:pt x="170750" y="313108"/>
                  </a:lnTo>
                  <a:close/>
                </a:path>
                <a:path w="1278254" h="383539">
                  <a:moveTo>
                    <a:pt x="72581" y="339286"/>
                  </a:moveTo>
                  <a:lnTo>
                    <a:pt x="0" y="358641"/>
                  </a:lnTo>
                  <a:lnTo>
                    <a:pt x="6544" y="383184"/>
                  </a:lnTo>
                  <a:lnTo>
                    <a:pt x="79126" y="363829"/>
                  </a:lnTo>
                  <a:lnTo>
                    <a:pt x="72581" y="339286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73032" y="3064933"/>
              <a:ext cx="855133" cy="27516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26374" y="3101367"/>
              <a:ext cx="756285" cy="163830"/>
            </a:xfrm>
            <a:custGeom>
              <a:avLst/>
              <a:gdLst/>
              <a:ahLst/>
              <a:cxnLst/>
              <a:rect l="l" t="t" r="r" b="b"/>
              <a:pathLst>
                <a:path w="756285" h="163829">
                  <a:moveTo>
                    <a:pt x="756274" y="1637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030987" y="3441700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695700" y="3069166"/>
            <a:ext cx="787400" cy="779145"/>
            <a:chOff x="3695700" y="3069166"/>
            <a:chExt cx="787400" cy="77914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5700" y="3069166"/>
              <a:ext cx="787400" cy="77893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07674" y="3087824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29" h="527050">
                  <a:moveTo>
                    <a:pt x="58639" y="353434"/>
                  </a:moveTo>
                  <a:lnTo>
                    <a:pt x="51731" y="355803"/>
                  </a:lnTo>
                  <a:lnTo>
                    <a:pt x="46216" y="360591"/>
                  </a:lnTo>
                  <a:lnTo>
                    <a:pt x="42845" y="367364"/>
                  </a:lnTo>
                  <a:lnTo>
                    <a:pt x="0" y="526685"/>
                  </a:lnTo>
                  <a:lnTo>
                    <a:pt x="50685" y="513638"/>
                  </a:lnTo>
                  <a:lnTo>
                    <a:pt x="40275" y="513638"/>
                  </a:lnTo>
                  <a:lnTo>
                    <a:pt x="13479" y="486552"/>
                  </a:lnTo>
                  <a:lnTo>
                    <a:pt x="63572" y="436996"/>
                  </a:lnTo>
                  <a:lnTo>
                    <a:pt x="79637" y="377257"/>
                  </a:lnTo>
                  <a:lnTo>
                    <a:pt x="80118" y="369707"/>
                  </a:lnTo>
                  <a:lnTo>
                    <a:pt x="77748" y="362800"/>
                  </a:lnTo>
                  <a:lnTo>
                    <a:pt x="72960" y="357285"/>
                  </a:lnTo>
                  <a:lnTo>
                    <a:pt x="66188" y="353914"/>
                  </a:lnTo>
                  <a:lnTo>
                    <a:pt x="58639" y="353434"/>
                  </a:lnTo>
                  <a:close/>
                </a:path>
                <a:path w="532129" h="527050">
                  <a:moveTo>
                    <a:pt x="63572" y="436996"/>
                  </a:moveTo>
                  <a:lnTo>
                    <a:pt x="13479" y="486552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2" y="505043"/>
                  </a:lnTo>
                  <a:lnTo>
                    <a:pt x="22128" y="481647"/>
                  </a:lnTo>
                  <a:lnTo>
                    <a:pt x="53753" y="473507"/>
                  </a:lnTo>
                  <a:lnTo>
                    <a:pt x="63572" y="436996"/>
                  </a:lnTo>
                  <a:close/>
                </a:path>
                <a:path w="532129" h="527050">
                  <a:moveTo>
                    <a:pt x="157830" y="448262"/>
                  </a:moveTo>
                  <a:lnTo>
                    <a:pt x="150276" y="448661"/>
                  </a:lnTo>
                  <a:lnTo>
                    <a:pt x="90368" y="464082"/>
                  </a:lnTo>
                  <a:lnTo>
                    <a:pt x="40275" y="513638"/>
                  </a:lnTo>
                  <a:lnTo>
                    <a:pt x="50685" y="513638"/>
                  </a:lnTo>
                  <a:lnTo>
                    <a:pt x="159773" y="485559"/>
                  </a:lnTo>
                  <a:lnTo>
                    <a:pt x="166581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5" y="455553"/>
                  </a:lnTo>
                  <a:lnTo>
                    <a:pt x="164712" y="450706"/>
                  </a:lnTo>
                  <a:lnTo>
                    <a:pt x="157830" y="448262"/>
                  </a:lnTo>
                  <a:close/>
                </a:path>
                <a:path w="532129" h="527050">
                  <a:moveTo>
                    <a:pt x="53753" y="473507"/>
                  </a:moveTo>
                  <a:lnTo>
                    <a:pt x="22128" y="481647"/>
                  </a:lnTo>
                  <a:lnTo>
                    <a:pt x="45272" y="505043"/>
                  </a:lnTo>
                  <a:lnTo>
                    <a:pt x="53753" y="473507"/>
                  </a:lnTo>
                  <a:close/>
                </a:path>
                <a:path w="532129" h="527050">
                  <a:moveTo>
                    <a:pt x="90368" y="464082"/>
                  </a:moveTo>
                  <a:lnTo>
                    <a:pt x="53753" y="473507"/>
                  </a:lnTo>
                  <a:lnTo>
                    <a:pt x="45272" y="505043"/>
                  </a:lnTo>
                  <a:lnTo>
                    <a:pt x="48963" y="505043"/>
                  </a:lnTo>
                  <a:lnTo>
                    <a:pt x="90368" y="464082"/>
                  </a:lnTo>
                  <a:close/>
                </a:path>
                <a:path w="532129" h="527050">
                  <a:moveTo>
                    <a:pt x="505302" y="0"/>
                  </a:moveTo>
                  <a:lnTo>
                    <a:pt x="63572" y="436996"/>
                  </a:lnTo>
                  <a:lnTo>
                    <a:pt x="53753" y="473507"/>
                  </a:lnTo>
                  <a:lnTo>
                    <a:pt x="90368" y="464082"/>
                  </a:lnTo>
                  <a:lnTo>
                    <a:pt x="532098" y="27085"/>
                  </a:lnTo>
                  <a:lnTo>
                    <a:pt x="505302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4544755" y="346286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12900"/>
            <a:ext cx="8771890" cy="3177540"/>
            <a:chOff x="238618" y="1612900"/>
            <a:chExt cx="8771890" cy="3177540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200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08241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07623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3043766"/>
              <a:ext cx="1536700" cy="6138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33243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59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59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6" y="330291"/>
                  </a:lnTo>
                  <a:lnTo>
                    <a:pt x="99708" y="312099"/>
                  </a:lnTo>
                  <a:close/>
                </a:path>
                <a:path w="1280159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59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59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59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59" h="402589">
                  <a:moveTo>
                    <a:pt x="81636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6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63367" y="3022599"/>
              <a:ext cx="1100666" cy="4233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22961" y="3082481"/>
              <a:ext cx="828675" cy="193675"/>
            </a:xfrm>
            <a:custGeom>
              <a:avLst/>
              <a:gdLst/>
              <a:ahLst/>
              <a:cxnLst/>
              <a:rect l="l" t="t" r="r" b="b"/>
              <a:pathLst>
                <a:path w="828675" h="193675">
                  <a:moveTo>
                    <a:pt x="718793" y="132523"/>
                  </a:moveTo>
                  <a:lnTo>
                    <a:pt x="661743" y="156442"/>
                  </a:lnTo>
                  <a:lnTo>
                    <a:pt x="655484" y="160690"/>
                  </a:lnTo>
                  <a:lnTo>
                    <a:pt x="651478" y="166797"/>
                  </a:lnTo>
                  <a:lnTo>
                    <a:pt x="650054" y="173960"/>
                  </a:lnTo>
                  <a:lnTo>
                    <a:pt x="651540" y="181377"/>
                  </a:lnTo>
                  <a:lnTo>
                    <a:pt x="655788" y="187637"/>
                  </a:lnTo>
                  <a:lnTo>
                    <a:pt x="661895" y="191642"/>
                  </a:lnTo>
                  <a:lnTo>
                    <a:pt x="669058" y="193066"/>
                  </a:lnTo>
                  <a:lnTo>
                    <a:pt x="676475" y="191579"/>
                  </a:lnTo>
                  <a:lnTo>
                    <a:pt x="795366" y="141731"/>
                  </a:lnTo>
                  <a:lnTo>
                    <a:pt x="788653" y="141731"/>
                  </a:lnTo>
                  <a:lnTo>
                    <a:pt x="718793" y="132523"/>
                  </a:lnTo>
                  <a:close/>
                </a:path>
                <a:path w="828675" h="193675">
                  <a:moveTo>
                    <a:pt x="753659" y="117905"/>
                  </a:moveTo>
                  <a:lnTo>
                    <a:pt x="718793" y="132523"/>
                  </a:lnTo>
                  <a:lnTo>
                    <a:pt x="788653" y="141731"/>
                  </a:lnTo>
                  <a:lnTo>
                    <a:pt x="789157" y="137905"/>
                  </a:lnTo>
                  <a:lnTo>
                    <a:pt x="779475" y="137905"/>
                  </a:lnTo>
                  <a:lnTo>
                    <a:pt x="753659" y="117905"/>
                  </a:lnTo>
                  <a:close/>
                </a:path>
                <a:path w="828675" h="193675">
                  <a:moveTo>
                    <a:pt x="684138" y="22906"/>
                  </a:moveTo>
                  <a:lnTo>
                    <a:pt x="677202" y="25193"/>
                  </a:lnTo>
                  <a:lnTo>
                    <a:pt x="671476" y="30138"/>
                  </a:lnTo>
                  <a:lnTo>
                    <a:pt x="668119" y="36916"/>
                  </a:lnTo>
                  <a:lnTo>
                    <a:pt x="667638" y="44203"/>
                  </a:lnTo>
                  <a:lnTo>
                    <a:pt x="669925" y="51139"/>
                  </a:lnTo>
                  <a:lnTo>
                    <a:pt x="674870" y="56864"/>
                  </a:lnTo>
                  <a:lnTo>
                    <a:pt x="723772" y="94750"/>
                  </a:lnTo>
                  <a:lnTo>
                    <a:pt x="793631" y="103959"/>
                  </a:lnTo>
                  <a:lnTo>
                    <a:pt x="788653" y="141731"/>
                  </a:lnTo>
                  <a:lnTo>
                    <a:pt x="795366" y="141731"/>
                  </a:lnTo>
                  <a:lnTo>
                    <a:pt x="828625" y="127787"/>
                  </a:lnTo>
                  <a:lnTo>
                    <a:pt x="698204" y="26744"/>
                  </a:lnTo>
                  <a:lnTo>
                    <a:pt x="691425" y="23387"/>
                  </a:lnTo>
                  <a:lnTo>
                    <a:pt x="684138" y="22906"/>
                  </a:lnTo>
                  <a:close/>
                </a:path>
                <a:path w="828675" h="193675">
                  <a:moveTo>
                    <a:pt x="783776" y="105277"/>
                  </a:moveTo>
                  <a:lnTo>
                    <a:pt x="753659" y="117905"/>
                  </a:lnTo>
                  <a:lnTo>
                    <a:pt x="779475" y="137905"/>
                  </a:lnTo>
                  <a:lnTo>
                    <a:pt x="783776" y="105277"/>
                  </a:lnTo>
                  <a:close/>
                </a:path>
                <a:path w="828675" h="193675">
                  <a:moveTo>
                    <a:pt x="793458" y="105277"/>
                  </a:moveTo>
                  <a:lnTo>
                    <a:pt x="783776" y="105277"/>
                  </a:lnTo>
                  <a:lnTo>
                    <a:pt x="779475" y="137905"/>
                  </a:lnTo>
                  <a:lnTo>
                    <a:pt x="789157" y="137905"/>
                  </a:lnTo>
                  <a:lnTo>
                    <a:pt x="793458" y="105277"/>
                  </a:lnTo>
                  <a:close/>
                </a:path>
                <a:path w="828675" h="193675">
                  <a:moveTo>
                    <a:pt x="4979" y="0"/>
                  </a:moveTo>
                  <a:lnTo>
                    <a:pt x="0" y="37772"/>
                  </a:lnTo>
                  <a:lnTo>
                    <a:pt x="718793" y="132523"/>
                  </a:lnTo>
                  <a:lnTo>
                    <a:pt x="753659" y="117905"/>
                  </a:lnTo>
                  <a:lnTo>
                    <a:pt x="723772" y="94750"/>
                  </a:lnTo>
                  <a:lnTo>
                    <a:pt x="4979" y="0"/>
                  </a:lnTo>
                  <a:close/>
                </a:path>
                <a:path w="828675" h="193675">
                  <a:moveTo>
                    <a:pt x="723772" y="94750"/>
                  </a:moveTo>
                  <a:lnTo>
                    <a:pt x="753659" y="117905"/>
                  </a:lnTo>
                  <a:lnTo>
                    <a:pt x="783776" y="105277"/>
                  </a:lnTo>
                  <a:lnTo>
                    <a:pt x="793458" y="105277"/>
                  </a:lnTo>
                  <a:lnTo>
                    <a:pt x="793631" y="103959"/>
                  </a:lnTo>
                  <a:lnTo>
                    <a:pt x="723772" y="9475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3599" y="1612900"/>
              <a:ext cx="596900" cy="3124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69064" y="1635758"/>
              <a:ext cx="487680" cy="3025140"/>
            </a:xfrm>
            <a:custGeom>
              <a:avLst/>
              <a:gdLst/>
              <a:ahLst/>
              <a:cxnLst/>
              <a:rect l="l" t="t" r="r" b="b"/>
              <a:pathLst>
                <a:path w="487679" h="3025140">
                  <a:moveTo>
                    <a:pt x="487680" y="0"/>
                  </a:moveTo>
                  <a:lnTo>
                    <a:pt x="0" y="3024683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1608" y="3361142"/>
              <a:ext cx="133077" cy="13307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2121" y="3522133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2625" y="3615267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06633" y="3373967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new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20189" y="2095500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31155" y="1630996"/>
            <a:ext cx="3107690" cy="3159125"/>
            <a:chOff x="2831155" y="1630996"/>
            <a:chExt cx="3107690" cy="3159125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2332" y="3128433"/>
              <a:ext cx="1485900" cy="5503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904465" y="3234184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57159" y="25146"/>
                  </a:moveTo>
                  <a:lnTo>
                    <a:pt x="1250614" y="25146"/>
                  </a:lnTo>
                  <a:lnTo>
                    <a:pt x="1257160" y="49688"/>
                  </a:lnTo>
                  <a:lnTo>
                    <a:pt x="1211768" y="61793"/>
                  </a:lnTo>
                  <a:lnTo>
                    <a:pt x="1177759" y="96025"/>
                  </a:lnTo>
                  <a:lnTo>
                    <a:pt x="1177786" y="104066"/>
                  </a:lnTo>
                  <a:lnTo>
                    <a:pt x="1187738" y="113953"/>
                  </a:lnTo>
                  <a:lnTo>
                    <a:pt x="1195778" y="113926"/>
                  </a:lnTo>
                  <a:lnTo>
                    <a:pt x="1278241" y="30923"/>
                  </a:lnTo>
                  <a:lnTo>
                    <a:pt x="1257159" y="25146"/>
                  </a:lnTo>
                  <a:close/>
                </a:path>
                <a:path w="1278254" h="383539">
                  <a:moveTo>
                    <a:pt x="1152446" y="51324"/>
                  </a:moveTo>
                  <a:lnTo>
                    <a:pt x="1078818" y="70958"/>
                  </a:lnTo>
                  <a:lnTo>
                    <a:pt x="1085363" y="95500"/>
                  </a:lnTo>
                  <a:lnTo>
                    <a:pt x="1158990" y="75867"/>
                  </a:lnTo>
                  <a:lnTo>
                    <a:pt x="1152446" y="51324"/>
                  </a:lnTo>
                  <a:close/>
                </a:path>
                <a:path w="1278254" h="383539">
                  <a:moveTo>
                    <a:pt x="1205224" y="37250"/>
                  </a:moveTo>
                  <a:lnTo>
                    <a:pt x="1176987" y="44780"/>
                  </a:lnTo>
                  <a:lnTo>
                    <a:pt x="1183533" y="69322"/>
                  </a:lnTo>
                  <a:lnTo>
                    <a:pt x="1211768" y="61793"/>
                  </a:lnTo>
                  <a:lnTo>
                    <a:pt x="1229533" y="43911"/>
                  </a:lnTo>
                  <a:lnTo>
                    <a:pt x="1205224" y="37250"/>
                  </a:lnTo>
                  <a:close/>
                </a:path>
                <a:path w="1278254" h="383539">
                  <a:moveTo>
                    <a:pt x="1229533" y="43911"/>
                  </a:moveTo>
                  <a:lnTo>
                    <a:pt x="1211768" y="61793"/>
                  </a:lnTo>
                  <a:lnTo>
                    <a:pt x="1257160" y="49688"/>
                  </a:lnTo>
                  <a:lnTo>
                    <a:pt x="1250530" y="49665"/>
                  </a:lnTo>
                  <a:lnTo>
                    <a:pt x="1229533" y="43911"/>
                  </a:lnTo>
                  <a:close/>
                </a:path>
                <a:path w="1278254" h="383539">
                  <a:moveTo>
                    <a:pt x="1244876" y="28467"/>
                  </a:moveTo>
                  <a:lnTo>
                    <a:pt x="1229533" y="43911"/>
                  </a:lnTo>
                  <a:lnTo>
                    <a:pt x="1250530" y="49665"/>
                  </a:lnTo>
                  <a:lnTo>
                    <a:pt x="1244876" y="28467"/>
                  </a:lnTo>
                  <a:close/>
                </a:path>
                <a:path w="1278254" h="383539">
                  <a:moveTo>
                    <a:pt x="1251500" y="28467"/>
                  </a:moveTo>
                  <a:lnTo>
                    <a:pt x="1244876" y="28467"/>
                  </a:lnTo>
                  <a:lnTo>
                    <a:pt x="1250530" y="49665"/>
                  </a:lnTo>
                  <a:lnTo>
                    <a:pt x="1257154" y="49665"/>
                  </a:lnTo>
                  <a:lnTo>
                    <a:pt x="1251500" y="28467"/>
                  </a:lnTo>
                  <a:close/>
                </a:path>
                <a:path w="1278254" h="383539">
                  <a:moveTo>
                    <a:pt x="1250614" y="25146"/>
                  </a:moveTo>
                  <a:lnTo>
                    <a:pt x="1205224" y="37250"/>
                  </a:lnTo>
                  <a:lnTo>
                    <a:pt x="1229533" y="43911"/>
                  </a:lnTo>
                  <a:lnTo>
                    <a:pt x="1244876" y="28467"/>
                  </a:lnTo>
                  <a:lnTo>
                    <a:pt x="1251500" y="28467"/>
                  </a:lnTo>
                  <a:lnTo>
                    <a:pt x="1250614" y="25146"/>
                  </a:lnTo>
                  <a:close/>
                </a:path>
                <a:path w="1278254" h="383539">
                  <a:moveTo>
                    <a:pt x="1165398" y="0"/>
                  </a:moveTo>
                  <a:lnTo>
                    <a:pt x="1158412" y="3981"/>
                  </a:lnTo>
                  <a:lnTo>
                    <a:pt x="1154704" y="17509"/>
                  </a:lnTo>
                  <a:lnTo>
                    <a:pt x="1158685" y="24497"/>
                  </a:lnTo>
                  <a:lnTo>
                    <a:pt x="1205224" y="37250"/>
                  </a:lnTo>
                  <a:lnTo>
                    <a:pt x="1250614" y="25146"/>
                  </a:lnTo>
                  <a:lnTo>
                    <a:pt x="1257159" y="25146"/>
                  </a:lnTo>
                  <a:lnTo>
                    <a:pt x="1165398" y="0"/>
                  </a:lnTo>
                  <a:close/>
                </a:path>
                <a:path w="1278254" h="383539">
                  <a:moveTo>
                    <a:pt x="1054276" y="77503"/>
                  </a:moveTo>
                  <a:lnTo>
                    <a:pt x="980649" y="97137"/>
                  </a:lnTo>
                  <a:lnTo>
                    <a:pt x="987193" y="121678"/>
                  </a:lnTo>
                  <a:lnTo>
                    <a:pt x="1060820" y="102045"/>
                  </a:lnTo>
                  <a:lnTo>
                    <a:pt x="1054276" y="77503"/>
                  </a:lnTo>
                  <a:close/>
                </a:path>
                <a:path w="1278254" h="383539">
                  <a:moveTo>
                    <a:pt x="956106" y="103681"/>
                  </a:moveTo>
                  <a:lnTo>
                    <a:pt x="882479" y="123315"/>
                  </a:lnTo>
                  <a:lnTo>
                    <a:pt x="889024" y="147857"/>
                  </a:lnTo>
                  <a:lnTo>
                    <a:pt x="962651" y="128224"/>
                  </a:lnTo>
                  <a:lnTo>
                    <a:pt x="956106" y="103681"/>
                  </a:lnTo>
                  <a:close/>
                </a:path>
                <a:path w="1278254" h="383539">
                  <a:moveTo>
                    <a:pt x="857937" y="129860"/>
                  </a:moveTo>
                  <a:lnTo>
                    <a:pt x="784310" y="149494"/>
                  </a:lnTo>
                  <a:lnTo>
                    <a:pt x="790854" y="174035"/>
                  </a:lnTo>
                  <a:lnTo>
                    <a:pt x="864481" y="154402"/>
                  </a:lnTo>
                  <a:lnTo>
                    <a:pt x="857937" y="129860"/>
                  </a:lnTo>
                  <a:close/>
                </a:path>
                <a:path w="1278254" h="383539">
                  <a:moveTo>
                    <a:pt x="759767" y="156038"/>
                  </a:moveTo>
                  <a:lnTo>
                    <a:pt x="686140" y="175671"/>
                  </a:lnTo>
                  <a:lnTo>
                    <a:pt x="692684" y="200214"/>
                  </a:lnTo>
                  <a:lnTo>
                    <a:pt x="766312" y="180580"/>
                  </a:lnTo>
                  <a:lnTo>
                    <a:pt x="759767" y="156038"/>
                  </a:lnTo>
                  <a:close/>
                </a:path>
                <a:path w="1278254" h="383539">
                  <a:moveTo>
                    <a:pt x="661597" y="182217"/>
                  </a:moveTo>
                  <a:lnTo>
                    <a:pt x="587970" y="201849"/>
                  </a:lnTo>
                  <a:lnTo>
                    <a:pt x="594516" y="226392"/>
                  </a:lnTo>
                  <a:lnTo>
                    <a:pt x="668143" y="206758"/>
                  </a:lnTo>
                  <a:lnTo>
                    <a:pt x="661597" y="182217"/>
                  </a:lnTo>
                  <a:close/>
                </a:path>
                <a:path w="1278254" h="383539">
                  <a:moveTo>
                    <a:pt x="563429" y="208395"/>
                  </a:moveTo>
                  <a:lnTo>
                    <a:pt x="489802" y="228028"/>
                  </a:lnTo>
                  <a:lnTo>
                    <a:pt x="496346" y="252571"/>
                  </a:lnTo>
                  <a:lnTo>
                    <a:pt x="569973" y="232937"/>
                  </a:lnTo>
                  <a:lnTo>
                    <a:pt x="563429" y="208395"/>
                  </a:lnTo>
                  <a:close/>
                </a:path>
                <a:path w="1278254" h="383539">
                  <a:moveTo>
                    <a:pt x="465259" y="234574"/>
                  </a:moveTo>
                  <a:lnTo>
                    <a:pt x="391632" y="254207"/>
                  </a:lnTo>
                  <a:lnTo>
                    <a:pt x="398176" y="278749"/>
                  </a:lnTo>
                  <a:lnTo>
                    <a:pt x="471803" y="259115"/>
                  </a:lnTo>
                  <a:lnTo>
                    <a:pt x="465259" y="234574"/>
                  </a:lnTo>
                  <a:close/>
                </a:path>
                <a:path w="1278254" h="383539">
                  <a:moveTo>
                    <a:pt x="367089" y="260751"/>
                  </a:moveTo>
                  <a:lnTo>
                    <a:pt x="293462" y="280385"/>
                  </a:lnTo>
                  <a:lnTo>
                    <a:pt x="300007" y="304928"/>
                  </a:lnTo>
                  <a:lnTo>
                    <a:pt x="373634" y="285294"/>
                  </a:lnTo>
                  <a:lnTo>
                    <a:pt x="367089" y="260751"/>
                  </a:lnTo>
                  <a:close/>
                </a:path>
                <a:path w="1278254" h="383539">
                  <a:moveTo>
                    <a:pt x="268919" y="286929"/>
                  </a:moveTo>
                  <a:lnTo>
                    <a:pt x="195292" y="306564"/>
                  </a:lnTo>
                  <a:lnTo>
                    <a:pt x="201837" y="331106"/>
                  </a:lnTo>
                  <a:lnTo>
                    <a:pt x="275464" y="311472"/>
                  </a:lnTo>
                  <a:lnTo>
                    <a:pt x="268919" y="286929"/>
                  </a:lnTo>
                  <a:close/>
                </a:path>
                <a:path w="1278254" h="383539">
                  <a:moveTo>
                    <a:pt x="170750" y="313108"/>
                  </a:moveTo>
                  <a:lnTo>
                    <a:pt x="97123" y="332742"/>
                  </a:lnTo>
                  <a:lnTo>
                    <a:pt x="103667" y="357285"/>
                  </a:lnTo>
                  <a:lnTo>
                    <a:pt x="177295" y="337651"/>
                  </a:lnTo>
                  <a:lnTo>
                    <a:pt x="170750" y="313108"/>
                  </a:lnTo>
                  <a:close/>
                </a:path>
                <a:path w="1278254" h="383539">
                  <a:moveTo>
                    <a:pt x="72581" y="339286"/>
                  </a:moveTo>
                  <a:lnTo>
                    <a:pt x="0" y="358641"/>
                  </a:lnTo>
                  <a:lnTo>
                    <a:pt x="6544" y="383184"/>
                  </a:lnTo>
                  <a:lnTo>
                    <a:pt x="79126" y="363829"/>
                  </a:lnTo>
                  <a:lnTo>
                    <a:pt x="72581" y="339286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73032" y="3064933"/>
              <a:ext cx="855133" cy="27516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426374" y="3101367"/>
              <a:ext cx="756285" cy="163830"/>
            </a:xfrm>
            <a:custGeom>
              <a:avLst/>
              <a:gdLst/>
              <a:ahLst/>
              <a:cxnLst/>
              <a:rect l="l" t="t" r="r" b="b"/>
              <a:pathLst>
                <a:path w="756285" h="163829">
                  <a:moveTo>
                    <a:pt x="756274" y="1637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030987" y="3441700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197609" y="1113177"/>
            <a:ext cx="655955" cy="369570"/>
          </a:xfrm>
          <a:custGeom>
            <a:avLst/>
            <a:gdLst/>
            <a:ahLst/>
            <a:cxnLst/>
            <a:rect l="l" t="t" r="r" b="b"/>
            <a:pathLst>
              <a:path w="655954" h="369569">
                <a:moveTo>
                  <a:pt x="655686" y="0"/>
                </a:moveTo>
                <a:lnTo>
                  <a:pt x="0" y="0"/>
                </a:lnTo>
                <a:lnTo>
                  <a:pt x="0" y="369332"/>
                </a:lnTo>
                <a:lnTo>
                  <a:pt x="655686" y="369332"/>
                </a:lnTo>
                <a:lnTo>
                  <a:pt x="65568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197609" y="1113176"/>
            <a:ext cx="65595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After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95700" y="3069166"/>
            <a:ext cx="787400" cy="779145"/>
            <a:chOff x="3695700" y="3069166"/>
            <a:chExt cx="787400" cy="779145"/>
          </a:xfrm>
        </p:grpSpPr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95700" y="3069166"/>
              <a:ext cx="787400" cy="77893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907674" y="3087824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29" h="527050">
                  <a:moveTo>
                    <a:pt x="58639" y="353434"/>
                  </a:moveTo>
                  <a:lnTo>
                    <a:pt x="51731" y="355803"/>
                  </a:lnTo>
                  <a:lnTo>
                    <a:pt x="46216" y="360591"/>
                  </a:lnTo>
                  <a:lnTo>
                    <a:pt x="42845" y="367364"/>
                  </a:lnTo>
                  <a:lnTo>
                    <a:pt x="0" y="526685"/>
                  </a:lnTo>
                  <a:lnTo>
                    <a:pt x="50685" y="513638"/>
                  </a:lnTo>
                  <a:lnTo>
                    <a:pt x="40275" y="513638"/>
                  </a:lnTo>
                  <a:lnTo>
                    <a:pt x="13479" y="486552"/>
                  </a:lnTo>
                  <a:lnTo>
                    <a:pt x="63572" y="436996"/>
                  </a:lnTo>
                  <a:lnTo>
                    <a:pt x="79637" y="377257"/>
                  </a:lnTo>
                  <a:lnTo>
                    <a:pt x="80118" y="369707"/>
                  </a:lnTo>
                  <a:lnTo>
                    <a:pt x="77748" y="362800"/>
                  </a:lnTo>
                  <a:lnTo>
                    <a:pt x="72960" y="357285"/>
                  </a:lnTo>
                  <a:lnTo>
                    <a:pt x="66188" y="353914"/>
                  </a:lnTo>
                  <a:lnTo>
                    <a:pt x="58639" y="353434"/>
                  </a:lnTo>
                  <a:close/>
                </a:path>
                <a:path w="532129" h="527050">
                  <a:moveTo>
                    <a:pt x="63572" y="436996"/>
                  </a:moveTo>
                  <a:lnTo>
                    <a:pt x="13479" y="486552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2" y="505043"/>
                  </a:lnTo>
                  <a:lnTo>
                    <a:pt x="22128" y="481647"/>
                  </a:lnTo>
                  <a:lnTo>
                    <a:pt x="53753" y="473507"/>
                  </a:lnTo>
                  <a:lnTo>
                    <a:pt x="63572" y="436996"/>
                  </a:lnTo>
                  <a:close/>
                </a:path>
                <a:path w="532129" h="527050">
                  <a:moveTo>
                    <a:pt x="157830" y="448262"/>
                  </a:moveTo>
                  <a:lnTo>
                    <a:pt x="150276" y="448661"/>
                  </a:lnTo>
                  <a:lnTo>
                    <a:pt x="90368" y="464082"/>
                  </a:lnTo>
                  <a:lnTo>
                    <a:pt x="40275" y="513638"/>
                  </a:lnTo>
                  <a:lnTo>
                    <a:pt x="50685" y="513638"/>
                  </a:lnTo>
                  <a:lnTo>
                    <a:pt x="159773" y="485559"/>
                  </a:lnTo>
                  <a:lnTo>
                    <a:pt x="166581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5" y="455553"/>
                  </a:lnTo>
                  <a:lnTo>
                    <a:pt x="164712" y="450706"/>
                  </a:lnTo>
                  <a:lnTo>
                    <a:pt x="157830" y="448262"/>
                  </a:lnTo>
                  <a:close/>
                </a:path>
                <a:path w="532129" h="527050">
                  <a:moveTo>
                    <a:pt x="53753" y="473507"/>
                  </a:moveTo>
                  <a:lnTo>
                    <a:pt x="22128" y="481647"/>
                  </a:lnTo>
                  <a:lnTo>
                    <a:pt x="45272" y="505043"/>
                  </a:lnTo>
                  <a:lnTo>
                    <a:pt x="53753" y="473507"/>
                  </a:lnTo>
                  <a:close/>
                </a:path>
                <a:path w="532129" h="527050">
                  <a:moveTo>
                    <a:pt x="90368" y="464082"/>
                  </a:moveTo>
                  <a:lnTo>
                    <a:pt x="53753" y="473507"/>
                  </a:lnTo>
                  <a:lnTo>
                    <a:pt x="45272" y="505043"/>
                  </a:lnTo>
                  <a:lnTo>
                    <a:pt x="48963" y="505043"/>
                  </a:lnTo>
                  <a:lnTo>
                    <a:pt x="90368" y="464082"/>
                  </a:lnTo>
                  <a:close/>
                </a:path>
                <a:path w="532129" h="527050">
                  <a:moveTo>
                    <a:pt x="505302" y="0"/>
                  </a:moveTo>
                  <a:lnTo>
                    <a:pt x="63572" y="436996"/>
                  </a:lnTo>
                  <a:lnTo>
                    <a:pt x="53753" y="473507"/>
                  </a:lnTo>
                  <a:lnTo>
                    <a:pt x="90368" y="464082"/>
                  </a:lnTo>
                  <a:lnTo>
                    <a:pt x="532098" y="27085"/>
                  </a:lnTo>
                  <a:lnTo>
                    <a:pt x="505302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4544755" y="346286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48310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Perceptron</a:t>
            </a:r>
            <a:r>
              <a:rPr spc="-85" dirty="0"/>
              <a:t> </a:t>
            </a:r>
            <a:r>
              <a:rPr spc="-5" dirty="0"/>
              <a:t>Learnability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400"/>
            <a:ext cx="7771130" cy="312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Obviously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Perceptron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cannot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learn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what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cannot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represent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linearly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separable functions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333333"/>
              </a:buClr>
              <a:buFont typeface="Arial MT"/>
              <a:buChar char="–"/>
            </a:pP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 MT"/>
              <a:buChar char="–"/>
            </a:pPr>
            <a:endParaRPr sz="1950">
              <a:latin typeface="Calibri"/>
              <a:cs typeface="Calibri"/>
            </a:endParaRPr>
          </a:p>
          <a:p>
            <a:pPr marL="355600" marR="493395" indent="-342900">
              <a:lnSpc>
                <a:spcPct val="799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Minsky </a:t>
            </a:r>
            <a:r>
              <a:rPr sz="2400" dirty="0">
                <a:solidFill>
                  <a:srgbClr val="3366CC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Papert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(1969)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wrote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influential book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demonstrating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Perceptron’s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representational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limitations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42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Parity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functions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can’t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learned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(XOR)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ts val="1910"/>
              </a:lnSpc>
              <a:spcBef>
                <a:spcPts val="3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But</a:t>
            </a:r>
            <a:r>
              <a:rPr sz="16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alibri"/>
                <a:cs typeface="Calibri"/>
              </a:rPr>
              <a:t>already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know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Calibri"/>
                <a:cs typeface="Calibri"/>
              </a:rPr>
              <a:t>XOR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linearly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alibri"/>
                <a:cs typeface="Calibri"/>
              </a:rPr>
              <a:t>separable</a:t>
            </a:r>
            <a:endParaRPr sz="1600">
              <a:latin typeface="Calibri"/>
              <a:cs typeface="Calibri"/>
            </a:endParaRPr>
          </a:p>
          <a:p>
            <a:pPr marL="755650" lvl="1" indent="-285750">
              <a:lnSpc>
                <a:spcPts val="239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Feature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transformation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trick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2693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</a:t>
            </a:r>
            <a:r>
              <a:rPr spc="-70" dirty="0"/>
              <a:t>n</a:t>
            </a:r>
            <a:r>
              <a:rPr spc="-35" dirty="0"/>
              <a:t>v</a:t>
            </a:r>
            <a:r>
              <a:rPr spc="-5" dirty="0"/>
              <a:t>e</a:t>
            </a:r>
            <a:r>
              <a:rPr spc="-50" dirty="0"/>
              <a:t>r</a:t>
            </a:r>
            <a:r>
              <a:rPr spc="-30" dirty="0"/>
              <a:t>g</a:t>
            </a:r>
            <a:r>
              <a:rPr spc="-5" dirty="0"/>
              <a:t>en</a:t>
            </a:r>
            <a:r>
              <a:rPr spc="-10" dirty="0"/>
              <a:t>c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7952"/>
            <a:ext cx="7784465" cy="17081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20" dirty="0">
                <a:solidFill>
                  <a:srgbClr val="3366CC"/>
                </a:solidFill>
                <a:latin typeface="Calibri"/>
                <a:cs typeface="Calibri"/>
              </a:rPr>
              <a:t>Convergence</a:t>
            </a:r>
            <a:r>
              <a:rPr sz="2800" spc="-2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Calibri"/>
                <a:cs typeface="Calibri"/>
              </a:rPr>
              <a:t>theorem</a:t>
            </a:r>
            <a:endParaRPr sz="2800">
              <a:latin typeface="Calibri"/>
              <a:cs typeface="Calibri"/>
            </a:endParaRPr>
          </a:p>
          <a:p>
            <a:pPr marL="755650" marR="5080" indent="-285750">
              <a:lnSpc>
                <a:spcPct val="100099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–</a:t>
            </a:r>
            <a:r>
              <a:rPr sz="2400" spc="2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there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exist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that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consistent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(i.e.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is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linearly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separable), the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perceptron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algorithm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converge.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2693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</a:t>
            </a:r>
            <a:r>
              <a:rPr spc="-70" dirty="0"/>
              <a:t>n</a:t>
            </a:r>
            <a:r>
              <a:rPr spc="-35" dirty="0"/>
              <a:t>v</a:t>
            </a:r>
            <a:r>
              <a:rPr spc="-5" dirty="0"/>
              <a:t>e</a:t>
            </a:r>
            <a:r>
              <a:rPr spc="-50" dirty="0"/>
              <a:t>r</a:t>
            </a:r>
            <a:r>
              <a:rPr spc="-30" dirty="0"/>
              <a:t>g</a:t>
            </a:r>
            <a:r>
              <a:rPr spc="-5" dirty="0"/>
              <a:t>en</a:t>
            </a:r>
            <a:r>
              <a:rPr spc="-10" dirty="0"/>
              <a:t>c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7952"/>
            <a:ext cx="7784465" cy="38290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20" dirty="0">
                <a:solidFill>
                  <a:srgbClr val="3366CC"/>
                </a:solidFill>
                <a:latin typeface="Calibri"/>
                <a:cs typeface="Calibri"/>
              </a:rPr>
              <a:t>Convergence</a:t>
            </a:r>
            <a:r>
              <a:rPr sz="2800" spc="-2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Calibri"/>
                <a:cs typeface="Calibri"/>
              </a:rPr>
              <a:t>theorem</a:t>
            </a:r>
            <a:endParaRPr sz="2800">
              <a:latin typeface="Calibri"/>
              <a:cs typeface="Calibri"/>
            </a:endParaRPr>
          </a:p>
          <a:p>
            <a:pPr marL="755650" marR="5080" indent="-285750">
              <a:lnSpc>
                <a:spcPct val="100099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there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exist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set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weights that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are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consistent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(i.e.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is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linearly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separable), the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perceptron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algorithm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converge.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33"/>
              </a:buClr>
              <a:buFont typeface="Arial MT"/>
              <a:buChar char="–"/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3366CC"/>
                </a:solidFill>
                <a:latin typeface="Calibri"/>
                <a:cs typeface="Calibri"/>
              </a:rPr>
              <a:t>Cycling</a:t>
            </a:r>
            <a:r>
              <a:rPr sz="2800" spc="-3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Calibri"/>
                <a:cs typeface="Calibri"/>
              </a:rPr>
              <a:t>theorem</a:t>
            </a:r>
            <a:endParaRPr sz="2800">
              <a:latin typeface="Calibri"/>
              <a:cs typeface="Calibri"/>
            </a:endParaRPr>
          </a:p>
          <a:p>
            <a:pPr marL="755650" marR="47625" indent="-285750">
              <a:lnSpc>
                <a:spcPts val="2870"/>
              </a:lnSpc>
              <a:spcBef>
                <a:spcPts val="71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If 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linearly separable,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then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eventually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repeat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same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set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5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enter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infinite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45231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Summary:</a:t>
            </a:r>
            <a:r>
              <a:rPr spc="-70" dirty="0"/>
              <a:t> </a:t>
            </a:r>
            <a:r>
              <a:rPr spc="-25" dirty="0"/>
              <a:t>Perceptron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400"/>
            <a:ext cx="7624445" cy="423231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866140" indent="-342900">
              <a:lnSpc>
                <a:spcPct val="799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Online learning algorithm, very widely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used,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easy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implement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3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Additive updates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to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3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Geometric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interpretation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solidFill>
                  <a:srgbClr val="3366CC"/>
                </a:solidFill>
                <a:latin typeface="Calibri"/>
                <a:cs typeface="Calibri"/>
              </a:rPr>
              <a:t>You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should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66CC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 able </a:t>
            </a:r>
            <a:r>
              <a:rPr sz="2400" spc="-15" dirty="0">
                <a:solidFill>
                  <a:srgbClr val="3366CC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implement</a:t>
            </a:r>
            <a:r>
              <a:rPr sz="2400" spc="-1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66CC"/>
                </a:solidFill>
                <a:latin typeface="Calibri"/>
                <a:cs typeface="Calibri"/>
              </a:rPr>
              <a:t>Perceptron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algorithm</a:t>
            </a:r>
            <a:endParaRPr lang="en-US" sz="2400" spc="-5" dirty="0">
              <a:solidFill>
                <a:srgbClr val="3366CC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>
                <a:solidFill>
                  <a:srgbClr val="3366CC"/>
                </a:solidFill>
                <a:latin typeface="Calibri"/>
                <a:cs typeface="Calibri"/>
              </a:rPr>
              <a:t>Follow the tutorial : https://www.tutorialspoint.com/tensorflow/tensorflow_single_layer_perceptron.htm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4899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Recall:</a:t>
            </a:r>
            <a:r>
              <a:rPr spc="-25" dirty="0"/>
              <a:t> </a:t>
            </a:r>
            <a:r>
              <a:rPr spc="-5" dirty="0"/>
              <a:t>Linear</a:t>
            </a:r>
            <a:r>
              <a:rPr spc="-20" dirty="0"/>
              <a:t> </a:t>
            </a:r>
            <a:r>
              <a:rPr spc="-15" dirty="0"/>
              <a:t>Classifiers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538393"/>
            <a:ext cx="7855584" cy="47358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dimensional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2400" dirty="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label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1}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3250" dirty="0">
              <a:latin typeface="Calibri"/>
              <a:cs typeface="Calibri"/>
            </a:endParaRPr>
          </a:p>
          <a:p>
            <a:pPr marL="381000" marR="30480" indent="-342900">
              <a:lnSpc>
                <a:spcPct val="100699"/>
              </a:lnSpc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i="1" spc="-5" dirty="0">
                <a:solidFill>
                  <a:srgbClr val="3366CC"/>
                </a:solidFill>
                <a:latin typeface="Calibri"/>
                <a:cs typeface="Calibri"/>
              </a:rPr>
              <a:t>Linear </a:t>
            </a:r>
            <a:r>
              <a:rPr sz="2400" i="1" dirty="0">
                <a:solidFill>
                  <a:srgbClr val="3366CC"/>
                </a:solidFill>
                <a:latin typeface="Calibri"/>
                <a:cs typeface="Calibri"/>
              </a:rPr>
              <a:t>Threshold </a:t>
            </a:r>
            <a:r>
              <a:rPr sz="2400" i="1" spc="-5" dirty="0">
                <a:solidFill>
                  <a:srgbClr val="3366CC"/>
                </a:solidFill>
                <a:latin typeface="Calibri"/>
                <a:cs typeface="Calibri"/>
              </a:rPr>
              <a:t>Units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(LTUs)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classify an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using 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classification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rule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600" dirty="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buFont typeface="Arial MT"/>
              <a:buChar char="–"/>
              <a:tabLst>
                <a:tab pos="78105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b)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sgn(b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333333"/>
                </a:solidFill>
                <a:latin typeface="Symbol"/>
                <a:cs typeface="Symbol"/>
              </a:rPr>
              <a:t>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333333"/>
              </a:buClr>
              <a:buFont typeface="Arial MT"/>
              <a:buChar char="–"/>
            </a:pPr>
            <a:endParaRPr sz="3250" dirty="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buFont typeface="Arial MT"/>
              <a:buChar char="–"/>
              <a:tabLst>
                <a:tab pos="781050" algn="l"/>
              </a:tabLst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≥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→</a:t>
            </a:r>
            <a:r>
              <a:rPr sz="2400" spc="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81050" algn="l"/>
                <a:tab pos="2274570" algn="l"/>
              </a:tabLst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	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→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-1</a:t>
            </a:r>
            <a:endParaRPr sz="2400" dirty="0">
              <a:latin typeface="Calibri"/>
              <a:cs typeface="Calibri"/>
            </a:endParaRPr>
          </a:p>
          <a:p>
            <a:pPr marL="913765">
              <a:lnSpc>
                <a:spcPct val="100000"/>
              </a:lnSpc>
              <a:spcBef>
                <a:spcPts val="1520"/>
              </a:spcBef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called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bias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term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4899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Recall:</a:t>
            </a:r>
            <a:r>
              <a:rPr spc="-25" dirty="0"/>
              <a:t> </a:t>
            </a:r>
            <a:r>
              <a:rPr spc="-5" dirty="0"/>
              <a:t>Linear</a:t>
            </a:r>
            <a:r>
              <a:rPr spc="-20" dirty="0"/>
              <a:t> </a:t>
            </a:r>
            <a:r>
              <a:rPr spc="-15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39" y="4079296"/>
            <a:ext cx="4985385" cy="21996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–</a:t>
            </a:r>
            <a:r>
              <a:rPr sz="2400" spc="2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b)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sgn(b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333333"/>
                </a:solidFill>
                <a:latin typeface="Symbol"/>
                <a:cs typeface="Symbol"/>
              </a:rPr>
              <a:t>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–</a:t>
            </a:r>
            <a:r>
              <a:rPr sz="2400" spc="2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¸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–</a:t>
            </a:r>
            <a:r>
              <a:rPr sz="2400" spc="2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&lt;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-1</a:t>
            </a:r>
            <a:endParaRPr sz="24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1555"/>
              </a:spcBef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called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bias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0308" y="3729338"/>
            <a:ext cx="7373620" cy="2845435"/>
            <a:chOff x="590308" y="3729338"/>
            <a:chExt cx="7373620" cy="2845435"/>
          </a:xfrm>
        </p:grpSpPr>
        <p:sp>
          <p:nvSpPr>
            <p:cNvPr id="5" name="object 5"/>
            <p:cNvSpPr/>
            <p:nvPr/>
          </p:nvSpPr>
          <p:spPr>
            <a:xfrm>
              <a:off x="590308" y="3889095"/>
              <a:ext cx="7373620" cy="2685415"/>
            </a:xfrm>
            <a:custGeom>
              <a:avLst/>
              <a:gdLst/>
              <a:ahLst/>
              <a:cxnLst/>
              <a:rect l="l" t="t" r="r" b="b"/>
              <a:pathLst>
                <a:path w="7373620" h="2685415">
                  <a:moveTo>
                    <a:pt x="7373061" y="0"/>
                  </a:moveTo>
                  <a:lnTo>
                    <a:pt x="0" y="0"/>
                  </a:lnTo>
                  <a:lnTo>
                    <a:pt x="0" y="2685326"/>
                  </a:lnTo>
                  <a:lnTo>
                    <a:pt x="7373061" y="2685326"/>
                  </a:lnTo>
                  <a:lnTo>
                    <a:pt x="7373061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0108" y="4641768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0" y="284117"/>
                  </a:moveTo>
                  <a:lnTo>
                    <a:pt x="3718" y="238032"/>
                  </a:lnTo>
                  <a:lnTo>
                    <a:pt x="14484" y="194314"/>
                  </a:lnTo>
                  <a:lnTo>
                    <a:pt x="31712" y="153549"/>
                  </a:lnTo>
                  <a:lnTo>
                    <a:pt x="54818" y="116321"/>
                  </a:lnTo>
                  <a:lnTo>
                    <a:pt x="83216" y="83216"/>
                  </a:lnTo>
                  <a:lnTo>
                    <a:pt x="116321" y="54818"/>
                  </a:lnTo>
                  <a:lnTo>
                    <a:pt x="153549" y="31712"/>
                  </a:lnTo>
                  <a:lnTo>
                    <a:pt x="194314" y="14484"/>
                  </a:lnTo>
                  <a:lnTo>
                    <a:pt x="238032" y="3718"/>
                  </a:lnTo>
                  <a:lnTo>
                    <a:pt x="284117" y="0"/>
                  </a:lnTo>
                  <a:lnTo>
                    <a:pt x="330202" y="3718"/>
                  </a:lnTo>
                  <a:lnTo>
                    <a:pt x="373920" y="14484"/>
                  </a:lnTo>
                  <a:lnTo>
                    <a:pt x="414685" y="31712"/>
                  </a:lnTo>
                  <a:lnTo>
                    <a:pt x="451913" y="54818"/>
                  </a:lnTo>
                  <a:lnTo>
                    <a:pt x="485018" y="83216"/>
                  </a:lnTo>
                  <a:lnTo>
                    <a:pt x="513416" y="116321"/>
                  </a:lnTo>
                  <a:lnTo>
                    <a:pt x="536522" y="153549"/>
                  </a:lnTo>
                  <a:lnTo>
                    <a:pt x="553750" y="194314"/>
                  </a:lnTo>
                  <a:lnTo>
                    <a:pt x="564516" y="238032"/>
                  </a:lnTo>
                  <a:lnTo>
                    <a:pt x="568235" y="284117"/>
                  </a:lnTo>
                  <a:lnTo>
                    <a:pt x="564516" y="330202"/>
                  </a:lnTo>
                  <a:lnTo>
                    <a:pt x="553750" y="373920"/>
                  </a:lnTo>
                  <a:lnTo>
                    <a:pt x="536522" y="414685"/>
                  </a:lnTo>
                  <a:lnTo>
                    <a:pt x="513416" y="451913"/>
                  </a:lnTo>
                  <a:lnTo>
                    <a:pt x="485018" y="485018"/>
                  </a:lnTo>
                  <a:lnTo>
                    <a:pt x="451913" y="513416"/>
                  </a:lnTo>
                  <a:lnTo>
                    <a:pt x="414685" y="536522"/>
                  </a:lnTo>
                  <a:lnTo>
                    <a:pt x="373920" y="553750"/>
                  </a:lnTo>
                  <a:lnTo>
                    <a:pt x="330202" y="564516"/>
                  </a:lnTo>
                  <a:lnTo>
                    <a:pt x="284117" y="568235"/>
                  </a:lnTo>
                  <a:lnTo>
                    <a:pt x="238032" y="564516"/>
                  </a:lnTo>
                  <a:lnTo>
                    <a:pt x="194314" y="553750"/>
                  </a:lnTo>
                  <a:lnTo>
                    <a:pt x="153549" y="536522"/>
                  </a:lnTo>
                  <a:lnTo>
                    <a:pt x="116321" y="513416"/>
                  </a:lnTo>
                  <a:lnTo>
                    <a:pt x="83216" y="485018"/>
                  </a:lnTo>
                  <a:lnTo>
                    <a:pt x="54818" y="451913"/>
                  </a:lnTo>
                  <a:lnTo>
                    <a:pt x="31712" y="414685"/>
                  </a:lnTo>
                  <a:lnTo>
                    <a:pt x="14484" y="373920"/>
                  </a:lnTo>
                  <a:lnTo>
                    <a:pt x="3718" y="330202"/>
                  </a:lnTo>
                  <a:lnTo>
                    <a:pt x="0" y="284117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0108" y="3742038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284116" y="0"/>
                  </a:moveTo>
                  <a:lnTo>
                    <a:pt x="238031" y="3718"/>
                  </a:lnTo>
                  <a:lnTo>
                    <a:pt x="194313" y="14484"/>
                  </a:lnTo>
                  <a:lnTo>
                    <a:pt x="153548" y="31712"/>
                  </a:lnTo>
                  <a:lnTo>
                    <a:pt x="116321" y="54817"/>
                  </a:lnTo>
                  <a:lnTo>
                    <a:pt x="83215" y="83215"/>
                  </a:lnTo>
                  <a:lnTo>
                    <a:pt x="54817" y="116321"/>
                  </a:lnTo>
                  <a:lnTo>
                    <a:pt x="31712" y="153548"/>
                  </a:lnTo>
                  <a:lnTo>
                    <a:pt x="14484" y="194313"/>
                  </a:lnTo>
                  <a:lnTo>
                    <a:pt x="3718" y="238031"/>
                  </a:lnTo>
                  <a:lnTo>
                    <a:pt x="0" y="284116"/>
                  </a:lnTo>
                  <a:lnTo>
                    <a:pt x="3718" y="330202"/>
                  </a:lnTo>
                  <a:lnTo>
                    <a:pt x="14484" y="373919"/>
                  </a:lnTo>
                  <a:lnTo>
                    <a:pt x="31712" y="414685"/>
                  </a:lnTo>
                  <a:lnTo>
                    <a:pt x="54817" y="451913"/>
                  </a:lnTo>
                  <a:lnTo>
                    <a:pt x="83215" y="485018"/>
                  </a:lnTo>
                  <a:lnTo>
                    <a:pt x="116321" y="513416"/>
                  </a:lnTo>
                  <a:lnTo>
                    <a:pt x="153548" y="536521"/>
                  </a:lnTo>
                  <a:lnTo>
                    <a:pt x="194313" y="553750"/>
                  </a:lnTo>
                  <a:lnTo>
                    <a:pt x="238031" y="564516"/>
                  </a:lnTo>
                  <a:lnTo>
                    <a:pt x="284116" y="568234"/>
                  </a:lnTo>
                  <a:lnTo>
                    <a:pt x="330202" y="564516"/>
                  </a:lnTo>
                  <a:lnTo>
                    <a:pt x="373919" y="553750"/>
                  </a:lnTo>
                  <a:lnTo>
                    <a:pt x="414685" y="536521"/>
                  </a:lnTo>
                  <a:lnTo>
                    <a:pt x="451913" y="513416"/>
                  </a:lnTo>
                  <a:lnTo>
                    <a:pt x="485018" y="485018"/>
                  </a:lnTo>
                  <a:lnTo>
                    <a:pt x="513416" y="451913"/>
                  </a:lnTo>
                  <a:lnTo>
                    <a:pt x="536521" y="414685"/>
                  </a:lnTo>
                  <a:lnTo>
                    <a:pt x="553750" y="373919"/>
                  </a:lnTo>
                  <a:lnTo>
                    <a:pt x="564516" y="330202"/>
                  </a:lnTo>
                  <a:lnTo>
                    <a:pt x="568234" y="284116"/>
                  </a:lnTo>
                  <a:lnTo>
                    <a:pt x="564516" y="238031"/>
                  </a:lnTo>
                  <a:lnTo>
                    <a:pt x="553750" y="194313"/>
                  </a:lnTo>
                  <a:lnTo>
                    <a:pt x="536521" y="153548"/>
                  </a:lnTo>
                  <a:lnTo>
                    <a:pt x="513416" y="116321"/>
                  </a:lnTo>
                  <a:lnTo>
                    <a:pt x="485018" y="83215"/>
                  </a:lnTo>
                  <a:lnTo>
                    <a:pt x="451913" y="54817"/>
                  </a:lnTo>
                  <a:lnTo>
                    <a:pt x="414685" y="31712"/>
                  </a:lnTo>
                  <a:lnTo>
                    <a:pt x="373919" y="14484"/>
                  </a:lnTo>
                  <a:lnTo>
                    <a:pt x="330202" y="3718"/>
                  </a:lnTo>
                  <a:lnTo>
                    <a:pt x="28411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0108" y="3742038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0" y="284117"/>
                  </a:moveTo>
                  <a:lnTo>
                    <a:pt x="3718" y="238032"/>
                  </a:lnTo>
                  <a:lnTo>
                    <a:pt x="14484" y="194314"/>
                  </a:lnTo>
                  <a:lnTo>
                    <a:pt x="31712" y="153549"/>
                  </a:lnTo>
                  <a:lnTo>
                    <a:pt x="54818" y="116321"/>
                  </a:lnTo>
                  <a:lnTo>
                    <a:pt x="83216" y="83216"/>
                  </a:lnTo>
                  <a:lnTo>
                    <a:pt x="116321" y="54818"/>
                  </a:lnTo>
                  <a:lnTo>
                    <a:pt x="153549" y="31712"/>
                  </a:lnTo>
                  <a:lnTo>
                    <a:pt x="194314" y="14484"/>
                  </a:lnTo>
                  <a:lnTo>
                    <a:pt x="238032" y="3718"/>
                  </a:lnTo>
                  <a:lnTo>
                    <a:pt x="284117" y="0"/>
                  </a:lnTo>
                  <a:lnTo>
                    <a:pt x="330202" y="3718"/>
                  </a:lnTo>
                  <a:lnTo>
                    <a:pt x="373920" y="14484"/>
                  </a:lnTo>
                  <a:lnTo>
                    <a:pt x="414685" y="31712"/>
                  </a:lnTo>
                  <a:lnTo>
                    <a:pt x="451913" y="54818"/>
                  </a:lnTo>
                  <a:lnTo>
                    <a:pt x="485018" y="83216"/>
                  </a:lnTo>
                  <a:lnTo>
                    <a:pt x="513416" y="116321"/>
                  </a:lnTo>
                  <a:lnTo>
                    <a:pt x="536522" y="153549"/>
                  </a:lnTo>
                  <a:lnTo>
                    <a:pt x="553750" y="194314"/>
                  </a:lnTo>
                  <a:lnTo>
                    <a:pt x="564516" y="238032"/>
                  </a:lnTo>
                  <a:lnTo>
                    <a:pt x="568235" y="284117"/>
                  </a:lnTo>
                  <a:lnTo>
                    <a:pt x="564516" y="330202"/>
                  </a:lnTo>
                  <a:lnTo>
                    <a:pt x="553750" y="373920"/>
                  </a:lnTo>
                  <a:lnTo>
                    <a:pt x="536522" y="414685"/>
                  </a:lnTo>
                  <a:lnTo>
                    <a:pt x="513416" y="451913"/>
                  </a:lnTo>
                  <a:lnTo>
                    <a:pt x="485018" y="485018"/>
                  </a:lnTo>
                  <a:lnTo>
                    <a:pt x="451913" y="513416"/>
                  </a:lnTo>
                  <a:lnTo>
                    <a:pt x="414685" y="536522"/>
                  </a:lnTo>
                  <a:lnTo>
                    <a:pt x="373920" y="553750"/>
                  </a:lnTo>
                  <a:lnTo>
                    <a:pt x="330202" y="564516"/>
                  </a:lnTo>
                  <a:lnTo>
                    <a:pt x="284117" y="568235"/>
                  </a:lnTo>
                  <a:lnTo>
                    <a:pt x="238032" y="564516"/>
                  </a:lnTo>
                  <a:lnTo>
                    <a:pt x="194314" y="553750"/>
                  </a:lnTo>
                  <a:lnTo>
                    <a:pt x="153549" y="536522"/>
                  </a:lnTo>
                  <a:lnTo>
                    <a:pt x="116321" y="513416"/>
                  </a:lnTo>
                  <a:lnTo>
                    <a:pt x="83216" y="485018"/>
                  </a:lnTo>
                  <a:lnTo>
                    <a:pt x="54818" y="451913"/>
                  </a:lnTo>
                  <a:lnTo>
                    <a:pt x="31712" y="414685"/>
                  </a:lnTo>
                  <a:lnTo>
                    <a:pt x="14484" y="373920"/>
                  </a:lnTo>
                  <a:lnTo>
                    <a:pt x="3718" y="330202"/>
                  </a:lnTo>
                  <a:lnTo>
                    <a:pt x="0" y="284117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5940" y="1538393"/>
            <a:ext cx="7804784" cy="35242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dimensional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label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1}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3250">
              <a:latin typeface="Calibri"/>
              <a:cs typeface="Calibri"/>
            </a:endParaRPr>
          </a:p>
          <a:p>
            <a:pPr marL="355600" marR="5080" indent="-342900">
              <a:lnSpc>
                <a:spcPct val="100699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3366CC"/>
                </a:solidFill>
                <a:latin typeface="Calibri"/>
                <a:cs typeface="Calibri"/>
              </a:rPr>
              <a:t>Linear </a:t>
            </a:r>
            <a:r>
              <a:rPr sz="2400" i="1" dirty="0">
                <a:solidFill>
                  <a:srgbClr val="3366CC"/>
                </a:solidFill>
                <a:latin typeface="Calibri"/>
                <a:cs typeface="Calibri"/>
              </a:rPr>
              <a:t>Threshold </a:t>
            </a:r>
            <a:r>
              <a:rPr sz="2400" i="1" spc="-5" dirty="0">
                <a:solidFill>
                  <a:srgbClr val="3366CC"/>
                </a:solidFill>
                <a:latin typeface="Calibri"/>
                <a:cs typeface="Calibri"/>
              </a:rPr>
              <a:t>Units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(LTUs)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classify an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using 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classification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rule</a:t>
            </a:r>
            <a:endParaRPr sz="2400">
              <a:latin typeface="Calibri"/>
              <a:cs typeface="Calibri"/>
            </a:endParaRPr>
          </a:p>
          <a:p>
            <a:pPr marL="1101725" algn="ctr">
              <a:lnSpc>
                <a:spcPct val="100000"/>
              </a:lnSpc>
              <a:spcBef>
                <a:spcPts val="1585"/>
              </a:spcBef>
            </a:pPr>
            <a:r>
              <a:rPr sz="1800" spc="-5" dirty="0">
                <a:solidFill>
                  <a:srgbClr val="333333"/>
                </a:solidFill>
                <a:latin typeface="Cambria Math"/>
                <a:cs typeface="Cambria Math"/>
              </a:rPr>
              <a:t>sgn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mbria Math"/>
              <a:cs typeface="Cambria Math"/>
            </a:endParaRPr>
          </a:p>
          <a:p>
            <a:pPr marL="1101090" algn="ctr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∑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92974" y="4279899"/>
            <a:ext cx="4414520" cy="1901825"/>
            <a:chOff x="2392974" y="4279899"/>
            <a:chExt cx="4414520" cy="19018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8832" y="5181599"/>
              <a:ext cx="2493432" cy="7408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62429" y="5210004"/>
              <a:ext cx="2402205" cy="645160"/>
            </a:xfrm>
            <a:custGeom>
              <a:avLst/>
              <a:gdLst/>
              <a:ahLst/>
              <a:cxnLst/>
              <a:rect l="l" t="t" r="r" b="b"/>
              <a:pathLst>
                <a:path w="2402204" h="645160">
                  <a:moveTo>
                    <a:pt x="0" y="645003"/>
                  </a:moveTo>
                  <a:lnTo>
                    <a:pt x="2401797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9967" y="5181599"/>
              <a:ext cx="1892300" cy="740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62617" y="5210004"/>
              <a:ext cx="1802130" cy="645160"/>
            </a:xfrm>
            <a:custGeom>
              <a:avLst/>
              <a:gdLst/>
              <a:ahLst/>
              <a:cxnLst/>
              <a:rect l="l" t="t" r="r" b="b"/>
              <a:pathLst>
                <a:path w="1802129" h="645160">
                  <a:moveTo>
                    <a:pt x="0" y="645003"/>
                  </a:moveTo>
                  <a:lnTo>
                    <a:pt x="1801609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6867" y="5181599"/>
              <a:ext cx="1295400" cy="74083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62805" y="5210004"/>
              <a:ext cx="1201420" cy="645160"/>
            </a:xfrm>
            <a:custGeom>
              <a:avLst/>
              <a:gdLst/>
              <a:ahLst/>
              <a:cxnLst/>
              <a:rect l="l" t="t" r="r" b="b"/>
              <a:pathLst>
                <a:path w="1201420" h="645160">
                  <a:moveTo>
                    <a:pt x="0" y="645003"/>
                  </a:moveTo>
                  <a:lnTo>
                    <a:pt x="1201421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8000" y="5181599"/>
              <a:ext cx="694266" cy="74083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62993" y="5210004"/>
              <a:ext cx="601345" cy="645160"/>
            </a:xfrm>
            <a:custGeom>
              <a:avLst/>
              <a:gdLst/>
              <a:ahLst/>
              <a:cxnLst/>
              <a:rect l="l" t="t" r="r" b="b"/>
              <a:pathLst>
                <a:path w="601345" h="645160">
                  <a:moveTo>
                    <a:pt x="0" y="645003"/>
                  </a:moveTo>
                  <a:lnTo>
                    <a:pt x="601233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4900" y="5181600"/>
              <a:ext cx="97366" cy="736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63180" y="5210004"/>
              <a:ext cx="1270" cy="645160"/>
            </a:xfrm>
            <a:custGeom>
              <a:avLst/>
              <a:gdLst/>
              <a:ahLst/>
              <a:cxnLst/>
              <a:rect l="l" t="t" r="r" b="b"/>
              <a:pathLst>
                <a:path w="1270" h="645160">
                  <a:moveTo>
                    <a:pt x="0" y="645003"/>
                  </a:moveTo>
                  <a:lnTo>
                    <a:pt x="1045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4900" y="5181599"/>
              <a:ext cx="694266" cy="74083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64225" y="5210004"/>
              <a:ext cx="599440" cy="645160"/>
            </a:xfrm>
            <a:custGeom>
              <a:avLst/>
              <a:gdLst/>
              <a:ahLst/>
              <a:cxnLst/>
              <a:rect l="l" t="t" r="r" b="b"/>
              <a:pathLst>
                <a:path w="599439" h="645160">
                  <a:moveTo>
                    <a:pt x="599143" y="6450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4900" y="5181599"/>
              <a:ext cx="1295400" cy="7408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64226" y="5210004"/>
              <a:ext cx="1199515" cy="645160"/>
            </a:xfrm>
            <a:custGeom>
              <a:avLst/>
              <a:gdLst/>
              <a:ahLst/>
              <a:cxnLst/>
              <a:rect l="l" t="t" r="r" b="b"/>
              <a:pathLst>
                <a:path w="1199514" h="645160">
                  <a:moveTo>
                    <a:pt x="1199331" y="6450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4900" y="5181599"/>
              <a:ext cx="1892300" cy="74083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964225" y="5210004"/>
              <a:ext cx="1799589" cy="645160"/>
            </a:xfrm>
            <a:custGeom>
              <a:avLst/>
              <a:gdLst/>
              <a:ahLst/>
              <a:cxnLst/>
              <a:rect l="l" t="t" r="r" b="b"/>
              <a:pathLst>
                <a:path w="1799590" h="645160">
                  <a:moveTo>
                    <a:pt x="1799520" y="6450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14900" y="4279899"/>
              <a:ext cx="97366" cy="4233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64226" y="4310272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4">
                  <a:moveTo>
                    <a:pt x="0" y="331496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5674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3" y="0"/>
                  </a:moveTo>
                  <a:lnTo>
                    <a:pt x="107207" y="7991"/>
                  </a:lnTo>
                  <a:lnTo>
                    <a:pt x="64176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6" y="283263"/>
                  </a:lnTo>
                  <a:lnTo>
                    <a:pt x="107207" y="305516"/>
                  </a:lnTo>
                  <a:lnTo>
                    <a:pt x="156753" y="313508"/>
                  </a:lnTo>
                  <a:lnTo>
                    <a:pt x="206300" y="305516"/>
                  </a:lnTo>
                  <a:lnTo>
                    <a:pt x="249330" y="283263"/>
                  </a:lnTo>
                  <a:lnTo>
                    <a:pt x="283263" y="249330"/>
                  </a:lnTo>
                  <a:lnTo>
                    <a:pt x="305516" y="206300"/>
                  </a:lnTo>
                  <a:lnTo>
                    <a:pt x="313508" y="156753"/>
                  </a:lnTo>
                  <a:lnTo>
                    <a:pt x="305516" y="107207"/>
                  </a:lnTo>
                  <a:lnTo>
                    <a:pt x="283263" y="64177"/>
                  </a:lnTo>
                  <a:lnTo>
                    <a:pt x="249330" y="30244"/>
                  </a:lnTo>
                  <a:lnTo>
                    <a:pt x="206300" y="7991"/>
                  </a:lnTo>
                  <a:lnTo>
                    <a:pt x="156753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05674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5861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05861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6049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06049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6237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06237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425712" y="5371249"/>
            <a:ext cx="2221230" cy="7791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81280" algn="r">
              <a:lnSpc>
                <a:spcPct val="100000"/>
              </a:lnSpc>
              <a:spcBef>
                <a:spcPts val="905"/>
              </a:spcBef>
              <a:tabLst>
                <a:tab pos="503555" algn="l"/>
                <a:tab pos="1010285" algn="l"/>
                <a:tab pos="1520190" algn="l"/>
              </a:tabLst>
            </a:pPr>
            <a:r>
              <a:rPr sz="1800" spc="-4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60" baseline="-14957" dirty="0">
                <a:solidFill>
                  <a:srgbClr val="333333"/>
                </a:solidFill>
                <a:latin typeface="Cambria Math"/>
                <a:cs typeface="Cambria Math"/>
              </a:rPr>
              <a:t>1	</a:t>
            </a:r>
            <a:r>
              <a:rPr sz="1800" spc="7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104" baseline="-14957" dirty="0">
                <a:solidFill>
                  <a:srgbClr val="333333"/>
                </a:solidFill>
                <a:latin typeface="Cambria Math"/>
                <a:cs typeface="Cambria Math"/>
              </a:rPr>
              <a:t>(	</a:t>
            </a:r>
            <a:r>
              <a:rPr sz="1800" spc="7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104" baseline="-14957" dirty="0">
                <a:solidFill>
                  <a:srgbClr val="333333"/>
                </a:solidFill>
                <a:latin typeface="Cambria Math"/>
                <a:cs typeface="Cambria Math"/>
              </a:rPr>
              <a:t>)	</a:t>
            </a:r>
            <a:r>
              <a:rPr sz="1800" spc="35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52" baseline="-14957" dirty="0">
                <a:solidFill>
                  <a:srgbClr val="333333"/>
                </a:solidFill>
                <a:latin typeface="Cambria Math"/>
                <a:cs typeface="Cambria Math"/>
              </a:rPr>
              <a:t>*</a:t>
            </a:r>
            <a:endParaRPr sz="1950" baseline="-14957">
              <a:latin typeface="Cambria Math"/>
              <a:cs typeface="Cambria Math"/>
            </a:endParaRPr>
          </a:p>
          <a:p>
            <a:pPr marR="149225" algn="r">
              <a:lnSpc>
                <a:spcPct val="100000"/>
              </a:lnSpc>
              <a:spcBef>
                <a:spcPts val="805"/>
              </a:spcBef>
              <a:tabLst>
                <a:tab pos="596900" algn="l"/>
                <a:tab pos="1197610" algn="l"/>
                <a:tab pos="1797685" algn="l"/>
              </a:tabLst>
            </a:pPr>
            <a:r>
              <a:rPr sz="1800" spc="-1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-22" baseline="-14957" dirty="0">
                <a:solidFill>
                  <a:srgbClr val="333333"/>
                </a:solidFill>
                <a:latin typeface="Cambria Math"/>
                <a:cs typeface="Cambria Math"/>
              </a:rPr>
              <a:t>1	</a:t>
            </a:r>
            <a:r>
              <a:rPr sz="1800" spc="9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142" baseline="-14957" dirty="0">
                <a:solidFill>
                  <a:srgbClr val="333333"/>
                </a:solidFill>
                <a:latin typeface="Cambria Math"/>
                <a:cs typeface="Cambria Math"/>
              </a:rPr>
              <a:t>(	</a:t>
            </a:r>
            <a:r>
              <a:rPr sz="1800" spc="9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142" baseline="-14957" dirty="0">
                <a:solidFill>
                  <a:srgbClr val="333333"/>
                </a:solidFill>
                <a:latin typeface="Cambria Math"/>
                <a:cs typeface="Cambria Math"/>
              </a:rPr>
              <a:t>)	</a:t>
            </a:r>
            <a:r>
              <a:rPr sz="1800" spc="90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135" baseline="-14957" dirty="0">
                <a:solidFill>
                  <a:srgbClr val="333333"/>
                </a:solidFill>
                <a:latin typeface="Cambria Math"/>
                <a:cs typeface="Cambria Math"/>
              </a:rPr>
              <a:t>*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793725" y="5842307"/>
            <a:ext cx="1539875" cy="339090"/>
            <a:chOff x="4793725" y="5842307"/>
            <a:chExt cx="1539875" cy="339090"/>
          </a:xfrm>
        </p:grpSpPr>
        <p:sp>
          <p:nvSpPr>
            <p:cNvPr id="39" name="object 39"/>
            <p:cNvSpPr/>
            <p:nvPr/>
          </p:nvSpPr>
          <p:spPr>
            <a:xfrm>
              <a:off x="4806425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6425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06614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3" y="0"/>
                  </a:moveTo>
                  <a:lnTo>
                    <a:pt x="107207" y="7991"/>
                  </a:lnTo>
                  <a:lnTo>
                    <a:pt x="64176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6" y="283263"/>
                  </a:lnTo>
                  <a:lnTo>
                    <a:pt x="107207" y="305516"/>
                  </a:lnTo>
                  <a:lnTo>
                    <a:pt x="156753" y="313508"/>
                  </a:lnTo>
                  <a:lnTo>
                    <a:pt x="206300" y="305516"/>
                  </a:lnTo>
                  <a:lnTo>
                    <a:pt x="249330" y="283263"/>
                  </a:lnTo>
                  <a:lnTo>
                    <a:pt x="283263" y="249330"/>
                  </a:lnTo>
                  <a:lnTo>
                    <a:pt x="305516" y="206300"/>
                  </a:lnTo>
                  <a:lnTo>
                    <a:pt x="313508" y="156753"/>
                  </a:lnTo>
                  <a:lnTo>
                    <a:pt x="305516" y="107207"/>
                  </a:lnTo>
                  <a:lnTo>
                    <a:pt x="283263" y="64177"/>
                  </a:lnTo>
                  <a:lnTo>
                    <a:pt x="249330" y="30244"/>
                  </a:lnTo>
                  <a:lnTo>
                    <a:pt x="206300" y="7991"/>
                  </a:lnTo>
                  <a:lnTo>
                    <a:pt x="156753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06614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06801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06801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48312" y="5371249"/>
            <a:ext cx="1631314" cy="7791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5"/>
              </a:spcBef>
              <a:tabLst>
                <a:tab pos="569595" algn="l"/>
                <a:tab pos="1076325" algn="l"/>
              </a:tabLst>
            </a:pPr>
            <a:r>
              <a:rPr sz="1800" spc="-145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217" baseline="-14957" dirty="0">
                <a:solidFill>
                  <a:srgbClr val="333333"/>
                </a:solidFill>
                <a:latin typeface="Cambria Math"/>
                <a:cs typeface="Cambria Math"/>
              </a:rPr>
              <a:t>+	</a:t>
            </a:r>
            <a:r>
              <a:rPr sz="1800" spc="-2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30" baseline="-14957" dirty="0">
                <a:solidFill>
                  <a:srgbClr val="333333"/>
                </a:solidFill>
                <a:latin typeface="Cambria Math"/>
                <a:cs typeface="Cambria Math"/>
              </a:rPr>
              <a:t>6	</a:t>
            </a:r>
            <a:r>
              <a:rPr sz="1800" spc="-2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30" baseline="-14957" dirty="0">
                <a:solidFill>
                  <a:srgbClr val="333333"/>
                </a:solidFill>
                <a:latin typeface="Cambria Math"/>
                <a:cs typeface="Cambria Math"/>
              </a:rPr>
              <a:t>7</a:t>
            </a:r>
            <a:endParaRPr sz="1950" baseline="-14957">
              <a:latin typeface="Cambria Math"/>
              <a:cs typeface="Cambria Math"/>
            </a:endParaRPr>
          </a:p>
          <a:p>
            <a:pPr marL="125730">
              <a:lnSpc>
                <a:spcPct val="100000"/>
              </a:lnSpc>
              <a:spcBef>
                <a:spcPts val="805"/>
              </a:spcBef>
              <a:tabLst>
                <a:tab pos="726440" algn="l"/>
                <a:tab pos="1326515" algn="l"/>
              </a:tabLst>
            </a:pPr>
            <a:r>
              <a:rPr sz="1800" spc="-120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-179" baseline="-14957" dirty="0">
                <a:solidFill>
                  <a:srgbClr val="333333"/>
                </a:solidFill>
                <a:latin typeface="Cambria Math"/>
                <a:cs typeface="Cambria Math"/>
              </a:rPr>
              <a:t>+	</a:t>
            </a:r>
            <a:r>
              <a:rPr sz="1800" spc="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7" baseline="-14957" dirty="0">
                <a:solidFill>
                  <a:srgbClr val="333333"/>
                </a:solidFill>
                <a:latin typeface="Cambria Math"/>
                <a:cs typeface="Cambria Math"/>
              </a:rPr>
              <a:t>6	</a:t>
            </a:r>
            <a:r>
              <a:rPr sz="1800" spc="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7" baseline="-14957" dirty="0">
                <a:solidFill>
                  <a:srgbClr val="333333"/>
                </a:solidFill>
                <a:latin typeface="Cambria Math"/>
                <a:cs typeface="Cambria Math"/>
              </a:rPr>
              <a:t>7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914900" y="5181599"/>
            <a:ext cx="2620645" cy="1000125"/>
            <a:chOff x="4914900" y="5181599"/>
            <a:chExt cx="2620645" cy="1000125"/>
          </a:xfrm>
        </p:grpSpPr>
        <p:sp>
          <p:nvSpPr>
            <p:cNvPr id="47" name="object 47"/>
            <p:cNvSpPr/>
            <p:nvPr/>
          </p:nvSpPr>
          <p:spPr>
            <a:xfrm>
              <a:off x="6606990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06990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09268" y="5855006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8"/>
                  </a:lnTo>
                  <a:lnTo>
                    <a:pt x="0" y="156754"/>
                  </a:lnTo>
                  <a:lnTo>
                    <a:pt x="7991" y="206300"/>
                  </a:lnTo>
                  <a:lnTo>
                    <a:pt x="30244" y="249331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0" y="305516"/>
                  </a:lnTo>
                  <a:lnTo>
                    <a:pt x="249331" y="283263"/>
                  </a:lnTo>
                  <a:lnTo>
                    <a:pt x="283263" y="249331"/>
                  </a:lnTo>
                  <a:lnTo>
                    <a:pt x="305516" y="206300"/>
                  </a:lnTo>
                  <a:lnTo>
                    <a:pt x="313508" y="156754"/>
                  </a:lnTo>
                  <a:lnTo>
                    <a:pt x="305516" y="107208"/>
                  </a:lnTo>
                  <a:lnTo>
                    <a:pt x="283263" y="64177"/>
                  </a:lnTo>
                  <a:lnTo>
                    <a:pt x="249331" y="30244"/>
                  </a:lnTo>
                  <a:lnTo>
                    <a:pt x="206300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09268" y="5855006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4900" y="5181599"/>
              <a:ext cx="2493432" cy="74083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964225" y="5210004"/>
              <a:ext cx="2402205" cy="645160"/>
            </a:xfrm>
            <a:custGeom>
              <a:avLst/>
              <a:gdLst/>
              <a:ahLst/>
              <a:cxnLst/>
              <a:rect l="l" t="t" r="r" b="b"/>
              <a:pathLst>
                <a:path w="2402204" h="645160">
                  <a:moveTo>
                    <a:pt x="2401797" y="64500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280602" y="5371249"/>
            <a:ext cx="1186180" cy="7791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5"/>
              </a:spcBef>
              <a:tabLst>
                <a:tab pos="575310" algn="l"/>
              </a:tabLst>
            </a:pPr>
            <a:r>
              <a:rPr sz="1800" spc="-2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30" baseline="-14957" dirty="0">
                <a:solidFill>
                  <a:srgbClr val="333333"/>
                </a:solidFill>
                <a:latin typeface="Cambria Math"/>
                <a:cs typeface="Cambria Math"/>
              </a:rPr>
              <a:t>8	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  <a:p>
            <a:pPr marL="394335">
              <a:lnSpc>
                <a:spcPct val="100000"/>
              </a:lnSpc>
              <a:spcBef>
                <a:spcPts val="805"/>
              </a:spcBef>
              <a:tabLst>
                <a:tab pos="1020444" algn="l"/>
              </a:tabLst>
            </a:pPr>
            <a:r>
              <a:rPr sz="1800" spc="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7" baseline="-14957" dirty="0">
                <a:solidFill>
                  <a:srgbClr val="333333"/>
                </a:solidFill>
                <a:latin typeface="Cambria Math"/>
                <a:cs typeface="Cambria Math"/>
              </a:rPr>
              <a:t>8	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6981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linear</a:t>
            </a:r>
            <a:r>
              <a:rPr spc="-5" dirty="0"/>
              <a:t> </a:t>
            </a:r>
            <a:r>
              <a:rPr spc="-1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9586" y="4114800"/>
            <a:ext cx="2298065" cy="13963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728345" algn="just">
              <a:lnSpc>
                <a:spcPts val="2130"/>
              </a:lnSpc>
              <a:spcBef>
                <a:spcPts val="195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n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dimensions,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linear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ts val="2170"/>
              </a:lnSpc>
              <a:spcBef>
                <a:spcPts val="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represents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hyperplane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separates</a:t>
            </a:r>
            <a:r>
              <a:rPr sz="1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space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two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half-spaces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0689" y="3403600"/>
            <a:ext cx="350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775" baseline="-19519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2775" baseline="-19519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0311" y="6007100"/>
            <a:ext cx="350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775" baseline="-19519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endParaRPr sz="2775" baseline="-19519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81797" y="1397317"/>
            <a:ext cx="5963285" cy="4937125"/>
            <a:chOff x="1681797" y="1397317"/>
            <a:chExt cx="5963285" cy="4937125"/>
          </a:xfrm>
        </p:grpSpPr>
        <p:sp>
          <p:nvSpPr>
            <p:cNvPr id="7" name="object 7"/>
            <p:cNvSpPr/>
            <p:nvPr/>
          </p:nvSpPr>
          <p:spPr>
            <a:xfrm>
              <a:off x="4429759" y="1402080"/>
              <a:ext cx="0" cy="4927600"/>
            </a:xfrm>
            <a:custGeom>
              <a:avLst/>
              <a:gdLst/>
              <a:ahLst/>
              <a:cxnLst/>
              <a:rect l="l" t="t" r="r" b="b"/>
              <a:pathLst>
                <a:path h="4927600">
                  <a:moveTo>
                    <a:pt x="0" y="0"/>
                  </a:moveTo>
                  <a:lnTo>
                    <a:pt x="1" y="4927600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6559" y="3677919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595376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92784" y="2026919"/>
            <a:ext cx="964565" cy="10248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4200" b="1" baseline="-992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4200" b="1" spc="-179" baseline="-99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200" b="1" spc="-225" baseline="-6944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4200" b="1" spc="-225" baseline="-28769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800" b="1" spc="-15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4200" b="1" spc="-225" baseline="-24801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endParaRPr sz="4200" baseline="-24801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575"/>
              </a:spcBef>
            </a:pPr>
            <a:r>
              <a:rPr sz="4200" b="1" baseline="-2976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4200" b="1" spc="-195" baseline="-2976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0366" y="3704167"/>
            <a:ext cx="596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</a:tabLst>
            </a:pPr>
            <a:r>
              <a:rPr sz="4200" b="1" baseline="-4960" dirty="0">
                <a:solidFill>
                  <a:srgbClr val="CC3333"/>
                </a:solidFill>
                <a:latin typeface="Calibri"/>
                <a:cs typeface="Calibri"/>
              </a:rPr>
              <a:t>-	</a:t>
            </a:r>
            <a:r>
              <a:rPr sz="2800" b="1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3310" y="4601633"/>
            <a:ext cx="490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2800" b="1" spc="-29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4200" b="1" baseline="-2380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4200" b="1" spc="-442" baseline="-23809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4200" b="1" baseline="-4761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endParaRPr sz="4200" baseline="-47619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6763" y="4042833"/>
            <a:ext cx="1030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21005" algn="l"/>
              </a:tabLst>
            </a:pPr>
            <a:r>
              <a:rPr sz="4200" b="1" spc="217" baseline="-2876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4200" b="1" baseline="-28769" dirty="0">
                <a:solidFill>
                  <a:srgbClr val="CC3333"/>
                </a:solidFill>
                <a:latin typeface="Calibri"/>
                <a:cs typeface="Calibri"/>
              </a:rPr>
              <a:t>-	</a:t>
            </a:r>
            <a:r>
              <a:rPr sz="2800" b="1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2800" b="1" spc="-29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4200" b="1" spc="-382" baseline="-2380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2800" b="1" spc="-220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4200" b="1" baseline="2876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4200" b="1" spc="-442" baseline="28769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4200" b="1" baseline="4960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endParaRPr sz="4200" baseline="496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9163" y="4381500"/>
            <a:ext cx="72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73405" algn="l"/>
              </a:tabLst>
            </a:pPr>
            <a:r>
              <a:rPr sz="2800" b="1" spc="-95" dirty="0">
                <a:solidFill>
                  <a:srgbClr val="CC3333"/>
                </a:solidFill>
                <a:latin typeface="Calibri"/>
                <a:cs typeface="Calibri"/>
              </a:rPr>
              <a:t>--</a:t>
            </a:r>
            <a:r>
              <a:rPr sz="4200" b="1" spc="-142" baseline="-23809" dirty="0">
                <a:solidFill>
                  <a:srgbClr val="CC3333"/>
                </a:solidFill>
                <a:latin typeface="Calibri"/>
                <a:cs typeface="Calibri"/>
              </a:rPr>
              <a:t>--	</a:t>
            </a:r>
            <a:r>
              <a:rPr sz="4200" b="1" baseline="4960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endParaRPr sz="4200" baseline="496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181" y="1045633"/>
            <a:ext cx="3622675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7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sgn(b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+w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240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240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885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+w</a:t>
            </a:r>
            <a:r>
              <a:rPr sz="1800" baseline="-20833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800" spc="195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800" spc="187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w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=0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65300" y="1875365"/>
            <a:ext cx="3937000" cy="4288790"/>
            <a:chOff x="1765300" y="1875365"/>
            <a:chExt cx="3937000" cy="428879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875365"/>
              <a:ext cx="3937000" cy="42883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15890" y="1904721"/>
              <a:ext cx="3830320" cy="4185920"/>
            </a:xfrm>
            <a:custGeom>
              <a:avLst/>
              <a:gdLst/>
              <a:ahLst/>
              <a:cxnLst/>
              <a:rect l="l" t="t" r="r" b="b"/>
              <a:pathLst>
                <a:path w="3830320" h="4185920">
                  <a:moveTo>
                    <a:pt x="0" y="0"/>
                  </a:moveTo>
                  <a:lnTo>
                    <a:pt x="3830320" y="418592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5632" y="2036233"/>
              <a:ext cx="512233" cy="5122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56844" y="217274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79632" y="35644"/>
                  </a:moveTo>
                  <a:lnTo>
                    <a:pt x="255256" y="42059"/>
                  </a:lnTo>
                  <a:lnTo>
                    <a:pt x="0" y="297317"/>
                  </a:lnTo>
                  <a:lnTo>
                    <a:pt x="17960" y="315277"/>
                  </a:lnTo>
                  <a:lnTo>
                    <a:pt x="273217" y="60020"/>
                  </a:lnTo>
                  <a:lnTo>
                    <a:pt x="279632" y="35644"/>
                  </a:lnTo>
                  <a:close/>
                </a:path>
                <a:path w="315594" h="315594">
                  <a:moveTo>
                    <a:pt x="312950" y="8841"/>
                  </a:moveTo>
                  <a:lnTo>
                    <a:pt x="288474" y="8841"/>
                  </a:lnTo>
                  <a:lnTo>
                    <a:pt x="306435" y="26802"/>
                  </a:lnTo>
                  <a:lnTo>
                    <a:pt x="273217" y="60020"/>
                  </a:lnTo>
                  <a:lnTo>
                    <a:pt x="260936" y="106685"/>
                  </a:lnTo>
                  <a:lnTo>
                    <a:pt x="264989" y="113631"/>
                  </a:lnTo>
                  <a:lnTo>
                    <a:pt x="278555" y="117201"/>
                  </a:lnTo>
                  <a:lnTo>
                    <a:pt x="285501" y="113149"/>
                  </a:lnTo>
                  <a:lnTo>
                    <a:pt x="312950" y="8841"/>
                  </a:lnTo>
                  <a:close/>
                </a:path>
                <a:path w="315594" h="315594">
                  <a:moveTo>
                    <a:pt x="294222" y="14589"/>
                  </a:moveTo>
                  <a:lnTo>
                    <a:pt x="285173" y="14589"/>
                  </a:lnTo>
                  <a:lnTo>
                    <a:pt x="300686" y="30104"/>
                  </a:lnTo>
                  <a:lnTo>
                    <a:pt x="279632" y="35644"/>
                  </a:lnTo>
                  <a:lnTo>
                    <a:pt x="273217" y="60020"/>
                  </a:lnTo>
                  <a:lnTo>
                    <a:pt x="306435" y="26802"/>
                  </a:lnTo>
                  <a:lnTo>
                    <a:pt x="294222" y="14589"/>
                  </a:lnTo>
                  <a:close/>
                </a:path>
                <a:path w="315594" h="315594">
                  <a:moveTo>
                    <a:pt x="315277" y="0"/>
                  </a:moveTo>
                  <a:lnTo>
                    <a:pt x="202126" y="29776"/>
                  </a:lnTo>
                  <a:lnTo>
                    <a:pt x="198075" y="36722"/>
                  </a:lnTo>
                  <a:lnTo>
                    <a:pt x="201645" y="50288"/>
                  </a:lnTo>
                  <a:lnTo>
                    <a:pt x="208591" y="54339"/>
                  </a:lnTo>
                  <a:lnTo>
                    <a:pt x="255256" y="42059"/>
                  </a:lnTo>
                  <a:lnTo>
                    <a:pt x="288474" y="8841"/>
                  </a:lnTo>
                  <a:lnTo>
                    <a:pt x="312950" y="8841"/>
                  </a:lnTo>
                  <a:lnTo>
                    <a:pt x="315277" y="0"/>
                  </a:lnTo>
                  <a:close/>
                </a:path>
                <a:path w="315594" h="315594">
                  <a:moveTo>
                    <a:pt x="288474" y="8841"/>
                  </a:moveTo>
                  <a:lnTo>
                    <a:pt x="255256" y="42059"/>
                  </a:lnTo>
                  <a:lnTo>
                    <a:pt x="279632" y="35644"/>
                  </a:lnTo>
                  <a:lnTo>
                    <a:pt x="285173" y="14589"/>
                  </a:lnTo>
                  <a:lnTo>
                    <a:pt x="294222" y="14589"/>
                  </a:lnTo>
                  <a:lnTo>
                    <a:pt x="288474" y="8841"/>
                  </a:lnTo>
                  <a:close/>
                </a:path>
                <a:path w="315594" h="315594">
                  <a:moveTo>
                    <a:pt x="285173" y="14589"/>
                  </a:moveTo>
                  <a:lnTo>
                    <a:pt x="279632" y="35644"/>
                  </a:lnTo>
                  <a:lnTo>
                    <a:pt x="300686" y="30104"/>
                  </a:lnTo>
                  <a:lnTo>
                    <a:pt x="285173" y="14589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7267" y="3234266"/>
              <a:ext cx="512233" cy="51646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20779" y="337162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79632" y="35644"/>
                  </a:moveTo>
                  <a:lnTo>
                    <a:pt x="255257" y="42059"/>
                  </a:lnTo>
                  <a:lnTo>
                    <a:pt x="0" y="297317"/>
                  </a:lnTo>
                  <a:lnTo>
                    <a:pt x="17960" y="315277"/>
                  </a:lnTo>
                  <a:lnTo>
                    <a:pt x="273218" y="60019"/>
                  </a:lnTo>
                  <a:lnTo>
                    <a:pt x="279632" y="35644"/>
                  </a:lnTo>
                  <a:close/>
                </a:path>
                <a:path w="315595" h="315595">
                  <a:moveTo>
                    <a:pt x="312950" y="8841"/>
                  </a:moveTo>
                  <a:lnTo>
                    <a:pt x="288475" y="8841"/>
                  </a:lnTo>
                  <a:lnTo>
                    <a:pt x="306435" y="26802"/>
                  </a:lnTo>
                  <a:lnTo>
                    <a:pt x="273218" y="60019"/>
                  </a:lnTo>
                  <a:lnTo>
                    <a:pt x="260938" y="106685"/>
                  </a:lnTo>
                  <a:lnTo>
                    <a:pt x="264989" y="113631"/>
                  </a:lnTo>
                  <a:lnTo>
                    <a:pt x="278555" y="117201"/>
                  </a:lnTo>
                  <a:lnTo>
                    <a:pt x="285501" y="113149"/>
                  </a:lnTo>
                  <a:lnTo>
                    <a:pt x="312950" y="8841"/>
                  </a:lnTo>
                  <a:close/>
                </a:path>
                <a:path w="315595" h="315595">
                  <a:moveTo>
                    <a:pt x="294223" y="14589"/>
                  </a:moveTo>
                  <a:lnTo>
                    <a:pt x="285173" y="14589"/>
                  </a:lnTo>
                  <a:lnTo>
                    <a:pt x="300687" y="30104"/>
                  </a:lnTo>
                  <a:lnTo>
                    <a:pt x="279632" y="35644"/>
                  </a:lnTo>
                  <a:lnTo>
                    <a:pt x="273218" y="60019"/>
                  </a:lnTo>
                  <a:lnTo>
                    <a:pt x="306435" y="26802"/>
                  </a:lnTo>
                  <a:lnTo>
                    <a:pt x="294223" y="14589"/>
                  </a:lnTo>
                  <a:close/>
                </a:path>
                <a:path w="315595" h="315595">
                  <a:moveTo>
                    <a:pt x="315277" y="0"/>
                  </a:moveTo>
                  <a:lnTo>
                    <a:pt x="202128" y="29776"/>
                  </a:lnTo>
                  <a:lnTo>
                    <a:pt x="198075" y="36722"/>
                  </a:lnTo>
                  <a:lnTo>
                    <a:pt x="201645" y="50288"/>
                  </a:lnTo>
                  <a:lnTo>
                    <a:pt x="208592" y="54339"/>
                  </a:lnTo>
                  <a:lnTo>
                    <a:pt x="255257" y="42059"/>
                  </a:lnTo>
                  <a:lnTo>
                    <a:pt x="288475" y="8841"/>
                  </a:lnTo>
                  <a:lnTo>
                    <a:pt x="312950" y="8841"/>
                  </a:lnTo>
                  <a:lnTo>
                    <a:pt x="315277" y="0"/>
                  </a:lnTo>
                  <a:close/>
                </a:path>
                <a:path w="315595" h="315595">
                  <a:moveTo>
                    <a:pt x="288475" y="8841"/>
                  </a:moveTo>
                  <a:lnTo>
                    <a:pt x="255257" y="42059"/>
                  </a:lnTo>
                  <a:lnTo>
                    <a:pt x="279632" y="35644"/>
                  </a:lnTo>
                  <a:lnTo>
                    <a:pt x="285173" y="14589"/>
                  </a:lnTo>
                  <a:lnTo>
                    <a:pt x="294223" y="14589"/>
                  </a:lnTo>
                  <a:lnTo>
                    <a:pt x="288475" y="8841"/>
                  </a:lnTo>
                  <a:close/>
                </a:path>
                <a:path w="315595" h="315595">
                  <a:moveTo>
                    <a:pt x="285173" y="14589"/>
                  </a:moveTo>
                  <a:lnTo>
                    <a:pt x="279632" y="35644"/>
                  </a:lnTo>
                  <a:lnTo>
                    <a:pt x="300687" y="30104"/>
                  </a:lnTo>
                  <a:lnTo>
                    <a:pt x="285173" y="14589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60821" y="1303867"/>
            <a:ext cx="224282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spc="-3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care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about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sign,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the magnitude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49279" y="2416855"/>
            <a:ext cx="751205" cy="9779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300"/>
              </a:spcBef>
            </a:pPr>
            <a:r>
              <a:rPr sz="2800" b="1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[w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800" spc="135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aseline="-20833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3187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85" dirty="0"/>
              <a:t> </a:t>
            </a:r>
            <a:r>
              <a:rPr spc="-25" dirty="0"/>
              <a:t>Perceptron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066" y="2205567"/>
            <a:ext cx="8415867" cy="2683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996" y="152400"/>
            <a:ext cx="1913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25" dirty="0"/>
              <a:t>hype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5533" y="960967"/>
            <a:ext cx="4385732" cy="28998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52149" y="3750733"/>
            <a:ext cx="3757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333333"/>
                </a:solidFill>
                <a:latin typeface="Calibri"/>
                <a:cs typeface="Calibri"/>
              </a:rPr>
              <a:t>Th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8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1800" i="1" spc="-1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i="1" spc="-13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1800" i="1" spc="-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i="1" spc="-70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800" i="1" spc="-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D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ece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ber 6,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1958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35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. 44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433" y="960965"/>
            <a:ext cx="2942167" cy="55964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0400" y="4195095"/>
            <a:ext cx="2305597" cy="216125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238203" y="1407400"/>
            <a:ext cx="3850004" cy="560705"/>
            <a:chOff x="4238203" y="1407400"/>
            <a:chExt cx="3850004" cy="560705"/>
          </a:xfrm>
        </p:grpSpPr>
        <p:sp>
          <p:nvSpPr>
            <p:cNvPr id="8" name="object 8"/>
            <p:cNvSpPr/>
            <p:nvPr/>
          </p:nvSpPr>
          <p:spPr>
            <a:xfrm>
              <a:off x="7380889" y="1420100"/>
              <a:ext cx="694690" cy="257175"/>
            </a:xfrm>
            <a:custGeom>
              <a:avLst/>
              <a:gdLst/>
              <a:ahLst/>
              <a:cxnLst/>
              <a:rect l="l" t="t" r="r" b="b"/>
              <a:pathLst>
                <a:path w="694690" h="257175">
                  <a:moveTo>
                    <a:pt x="694480" y="0"/>
                  </a:moveTo>
                  <a:lnTo>
                    <a:pt x="0" y="0"/>
                  </a:lnTo>
                  <a:lnTo>
                    <a:pt x="0" y="257059"/>
                  </a:lnTo>
                  <a:lnTo>
                    <a:pt x="694480" y="257059"/>
                  </a:lnTo>
                  <a:lnTo>
                    <a:pt x="694480" y="0"/>
                  </a:lnTo>
                  <a:close/>
                </a:path>
              </a:pathLst>
            </a:custGeom>
            <a:solidFill>
              <a:srgbClr val="3366CC">
                <a:alpha val="3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80889" y="1420100"/>
              <a:ext cx="694690" cy="257175"/>
            </a:xfrm>
            <a:custGeom>
              <a:avLst/>
              <a:gdLst/>
              <a:ahLst/>
              <a:cxnLst/>
              <a:rect l="l" t="t" r="r" b="b"/>
              <a:pathLst>
                <a:path w="694690" h="257175">
                  <a:moveTo>
                    <a:pt x="0" y="0"/>
                  </a:moveTo>
                  <a:lnTo>
                    <a:pt x="694481" y="0"/>
                  </a:lnTo>
                  <a:lnTo>
                    <a:pt x="694481" y="257059"/>
                  </a:lnTo>
                  <a:lnTo>
                    <a:pt x="0" y="25705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0903" y="1677159"/>
              <a:ext cx="467995" cy="278130"/>
            </a:xfrm>
            <a:custGeom>
              <a:avLst/>
              <a:gdLst/>
              <a:ahLst/>
              <a:cxnLst/>
              <a:rect l="l" t="t" r="r" b="b"/>
              <a:pathLst>
                <a:path w="467995" h="278130">
                  <a:moveTo>
                    <a:pt x="467809" y="0"/>
                  </a:moveTo>
                  <a:lnTo>
                    <a:pt x="0" y="0"/>
                  </a:lnTo>
                  <a:lnTo>
                    <a:pt x="0" y="277792"/>
                  </a:lnTo>
                  <a:lnTo>
                    <a:pt x="467809" y="277792"/>
                  </a:lnTo>
                  <a:lnTo>
                    <a:pt x="467809" y="0"/>
                  </a:lnTo>
                  <a:close/>
                </a:path>
              </a:pathLst>
            </a:custGeom>
            <a:solidFill>
              <a:srgbClr val="3366CC">
                <a:alpha val="3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50903" y="1677159"/>
              <a:ext cx="467995" cy="278130"/>
            </a:xfrm>
            <a:custGeom>
              <a:avLst/>
              <a:gdLst/>
              <a:ahLst/>
              <a:cxnLst/>
              <a:rect l="l" t="t" r="r" b="b"/>
              <a:pathLst>
                <a:path w="467995" h="278130">
                  <a:moveTo>
                    <a:pt x="0" y="0"/>
                  </a:moveTo>
                  <a:lnTo>
                    <a:pt x="467810" y="0"/>
                  </a:lnTo>
                  <a:lnTo>
                    <a:pt x="467810" y="277792"/>
                  </a:lnTo>
                  <a:lnTo>
                    <a:pt x="0" y="27779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03602" y="6433493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4885" y="6479468"/>
            <a:ext cx="216027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IBM</a:t>
            </a:r>
            <a:r>
              <a:rPr sz="1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704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computer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308" y="6509110"/>
            <a:ext cx="304292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New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333333"/>
                </a:solidFill>
                <a:latin typeface="Calibri"/>
                <a:cs typeface="Calibri"/>
              </a:rPr>
              <a:t>York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Times, July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8 1958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0567"/>
            <a:ext cx="7774305" cy="438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Rosenblatt</a:t>
            </a:r>
            <a:r>
              <a:rPr sz="2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1958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 goal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 is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find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separating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hyperplane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separable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data,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guaranteed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find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333"/>
              </a:buClr>
              <a:buFont typeface="Arial MT"/>
              <a:buChar char="–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online</a:t>
            </a:r>
            <a:r>
              <a:rPr sz="2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Processes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333333"/>
              </a:buClr>
              <a:buFont typeface="Arial MT"/>
              <a:buChar char="–"/>
            </a:pPr>
            <a:endParaRPr sz="3600">
              <a:latin typeface="Calibri"/>
              <a:cs typeface="Calibri"/>
            </a:endParaRPr>
          </a:p>
          <a:p>
            <a:pPr marL="355600" marR="5080" indent="-342900">
              <a:lnSpc>
                <a:spcPts val="303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Several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variants</a:t>
            </a:r>
            <a:r>
              <a:rPr sz="2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exist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(will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discuss</a:t>
            </a:r>
            <a:r>
              <a:rPr sz="2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briefly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at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towards </a:t>
            </a:r>
            <a:r>
              <a:rPr sz="2800" spc="-6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end)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2264</Words>
  <Application>Microsoft Office PowerPoint</Application>
  <PresentationFormat>On-screen Show (4:3)</PresentationFormat>
  <Paragraphs>363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 MT</vt:lpstr>
      <vt:lpstr>Calibri</vt:lpstr>
      <vt:lpstr>Cambria Math</vt:lpstr>
      <vt:lpstr>Lucida Sans Unicode</vt:lpstr>
      <vt:lpstr>Symbol</vt:lpstr>
      <vt:lpstr>Office Theme</vt:lpstr>
      <vt:lpstr>Neural Networks and Deep Learning   Perceptron</vt:lpstr>
      <vt:lpstr>PowerPoint Presentation</vt:lpstr>
      <vt:lpstr>Outline</vt:lpstr>
      <vt:lpstr>Recall: Linear Classifiers</vt:lpstr>
      <vt:lpstr>Recall: Linear Classifiers</vt:lpstr>
      <vt:lpstr>The geometry of a linear classifier</vt:lpstr>
      <vt:lpstr>The Perceptron</vt:lpstr>
      <vt:lpstr>The hype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Intuition behind the update</vt:lpstr>
      <vt:lpstr>Mistake on positive: wt+1 ← wt + r xi</vt:lpstr>
      <vt:lpstr>Mistake on positive: wt+1 ← wt + r xi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Perceptron Learnability</vt:lpstr>
      <vt:lpstr>Convergence</vt:lpstr>
      <vt:lpstr>Convergence</vt:lpstr>
      <vt:lpstr>Summary: Perceptron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HITENDRA</dc:creator>
  <cp:lastModifiedBy>H</cp:lastModifiedBy>
  <cp:revision>12</cp:revision>
  <dcterms:created xsi:type="dcterms:W3CDTF">2021-09-24T16:35:36Z</dcterms:created>
  <dcterms:modified xsi:type="dcterms:W3CDTF">2022-09-08T06:22:12Z</dcterms:modified>
</cp:coreProperties>
</file>