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2BA34-0DCA-4565-9143-51C16F9D7BF5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EFB2-97D4-4F96-BFE5-813A0C6045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4C71E-56A1-4363-87E2-B1A756A322F4}" type="slidenum">
              <a:rPr lang="en-US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93B29-05A3-4C74-B216-4C12D275CEE9}" type="slidenum">
              <a:rPr lang="en-US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D65EE-023B-472C-810D-8A66CB5977B6}" type="slidenum">
              <a:rPr lang="en-US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D46D1-B565-476E-8C66-5C87A1E143B4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0EA39-89D2-43E5-9085-30BE602F291C}" type="slidenum">
              <a:rPr lang="en-US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14F74-8E51-429A-B964-D6782CAF25AD}" type="slidenum">
              <a:rPr lang="en-US"/>
              <a:pPr/>
              <a:t>6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0541D-860E-4350-A1DD-CF8815656753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787E1-323B-4223-A72E-254F36EF6CA5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5C7A-FC99-4F85-A8D4-B4C1E70B177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5AB2-54C1-4606-BD6D-37845ECBA4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8" cy="914400"/>
          </a:xfrm>
        </p:spPr>
        <p:txBody>
          <a:bodyPr/>
          <a:lstStyle/>
          <a:p>
            <a:pPr eaLnBrk="1" hangingPunct="1"/>
            <a:r>
              <a:rPr lang="en-US" smtClean="0"/>
              <a:t>Election Algorithms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Many distributed algorithms such as mutual exclusion and deadlock detection require a </a:t>
            </a:r>
            <a:r>
              <a:rPr lang="en-US" sz="2400" b="1" smtClean="0">
                <a:solidFill>
                  <a:srgbClr val="990033"/>
                </a:solidFill>
              </a:rPr>
              <a:t>coordinator process</a:t>
            </a:r>
            <a:r>
              <a:rPr lang="en-US" sz="2400" smtClean="0">
                <a:solidFill>
                  <a:srgbClr val="990033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the coordinator process fails, the distributed group of processes must execute an </a:t>
            </a:r>
            <a:r>
              <a:rPr lang="en-US" sz="2400" b="1" smtClean="0">
                <a:solidFill>
                  <a:srgbClr val="009900"/>
                </a:solidFill>
              </a:rPr>
              <a:t>election algorithm</a:t>
            </a:r>
            <a:r>
              <a:rPr lang="en-US" sz="2400" smtClean="0">
                <a:solidFill>
                  <a:srgbClr val="009900"/>
                </a:solidFill>
              </a:rPr>
              <a:t> </a:t>
            </a:r>
            <a:r>
              <a:rPr lang="en-US" sz="2400" smtClean="0"/>
              <a:t>to determine a </a:t>
            </a:r>
            <a:r>
              <a:rPr lang="en-US" sz="2400" u="sng" smtClean="0"/>
              <a:t>new</a:t>
            </a:r>
            <a:r>
              <a:rPr lang="en-US" sz="2400" smtClean="0"/>
              <a:t> coordinator process.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 Election Algorithms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1. Bully Algorithm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2. Ring Algorithm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These algorithms will assume that each active process has a unique </a:t>
            </a:r>
            <a:r>
              <a:rPr lang="en-US" sz="2400" b="1" smtClean="0">
                <a:solidFill>
                  <a:srgbClr val="9933FF"/>
                </a:solidFill>
              </a:rPr>
              <a:t>priority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9933FF"/>
                </a:solidFill>
              </a:rPr>
              <a:t>id.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Bully Algorithm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When any process, P, notices that the coordinator is no longer responding it initiates an election: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smtClean="0"/>
              <a:t>P sends an </a:t>
            </a:r>
            <a:r>
              <a:rPr lang="en-US" sz="2800" i="1" smtClean="0">
                <a:solidFill>
                  <a:srgbClr val="990033"/>
                </a:solidFill>
              </a:rPr>
              <a:t>election </a:t>
            </a:r>
            <a:r>
              <a:rPr lang="en-US" sz="2800" smtClean="0"/>
              <a:t>message to all processes with higher id numbers.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smtClean="0"/>
              <a:t>If no one responds, P wins the election and becomes coordinator.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smtClean="0"/>
              <a:t>If a higher process responds, it takes over. Process P’s job is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Bully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At any moment, a process can receive an </a:t>
            </a:r>
            <a:r>
              <a:rPr lang="en-US" b="1" smtClean="0">
                <a:solidFill>
                  <a:srgbClr val="990033"/>
                </a:solidFill>
              </a:rPr>
              <a:t>election </a:t>
            </a:r>
            <a:r>
              <a:rPr lang="en-US" smtClean="0"/>
              <a:t>message from one of its lower-numbered colleagues.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receiver sends an OK back to the sender and conducts its own election.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Eventually only the </a:t>
            </a:r>
            <a:r>
              <a:rPr lang="en-US" smtClean="0">
                <a:solidFill>
                  <a:schemeClr val="tx2"/>
                </a:solidFill>
              </a:rPr>
              <a:t>bully process</a:t>
            </a:r>
            <a:r>
              <a:rPr lang="en-US" smtClean="0"/>
              <a:t> remains. The bully announces victory to all processes in the distributed group.</a:t>
            </a:r>
            <a:endParaRPr lang="en-US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Bully Algorithm 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495800"/>
            <a:ext cx="7239000" cy="1828800"/>
          </a:xfrm>
        </p:spPr>
        <p:txBody>
          <a:bodyPr/>
          <a:lstStyle/>
          <a:p>
            <a:pPr marL="609600" indent="-609600" eaLnBrk="1" hangingPunct="1"/>
            <a:r>
              <a:rPr lang="en-US" sz="2400" smtClean="0"/>
              <a:t>Process 4 notices 7 down.</a:t>
            </a:r>
          </a:p>
          <a:p>
            <a:pPr marL="609600" indent="-609600" eaLnBrk="1" hangingPunct="1"/>
            <a:r>
              <a:rPr lang="en-US" sz="2400" smtClean="0"/>
              <a:t>Process 4 holds an election.</a:t>
            </a:r>
          </a:p>
          <a:p>
            <a:pPr marL="609600" indent="-609600" eaLnBrk="1" hangingPunct="1"/>
            <a:r>
              <a:rPr lang="en-US" sz="2400" smtClean="0"/>
              <a:t>Process 5 and 6 respond, telling 4 to stop.</a:t>
            </a:r>
          </a:p>
          <a:p>
            <a:pPr marL="609600" indent="-609600" eaLnBrk="1" hangingPunct="1"/>
            <a:r>
              <a:rPr lang="en-US" sz="2400" smtClean="0"/>
              <a:t>Now 5 and 6 each hold an election.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20523" t="35347" r="17531" b="47281"/>
          <a:stretch>
            <a:fillRect/>
          </a:stretch>
        </p:blipFill>
        <p:spPr bwMode="auto">
          <a:xfrm>
            <a:off x="304800" y="990600"/>
            <a:ext cx="84963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29930" t="53323" r="28648" b="29758"/>
          <a:stretch>
            <a:fillRect/>
          </a:stretch>
        </p:blipFill>
        <p:spPr bwMode="auto">
          <a:xfrm>
            <a:off x="1295400" y="762000"/>
            <a:ext cx="6705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Bully Algorithm Example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848600" cy="1447800"/>
          </a:xfrm>
        </p:spPr>
        <p:txBody>
          <a:bodyPr/>
          <a:lstStyle/>
          <a:p>
            <a:pPr marL="609600" indent="-609600" eaLnBrk="1" hangingPunct="1">
              <a:buSzTx/>
              <a:buFontTx/>
              <a:buChar char="•"/>
            </a:pPr>
            <a:endParaRPr lang="en-US" sz="2800" smtClean="0"/>
          </a:p>
          <a:p>
            <a:pPr marL="609600" indent="-609600" eaLnBrk="1" hangingPunct="1">
              <a:buFontTx/>
              <a:buChar char="•"/>
            </a:pPr>
            <a:endParaRPr lang="en-US" sz="2800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219200" y="4495800"/>
            <a:ext cx="723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>
              <a:latin typeface="Lucida Sans" pitchFamily="34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533400" y="4724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Blip>
                <a:blip r:embed="rId4"/>
              </a:buBlip>
            </a:pPr>
            <a:r>
              <a:rPr lang="en-US">
                <a:latin typeface="Lucida Sans" pitchFamily="34" charset="0"/>
              </a:rPr>
              <a:t>Process 6 tells process 5 to stop.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Lucida Sans" pitchFamily="34" charset="0"/>
              </a:rPr>
              <a:t>Process 6 (the bully) wins and tells everyone.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Lucida Sans" pitchFamily="34" charset="0"/>
              </a:rPr>
              <a:t>If processes 7 comes up, starts elections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A Ring Algorithm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391400" cy="4267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Assume the processes are logically ordered in a ring </a:t>
            </a:r>
            <a:r>
              <a:rPr lang="en-US" sz="2800" b="1" smtClean="0">
                <a:solidFill>
                  <a:srgbClr val="009900"/>
                </a:solidFill>
              </a:rPr>
              <a:t>{implies a successor pointer and an active process list}</a:t>
            </a:r>
            <a:r>
              <a:rPr lang="en-US" sz="2800" b="1" smtClean="0"/>
              <a:t> </a:t>
            </a:r>
            <a:r>
              <a:rPr lang="en-US" sz="2800" smtClean="0"/>
              <a:t>that is unidirectional.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When any process, P, notices that the coordinator is no longer responding it initiates an election: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1.  P sends message containing </a:t>
            </a:r>
            <a:r>
              <a:rPr lang="en-US" sz="2800" smtClean="0">
                <a:solidFill>
                  <a:srgbClr val="009900"/>
                </a:solidFill>
              </a:rPr>
              <a:t>P’s process id </a:t>
            </a:r>
            <a:r>
              <a:rPr lang="en-US" sz="2800" smtClean="0"/>
              <a:t>to the </a:t>
            </a:r>
            <a:r>
              <a:rPr lang="en-US" sz="2800" u="sng" smtClean="0"/>
              <a:t>next available</a:t>
            </a:r>
            <a:r>
              <a:rPr lang="en-US" sz="2800" smtClean="0"/>
              <a:t> successor.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3400" y="388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endParaRPr kumimoji="1"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A Ring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4676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2. At each active process, the receiving process adds its process number to the list of processes in the message and forwards it to its successor.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3. Eventually, the message gets back to the sender.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4. The initial sender sends out a second message letting everyone know who the coordinator is </a:t>
            </a:r>
            <a:r>
              <a:rPr lang="en-US" sz="2400" smtClean="0">
                <a:solidFill>
                  <a:srgbClr val="009900"/>
                </a:solidFill>
              </a:rPr>
              <a:t>{the process with the highest number}</a:t>
            </a:r>
            <a:r>
              <a:rPr lang="en-US" sz="2400" smtClean="0"/>
              <a:t> and indicating the current members of the active list of processes.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388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endParaRPr kumimoji="1" 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27365" t="44109" r="24345" b="38066"/>
          <a:stretch>
            <a:fillRect/>
          </a:stretch>
        </p:blipFill>
        <p:spPr bwMode="auto">
          <a:xfrm>
            <a:off x="919163" y="1524000"/>
            <a:ext cx="731043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A Ring Algorithm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5800" y="5334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/>
              <a:t>Even if two ELECTIONS start at once, everyone will pick the same leader.</a:t>
            </a:r>
            <a:endParaRPr kumimoji="1" 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Election Algorithms</vt:lpstr>
      <vt:lpstr>The Bully Algorithm</vt:lpstr>
      <vt:lpstr>The Bully Algorithm</vt:lpstr>
      <vt:lpstr>Bully Algorithm Example </vt:lpstr>
      <vt:lpstr>Bully Algorithm Example</vt:lpstr>
      <vt:lpstr>A Ring Algorithm</vt:lpstr>
      <vt:lpstr>A Ring Algorithm</vt:lpstr>
      <vt:lpstr>A Ring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Algorithms</dc:title>
  <dc:creator>krmrao</dc:creator>
  <cp:lastModifiedBy>krmrao</cp:lastModifiedBy>
  <cp:revision>1</cp:revision>
  <dcterms:created xsi:type="dcterms:W3CDTF">2013-10-16T02:54:09Z</dcterms:created>
  <dcterms:modified xsi:type="dcterms:W3CDTF">2013-10-16T02:55:13Z</dcterms:modified>
</cp:coreProperties>
</file>