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21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812DF-8B15-4F7C-97B4-8700F90BC375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F86C-924A-4A2C-8556-CEFD506E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01CA9-D898-4A2B-9F90-A9EF0DB31A15}" type="slidenum">
              <a:rPr lang="en-US"/>
              <a:pPr/>
              <a:t>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F1EEF-16FA-49FC-8D7A-D1772DFAAA40}" type="slidenum">
              <a:rPr lang="en-US"/>
              <a:pPr/>
              <a:t>10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D73C8-5EA3-41C5-AA6B-1855B41A8786}" type="slidenum">
              <a:rPr lang="en-US"/>
              <a:pPr/>
              <a:t>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B5A88-1787-4681-A5BC-AECF85A118F3}" type="slidenum">
              <a:rPr lang="en-US"/>
              <a:pPr/>
              <a:t>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CB283-08F8-4DD1-B3A0-FC4A5ACF9F3E}" type="slidenum">
              <a:rPr lang="en-US"/>
              <a:pPr/>
              <a:t>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B2047-EFED-4347-AF6E-B9889642E4C9}" type="slidenum">
              <a:rPr lang="en-US"/>
              <a:pPr/>
              <a:t>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18011-8614-47D7-AAC7-0EC33778C149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9E58B-5E70-4909-8141-ABAB97664914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D42E9-B420-4AC8-997D-28302EDEC427}" type="slidenum">
              <a:rPr lang="en-US"/>
              <a:pPr/>
              <a:t>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FCB1D-9157-4EC1-9C81-6E1C417AF0D6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FFAA8-B297-4355-93EE-4E8BC0C03C0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353F-D0FA-4AA8-8246-909208B9F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914400"/>
          </a:xfrm>
        </p:spPr>
        <p:txBody>
          <a:bodyPr/>
          <a:lstStyle/>
          <a:p>
            <a:pPr eaLnBrk="1" hangingPunct="1"/>
            <a:r>
              <a:rPr lang="en-US" smtClean="0"/>
              <a:t>Mutual Exclusion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To guarantee consistency among distributed processes that are accessing shared memory, it is necessary to provide </a:t>
            </a:r>
            <a:r>
              <a:rPr lang="en-US" sz="2400" b="1" smtClean="0">
                <a:solidFill>
                  <a:schemeClr val="tx2"/>
                </a:solidFill>
              </a:rPr>
              <a:t>mutual exclusion </a:t>
            </a:r>
            <a:r>
              <a:rPr lang="en-US" sz="2400" smtClean="0"/>
              <a:t>when accessing a critical section.</a:t>
            </a:r>
          </a:p>
          <a:p>
            <a:pPr eaLnBrk="1" hangingPunct="1"/>
            <a:r>
              <a:rPr lang="en-US" sz="2400" smtClean="0"/>
              <a:t>Assume </a:t>
            </a:r>
            <a:r>
              <a:rPr lang="en-US" sz="2400" smtClean="0">
                <a:solidFill>
                  <a:srgbClr val="990033"/>
                </a:solidFill>
              </a:rPr>
              <a:t>n processes.</a:t>
            </a:r>
          </a:p>
          <a:p>
            <a:pPr eaLnBrk="1" hangingPunct="1"/>
            <a:r>
              <a:rPr lang="en-US" sz="2400" smtClean="0">
                <a:solidFill>
                  <a:srgbClr val="990033"/>
                </a:solidFill>
              </a:rPr>
              <a:t>Mutual exclusion algorithm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1. </a:t>
            </a:r>
            <a:r>
              <a:rPr lang="en-US" sz="2800" smtClean="0"/>
              <a:t>Centralized Algorithm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2. Distributed Algorithm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3. Token Ring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Mutual Exclusion Algorithm Comparison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67400"/>
            <a:ext cx="8077200" cy="1371600"/>
          </a:xfrm>
        </p:spPr>
        <p:txBody>
          <a:bodyPr/>
          <a:lstStyle/>
          <a:p>
            <a:pPr eaLnBrk="1" hangingPunct="1"/>
            <a:r>
              <a:rPr lang="en-US" sz="2000" smtClean="0"/>
              <a:t>Centralized is the most efficient.</a:t>
            </a:r>
          </a:p>
          <a:p>
            <a:pPr eaLnBrk="1" hangingPunct="1"/>
            <a:r>
              <a:rPr lang="en-US" sz="2000" smtClean="0"/>
              <a:t>Token ring efficient when many want to use critical region.</a:t>
            </a:r>
          </a:p>
        </p:txBody>
      </p:sp>
      <p:graphicFrame>
        <p:nvGraphicFramePr>
          <p:cNvPr id="295992" name="Group 56"/>
          <p:cNvGraphicFramePr>
            <a:graphicFrameLocks noGrp="1"/>
          </p:cNvGraphicFramePr>
          <p:nvPr/>
        </p:nvGraphicFramePr>
        <p:xfrm>
          <a:off x="228600" y="838200"/>
          <a:ext cx="8458200" cy="5015548"/>
        </p:xfrm>
        <a:graphic>
          <a:graphicData uri="http://schemas.openxmlformats.org/drawingml/2006/table">
            <a:tbl>
              <a:tblPr/>
              <a:tblGrid>
                <a:gridCol w="1536700"/>
                <a:gridCol w="3111500"/>
                <a:gridCol w="1963738"/>
                <a:gridCol w="1846262"/>
              </a:tblGrid>
              <a:tr h="974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Messages per entry/exit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Delay before entry (in message times)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Centralized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(a request, a grant,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 release)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Coordinator crash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Distributed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 n – 1 )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– 1) request message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–1 ) grant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 n – 1 )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crash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Token 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to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(Token may sometime circulate for hours without anyone being interested in it)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n –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(Time 0 : token just arrive)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(Time n – 1 : token just departed)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Lost token, process crash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Centralized Algorithm</a:t>
            </a:r>
            <a:br>
              <a:rPr lang="en-US" sz="3600" smtClean="0"/>
            </a:br>
            <a:r>
              <a:rPr lang="en-US" sz="3600" smtClean="0"/>
              <a:t>for Mutual Exclusion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48700" cy="4114800"/>
          </a:xfrm>
        </p:spPr>
        <p:txBody>
          <a:bodyPr/>
          <a:lstStyle/>
          <a:p>
            <a:pPr marL="609600" indent="-609600" eaLnBrk="1" hangingPunct="1">
              <a:buSzTx/>
              <a:buFontTx/>
              <a:buNone/>
            </a:pPr>
            <a:r>
              <a:rPr lang="en-US" sz="2000" i="1" smtClean="0">
                <a:latin typeface="Comic Sans MS" pitchFamily="66" charset="0"/>
              </a:rPr>
              <a:t>Assume a coordinator has been elected.</a:t>
            </a:r>
          </a:p>
          <a:p>
            <a:pPr marL="609600" indent="-609600" eaLnBrk="1" hangingPunct="1">
              <a:buSzTx/>
              <a:buFontTx/>
              <a:buChar char="•"/>
            </a:pPr>
            <a:r>
              <a:rPr lang="en-US" sz="2000" smtClean="0"/>
              <a:t>A process sends a message to the coordinator requesting permission to enter a critical section.  If no other process is in the critical section, permission is granted.</a:t>
            </a:r>
          </a:p>
          <a:p>
            <a:pPr marL="609600" indent="-609600" eaLnBrk="1" hangingPunct="1">
              <a:buSzTx/>
              <a:buFontTx/>
              <a:buChar char="•"/>
            </a:pPr>
            <a:r>
              <a:rPr lang="en-US" sz="2000" smtClean="0"/>
              <a:t>If another process then asks permission to enter the same critical region, the coordinator does not reply  (Or, it sends “permission denied”) and queues the request.</a:t>
            </a:r>
          </a:p>
          <a:p>
            <a:pPr marL="609600" indent="-609600" eaLnBrk="1" hangingPunct="1">
              <a:buSzTx/>
              <a:buFontTx/>
              <a:buChar char="•"/>
            </a:pPr>
            <a:r>
              <a:rPr lang="en-US" sz="2000" smtClean="0"/>
              <a:t>When a process exits the critical section, it sends a message to the coordinator.</a:t>
            </a:r>
          </a:p>
          <a:p>
            <a:pPr marL="609600" indent="-609600" eaLnBrk="1" hangingPunct="1">
              <a:buSzTx/>
              <a:buFontTx/>
              <a:buChar char="•"/>
            </a:pPr>
            <a:r>
              <a:rPr lang="en-US" sz="2000" smtClean="0"/>
              <a:t>The coordinator takes first entry off the queue and sends that process a message granting permission to enter the critical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A Centralized Algorithm</a:t>
            </a:r>
            <a:br>
              <a:rPr lang="en-US" sz="3600" smtClean="0"/>
            </a:br>
            <a:r>
              <a:rPr lang="en-US" sz="3600" smtClean="0"/>
              <a:t>for Mutual Exclusion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24345" t="45921" r="21567" b="40634"/>
          <a:stretch>
            <a:fillRect/>
          </a:stretch>
        </p:blipFill>
        <p:spPr bwMode="auto">
          <a:xfrm>
            <a:off x="228600" y="2228850"/>
            <a:ext cx="8610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Distributed Algorithm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600" smtClean="0"/>
              <a:t>for Mutual Exclusion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867650" cy="4038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None/>
            </a:pPr>
            <a:r>
              <a:rPr lang="en-US" sz="2400" i="1" smtClean="0">
                <a:latin typeface="Comic Sans MS" pitchFamily="66" charset="0"/>
              </a:rPr>
              <a:t>Ricart and Agrawala algorithm (1981) assumes there is a mechanism for “totally ordering of all events” in the system (e.g. Lamport’s algorithm) and a </a:t>
            </a:r>
            <a:r>
              <a:rPr lang="en-US" sz="2400" i="1" u="sng" smtClean="0">
                <a:latin typeface="Comic Sans MS" pitchFamily="66" charset="0"/>
              </a:rPr>
              <a:t>reliable</a:t>
            </a:r>
            <a:r>
              <a:rPr lang="en-US" sz="2400" i="1" smtClean="0">
                <a:latin typeface="Comic Sans MS" pitchFamily="66" charset="0"/>
              </a:rPr>
              <a:t> message system.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 smtClean="0"/>
              <a:t>A process wanting to enter critical sections (cs) sends a message with </a:t>
            </a:r>
            <a:r>
              <a:rPr lang="en-US" sz="2400" i="1" smtClean="0">
                <a:solidFill>
                  <a:srgbClr val="990033"/>
                </a:solidFill>
                <a:latin typeface="Comic Sans MS" pitchFamily="66" charset="0"/>
              </a:rPr>
              <a:t>(cs name, process id, current time)</a:t>
            </a:r>
            <a:r>
              <a:rPr lang="en-US" sz="2400" smtClean="0">
                <a:solidFill>
                  <a:srgbClr val="990033"/>
                </a:solidFill>
                <a:latin typeface="Comic Sans MS" pitchFamily="66" charset="0"/>
              </a:rPr>
              <a:t> </a:t>
            </a:r>
            <a:r>
              <a:rPr lang="en-US" sz="2400" smtClean="0"/>
              <a:t>to all processes (including itself).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 smtClean="0"/>
              <a:t>When a process receives a cs request from another process, it reacts based on its current state with respect to the cs requested. There are three possible cases: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Distributed Algorithm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600" smtClean="0"/>
              <a:t>for Mutual Exclusion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950" y="1828800"/>
            <a:ext cx="7867650" cy="4343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AutoNum type="alphaLcParenR"/>
            </a:pPr>
            <a:r>
              <a:rPr lang="en-US" sz="2400" dirty="0" smtClean="0"/>
              <a:t>If the receiver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in the </a:t>
            </a:r>
            <a:r>
              <a:rPr lang="en-US" sz="2400" dirty="0" err="1" smtClean="0"/>
              <a:t>cs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and </a:t>
            </a:r>
            <a:r>
              <a:rPr lang="en-US" sz="2400" dirty="0" smtClean="0"/>
              <a:t>it does not want to enter the </a:t>
            </a:r>
            <a:r>
              <a:rPr lang="en-US" sz="2400" dirty="0" err="1" smtClean="0"/>
              <a:t>cs</a:t>
            </a:r>
            <a:r>
              <a:rPr lang="en-US" sz="2400" dirty="0" smtClean="0"/>
              <a:t>, it sends an OK message to the sender.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lphaLcParenR"/>
            </a:pPr>
            <a:r>
              <a:rPr lang="en-US" sz="2400" dirty="0" smtClean="0"/>
              <a:t>If the receiver is in the </a:t>
            </a:r>
            <a:r>
              <a:rPr lang="en-US" sz="2400" dirty="0" err="1" smtClean="0"/>
              <a:t>cs</a:t>
            </a:r>
            <a:r>
              <a:rPr lang="en-US" sz="2400" dirty="0" smtClean="0"/>
              <a:t>, it does not reply and queues the request.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lphaLcParenR"/>
            </a:pPr>
            <a:r>
              <a:rPr lang="en-US" sz="2400" dirty="0" smtClean="0"/>
              <a:t>If the receiver wants to enter the </a:t>
            </a:r>
            <a:r>
              <a:rPr lang="en-US" sz="2400" dirty="0" err="1" smtClean="0"/>
              <a:t>cs</a:t>
            </a:r>
            <a:r>
              <a:rPr lang="en-US" sz="2400" dirty="0" smtClean="0"/>
              <a:t> but has not yet, it compares the </a:t>
            </a:r>
            <a:r>
              <a:rPr lang="en-US" sz="2400" dirty="0" smtClean="0">
                <a:solidFill>
                  <a:schemeClr val="hlink"/>
                </a:solidFill>
              </a:rPr>
              <a:t>timestamp of the incoming message</a:t>
            </a:r>
            <a:r>
              <a:rPr lang="en-US" sz="2400" dirty="0" smtClean="0"/>
              <a:t> with the </a:t>
            </a:r>
            <a:r>
              <a:rPr lang="en-US" sz="2400" dirty="0" smtClean="0">
                <a:solidFill>
                  <a:srgbClr val="009900"/>
                </a:solidFill>
              </a:rPr>
              <a:t>timestamp of its message</a:t>
            </a:r>
            <a:r>
              <a:rPr lang="en-US" sz="2400" dirty="0" smtClean="0"/>
              <a:t> sent to everyone. </a:t>
            </a:r>
            <a:r>
              <a:rPr lang="en-US" sz="2400" b="1" i="1" dirty="0" smtClean="0">
                <a:solidFill>
                  <a:srgbClr val="9933FF"/>
                </a:solidFill>
                <a:latin typeface="Comic Sans MS" pitchFamily="66" charset="0"/>
              </a:rPr>
              <a:t>{The lowest timestamp wins.} </a:t>
            </a:r>
            <a:endParaRPr lang="en-US" sz="2400" b="1" i="1" dirty="0" smtClean="0">
              <a:solidFill>
                <a:srgbClr val="9933FF"/>
              </a:solidFill>
              <a:latin typeface="Comic Sans MS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SzTx/>
              <a:buNone/>
            </a:pPr>
            <a:r>
              <a:rPr lang="en-US" sz="2400" b="1" i="1" dirty="0" smtClean="0">
                <a:solidFill>
                  <a:srgbClr val="9933FF"/>
                </a:solidFill>
                <a:latin typeface="Comic Sans MS" pitchFamily="66" charset="0"/>
              </a:rPr>
              <a:t>	</a:t>
            </a:r>
            <a:r>
              <a:rPr lang="en-US" sz="2400" dirty="0" smtClean="0"/>
              <a:t>If </a:t>
            </a:r>
            <a:r>
              <a:rPr lang="en-US" sz="2400" dirty="0" smtClean="0"/>
              <a:t>the incoming timestamp is lower, the receiver sends an OK message to the sender. 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SzTx/>
              <a:buNone/>
            </a:pPr>
            <a:r>
              <a:rPr lang="en-US" sz="2400" smtClean="0"/>
              <a:t>	</a:t>
            </a:r>
            <a:r>
              <a:rPr lang="en-US" sz="2400" smtClean="0"/>
              <a:t>If </a:t>
            </a:r>
            <a:r>
              <a:rPr lang="en-US" sz="2400" dirty="0" smtClean="0"/>
              <a:t>its own timestamp is lower, the receiver queues the request and sends nothing. </a:t>
            </a:r>
            <a:endParaRPr lang="en-US" sz="2400" b="1" i="1" dirty="0" smtClean="0">
              <a:solidFill>
                <a:srgbClr val="9933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64463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Distributed Algorithm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600" smtClean="0"/>
              <a:t>for Mutual Exclusion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After a process sends out a request to enter a cs, it waits for an OK from all the other processes. When all are received, it enters the cs.</a:t>
            </a:r>
          </a:p>
          <a:p>
            <a:pPr eaLnBrk="1" hangingPunct="1"/>
            <a:r>
              <a:rPr lang="en-US" smtClean="0"/>
              <a:t>Upon exiting cs, it sends OK messages to all processes on its queue for that cs and deletes them from the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 smtClean="0"/>
              <a:t>A Distributed Algorithm</a:t>
            </a:r>
            <a:br>
              <a:rPr lang="en-US" sz="2800" smtClean="0"/>
            </a:br>
            <a:r>
              <a:rPr lang="en-US" sz="2800" smtClean="0"/>
              <a:t> for Mutual Exclusion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 cstate="print"/>
          <a:srcRect l="20952" t="45166" r="20738" b="38670"/>
          <a:stretch>
            <a:fillRect/>
          </a:stretch>
        </p:blipFill>
        <p:spPr bwMode="auto">
          <a:xfrm>
            <a:off x="228600" y="1219200"/>
            <a:ext cx="8529638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838200" y="495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457200" indent="-457200">
              <a:buFontTx/>
              <a:buAutoNum type="alphaLcParenR"/>
            </a:pPr>
            <a:r>
              <a:rPr lang="en-US" sz="2000">
                <a:latin typeface="Lucida Sans" pitchFamily="34" charset="0"/>
              </a:rPr>
              <a:t>Two processes want to enter the same critical region at the same moment</a:t>
            </a:r>
          </a:p>
          <a:p>
            <a:pPr marL="457200" indent="-457200">
              <a:buFontTx/>
              <a:buAutoNum type="alphaLcParenR"/>
            </a:pPr>
            <a:r>
              <a:rPr lang="en-US" sz="2000">
                <a:latin typeface="Lucida Sans" pitchFamily="34" charset="0"/>
              </a:rPr>
              <a:t>Process 0 has the lowest timestamp, so it wins</a:t>
            </a:r>
          </a:p>
          <a:p>
            <a:pPr marL="457200" indent="-457200">
              <a:buFontTx/>
              <a:buAutoNum type="alphaLcParenR"/>
            </a:pPr>
            <a:r>
              <a:rPr lang="en-US" sz="2000">
                <a:latin typeface="Lucida Sans" pitchFamily="34" charset="0"/>
              </a:rPr>
              <a:t>When process 0 is done, it sends an OK also, so 2 can now enter the critical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Process 0 sends everyone a request with timestamp 8, while at the same time, process 2 sends everyone a request with timestamp 12. Process 1 is not interested in entering the critical region, so it sends OK to both senders. </a:t>
            </a:r>
          </a:p>
          <a:p>
            <a:pPr eaLnBrk="1" hangingPunct="1"/>
            <a:r>
              <a:rPr lang="en-US" sz="2000" smtClean="0"/>
              <a:t>Process 0 and 2 both see the conflict and compare timestamps.</a:t>
            </a:r>
          </a:p>
          <a:p>
            <a:pPr eaLnBrk="1" hangingPunct="1"/>
            <a:r>
              <a:rPr lang="en-US" sz="2000" smtClean="0"/>
              <a:t>Process 2 sees that it has lost, so it grants permission to 0 by sending OK.</a:t>
            </a:r>
          </a:p>
          <a:p>
            <a:pPr eaLnBrk="1" hangingPunct="1"/>
            <a:r>
              <a:rPr lang="en-US" sz="2000" smtClean="0"/>
              <a:t>Process 0 now queues the request from 2 for later processing and enters the critical region.</a:t>
            </a:r>
          </a:p>
          <a:p>
            <a:pPr eaLnBrk="1" hangingPunct="1"/>
            <a:r>
              <a:rPr lang="en-US" sz="2000" smtClean="0"/>
              <a:t>When process 0 finishes, it removes the request from 2 its queue and sends an OK message to process 2, allowing to enter into critical region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219200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A Distributed Algorithm</a:t>
            </a:r>
            <a:br>
              <a:rPr lang="en-US" sz="2800" smtClean="0"/>
            </a:br>
            <a:r>
              <a:rPr lang="en-US" sz="2800" smtClean="0"/>
              <a:t> for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A Token Ring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86200"/>
            <a:ext cx="7696200" cy="1905000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AutoNum type="alphaLcParenR"/>
            </a:pPr>
            <a:r>
              <a:rPr lang="en-US" sz="2400" smtClean="0"/>
              <a:t>An unordered group of processes on a network. 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lphaLcParenR"/>
            </a:pPr>
            <a:r>
              <a:rPr lang="en-US" sz="2400" smtClean="0"/>
              <a:t>A logical ring constructed in software.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smtClean="0"/>
              <a:t>Process must have token to enter.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smtClean="0"/>
              <a:t>If don’t want to enter, pass token along.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smtClean="0"/>
              <a:t>If host down, recover ring.  If token lost, regenerate token.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 l="24345" t="45921" r="21780" b="39426"/>
          <a:stretch>
            <a:fillRect/>
          </a:stretch>
        </p:blipFill>
        <p:spPr bwMode="auto">
          <a:xfrm>
            <a:off x="381000" y="838200"/>
            <a:ext cx="76962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744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Mutual Exclusion</vt:lpstr>
      <vt:lpstr> A Centralized Algorithm for Mutual Exclusion</vt:lpstr>
      <vt:lpstr>A Centralized Algorithm for Mutual Exclusion</vt:lpstr>
      <vt:lpstr>A Distributed Algorithm  for Mutual Exclusion</vt:lpstr>
      <vt:lpstr>A Distributed Algorithm  for Mutual Exclusion (cont.)</vt:lpstr>
      <vt:lpstr>A Distributed Algorithm  for Mutual Exclusion (cont.)</vt:lpstr>
      <vt:lpstr>A Distributed Algorithm  for Mutual Exclusion</vt:lpstr>
      <vt:lpstr>A Distributed Algorithm  for Mutual Exclusion</vt:lpstr>
      <vt:lpstr>A Token Ring Algorithm</vt:lpstr>
      <vt:lpstr>Mutual Exclusion Algorithm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</dc:title>
  <dc:creator>krmrao</dc:creator>
  <cp:lastModifiedBy>hp</cp:lastModifiedBy>
  <cp:revision>2</cp:revision>
  <dcterms:created xsi:type="dcterms:W3CDTF">2013-10-16T02:55:55Z</dcterms:created>
  <dcterms:modified xsi:type="dcterms:W3CDTF">2017-09-01T05:37:53Z</dcterms:modified>
</cp:coreProperties>
</file>