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9" r:id="rId6"/>
    <p:sldId id="270" r:id="rId7"/>
    <p:sldId id="271" r:id="rId8"/>
    <p:sldId id="272" r:id="rId9"/>
    <p:sldId id="284" r:id="rId10"/>
    <p:sldId id="264" r:id="rId11"/>
    <p:sldId id="265" r:id="rId12"/>
    <p:sldId id="266" r:id="rId13"/>
    <p:sldId id="267" r:id="rId14"/>
    <p:sldId id="268" r:id="rId15"/>
    <p:sldId id="273" r:id="rId16"/>
    <p:sldId id="285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C81B7-D515-49C5-B02F-102585F79774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571D3-F059-45AC-8DC3-D058974B1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99166-E2DA-4FB1-A4CD-4B56D9C77CFF}" type="slidenum">
              <a:rPr lang="en-US"/>
              <a:pPr/>
              <a:t>1</a:t>
            </a:fld>
            <a:endParaRPr lang="en-US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000" dirty="0"/>
              <a:t>if probability p of failing in any given second, then mean time to failure is 1/p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5715D1-1045-4C5A-99F3-177812F916B5}" type="slidenum">
              <a:rPr lang="en-US"/>
              <a:pPr/>
              <a:t>10</a:t>
            </a:fld>
            <a:endParaRPr lang="en-US"/>
          </a:p>
        </p:txBody>
      </p:sp>
      <p:sp>
        <p:nvSpPr>
          <p:cNvPr id="139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37073-33E5-46E3-9A38-29D8CD046A90}" type="slidenum">
              <a:rPr lang="en-US"/>
              <a:pPr/>
              <a:t>11</a:t>
            </a:fld>
            <a:endParaRPr lang="en-US"/>
          </a:p>
        </p:txBody>
      </p:sp>
      <p:sp>
        <p:nvSpPr>
          <p:cNvPr id="147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81CE88-BB81-4B3D-AE8F-09F18179B5F4}" type="slidenum">
              <a:rPr lang="en-US"/>
              <a:pPr/>
              <a:t>12</a:t>
            </a:fld>
            <a:endParaRPr lang="en-US"/>
          </a:p>
        </p:txBody>
      </p:sp>
      <p:sp>
        <p:nvSpPr>
          <p:cNvPr id="142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7238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711" y="4344025"/>
            <a:ext cx="5028579" cy="411292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36" tIns="44968" rIns="89936" bIns="44968"/>
          <a:lstStyle/>
          <a:p>
            <a:r>
              <a:rPr lang="en-US"/>
              <a:t>Social life: people belong to music club, dance club, CS club</a:t>
            </a:r>
          </a:p>
          <a:p>
            <a:r>
              <a:rPr lang="en-US"/>
              <a:t>Decision making in hierarchical groups: just one person has to make it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C29FF-934B-43A3-A9DB-2186F44D933A}" type="slidenum">
              <a:rPr lang="en-US"/>
              <a:pPr/>
              <a:t>13</a:t>
            </a:fld>
            <a:endParaRPr lang="en-US"/>
          </a:p>
        </p:txBody>
      </p:sp>
      <p:sp>
        <p:nvSpPr>
          <p:cNvPr id="146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FBA0E4-03B2-47C4-82C1-9A1DDE5D3AC4}" type="slidenum">
              <a:rPr lang="en-US"/>
              <a:pPr/>
              <a:t>14</a:t>
            </a:fld>
            <a:endParaRPr lang="en-US"/>
          </a:p>
        </p:txBody>
      </p:sp>
      <p:sp>
        <p:nvSpPr>
          <p:cNvPr id="146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BE353F-62BD-48E2-B1A2-4EEC1E93720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43F2B-B05B-4E47-A954-5C63AD98A91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8A90B-8C89-4F94-BD0C-9C922B8B3F4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AC605-A050-4216-9ED8-75E820E4D46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AA6B6-135A-46F0-A5EE-ED834C4A8B2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30C75-8EB5-47A4-B5D0-F64DB89BA104}" type="slidenum">
              <a:rPr lang="en-US"/>
              <a:pPr/>
              <a:t>2</a:t>
            </a:fld>
            <a:endParaRPr lang="en-US"/>
          </a:p>
        </p:txBody>
      </p:sp>
      <p:sp>
        <p:nvSpPr>
          <p:cNvPr id="146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EECE13-6033-41DF-BC4D-E22B5D29C63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2F9EDE-69CF-4C60-B7FB-1836F44163F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5AB39-036D-428A-BC6B-C1E9A9CF9CE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935868-D1E7-4EC4-A3E1-3EEB26710DF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665FFC-7960-4231-803C-85092A62557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1C7DE-918F-480B-A5CD-4FCAB9DD424C}" type="slidenum">
              <a:rPr lang="en-US"/>
              <a:pPr/>
              <a:t>3</a:t>
            </a:fld>
            <a:endParaRPr lang="en-US"/>
          </a:p>
        </p:txBody>
      </p:sp>
      <p:sp>
        <p:nvSpPr>
          <p:cNvPr id="146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3A813-73C8-4F41-B640-CFEA2F0B10C0}" type="slidenum">
              <a:rPr lang="en-US"/>
              <a:pPr/>
              <a:t>4</a:t>
            </a:fld>
            <a:endParaRPr lang="en-US"/>
          </a:p>
        </p:txBody>
      </p:sp>
      <p:sp>
        <p:nvSpPr>
          <p:cNvPr id="146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081CE9F-659D-4F41-AEE8-2EFC945A4555}" type="slidenum">
              <a:rPr lang="en-US" sz="1200"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CFA10E6-8EA3-4DAA-8F34-0A636B854179}" type="slidenum">
              <a:rPr lang="en-US" sz="1200"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1B55DB7-2079-44C2-9A4A-FB323F93EC27}" type="slidenum">
              <a:rPr lang="en-US" sz="1200">
                <a:latin typeface="Arial" pitchFamily="34" charset="0"/>
                <a:cs typeface="Arial" pitchFamily="34" charset="0"/>
              </a:rPr>
              <a:pPr algn="r"/>
              <a:t>7</a:t>
            </a:fld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4DD870C-35C0-4E71-9449-FD5A5C20533A}" type="slidenum">
              <a:rPr lang="en-US" sz="1200">
                <a:latin typeface="Arial" pitchFamily="34" charset="0"/>
                <a:cs typeface="Arial" pitchFamily="34" charset="0"/>
              </a:rPr>
              <a:pPr algn="r"/>
              <a:t>8</a:t>
            </a:fld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7D04FB-A87E-4987-8211-B44D55464A0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F310-B868-421F-93E9-3CFBF51ED781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54CE-D852-4C4A-9A52-5AE6B7A5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F310-B868-421F-93E9-3CFBF51ED781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54CE-D852-4C4A-9A52-5AE6B7A5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F310-B868-421F-93E9-3CFBF51ED781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54CE-D852-4C4A-9A52-5AE6B7A5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F310-B868-421F-93E9-3CFBF51ED781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54CE-D852-4C4A-9A52-5AE6B7A5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F310-B868-421F-93E9-3CFBF51ED781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54CE-D852-4C4A-9A52-5AE6B7A5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F310-B868-421F-93E9-3CFBF51ED781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54CE-D852-4C4A-9A52-5AE6B7A5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F310-B868-421F-93E9-3CFBF51ED781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54CE-D852-4C4A-9A52-5AE6B7A5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F310-B868-421F-93E9-3CFBF51ED781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54CE-D852-4C4A-9A52-5AE6B7A5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F310-B868-421F-93E9-3CFBF51ED781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54CE-D852-4C4A-9A52-5AE6B7A5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F310-B868-421F-93E9-3CFBF51ED781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54CE-D852-4C4A-9A52-5AE6B7A5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F310-B868-421F-93E9-3CFBF51ED781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54CE-D852-4C4A-9A52-5AE6B7A5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2F310-B868-421F-93E9-3CFBF51ED781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854CE-D852-4C4A-9A52-5AE6B7A5C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Fault Tolerance</a:t>
            </a:r>
          </a:p>
        </p:txBody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 “</a:t>
            </a:r>
            <a:r>
              <a:rPr lang="en-US" sz="2400" b="1" dirty="0">
                <a:solidFill>
                  <a:schemeClr val="accent2"/>
                </a:solidFill>
              </a:rPr>
              <a:t>fault</a:t>
            </a:r>
            <a:r>
              <a:rPr lang="en-US" sz="2400" b="1" dirty="0"/>
              <a:t>” is the failure of some component of a distributed system</a:t>
            </a:r>
          </a:p>
          <a:p>
            <a:pPr lvl="1"/>
            <a:r>
              <a:rPr lang="en-US" sz="2400" b="1" dirty="0"/>
              <a:t>failure may or may not lead to the system or applications </a:t>
            </a:r>
            <a:r>
              <a:rPr lang="en-US" sz="2400" b="1" dirty="0" smtClean="0"/>
              <a:t>failing</a:t>
            </a:r>
          </a:p>
          <a:p>
            <a:pPr lvl="1">
              <a:buNone/>
            </a:pPr>
            <a:endParaRPr lang="en-US" sz="2400" b="1" dirty="0"/>
          </a:p>
          <a:p>
            <a:r>
              <a:rPr lang="en-US" sz="2400" b="1" dirty="0"/>
              <a:t>systems that can continue to operate correctly despite failure of components, are said to be </a:t>
            </a:r>
            <a:r>
              <a:rPr lang="en-US" sz="2400" b="1" dirty="0" smtClean="0">
                <a:solidFill>
                  <a:schemeClr val="accent2"/>
                </a:solidFill>
              </a:rPr>
              <a:t>fault-tolerant</a:t>
            </a:r>
          </a:p>
          <a:p>
            <a:pPr>
              <a:buNone/>
            </a:pPr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dirty="0" smtClean="0"/>
              <a:t>Building </a:t>
            </a:r>
            <a:r>
              <a:rPr lang="en-US" sz="2400" b="1" dirty="0"/>
              <a:t>a dependable system is all about preventing and managing faults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Failure Masking by Redundancy</a:t>
            </a:r>
          </a:p>
        </p:txBody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464550" cy="4495800"/>
          </a:xfrm>
        </p:spPr>
        <p:txBody>
          <a:bodyPr>
            <a:normAutofit lnSpcReduction="10000"/>
          </a:bodyPr>
          <a:lstStyle/>
          <a:p>
            <a:r>
              <a:rPr lang="en-US" sz="2200" b="1" dirty="0"/>
              <a:t>the obvious thing to do to make systems fault tolerant, is to eliminate dependence on any particular component or event</a:t>
            </a:r>
          </a:p>
          <a:p>
            <a:r>
              <a:rPr lang="en-US" sz="2200" b="1" dirty="0"/>
              <a:t>There are three types of redundancy</a:t>
            </a:r>
          </a:p>
          <a:p>
            <a:r>
              <a:rPr lang="en-US" sz="2200" b="1" dirty="0"/>
              <a:t>types of redundancy</a:t>
            </a:r>
          </a:p>
          <a:p>
            <a:pPr lvl="1"/>
            <a:r>
              <a:rPr lang="en-US" sz="2200" b="1" i="1" dirty="0">
                <a:solidFill>
                  <a:schemeClr val="accent2"/>
                </a:solidFill>
              </a:rPr>
              <a:t>information</a:t>
            </a:r>
            <a:r>
              <a:rPr lang="en-US" sz="2200" b="1" dirty="0">
                <a:solidFill>
                  <a:schemeClr val="accent2"/>
                </a:solidFill>
              </a:rPr>
              <a:t> </a:t>
            </a:r>
            <a:r>
              <a:rPr lang="en-US" sz="2200" b="1" dirty="0"/>
              <a:t>redundancy</a:t>
            </a:r>
          </a:p>
          <a:p>
            <a:pPr lvl="2"/>
            <a:r>
              <a:rPr lang="en-US" sz="2200" b="1" dirty="0"/>
              <a:t>send more information to make sure what you receive is correct</a:t>
            </a:r>
          </a:p>
          <a:p>
            <a:pPr lvl="1"/>
            <a:r>
              <a:rPr lang="en-US" sz="2200" b="1" i="1" dirty="0" smtClean="0">
                <a:solidFill>
                  <a:schemeClr val="accent2"/>
                </a:solidFill>
              </a:rPr>
              <a:t>time</a:t>
            </a:r>
            <a:r>
              <a:rPr lang="en-US" sz="2200" b="1" dirty="0" smtClean="0">
                <a:solidFill>
                  <a:schemeClr val="accent2"/>
                </a:solidFill>
              </a:rPr>
              <a:t> </a:t>
            </a:r>
            <a:r>
              <a:rPr lang="en-US" sz="2200" b="1" dirty="0"/>
              <a:t>redundancy</a:t>
            </a:r>
          </a:p>
          <a:p>
            <a:pPr lvl="2"/>
            <a:r>
              <a:rPr lang="en-US" sz="2200" b="1" dirty="0"/>
              <a:t>re-issue requests at a later time, if they are not completed</a:t>
            </a:r>
          </a:p>
          <a:p>
            <a:pPr lvl="1"/>
            <a:r>
              <a:rPr lang="en-US" sz="2200" b="1" i="1" dirty="0">
                <a:solidFill>
                  <a:schemeClr val="accent2"/>
                </a:solidFill>
              </a:rPr>
              <a:t>physical</a:t>
            </a:r>
            <a:r>
              <a:rPr lang="en-US" sz="2200" b="1" dirty="0"/>
              <a:t> redundancy</a:t>
            </a:r>
          </a:p>
          <a:p>
            <a:pPr lvl="2"/>
            <a:r>
              <a:rPr lang="en-US" sz="2200" b="1" dirty="0"/>
              <a:t>add extra processors (or other components)</a:t>
            </a:r>
          </a:p>
          <a:p>
            <a:pPr lvl="2"/>
            <a:r>
              <a:rPr lang="en-US" sz="2200" b="1" i="1" dirty="0"/>
              <a:t>active replication</a:t>
            </a:r>
            <a:r>
              <a:rPr lang="en-US" sz="2200" b="1" dirty="0"/>
              <a:t> vs. </a:t>
            </a:r>
            <a:r>
              <a:rPr lang="en-US" sz="2200" b="1" i="1" dirty="0"/>
              <a:t>primary back</a:t>
            </a:r>
            <a:r>
              <a:rPr lang="en-US" sz="2000" b="1" i="1" dirty="0"/>
              <a:t>up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547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839200" cy="533400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sz="3200">
                <a:solidFill>
                  <a:srgbClr val="000000"/>
                </a:solidFill>
                <a:latin typeface="Arial" pitchFamily="34" charset="0"/>
              </a:rPr>
              <a:t>Process Resilience</a:t>
            </a:r>
            <a:r>
              <a:rPr kumimoji="1" lang="en-US" sz="1800">
                <a:solidFill>
                  <a:srgbClr val="000000"/>
                </a:solidFill>
                <a:latin typeface="Arial" pitchFamily="34" charset="0"/>
              </a:rPr>
              <a:t/>
            </a:r>
            <a:br>
              <a:rPr kumimoji="1" lang="en-US" sz="1800">
                <a:solidFill>
                  <a:srgbClr val="000000"/>
                </a:solidFill>
                <a:latin typeface="Arial" pitchFamily="34" charset="0"/>
              </a:rPr>
            </a:br>
            <a:endParaRPr kumimoji="1" 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0600" y="5867400"/>
            <a:ext cx="7032625" cy="990600"/>
          </a:xfrm>
        </p:spPr>
        <p:txBody>
          <a:bodyPr/>
          <a:lstStyle/>
          <a:p>
            <a:pPr marL="609600" indent="-609600">
              <a:buFontTx/>
              <a:buAutoNum type="alphaLcParenR"/>
            </a:pPr>
            <a:r>
              <a:rPr lang="en-US" sz="1600"/>
              <a:t>Communication in a flat group.</a:t>
            </a:r>
          </a:p>
          <a:p>
            <a:pPr marL="609600" indent="-609600">
              <a:buFontTx/>
              <a:buAutoNum type="alphaLcParenR"/>
            </a:pPr>
            <a:r>
              <a:rPr lang="en-US" sz="1600"/>
              <a:t>Communication in a simple</a:t>
            </a:r>
          </a:p>
          <a:p>
            <a:pPr marL="609600" indent="-609600">
              <a:buFontTx/>
              <a:buNone/>
            </a:pPr>
            <a:r>
              <a:rPr lang="en-US" sz="1600"/>
              <a:t>         hierarchical group</a:t>
            </a:r>
          </a:p>
        </p:txBody>
      </p:sp>
      <p:pic>
        <p:nvPicPr>
          <p:cNvPr id="1425412" name="Picture 4"/>
          <p:cNvPicPr>
            <a:picLocks noChangeAspect="1" noChangeArrowheads="1"/>
          </p:cNvPicPr>
          <p:nvPr/>
        </p:nvPicPr>
        <p:blipFill>
          <a:blip r:embed="rId3" cstate="print"/>
          <a:srcRect l="21352" t="42900" r="20070" b="37160"/>
          <a:stretch>
            <a:fillRect/>
          </a:stretch>
        </p:blipFill>
        <p:spPr bwMode="auto">
          <a:xfrm>
            <a:off x="304800" y="3733800"/>
            <a:ext cx="4572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25413" name="Rectangle 5"/>
          <p:cNvSpPr>
            <a:spLocks noChangeArrowheads="1"/>
          </p:cNvSpPr>
          <p:nvPr/>
        </p:nvSpPr>
        <p:spPr bwMode="auto">
          <a:xfrm>
            <a:off x="304800" y="1219200"/>
            <a:ext cx="8839200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Basic issue: </a:t>
            </a:r>
            <a:r>
              <a:rPr lang="en-US" sz="1800">
                <a:solidFill>
                  <a:srgbClr val="000000"/>
                </a:solidFill>
              </a:rPr>
              <a:t>Protect yourself against faulty processes by replicating and distributing computations in a group.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FF"/>
                </a:solidFill>
              </a:rPr>
              <a:t>Flat groups: </a:t>
            </a:r>
            <a:r>
              <a:rPr lang="en-US" sz="1800">
                <a:solidFill>
                  <a:srgbClr val="000000"/>
                </a:solidFill>
              </a:rPr>
              <a:t>Good for fault tolerance as information exchange immediately occurs with all group members; however, may impose more overhead as control is completely distributed (hard to implement).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FF"/>
                </a:solidFill>
              </a:rPr>
              <a:t>Hierarchical groups: </a:t>
            </a:r>
            <a:r>
              <a:rPr lang="en-US" sz="1800">
                <a:solidFill>
                  <a:srgbClr val="000000"/>
                </a:solidFill>
              </a:rPr>
              <a:t>All communication through a single coordinator</a:t>
            </a:r>
            <a:r>
              <a:rPr lang="en-US" sz="1800">
                <a:solidFill>
                  <a:srgbClr val="000000"/>
                </a:solidFill>
                <a:latin typeface="CMSY10" charset="-127"/>
              </a:rPr>
              <a:t>⇒</a:t>
            </a:r>
            <a:r>
              <a:rPr lang="en-US" sz="1800">
                <a:solidFill>
                  <a:srgbClr val="000000"/>
                </a:solidFill>
              </a:rPr>
              <a:t>not really fault tolerant and scalable, but relatively easy to implement.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Processes in Groups</a:t>
            </a:r>
          </a:p>
        </p:txBody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Processes fail, so organize them in groups</a:t>
            </a:r>
          </a:p>
          <a:p>
            <a:pPr lvl="1"/>
            <a:r>
              <a:rPr lang="en-US" sz="2000" b="1" dirty="0"/>
              <a:t> send messages to the entire group</a:t>
            </a:r>
          </a:p>
          <a:p>
            <a:pPr lvl="1"/>
            <a:r>
              <a:rPr lang="en-US" sz="2000" b="1" dirty="0"/>
              <a:t> hopefully a process in the group can take over</a:t>
            </a:r>
          </a:p>
          <a:p>
            <a:r>
              <a:rPr lang="en-US" sz="2000" b="1" dirty="0"/>
              <a:t>A process may belong to several groups</a:t>
            </a:r>
          </a:p>
          <a:p>
            <a:r>
              <a:rPr lang="en-US" sz="2000" b="1" dirty="0"/>
              <a:t>Flat groups: </a:t>
            </a:r>
          </a:p>
          <a:p>
            <a:pPr lvl="1"/>
            <a:r>
              <a:rPr lang="en-US" sz="2000" b="1" dirty="0"/>
              <a:t> no coordinator	</a:t>
            </a:r>
          </a:p>
          <a:p>
            <a:pPr lvl="1"/>
            <a:r>
              <a:rPr lang="en-US" sz="2000" b="1" dirty="0"/>
              <a:t> no single point of failure</a:t>
            </a:r>
          </a:p>
          <a:p>
            <a:pPr lvl="1"/>
            <a:r>
              <a:rPr lang="en-US" sz="2000" b="1" dirty="0"/>
              <a:t> decision making is more complicated</a:t>
            </a:r>
          </a:p>
          <a:p>
            <a:r>
              <a:rPr lang="en-US" sz="2000" b="1" dirty="0"/>
              <a:t>Hierarchical groups:</a:t>
            </a:r>
          </a:p>
          <a:p>
            <a:pPr lvl="1"/>
            <a:r>
              <a:rPr lang="en-US" sz="2000" b="1" dirty="0"/>
              <a:t> requests to the group and from within the group are sent to the coordinator</a:t>
            </a:r>
          </a:p>
          <a:p>
            <a:pPr lvl="1"/>
            <a:r>
              <a:rPr lang="en-US" sz="2000" b="1" dirty="0"/>
              <a:t> single point of failure</a:t>
            </a:r>
          </a:p>
          <a:p>
            <a:pPr lvl="1"/>
            <a:r>
              <a:rPr lang="en-US" sz="2000" b="1" dirty="0"/>
              <a:t> decision making is fast and easy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875713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Two Army Problem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suppose we have two Blue armies with 10K troops each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one Red army with 15K troops separates them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coordinated Blue army attack defeats the Red army</a:t>
            </a:r>
          </a:p>
          <a:p>
            <a:pPr>
              <a:lnSpc>
                <a:spcPct val="90000"/>
              </a:lnSpc>
            </a:pPr>
            <a:endParaRPr lang="en-US" sz="2000" b="1" dirty="0"/>
          </a:p>
          <a:p>
            <a:pPr>
              <a:lnSpc>
                <a:spcPct val="90000"/>
              </a:lnSpc>
            </a:pPr>
            <a:endParaRPr lang="en-US" sz="2000" b="1" dirty="0"/>
          </a:p>
          <a:p>
            <a:pPr>
              <a:lnSpc>
                <a:spcPct val="90000"/>
              </a:lnSpc>
            </a:pPr>
            <a:endParaRPr lang="en-US" sz="2000" b="1" dirty="0"/>
          </a:p>
          <a:p>
            <a:pPr>
              <a:lnSpc>
                <a:spcPct val="90000"/>
              </a:lnSpc>
            </a:pPr>
            <a:endParaRPr lang="en-US" sz="20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b="1" dirty="0"/>
              <a:t>the Blue armies can only communicate via messenger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messenger does not necessarily get through (communication may be faulty)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can you come up with an algorithm for the Blue armies to coordinate an attack?</a:t>
            </a:r>
          </a:p>
        </p:txBody>
      </p:sp>
      <p:sp>
        <p:nvSpPr>
          <p:cNvPr id="138854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Agreement in Faulty  Systems</a:t>
            </a:r>
          </a:p>
        </p:txBody>
      </p:sp>
      <p:sp>
        <p:nvSpPr>
          <p:cNvPr id="1388548" name="Rectangle 4"/>
          <p:cNvSpPr>
            <a:spLocks noChangeArrowheads="1"/>
          </p:cNvSpPr>
          <p:nvPr/>
        </p:nvSpPr>
        <p:spPr bwMode="auto">
          <a:xfrm>
            <a:off x="3200400" y="2743200"/>
            <a:ext cx="1644650" cy="1355725"/>
          </a:xfrm>
          <a:prstGeom prst="rect">
            <a:avLst/>
          </a:prstGeom>
          <a:solidFill>
            <a:srgbClr val="FF0000"/>
          </a:solidFill>
          <a:ln w="12700" cap="sq">
            <a:solidFill>
              <a:srgbClr val="FF0000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8549" name="Oval 5"/>
          <p:cNvSpPr>
            <a:spLocks noChangeArrowheads="1"/>
          </p:cNvSpPr>
          <p:nvPr/>
        </p:nvSpPr>
        <p:spPr bwMode="auto">
          <a:xfrm>
            <a:off x="1295400" y="2895600"/>
            <a:ext cx="1182688" cy="881063"/>
          </a:xfrm>
          <a:prstGeom prst="ellipse">
            <a:avLst/>
          </a:prstGeom>
          <a:solidFill>
            <a:srgbClr val="000080"/>
          </a:solidFill>
          <a:ln w="12700" cap="sq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8550" name="Oval 6"/>
          <p:cNvSpPr>
            <a:spLocks noChangeArrowheads="1"/>
          </p:cNvSpPr>
          <p:nvPr/>
        </p:nvSpPr>
        <p:spPr bwMode="auto">
          <a:xfrm>
            <a:off x="5791200" y="2819400"/>
            <a:ext cx="1182688" cy="881063"/>
          </a:xfrm>
          <a:prstGeom prst="ellipse">
            <a:avLst/>
          </a:prstGeom>
          <a:solidFill>
            <a:srgbClr val="000080"/>
          </a:solidFill>
          <a:ln w="12700" cap="sq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Agreement in Faulty Systems</a:t>
            </a:r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191000"/>
            <a:ext cx="8229600" cy="2667000"/>
          </a:xfrm>
        </p:spPr>
        <p:txBody>
          <a:bodyPr>
            <a:normAutofit fontScale="32500" lnSpcReduction="20000"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6200" b="1" dirty="0"/>
              <a:t>The Byzantine generals problem for 3 loyal generals and1 traitor.</a:t>
            </a:r>
          </a:p>
          <a:p>
            <a:pPr marL="609600" indent="-609600">
              <a:lnSpc>
                <a:spcPct val="90000"/>
              </a:lnSpc>
              <a:buFontTx/>
              <a:buAutoNum type="alphaLcParenR"/>
            </a:pPr>
            <a:r>
              <a:rPr lang="en-US" sz="6200" b="1" dirty="0"/>
              <a:t>The generals announce their troop strengths (in units of 1 </a:t>
            </a:r>
            <a:r>
              <a:rPr lang="en-US" sz="6200" b="1" dirty="0" err="1"/>
              <a:t>kilosoldiers</a:t>
            </a:r>
            <a:r>
              <a:rPr lang="en-US" sz="6200" b="1" dirty="0"/>
              <a:t>).</a:t>
            </a:r>
          </a:p>
          <a:p>
            <a:pPr marL="609600" indent="-609600">
              <a:lnSpc>
                <a:spcPct val="90000"/>
              </a:lnSpc>
              <a:buFontTx/>
              <a:buAutoNum type="alphaLcParenR"/>
            </a:pPr>
            <a:r>
              <a:rPr lang="en-US" sz="6200" b="1" dirty="0"/>
              <a:t>The vectors that each general assembles based on (a)</a:t>
            </a:r>
          </a:p>
          <a:p>
            <a:pPr marL="609600" indent="-609600">
              <a:lnSpc>
                <a:spcPct val="90000"/>
              </a:lnSpc>
              <a:buFontTx/>
              <a:buAutoNum type="alphaLcParenR"/>
            </a:pPr>
            <a:r>
              <a:rPr lang="en-US" sz="6200" b="1" dirty="0"/>
              <a:t>The vectors that each general receives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6200" b="1" dirty="0"/>
              <a:t>	If any value has a majority, that value is put into the result vector. If no value has a majority, the corresponding element of the result vector is marked UNKNOWN. We see that generals 1,2 and 4 all come to agreement on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6200" b="1" dirty="0"/>
              <a:t>	(1,2, UNKNOWN,4)    which is the correct result.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1800" b="1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1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1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1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  <p:pic>
        <p:nvPicPr>
          <p:cNvPr id="1389572" name="Picture 4"/>
          <p:cNvPicPr>
            <a:picLocks noChangeAspect="1" noChangeArrowheads="1"/>
          </p:cNvPicPr>
          <p:nvPr/>
        </p:nvPicPr>
        <p:blipFill>
          <a:blip r:embed="rId3" cstate="print"/>
          <a:srcRect l="20070" t="44713" r="16649" b="38972"/>
          <a:stretch>
            <a:fillRect/>
          </a:stretch>
        </p:blipFill>
        <p:spPr bwMode="auto">
          <a:xfrm>
            <a:off x="1066800" y="1219200"/>
            <a:ext cx="68580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89573" name="Rectangle 5"/>
          <p:cNvSpPr>
            <a:spLocks noChangeArrowheads="1"/>
          </p:cNvSpPr>
          <p:nvPr/>
        </p:nvSpPr>
        <p:spPr bwMode="auto">
          <a:xfrm>
            <a:off x="990600" y="5257800"/>
            <a:ext cx="7924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996633"/>
              </a:buClr>
            </a:pPr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Agreement in Faulty Systems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" y="5280025"/>
            <a:ext cx="9017000" cy="127317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b="1" dirty="0" smtClean="0"/>
              <a:t>The Byzantine agreement problem for three </a:t>
            </a:r>
            <a:r>
              <a:rPr lang="en-US" b="1" dirty="0" err="1" smtClean="0"/>
              <a:t>nonfaulty</a:t>
            </a:r>
            <a:r>
              <a:rPr lang="en-US" b="1" dirty="0" smtClean="0"/>
              <a:t> and one faulty process. </a:t>
            </a:r>
          </a:p>
        </p:txBody>
      </p:sp>
      <p:pic>
        <p:nvPicPr>
          <p:cNvPr id="15364" name="Picture 4" descr="08-05"/>
          <p:cNvPicPr>
            <a:picLocks noChangeAspect="1" noChangeArrowheads="1"/>
          </p:cNvPicPr>
          <p:nvPr/>
        </p:nvPicPr>
        <p:blipFill>
          <a:blip r:embed="rId3" cstate="print"/>
          <a:srcRect r="69989"/>
          <a:stretch>
            <a:fillRect/>
          </a:stretch>
        </p:blipFill>
        <p:spPr bwMode="auto">
          <a:xfrm>
            <a:off x="4735513" y="1301750"/>
            <a:ext cx="3516312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95288" y="1427163"/>
            <a:ext cx="44577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dirty="0"/>
              <a:t>System of N processes, where </a:t>
            </a:r>
          </a:p>
          <a:p>
            <a:pPr lvl="1" algn="l"/>
            <a:r>
              <a:rPr lang="en-US" sz="2400" dirty="0"/>
              <a:t>each process </a:t>
            </a:r>
            <a:r>
              <a:rPr lang="en-US" sz="2400" i="1" dirty="0" err="1"/>
              <a:t>i</a:t>
            </a:r>
            <a:r>
              <a:rPr lang="en-US" sz="2400" dirty="0"/>
              <a:t> will provide a value 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en-US" sz="2400" i="1" dirty="0"/>
              <a:t> </a:t>
            </a:r>
            <a:r>
              <a:rPr lang="en-US" sz="2400" dirty="0"/>
              <a:t>to each other.  Some number of these processes may be incorrect (or malicious)</a:t>
            </a:r>
          </a:p>
          <a:p>
            <a:pPr algn="l"/>
            <a:r>
              <a:rPr lang="en-US" sz="2400" dirty="0"/>
              <a:t>Goal:   Each process learn the true values sent by each of the correct processes</a:t>
            </a:r>
          </a:p>
          <a:p>
            <a:pPr algn="l">
              <a:buFontTx/>
              <a:buChar char="•"/>
            </a:pPr>
            <a:endParaRPr lang="en-US" sz="2400" dirty="0"/>
          </a:p>
          <a:p>
            <a:pPr algn="l">
              <a:buFontTx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Byzantine </a:t>
            </a:r>
            <a:r>
              <a:rPr lang="en-US" b="1" dirty="0" smtClean="0"/>
              <a:t>agreement </a:t>
            </a:r>
            <a:r>
              <a:rPr lang="en-US" b="1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+mj-lt"/>
                <a:cs typeface="Arial" pitchFamily="34" charset="0"/>
              </a:rPr>
              <a:t>Phase 1</a:t>
            </a:r>
            <a:r>
              <a:rPr lang="en-US" dirty="0" smtClean="0">
                <a:latin typeface="+mj-lt"/>
                <a:cs typeface="Arial" pitchFamily="34" charset="0"/>
              </a:rPr>
              <a:t>: Each process sends its value to the other </a:t>
            </a:r>
            <a:r>
              <a:rPr lang="en-US" dirty="0" smtClean="0">
                <a:latin typeface="+mj-lt"/>
                <a:cs typeface="Arial" pitchFamily="34" charset="0"/>
              </a:rPr>
              <a:t>processes</a:t>
            </a:r>
          </a:p>
          <a:p>
            <a:r>
              <a:rPr lang="en-US" b="1" dirty="0" smtClean="0">
                <a:latin typeface="+mj-lt"/>
                <a:cs typeface="Arial" pitchFamily="34" charset="0"/>
              </a:rPr>
              <a:t>Phase 2</a:t>
            </a:r>
            <a:r>
              <a:rPr lang="en-US" dirty="0" smtClean="0">
                <a:latin typeface="+mj-lt"/>
                <a:cs typeface="Arial" pitchFamily="34" charset="0"/>
              </a:rPr>
              <a:t>: Each process uses the messages to create a vector of responses – must be a default value for missing </a:t>
            </a:r>
            <a:r>
              <a:rPr lang="en-US" dirty="0" smtClean="0">
                <a:latin typeface="+mj-lt"/>
                <a:cs typeface="Arial" pitchFamily="34" charset="0"/>
              </a:rPr>
              <a:t>messages</a:t>
            </a:r>
          </a:p>
          <a:p>
            <a:r>
              <a:rPr lang="en-US" b="1" dirty="0" smtClean="0">
                <a:latin typeface="+mj-lt"/>
                <a:cs typeface="Arial" pitchFamily="34" charset="0"/>
              </a:rPr>
              <a:t>Phase 3</a:t>
            </a:r>
            <a:r>
              <a:rPr lang="en-US" dirty="0" smtClean="0">
                <a:latin typeface="+mj-lt"/>
                <a:cs typeface="Arial" pitchFamily="34" charset="0"/>
              </a:rPr>
              <a:t>: Each process sends its vector to all other processes.</a:t>
            </a:r>
          </a:p>
          <a:p>
            <a:r>
              <a:rPr lang="en-US" b="1" dirty="0" smtClean="0">
                <a:latin typeface="+mj-lt"/>
                <a:cs typeface="Arial" pitchFamily="34" charset="0"/>
              </a:rPr>
              <a:t>Phase 4: </a:t>
            </a:r>
            <a:r>
              <a:rPr lang="en-US" dirty="0" smtClean="0">
                <a:latin typeface="+mj-lt"/>
                <a:cs typeface="Arial" pitchFamily="34" charset="0"/>
              </a:rPr>
              <a:t>Each process the information received from every other process to do its computation.</a:t>
            </a: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Impossibility Results</a:t>
            </a:r>
          </a:p>
        </p:txBody>
      </p:sp>
      <p:sp>
        <p:nvSpPr>
          <p:cNvPr id="17412" name="Oval 6"/>
          <p:cNvSpPr>
            <a:spLocks noChangeArrowheads="1"/>
          </p:cNvSpPr>
          <p:nvPr/>
        </p:nvSpPr>
        <p:spPr bwMode="auto">
          <a:xfrm>
            <a:off x="1087438" y="1897063"/>
            <a:ext cx="1847850" cy="8239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/>
              <a:t>General 1</a:t>
            </a:r>
          </a:p>
        </p:txBody>
      </p:sp>
      <p:sp>
        <p:nvSpPr>
          <p:cNvPr id="17413" name="Oval 8"/>
          <p:cNvSpPr>
            <a:spLocks noChangeArrowheads="1"/>
          </p:cNvSpPr>
          <p:nvPr/>
        </p:nvSpPr>
        <p:spPr bwMode="auto">
          <a:xfrm>
            <a:off x="0" y="3786188"/>
            <a:ext cx="1847850" cy="8239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/>
              <a:t>General 2</a:t>
            </a:r>
          </a:p>
        </p:txBody>
      </p:sp>
      <p:sp>
        <p:nvSpPr>
          <p:cNvPr id="17414" name="Oval 9"/>
          <p:cNvSpPr>
            <a:spLocks noChangeArrowheads="1"/>
          </p:cNvSpPr>
          <p:nvPr/>
        </p:nvSpPr>
        <p:spPr bwMode="auto">
          <a:xfrm>
            <a:off x="2324100" y="3744913"/>
            <a:ext cx="1847850" cy="823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/>
              <a:t>General 3</a:t>
            </a:r>
          </a:p>
        </p:txBody>
      </p:sp>
      <p:sp>
        <p:nvSpPr>
          <p:cNvPr id="17415" name="Oval 10"/>
          <p:cNvSpPr>
            <a:spLocks noChangeArrowheads="1"/>
          </p:cNvSpPr>
          <p:nvPr/>
        </p:nvSpPr>
        <p:spPr bwMode="auto">
          <a:xfrm>
            <a:off x="6032500" y="1927225"/>
            <a:ext cx="1847850" cy="823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/>
              <a:t>General 1</a:t>
            </a:r>
          </a:p>
        </p:txBody>
      </p:sp>
      <p:sp>
        <p:nvSpPr>
          <p:cNvPr id="17416" name="Oval 11"/>
          <p:cNvSpPr>
            <a:spLocks noChangeArrowheads="1"/>
          </p:cNvSpPr>
          <p:nvPr/>
        </p:nvSpPr>
        <p:spPr bwMode="auto">
          <a:xfrm>
            <a:off x="4940300" y="3802063"/>
            <a:ext cx="1847850" cy="8239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/>
              <a:t>General 2</a:t>
            </a:r>
          </a:p>
        </p:txBody>
      </p:sp>
      <p:sp>
        <p:nvSpPr>
          <p:cNvPr id="17417" name="Oval 12"/>
          <p:cNvSpPr>
            <a:spLocks noChangeArrowheads="1"/>
          </p:cNvSpPr>
          <p:nvPr/>
        </p:nvSpPr>
        <p:spPr bwMode="auto">
          <a:xfrm>
            <a:off x="7296150" y="3768725"/>
            <a:ext cx="1847850" cy="8239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/>
              <a:t>General 3</a:t>
            </a:r>
          </a:p>
        </p:txBody>
      </p:sp>
      <p:sp>
        <p:nvSpPr>
          <p:cNvPr id="17418" name="Text Box 13"/>
          <p:cNvSpPr txBox="1">
            <a:spLocks noChangeArrowheads="1"/>
          </p:cNvSpPr>
          <p:nvPr/>
        </p:nvSpPr>
        <p:spPr bwMode="auto">
          <a:xfrm>
            <a:off x="1211263" y="4937125"/>
            <a:ext cx="6811962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000" b="1" i="1"/>
              <a:t>No solution for three processes can handle a single traitor.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endParaRPr lang="en-US" sz="2000" b="1" i="1"/>
          </a:p>
          <a:p>
            <a:pPr algn="l">
              <a:spcBef>
                <a:spcPct val="20000"/>
              </a:spcBef>
            </a:pPr>
            <a:r>
              <a:rPr lang="en-US" sz="2000" b="1" i="1"/>
              <a:t>In a system with m faulty processes agreement can be achieved </a:t>
            </a:r>
          </a:p>
          <a:p>
            <a:pPr algn="l">
              <a:spcBef>
                <a:spcPct val="20000"/>
              </a:spcBef>
            </a:pPr>
            <a:r>
              <a:rPr lang="en-US" sz="2000" b="1" i="1"/>
              <a:t>only if there are 2m+1  (more than 2/3) functioning correctly.</a:t>
            </a:r>
          </a:p>
          <a:p>
            <a:pPr algn="l"/>
            <a:endParaRPr lang="en-US" sz="2000" b="1" i="1"/>
          </a:p>
        </p:txBody>
      </p:sp>
      <p:sp>
        <p:nvSpPr>
          <p:cNvPr id="17419" name="Line 14"/>
          <p:cNvSpPr>
            <a:spLocks noChangeShapeType="1"/>
          </p:cNvSpPr>
          <p:nvPr/>
        </p:nvSpPr>
        <p:spPr bwMode="auto">
          <a:xfrm flipH="1">
            <a:off x="1068388" y="2686050"/>
            <a:ext cx="606425" cy="1087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7420" name="Line 15"/>
          <p:cNvSpPr>
            <a:spLocks noChangeShapeType="1"/>
          </p:cNvSpPr>
          <p:nvPr/>
        </p:nvSpPr>
        <p:spPr bwMode="auto">
          <a:xfrm flipH="1">
            <a:off x="6000750" y="2738438"/>
            <a:ext cx="606425" cy="1087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7421" name="Line 16"/>
          <p:cNvSpPr>
            <a:spLocks noChangeShapeType="1"/>
          </p:cNvSpPr>
          <p:nvPr/>
        </p:nvSpPr>
        <p:spPr bwMode="auto">
          <a:xfrm>
            <a:off x="2444750" y="2668588"/>
            <a:ext cx="741363" cy="1068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7422" name="Line 17"/>
          <p:cNvSpPr>
            <a:spLocks noChangeShapeType="1"/>
          </p:cNvSpPr>
          <p:nvPr/>
        </p:nvSpPr>
        <p:spPr bwMode="auto">
          <a:xfrm>
            <a:off x="7485063" y="2686050"/>
            <a:ext cx="741362" cy="1068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 flipH="1">
            <a:off x="1828800" y="4168775"/>
            <a:ext cx="479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 flipH="1">
            <a:off x="6789738" y="4179888"/>
            <a:ext cx="479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7425" name="Text Box 21"/>
          <p:cNvSpPr txBox="1">
            <a:spLocks noChangeArrowheads="1"/>
          </p:cNvSpPr>
          <p:nvPr/>
        </p:nvSpPr>
        <p:spPr bwMode="auto">
          <a:xfrm>
            <a:off x="407988" y="2767013"/>
            <a:ext cx="817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/>
              <a:t>attack</a:t>
            </a:r>
          </a:p>
        </p:txBody>
      </p:sp>
      <p:sp>
        <p:nvSpPr>
          <p:cNvPr id="17426" name="Text Box 22"/>
          <p:cNvSpPr txBox="1">
            <a:spLocks noChangeArrowheads="1"/>
          </p:cNvSpPr>
          <p:nvPr/>
        </p:nvSpPr>
        <p:spPr bwMode="auto">
          <a:xfrm>
            <a:off x="2706688" y="2765425"/>
            <a:ext cx="817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/>
              <a:t>attack</a:t>
            </a:r>
          </a:p>
        </p:txBody>
      </p:sp>
      <p:sp>
        <p:nvSpPr>
          <p:cNvPr id="17427" name="Text Box 23"/>
          <p:cNvSpPr txBox="1">
            <a:spLocks noChangeArrowheads="1"/>
          </p:cNvSpPr>
          <p:nvPr/>
        </p:nvSpPr>
        <p:spPr bwMode="auto">
          <a:xfrm>
            <a:off x="5549900" y="2855913"/>
            <a:ext cx="817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/>
              <a:t>attack</a:t>
            </a:r>
          </a:p>
        </p:txBody>
      </p:sp>
      <p:sp>
        <p:nvSpPr>
          <p:cNvPr id="17428" name="Text Box 24"/>
          <p:cNvSpPr txBox="1">
            <a:spLocks noChangeArrowheads="1"/>
          </p:cNvSpPr>
          <p:nvPr/>
        </p:nvSpPr>
        <p:spPr bwMode="auto">
          <a:xfrm>
            <a:off x="7740650" y="2773363"/>
            <a:ext cx="873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/>
              <a:t>retreat</a:t>
            </a:r>
          </a:p>
        </p:txBody>
      </p:sp>
      <p:sp>
        <p:nvSpPr>
          <p:cNvPr id="17429" name="Text Box 25"/>
          <p:cNvSpPr txBox="1">
            <a:spLocks noChangeArrowheads="1"/>
          </p:cNvSpPr>
          <p:nvPr/>
        </p:nvSpPr>
        <p:spPr bwMode="auto">
          <a:xfrm>
            <a:off x="1684338" y="4373563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retreat</a:t>
            </a:r>
          </a:p>
        </p:txBody>
      </p:sp>
      <p:sp>
        <p:nvSpPr>
          <p:cNvPr id="17430" name="Text Box 26"/>
          <p:cNvSpPr txBox="1">
            <a:spLocks noChangeArrowheads="1"/>
          </p:cNvSpPr>
          <p:nvPr/>
        </p:nvSpPr>
        <p:spPr bwMode="auto">
          <a:xfrm>
            <a:off x="6670675" y="4464050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retreat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>
                <a:latin typeface="Comic Sans MS" pitchFamily="66" charset="0"/>
              </a:rPr>
              <a:t>Byzantine Agreement Algorithm (oral messages) - 1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363663"/>
            <a:ext cx="8537575" cy="44624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Phase 1: Each process sends its value to the other processes. 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Correct processes send the same (correct) value to all.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Faulty processes may send different values to each if desired (or no message).</a:t>
            </a:r>
          </a:p>
          <a:p>
            <a:pPr eaLnBrk="1" hangingPunct="1">
              <a:lnSpc>
                <a:spcPct val="90000"/>
              </a:lnSpc>
            </a:pPr>
            <a:endParaRPr lang="en-US" sz="1800" i="1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800" i="1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800" i="1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i="1" dirty="0" smtClean="0">
                <a:latin typeface="Comic Sans MS" pitchFamily="66" charset="0"/>
              </a:rPr>
              <a:t>Assumptions: 1) Every message that is sent is delivered correctly; 2) The receiver of a message knows who sent it; 3) The absence of a message can be detected.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Byzantine General Problem: Example - 1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1450975"/>
            <a:ext cx="8521700" cy="7635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Phase 1: Generals announce their troop strengths to each other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441575" y="2592388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411413" y="2614613"/>
            <a:ext cx="4302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>
                <a:latin typeface="Arial" charset="0"/>
              </a:rPr>
              <a:t>P1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5180013" y="2592388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149850" y="2614613"/>
            <a:ext cx="4302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>
                <a:latin typeface="Arial" charset="0"/>
              </a:rPr>
              <a:t>P2</a:t>
            </a: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2441575" y="5254625"/>
            <a:ext cx="381000" cy="3794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2411413" y="5302250"/>
            <a:ext cx="4302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>
                <a:solidFill>
                  <a:schemeClr val="bg1"/>
                </a:solidFill>
                <a:latin typeface="Arial" charset="0"/>
              </a:rPr>
              <a:t>P3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180013" y="5254625"/>
            <a:ext cx="381000" cy="3794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149850" y="5276850"/>
            <a:ext cx="4302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>
                <a:latin typeface="Arial" charset="0"/>
              </a:rPr>
              <a:t>P4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67000" y="2325688"/>
            <a:ext cx="2513013" cy="2928937"/>
            <a:chOff x="1682" y="1276"/>
            <a:chExt cx="1586" cy="1848"/>
          </a:xfrm>
        </p:grpSpPr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1828" y="1540"/>
              <a:ext cx="1392" cy="0"/>
            </a:xfrm>
            <a:prstGeom prst="line">
              <a:avLst/>
            </a:prstGeom>
            <a:noFill/>
            <a:ln w="76200">
              <a:solidFill>
                <a:srgbClr val="C0C0C0"/>
              </a:solidFill>
              <a:round/>
              <a:headEnd/>
              <a:tailEnd type="triangle" w="med" len="med"/>
            </a:ln>
          </p:spPr>
          <p:txBody>
            <a:bodyPr wrap="none" lIns="90054" tIns="44237" rIns="90054" bIns="44237">
              <a:spAutoFit/>
            </a:bodyPr>
            <a:lstStyle/>
            <a:p>
              <a:endParaRPr lang="en-IN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1828" y="1636"/>
              <a:ext cx="1440" cy="1488"/>
            </a:xfrm>
            <a:prstGeom prst="line">
              <a:avLst/>
            </a:prstGeom>
            <a:noFill/>
            <a:ln w="76200">
              <a:solidFill>
                <a:srgbClr val="C0C0C0"/>
              </a:solidFill>
              <a:round/>
              <a:headEnd/>
              <a:tailEnd type="triangle" w="med" len="med"/>
            </a:ln>
          </p:spPr>
          <p:txBody>
            <a:bodyPr wrap="none" lIns="90054" tIns="44237" rIns="90054" bIns="44237">
              <a:spAutoFit/>
            </a:bodyPr>
            <a:lstStyle/>
            <a:p>
              <a:endParaRPr lang="en-IN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>
              <a:off x="1684" y="1732"/>
              <a:ext cx="0" cy="1344"/>
            </a:xfrm>
            <a:prstGeom prst="line">
              <a:avLst/>
            </a:prstGeom>
            <a:noFill/>
            <a:ln w="76200">
              <a:solidFill>
                <a:srgbClr val="C0C0C0"/>
              </a:solidFill>
              <a:round/>
              <a:headEnd/>
              <a:tailEnd type="triangle" w="med" len="med"/>
            </a:ln>
          </p:spPr>
          <p:txBody>
            <a:bodyPr wrap="none" lIns="90054" tIns="44237" rIns="90054" bIns="44237">
              <a:spAutoFit/>
            </a:bodyPr>
            <a:lstStyle/>
            <a:p>
              <a:endParaRPr lang="en-IN"/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2211" y="1276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54" tIns="44237" rIns="90054" bIns="44237">
              <a:spAutoFit/>
            </a:bodyPr>
            <a:lstStyle/>
            <a:p>
              <a:pPr defTabSz="912813" eaLnBrk="0" hangingPunct="0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2307" y="1983"/>
              <a:ext cx="195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54" tIns="44237" rIns="90054" bIns="44237">
              <a:spAutoFit/>
            </a:bodyPr>
            <a:lstStyle/>
            <a:p>
              <a:pPr defTabSz="912813" eaLnBrk="0" hangingPunct="0"/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1682" y="2079"/>
              <a:ext cx="194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54" tIns="44237" rIns="90054" bIns="44237">
              <a:spAutoFit/>
            </a:bodyPr>
            <a:lstStyle/>
            <a:p>
              <a:pPr defTabSz="912813" eaLnBrk="0" hangingPunct="0"/>
              <a:r>
                <a:rPr lang="en-US" sz="1800">
                  <a:latin typeface="Arial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Dependable Systems</a:t>
            </a:r>
          </a:p>
        </p:txBody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accent2"/>
                </a:solidFill>
              </a:rPr>
              <a:t>Availability, Reliability, Safety, Maintainability</a:t>
            </a:r>
          </a:p>
          <a:p>
            <a:pPr>
              <a:lnSpc>
                <a:spcPct val="90000"/>
              </a:lnSpc>
            </a:pPr>
            <a:r>
              <a:rPr lang="en-US" sz="2600" b="1" i="1" dirty="0">
                <a:solidFill>
                  <a:schemeClr val="accent2"/>
                </a:solidFill>
              </a:rPr>
              <a:t>Availability</a:t>
            </a:r>
          </a:p>
          <a:p>
            <a:pPr lvl="1">
              <a:lnSpc>
                <a:spcPct val="90000"/>
              </a:lnSpc>
            </a:pPr>
            <a:r>
              <a:rPr lang="en-US" sz="2600" b="1" dirty="0"/>
              <a:t>At any instance, is the system “up”</a:t>
            </a:r>
          </a:p>
          <a:p>
            <a:pPr lvl="1">
              <a:lnSpc>
                <a:spcPct val="90000"/>
              </a:lnSpc>
            </a:pPr>
            <a:r>
              <a:rPr lang="en-US" sz="2600" b="1" dirty="0"/>
              <a:t>Defined in terms of an interval of time</a:t>
            </a:r>
          </a:p>
          <a:p>
            <a:pPr>
              <a:lnSpc>
                <a:spcPct val="90000"/>
              </a:lnSpc>
            </a:pPr>
            <a:r>
              <a:rPr lang="en-US" sz="2600" b="1" i="1" dirty="0">
                <a:solidFill>
                  <a:schemeClr val="accent2"/>
                </a:solidFill>
              </a:rPr>
              <a:t>Reliability</a:t>
            </a:r>
          </a:p>
          <a:p>
            <a:pPr lvl="1">
              <a:lnSpc>
                <a:spcPct val="90000"/>
              </a:lnSpc>
            </a:pPr>
            <a:r>
              <a:rPr lang="en-US" sz="2600" b="1" dirty="0"/>
              <a:t>How long will it run for when it is up?</a:t>
            </a:r>
          </a:p>
          <a:p>
            <a:pPr lvl="1">
              <a:lnSpc>
                <a:spcPct val="90000"/>
              </a:lnSpc>
            </a:pPr>
            <a:r>
              <a:rPr lang="en-US" sz="2600" b="1" dirty="0"/>
              <a:t>System can run continuously without failure?</a:t>
            </a:r>
          </a:p>
          <a:p>
            <a:pPr lvl="1">
              <a:lnSpc>
                <a:spcPct val="90000"/>
              </a:lnSpc>
            </a:pPr>
            <a:r>
              <a:rPr lang="en-US" sz="2600" b="1" dirty="0"/>
              <a:t>Defined in terms of an instant of time</a:t>
            </a:r>
          </a:p>
          <a:p>
            <a:pPr>
              <a:lnSpc>
                <a:spcPct val="90000"/>
              </a:lnSpc>
            </a:pPr>
            <a:r>
              <a:rPr lang="en-US" sz="2600" b="1" i="1" dirty="0">
                <a:solidFill>
                  <a:schemeClr val="accent2"/>
                </a:solidFill>
              </a:rPr>
              <a:t>Safety</a:t>
            </a:r>
          </a:p>
          <a:p>
            <a:pPr lvl="1">
              <a:lnSpc>
                <a:spcPct val="90000"/>
              </a:lnSpc>
            </a:pPr>
            <a:r>
              <a:rPr lang="en-US" sz="2600" b="1" dirty="0"/>
              <a:t>If failure occurs, does anything really bad happen?</a:t>
            </a:r>
          </a:p>
          <a:p>
            <a:pPr lvl="1">
              <a:lnSpc>
                <a:spcPct val="90000"/>
              </a:lnSpc>
            </a:pPr>
            <a:r>
              <a:rPr lang="en-US" sz="2600" b="1" dirty="0"/>
              <a:t> </a:t>
            </a:r>
            <a:r>
              <a:rPr lang="en-US" sz="2600" b="1" dirty="0" err="1"/>
              <a:t>eg</a:t>
            </a:r>
            <a:r>
              <a:rPr lang="en-US" sz="2600" b="1" dirty="0"/>
              <a:t>: a nuclear power plant may need 100% safety</a:t>
            </a:r>
          </a:p>
          <a:p>
            <a:pPr>
              <a:lnSpc>
                <a:spcPct val="90000"/>
              </a:lnSpc>
            </a:pPr>
            <a:r>
              <a:rPr lang="en-US" sz="2600" b="1" i="1" dirty="0">
                <a:solidFill>
                  <a:schemeClr val="accent2"/>
                </a:solidFill>
              </a:rPr>
              <a:t>Maintainability</a:t>
            </a:r>
          </a:p>
          <a:p>
            <a:pPr lvl="1">
              <a:lnSpc>
                <a:spcPct val="90000"/>
              </a:lnSpc>
            </a:pPr>
            <a:r>
              <a:rPr lang="en-US" sz="2600" b="1" dirty="0"/>
              <a:t>How easily can faults be repaired?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933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Byzantine General Problem: Example - 2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1450975"/>
            <a:ext cx="8521700" cy="7635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Phase 1: Generals announce their troop strengths to each other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441575" y="2592388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411413" y="2614613"/>
            <a:ext cx="4302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>
                <a:latin typeface="Arial" charset="0"/>
              </a:rPr>
              <a:t>P1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5180013" y="2592388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5149850" y="2614613"/>
            <a:ext cx="4302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>
                <a:latin typeface="Arial" charset="0"/>
              </a:rPr>
              <a:t>P2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441575" y="5254625"/>
            <a:ext cx="381000" cy="3794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2411413" y="5302250"/>
            <a:ext cx="4302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>
                <a:solidFill>
                  <a:schemeClr val="bg1"/>
                </a:solidFill>
                <a:latin typeface="Arial" charset="0"/>
              </a:rPr>
              <a:t>P3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180013" y="5254625"/>
            <a:ext cx="381000" cy="3794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149850" y="5276850"/>
            <a:ext cx="4302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>
                <a:latin typeface="Arial" charset="0"/>
              </a:rPr>
              <a:t>P4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822575" y="2325688"/>
            <a:ext cx="2513013" cy="2928937"/>
            <a:chOff x="1780" y="1468"/>
            <a:chExt cx="1586" cy="1848"/>
          </a:xfrm>
        </p:grpSpPr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>
              <a:off x="1828" y="1732"/>
              <a:ext cx="1392" cy="0"/>
            </a:xfrm>
            <a:prstGeom prst="line">
              <a:avLst/>
            </a:prstGeom>
            <a:noFill/>
            <a:ln w="76200">
              <a:solidFill>
                <a:srgbClr val="C0C0C0"/>
              </a:solidFill>
              <a:round/>
              <a:headEnd/>
              <a:tailEnd type="triangle" w="med" len="med"/>
            </a:ln>
          </p:spPr>
          <p:txBody>
            <a:bodyPr wrap="none" lIns="90054" tIns="44237" rIns="90054" bIns="44237">
              <a:spAutoFit/>
            </a:bodyPr>
            <a:lstStyle/>
            <a:p>
              <a:endParaRPr lang="en-IN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 flipH="1">
              <a:off x="1780" y="1828"/>
              <a:ext cx="1440" cy="1488"/>
            </a:xfrm>
            <a:prstGeom prst="line">
              <a:avLst/>
            </a:prstGeom>
            <a:noFill/>
            <a:ln w="76200">
              <a:solidFill>
                <a:srgbClr val="C0C0C0"/>
              </a:solidFill>
              <a:round/>
              <a:headEnd/>
              <a:tailEnd type="triangle" w="med" len="med"/>
            </a:ln>
          </p:spPr>
          <p:txBody>
            <a:bodyPr wrap="none" lIns="90054" tIns="44237" rIns="90054" bIns="44237">
              <a:spAutoFit/>
            </a:bodyPr>
            <a:lstStyle/>
            <a:p>
              <a:endParaRPr lang="en-IN"/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 flipH="1">
              <a:off x="3364" y="1924"/>
              <a:ext cx="0" cy="1344"/>
            </a:xfrm>
            <a:prstGeom prst="line">
              <a:avLst/>
            </a:prstGeom>
            <a:noFill/>
            <a:ln w="76200">
              <a:solidFill>
                <a:srgbClr val="C0C0C0"/>
              </a:solidFill>
              <a:round/>
              <a:headEnd/>
              <a:tailEnd type="triangle" w="med" len="med"/>
            </a:ln>
          </p:spPr>
          <p:txBody>
            <a:bodyPr wrap="none" lIns="90054" tIns="44237" rIns="90054" bIns="44237">
              <a:spAutoFit/>
            </a:bodyPr>
            <a:lstStyle/>
            <a:p>
              <a:endParaRPr lang="en-IN"/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 flipH="1">
              <a:off x="2309" y="146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54" tIns="44237" rIns="90054" bIns="44237">
              <a:spAutoFit/>
            </a:bodyPr>
            <a:lstStyle/>
            <a:p>
              <a:pPr defTabSz="912813" eaLnBrk="0" hangingPunct="0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 flipH="1">
              <a:off x="2406" y="2271"/>
              <a:ext cx="195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54" tIns="44237" rIns="90054" bIns="44237">
              <a:spAutoFit/>
            </a:bodyPr>
            <a:lstStyle/>
            <a:p>
              <a:pPr defTabSz="912813" eaLnBrk="0" hangingPunct="0"/>
              <a:r>
                <a:rPr lang="en-US" sz="1800">
                  <a:latin typeface="Arial" charset="0"/>
                </a:rPr>
                <a:t>2</a:t>
              </a:r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 flipH="1">
              <a:off x="3172" y="2319"/>
              <a:ext cx="194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54" tIns="44237" rIns="90054" bIns="44237">
              <a:spAutoFit/>
            </a:bodyPr>
            <a:lstStyle/>
            <a:p>
              <a:pPr defTabSz="912813" eaLnBrk="0" hangingPunct="0"/>
              <a:r>
                <a:rPr lang="en-US" sz="1800">
                  <a:latin typeface="Arial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Byzantine General Problem: Example - 3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1450975"/>
            <a:ext cx="8521700" cy="7635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Phase 1: Generals announce their troop strengths to each other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2441575" y="2592388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411413" y="2614613"/>
            <a:ext cx="4302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>
                <a:latin typeface="Arial" charset="0"/>
              </a:rPr>
              <a:t>P1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180013" y="2592388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149850" y="2614613"/>
            <a:ext cx="4302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>
                <a:latin typeface="Arial" charset="0"/>
              </a:rPr>
              <a:t>P2</a:t>
            </a: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2441575" y="5254625"/>
            <a:ext cx="381000" cy="3794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2411413" y="5302250"/>
            <a:ext cx="4302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>
                <a:solidFill>
                  <a:schemeClr val="bg1"/>
                </a:solidFill>
                <a:latin typeface="Arial" charset="0"/>
              </a:rPr>
              <a:t>P3</a:t>
            </a: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5180013" y="5254625"/>
            <a:ext cx="381000" cy="3794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149850" y="5276850"/>
            <a:ext cx="4302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>
                <a:latin typeface="Arial" charset="0"/>
              </a:rPr>
              <a:t>P4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822575" y="2859088"/>
            <a:ext cx="2513013" cy="2547937"/>
            <a:chOff x="1780" y="1612"/>
            <a:chExt cx="1586" cy="1608"/>
          </a:xfrm>
        </p:grpSpPr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 flipV="1">
              <a:off x="1828" y="3196"/>
              <a:ext cx="1392" cy="0"/>
            </a:xfrm>
            <a:prstGeom prst="line">
              <a:avLst/>
            </a:prstGeom>
            <a:noFill/>
            <a:ln w="76200">
              <a:solidFill>
                <a:srgbClr val="C0C0C0"/>
              </a:solidFill>
              <a:round/>
              <a:headEnd/>
              <a:tailEnd type="triangle" w="med" len="med"/>
            </a:ln>
          </p:spPr>
          <p:txBody>
            <a:bodyPr wrap="none" lIns="90054" tIns="44237" rIns="90054" bIns="44237">
              <a:spAutoFit/>
            </a:bodyPr>
            <a:lstStyle/>
            <a:p>
              <a:endParaRPr lang="en-IN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 flipV="1">
              <a:off x="1780" y="1612"/>
              <a:ext cx="1440" cy="1488"/>
            </a:xfrm>
            <a:prstGeom prst="line">
              <a:avLst/>
            </a:prstGeom>
            <a:noFill/>
            <a:ln w="76200">
              <a:solidFill>
                <a:srgbClr val="C0C0C0"/>
              </a:solidFill>
              <a:round/>
              <a:headEnd/>
              <a:tailEnd type="triangle" w="med" len="med"/>
            </a:ln>
          </p:spPr>
          <p:txBody>
            <a:bodyPr wrap="none" lIns="90054" tIns="44237" rIns="90054" bIns="44237">
              <a:spAutoFit/>
            </a:bodyPr>
            <a:lstStyle/>
            <a:p>
              <a:endParaRPr lang="en-IN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H="1" flipV="1">
              <a:off x="3364" y="1660"/>
              <a:ext cx="0" cy="1344"/>
            </a:xfrm>
            <a:prstGeom prst="line">
              <a:avLst/>
            </a:prstGeom>
            <a:noFill/>
            <a:ln w="76200">
              <a:solidFill>
                <a:srgbClr val="C0C0C0"/>
              </a:solidFill>
              <a:round/>
              <a:headEnd/>
              <a:tailEnd type="triangle" w="med" len="med"/>
            </a:ln>
          </p:spPr>
          <p:txBody>
            <a:bodyPr wrap="none" lIns="90054" tIns="44237" rIns="90054" bIns="44237">
              <a:spAutoFit/>
            </a:bodyPr>
            <a:lstStyle/>
            <a:p>
              <a:endParaRPr lang="en-IN"/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2498" y="2175"/>
              <a:ext cx="19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54" tIns="44237" rIns="90054" bIns="44237">
              <a:spAutoFit/>
            </a:bodyPr>
            <a:lstStyle/>
            <a:p>
              <a:pPr defTabSz="912813" eaLnBrk="0" hangingPunct="0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3172" y="2164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54" tIns="44237" rIns="90054" bIns="44237">
              <a:spAutoFit/>
            </a:bodyPr>
            <a:lstStyle/>
            <a:p>
              <a:pPr defTabSz="912813" eaLnBrk="0" hangingPunct="0"/>
              <a:r>
                <a:rPr lang="en-US" sz="1800">
                  <a:latin typeface="Arial" charset="0"/>
                </a:rPr>
                <a:t>4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2546" y="2991"/>
              <a:ext cx="19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54" tIns="44237" rIns="90054" bIns="44237">
              <a:spAutoFit/>
            </a:bodyPr>
            <a:lstStyle/>
            <a:p>
              <a:pPr defTabSz="912813" eaLnBrk="0" hangingPunct="0"/>
              <a:r>
                <a:rPr lang="en-US" sz="1800">
                  <a:latin typeface="Arial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>
                <a:latin typeface="Comic Sans MS" pitchFamily="66" charset="0"/>
              </a:rPr>
              <a:t>Byzantine Agreement Algorithm (oral messages) - </a:t>
            </a:r>
            <a:r>
              <a:rPr lang="en-US" sz="4000" smtClean="0">
                <a:latin typeface="Comic Sans MS" pitchFamily="66" charset="0"/>
              </a:rPr>
              <a:t>2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300163"/>
            <a:ext cx="8537575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Phase 2: Each process uses the messages to create a vector of responses – must be a default value for missing messages.</a:t>
            </a:r>
          </a:p>
          <a:p>
            <a:pPr eaLnBrk="1" hangingPunct="1">
              <a:lnSpc>
                <a:spcPct val="90000"/>
              </a:lnSpc>
            </a:pPr>
            <a:endParaRPr lang="en-US" sz="1800" i="1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800" i="1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800" i="1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800" i="1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i="1" dirty="0" smtClean="0">
                <a:latin typeface="Comic Sans MS" pitchFamily="66" charset="0"/>
              </a:rPr>
              <a:t>Assumptions: 1) Every message that is sent is delivered correctly; 2) The receiver of a message knows who sent it; 3) The absence of a message can be detected.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Byzantine General Problem: Example - 4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1450975"/>
            <a:ext cx="8521700" cy="763588"/>
          </a:xfrm>
        </p:spPr>
        <p:txBody>
          <a:bodyPr/>
          <a:lstStyle/>
          <a:p>
            <a:pPr eaLnBrk="1" hangingPunct="1"/>
            <a:r>
              <a:rPr lang="en-US" sz="2800" smtClean="0"/>
              <a:t>Phase 2: Each general construct a vector with all troops</a:t>
            </a:r>
          </a:p>
        </p:txBody>
      </p:sp>
      <p:graphicFrame>
        <p:nvGraphicFramePr>
          <p:cNvPr id="174084" name="Group 4"/>
          <p:cNvGraphicFramePr>
            <a:graphicFrameLocks noGrp="1"/>
          </p:cNvGraphicFramePr>
          <p:nvPr/>
        </p:nvGraphicFramePr>
        <p:xfrm>
          <a:off x="304800" y="2592388"/>
          <a:ext cx="2060575" cy="724176"/>
        </p:xfrm>
        <a:graphic>
          <a:graphicData uri="http://schemas.openxmlformats.org/drawingml/2006/table">
            <a:tbl>
              <a:tblPr/>
              <a:tblGrid>
                <a:gridCol w="498475"/>
                <a:gridCol w="568325"/>
                <a:gridCol w="471488"/>
                <a:gridCol w="522287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</a:t>
                      </a:r>
                    </a:p>
                  </a:txBody>
                  <a:tcPr marL="89336" marR="89336" marT="43884" marB="438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P2</a:t>
                      </a:r>
                    </a:p>
                  </a:txBody>
                  <a:tcPr marL="89336" marR="89336" marT="43884" marB="43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P3</a:t>
                      </a:r>
                    </a:p>
                  </a:txBody>
                  <a:tcPr marL="89336" marR="89336" marT="43884" marB="43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</a:t>
                      </a:r>
                    </a:p>
                  </a:txBody>
                  <a:tcPr marL="89336" marR="89336" marT="43884" marB="43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9336" marR="89336" marT="43884" marB="438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9336" marR="89336" marT="43884" marB="43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9336" marR="89336" marT="43884" marB="43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9336" marR="89336" marT="43884" marB="43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3" name="Oval 21"/>
          <p:cNvSpPr>
            <a:spLocks noChangeArrowheads="1"/>
          </p:cNvSpPr>
          <p:nvPr/>
        </p:nvSpPr>
        <p:spPr bwMode="auto">
          <a:xfrm>
            <a:off x="2441575" y="2592388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2411413" y="2614613"/>
            <a:ext cx="4302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>
                <a:latin typeface="Arial" charset="0"/>
              </a:rPr>
              <a:t>P1</a:t>
            </a:r>
          </a:p>
        </p:txBody>
      </p:sp>
      <p:sp>
        <p:nvSpPr>
          <p:cNvPr id="23575" name="Oval 23"/>
          <p:cNvSpPr>
            <a:spLocks noChangeArrowheads="1"/>
          </p:cNvSpPr>
          <p:nvPr/>
        </p:nvSpPr>
        <p:spPr bwMode="auto">
          <a:xfrm>
            <a:off x="5180013" y="2592388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5149850" y="2614613"/>
            <a:ext cx="4302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>
                <a:latin typeface="Arial" charset="0"/>
              </a:rPr>
              <a:t>P2</a:t>
            </a:r>
          </a:p>
        </p:txBody>
      </p:sp>
      <p:sp>
        <p:nvSpPr>
          <p:cNvPr id="23577" name="Oval 25"/>
          <p:cNvSpPr>
            <a:spLocks noChangeArrowheads="1"/>
          </p:cNvSpPr>
          <p:nvPr/>
        </p:nvSpPr>
        <p:spPr bwMode="auto">
          <a:xfrm>
            <a:off x="2441575" y="5254625"/>
            <a:ext cx="381000" cy="3794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2411413" y="5302250"/>
            <a:ext cx="4302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>
                <a:solidFill>
                  <a:schemeClr val="bg1"/>
                </a:solidFill>
                <a:latin typeface="Arial" charset="0"/>
              </a:rPr>
              <a:t>P3</a:t>
            </a:r>
          </a:p>
        </p:txBody>
      </p:sp>
      <p:sp>
        <p:nvSpPr>
          <p:cNvPr id="23579" name="Oval 27"/>
          <p:cNvSpPr>
            <a:spLocks noChangeArrowheads="1"/>
          </p:cNvSpPr>
          <p:nvPr/>
        </p:nvSpPr>
        <p:spPr bwMode="auto">
          <a:xfrm>
            <a:off x="5180013" y="5254625"/>
            <a:ext cx="381000" cy="3794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5149850" y="5276850"/>
            <a:ext cx="4302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>
                <a:latin typeface="Arial" charset="0"/>
              </a:rPr>
              <a:t>P4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670175" y="2935288"/>
            <a:ext cx="2509838" cy="2547937"/>
            <a:chOff x="1684" y="1852"/>
            <a:chExt cx="1584" cy="1608"/>
          </a:xfrm>
        </p:grpSpPr>
        <p:sp>
          <p:nvSpPr>
            <p:cNvPr id="23616" name="Line 30"/>
            <p:cNvSpPr>
              <a:spLocks noChangeShapeType="1"/>
            </p:cNvSpPr>
            <p:nvPr/>
          </p:nvSpPr>
          <p:spPr bwMode="auto">
            <a:xfrm flipV="1">
              <a:off x="1828" y="3436"/>
              <a:ext cx="1392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wrap="none" lIns="90054" tIns="44237" rIns="90054" bIns="44237">
              <a:spAutoFit/>
            </a:bodyPr>
            <a:lstStyle/>
            <a:p>
              <a:endParaRPr lang="en-IN"/>
            </a:p>
          </p:txBody>
        </p:sp>
        <p:sp>
          <p:nvSpPr>
            <p:cNvPr id="23617" name="Line 31"/>
            <p:cNvSpPr>
              <a:spLocks noChangeShapeType="1"/>
            </p:cNvSpPr>
            <p:nvPr/>
          </p:nvSpPr>
          <p:spPr bwMode="auto">
            <a:xfrm flipV="1">
              <a:off x="1828" y="1852"/>
              <a:ext cx="1440" cy="1488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wrap="none" lIns="90054" tIns="44237" rIns="90054" bIns="44237">
              <a:spAutoFit/>
            </a:bodyPr>
            <a:lstStyle/>
            <a:p>
              <a:endParaRPr lang="en-IN"/>
            </a:p>
          </p:txBody>
        </p:sp>
        <p:sp>
          <p:nvSpPr>
            <p:cNvPr id="23618" name="Line 32"/>
            <p:cNvSpPr>
              <a:spLocks noChangeShapeType="1"/>
            </p:cNvSpPr>
            <p:nvPr/>
          </p:nvSpPr>
          <p:spPr bwMode="auto">
            <a:xfrm flipV="1">
              <a:off x="1684" y="1900"/>
              <a:ext cx="0" cy="1344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wrap="none" lIns="90054" tIns="44237" rIns="90054" bIns="44237">
              <a:spAutoFit/>
            </a:bodyPr>
            <a:lstStyle/>
            <a:p>
              <a:endParaRPr lang="en-IN"/>
            </a:p>
          </p:txBody>
        </p:sp>
        <p:sp>
          <p:nvSpPr>
            <p:cNvPr id="23619" name="Text Box 33"/>
            <p:cNvSpPr txBox="1">
              <a:spLocks noChangeArrowheads="1"/>
            </p:cNvSpPr>
            <p:nvPr/>
          </p:nvSpPr>
          <p:spPr bwMode="auto">
            <a:xfrm flipH="1">
              <a:off x="2405" y="2404"/>
              <a:ext cx="18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54" tIns="44237" rIns="90054" bIns="44237">
              <a:spAutoFit/>
            </a:bodyPr>
            <a:lstStyle/>
            <a:p>
              <a:pPr defTabSz="912813" eaLnBrk="0" hangingPunct="0"/>
              <a:r>
                <a:rPr lang="en-US" sz="1800">
                  <a:solidFill>
                    <a:schemeClr val="accent1"/>
                  </a:solidFill>
                  <a:latin typeface="Arial" charset="0"/>
                </a:rPr>
                <a:t>y</a:t>
              </a:r>
            </a:p>
          </p:txBody>
        </p:sp>
        <p:sp>
          <p:nvSpPr>
            <p:cNvPr id="23620" name="Text Box 34"/>
            <p:cNvSpPr txBox="1">
              <a:spLocks noChangeArrowheads="1"/>
            </p:cNvSpPr>
            <p:nvPr/>
          </p:nvSpPr>
          <p:spPr bwMode="auto">
            <a:xfrm flipH="1">
              <a:off x="1684" y="2404"/>
              <a:ext cx="18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54" tIns="44237" rIns="90054" bIns="44237">
              <a:spAutoFit/>
            </a:bodyPr>
            <a:lstStyle/>
            <a:p>
              <a:pPr defTabSz="912813" eaLnBrk="0" hangingPunct="0"/>
              <a:r>
                <a:rPr lang="en-US" sz="1800">
                  <a:solidFill>
                    <a:schemeClr val="accent1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23621" name="Text Box 35"/>
            <p:cNvSpPr txBox="1">
              <a:spLocks noChangeArrowheads="1"/>
            </p:cNvSpPr>
            <p:nvPr/>
          </p:nvSpPr>
          <p:spPr bwMode="auto">
            <a:xfrm flipH="1">
              <a:off x="2453" y="3231"/>
              <a:ext cx="18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54" tIns="44237" rIns="90054" bIns="44237">
              <a:spAutoFit/>
            </a:bodyPr>
            <a:lstStyle/>
            <a:p>
              <a:pPr defTabSz="912813" eaLnBrk="0" hangingPunct="0"/>
              <a:r>
                <a:rPr lang="en-US" sz="1800">
                  <a:solidFill>
                    <a:schemeClr val="accent1"/>
                  </a:solidFill>
                  <a:latin typeface="Arial" charset="0"/>
                </a:rPr>
                <a:t>z</a:t>
              </a:r>
            </a:p>
          </p:txBody>
        </p:sp>
      </p:grpSp>
      <p:graphicFrame>
        <p:nvGraphicFramePr>
          <p:cNvPr id="174116" name="Group 36"/>
          <p:cNvGraphicFramePr>
            <a:graphicFrameLocks noGrp="1"/>
          </p:cNvGraphicFramePr>
          <p:nvPr/>
        </p:nvGraphicFramePr>
        <p:xfrm>
          <a:off x="5707063" y="2439988"/>
          <a:ext cx="2141537" cy="785136"/>
        </p:xfrm>
        <a:graphic>
          <a:graphicData uri="http://schemas.openxmlformats.org/drawingml/2006/table">
            <a:tbl>
              <a:tblPr/>
              <a:tblGrid>
                <a:gridCol w="541337"/>
                <a:gridCol w="533400"/>
                <a:gridCol w="533400"/>
                <a:gridCol w="533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</a:t>
                      </a:r>
                    </a:p>
                  </a:txBody>
                  <a:tcPr marL="89336" marR="89336" marT="43884" marB="438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P2</a:t>
                      </a:r>
                    </a:p>
                  </a:txBody>
                  <a:tcPr marL="89336" marR="89336" marT="43884" marB="43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P3</a:t>
                      </a:r>
                    </a:p>
                  </a:txBody>
                  <a:tcPr marL="89336" marR="89336" marT="43884" marB="43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</a:t>
                      </a:r>
                    </a:p>
                  </a:txBody>
                  <a:tcPr marL="89336" marR="89336" marT="43884" marB="43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9336" marR="89336" marT="43884" marB="438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9336" marR="89336" marT="43884" marB="43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9336" marR="89336" marT="43884" marB="43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9336" marR="89336" marT="43884" marB="43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133" name="Group 53"/>
          <p:cNvGraphicFramePr>
            <a:graphicFrameLocks noGrp="1"/>
          </p:cNvGraphicFramePr>
          <p:nvPr/>
        </p:nvGraphicFramePr>
        <p:xfrm>
          <a:off x="5707063" y="5102225"/>
          <a:ext cx="2217737" cy="785136"/>
        </p:xfrm>
        <a:graphic>
          <a:graphicData uri="http://schemas.openxmlformats.org/drawingml/2006/table">
            <a:tbl>
              <a:tblPr/>
              <a:tblGrid>
                <a:gridCol w="541337"/>
                <a:gridCol w="533400"/>
                <a:gridCol w="550863"/>
                <a:gridCol w="592137"/>
              </a:tblGrid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</a:t>
                      </a:r>
                    </a:p>
                  </a:txBody>
                  <a:tcPr marL="89336" marR="89336" marT="43884" marB="438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P2</a:t>
                      </a:r>
                    </a:p>
                  </a:txBody>
                  <a:tcPr marL="89336" marR="89336" marT="43884" marB="43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P3</a:t>
                      </a:r>
                    </a:p>
                  </a:txBody>
                  <a:tcPr marL="89336" marR="89336" marT="43884" marB="43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</a:t>
                      </a:r>
                    </a:p>
                  </a:txBody>
                  <a:tcPr marL="89336" marR="89336" marT="43884" marB="43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9336" marR="89336" marT="43884" marB="438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9336" marR="89336" marT="43884" marB="43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marL="89336" marR="89336" marT="43884" marB="43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9336" marR="89336" marT="43884" marB="43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>
                <a:latin typeface="Comic Sans MS" pitchFamily="66" charset="0"/>
              </a:rPr>
              <a:t>Byzantine Agreement Algorithm (oral messages) </a:t>
            </a:r>
            <a:r>
              <a:rPr lang="en-US" sz="4000" smtClean="0">
                <a:latin typeface="Comic Sans MS" pitchFamily="66" charset="0"/>
              </a:rPr>
              <a:t>- 3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400175"/>
            <a:ext cx="8537575" cy="44259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Phase 3: Each process sends its vector to all other processes.</a:t>
            </a:r>
          </a:p>
          <a:p>
            <a:pPr eaLnBrk="1" hangingPunct="1"/>
            <a:r>
              <a:rPr lang="en-US" dirty="0" smtClean="0">
                <a:latin typeface="Comic Sans MS" pitchFamily="66" charset="0"/>
              </a:rPr>
              <a:t>Phase 4: Each process the information received from every other process to do its computation.</a:t>
            </a:r>
          </a:p>
          <a:p>
            <a:pPr eaLnBrk="1" hangingPunct="1"/>
            <a:endParaRPr lang="en-US" sz="1800" i="1" dirty="0" smtClean="0">
              <a:latin typeface="Comic Sans MS" pitchFamily="66" charset="0"/>
            </a:endParaRPr>
          </a:p>
          <a:p>
            <a:pPr eaLnBrk="1" hangingPunct="1"/>
            <a:endParaRPr lang="en-US" sz="1800" i="1" dirty="0" smtClean="0">
              <a:latin typeface="Comic Sans MS" pitchFamily="66" charset="0"/>
            </a:endParaRPr>
          </a:p>
          <a:p>
            <a:pPr eaLnBrk="1" hangingPunct="1"/>
            <a:endParaRPr lang="en-US" sz="1800" i="1" dirty="0" smtClean="0">
              <a:latin typeface="Comic Sans MS" pitchFamily="66" charset="0"/>
            </a:endParaRPr>
          </a:p>
          <a:p>
            <a:pPr eaLnBrk="1" hangingPunct="1"/>
            <a:endParaRPr lang="en-US" sz="1800" i="1" dirty="0" smtClean="0">
              <a:latin typeface="Comic Sans MS" pitchFamily="66" charset="0"/>
            </a:endParaRPr>
          </a:p>
          <a:p>
            <a:pPr eaLnBrk="1" hangingPunct="1"/>
            <a:r>
              <a:rPr lang="en-US" sz="1800" i="1" dirty="0" smtClean="0">
                <a:latin typeface="Comic Sans MS" pitchFamily="66" charset="0"/>
              </a:rPr>
              <a:t>Assumptions: 1) Every message that is sent is delivered correctly; 2) The receiver of a message knows who sent it; 3) The absence of a message can be detected.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Byzantine General Problem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1450975"/>
            <a:ext cx="8521700" cy="7635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Phase 3,4: Generals send their vectors to each other and compute majority voting</a:t>
            </a:r>
          </a:p>
        </p:txBody>
      </p:sp>
      <p:graphicFrame>
        <p:nvGraphicFramePr>
          <p:cNvPr id="175108" name="Group 4"/>
          <p:cNvGraphicFramePr>
            <a:graphicFrameLocks noGrp="1"/>
          </p:cNvGraphicFramePr>
          <p:nvPr/>
        </p:nvGraphicFramePr>
        <p:xfrm>
          <a:off x="463550" y="2590800"/>
          <a:ext cx="1974850" cy="1443880"/>
        </p:xfrm>
        <a:graphic>
          <a:graphicData uri="http://schemas.openxmlformats.org/drawingml/2006/table">
            <a:tbl>
              <a:tblPr/>
              <a:tblGrid>
                <a:gridCol w="477838"/>
                <a:gridCol w="544512"/>
                <a:gridCol w="450850"/>
                <a:gridCol w="501650"/>
              </a:tblGrid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</a:t>
                      </a:r>
                    </a:p>
                  </a:txBody>
                  <a:tcPr marL="88199" marR="88199" marT="43325" marB="43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P2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P3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199" marR="88199" marT="43325" marB="43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8199" marR="88199" marT="43325" marB="43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199" marR="88199" marT="43325" marB="43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1" name="Oval 31"/>
          <p:cNvSpPr>
            <a:spLocks noChangeArrowheads="1"/>
          </p:cNvSpPr>
          <p:nvPr/>
        </p:nvSpPr>
        <p:spPr bwMode="auto">
          <a:xfrm>
            <a:off x="2441575" y="2592388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2411413" y="2614613"/>
            <a:ext cx="4302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>
                <a:latin typeface="Arial" charset="0"/>
              </a:rPr>
              <a:t>P1</a:t>
            </a:r>
          </a:p>
        </p:txBody>
      </p:sp>
      <p:sp>
        <p:nvSpPr>
          <p:cNvPr id="25633" name="Oval 33"/>
          <p:cNvSpPr>
            <a:spLocks noChangeArrowheads="1"/>
          </p:cNvSpPr>
          <p:nvPr/>
        </p:nvSpPr>
        <p:spPr bwMode="auto">
          <a:xfrm>
            <a:off x="5180013" y="2592388"/>
            <a:ext cx="381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5149850" y="2614613"/>
            <a:ext cx="4302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>
                <a:latin typeface="Arial" charset="0"/>
              </a:rPr>
              <a:t>P2</a:t>
            </a:r>
          </a:p>
        </p:txBody>
      </p:sp>
      <p:sp>
        <p:nvSpPr>
          <p:cNvPr id="25635" name="Oval 35"/>
          <p:cNvSpPr>
            <a:spLocks noChangeArrowheads="1"/>
          </p:cNvSpPr>
          <p:nvPr/>
        </p:nvSpPr>
        <p:spPr bwMode="auto">
          <a:xfrm>
            <a:off x="2441575" y="5254625"/>
            <a:ext cx="381000" cy="3794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2411413" y="5302250"/>
            <a:ext cx="4302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>
                <a:solidFill>
                  <a:schemeClr val="bg1"/>
                </a:solidFill>
                <a:latin typeface="Arial" charset="0"/>
              </a:rPr>
              <a:t>P3</a:t>
            </a:r>
          </a:p>
        </p:txBody>
      </p:sp>
      <p:sp>
        <p:nvSpPr>
          <p:cNvPr id="25637" name="Oval 37"/>
          <p:cNvSpPr>
            <a:spLocks noChangeArrowheads="1"/>
          </p:cNvSpPr>
          <p:nvPr/>
        </p:nvSpPr>
        <p:spPr bwMode="auto">
          <a:xfrm>
            <a:off x="5180013" y="5254625"/>
            <a:ext cx="381000" cy="3794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5149850" y="5276850"/>
            <a:ext cx="4302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>
                <a:latin typeface="Arial" charset="0"/>
              </a:rPr>
              <a:t>P4</a:t>
            </a:r>
          </a:p>
        </p:txBody>
      </p:sp>
      <p:sp>
        <p:nvSpPr>
          <p:cNvPr id="25639" name="Line 39"/>
          <p:cNvSpPr>
            <a:spLocks noChangeShapeType="1"/>
          </p:cNvSpPr>
          <p:nvPr/>
        </p:nvSpPr>
        <p:spPr bwMode="auto">
          <a:xfrm flipV="1">
            <a:off x="2897188" y="5445125"/>
            <a:ext cx="2208212" cy="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lIns="90488" tIns="44450" rIns="90488" bIns="44450"/>
          <a:lstStyle/>
          <a:p>
            <a:endParaRPr lang="en-IN"/>
          </a:p>
        </p:txBody>
      </p:sp>
      <p:sp>
        <p:nvSpPr>
          <p:cNvPr id="25640" name="Line 40"/>
          <p:cNvSpPr>
            <a:spLocks noChangeShapeType="1"/>
          </p:cNvSpPr>
          <p:nvPr/>
        </p:nvSpPr>
        <p:spPr bwMode="auto">
          <a:xfrm flipV="1">
            <a:off x="2897188" y="2935288"/>
            <a:ext cx="2282825" cy="2357437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lIns="90488" tIns="44450" rIns="90488" bIns="44450"/>
          <a:lstStyle/>
          <a:p>
            <a:endParaRPr lang="en-IN"/>
          </a:p>
        </p:txBody>
      </p:sp>
      <p:sp>
        <p:nvSpPr>
          <p:cNvPr id="25641" name="Line 41"/>
          <p:cNvSpPr>
            <a:spLocks noChangeShapeType="1"/>
          </p:cNvSpPr>
          <p:nvPr/>
        </p:nvSpPr>
        <p:spPr bwMode="auto">
          <a:xfrm flipV="1">
            <a:off x="2670175" y="3009900"/>
            <a:ext cx="0" cy="2130425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lIns="90488" tIns="44450" rIns="90488" bIns="44450"/>
          <a:lstStyle/>
          <a:p>
            <a:endParaRPr lang="en-IN"/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 flipH="1">
            <a:off x="3813175" y="4206875"/>
            <a:ext cx="11588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800">
                <a:solidFill>
                  <a:schemeClr val="accent1"/>
                </a:solidFill>
                <a:latin typeface="Arial" charset="0"/>
              </a:rPr>
              <a:t>(e, f, g, h)</a:t>
            </a:r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 flipH="1">
            <a:off x="2671763" y="3810000"/>
            <a:ext cx="1293812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343" tIns="44379" rIns="90343" bIns="44379">
            <a:spAutoFit/>
          </a:bodyPr>
          <a:lstStyle/>
          <a:p>
            <a:pPr algn="l" defTabSz="912813" eaLnBrk="0" hangingPunct="0"/>
            <a:r>
              <a:rPr lang="en-US" sz="1800">
                <a:solidFill>
                  <a:schemeClr val="accent1"/>
                </a:solidFill>
                <a:latin typeface="Arial" charset="0"/>
              </a:rPr>
              <a:t>(a, b, c, d)</a:t>
            </a:r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 flipH="1">
            <a:off x="3508375" y="5043488"/>
            <a:ext cx="1057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800">
                <a:solidFill>
                  <a:schemeClr val="accent1"/>
                </a:solidFill>
                <a:latin typeface="Arial" charset="0"/>
              </a:rPr>
              <a:t>(h, i, j, k)</a:t>
            </a:r>
          </a:p>
        </p:txBody>
      </p:sp>
      <p:graphicFrame>
        <p:nvGraphicFramePr>
          <p:cNvPr id="175149" name="Group 45"/>
          <p:cNvGraphicFramePr>
            <a:graphicFrameLocks noGrp="1"/>
          </p:cNvGraphicFramePr>
          <p:nvPr/>
        </p:nvGraphicFramePr>
        <p:xfrm>
          <a:off x="5942013" y="2438400"/>
          <a:ext cx="1982787" cy="1443880"/>
        </p:xfrm>
        <a:graphic>
          <a:graphicData uri="http://schemas.openxmlformats.org/drawingml/2006/table">
            <a:tbl>
              <a:tblPr/>
              <a:tblGrid>
                <a:gridCol w="508000"/>
                <a:gridCol w="457200"/>
                <a:gridCol w="482600"/>
                <a:gridCol w="534987"/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</a:t>
                      </a:r>
                    </a:p>
                  </a:txBody>
                  <a:tcPr marL="88199" marR="88199" marT="43325" marB="43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P2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P3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199" marR="88199" marT="43325" marB="43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88199" marR="88199" marT="43325" marB="43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199" marR="88199" marT="43325" marB="43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5176" name="Group 72"/>
          <p:cNvGraphicFramePr>
            <a:graphicFrameLocks noGrp="1"/>
          </p:cNvGraphicFramePr>
          <p:nvPr/>
        </p:nvGraphicFramePr>
        <p:xfrm>
          <a:off x="5943600" y="4876800"/>
          <a:ext cx="2003425" cy="1443880"/>
        </p:xfrm>
        <a:graphic>
          <a:graphicData uri="http://schemas.openxmlformats.org/drawingml/2006/table">
            <a:tbl>
              <a:tblPr/>
              <a:tblGrid>
                <a:gridCol w="479425"/>
                <a:gridCol w="487363"/>
                <a:gridCol w="490537"/>
                <a:gridCol w="5461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</a:t>
                      </a:r>
                    </a:p>
                  </a:txBody>
                  <a:tcPr marL="88199" marR="88199" marT="43325" marB="43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P2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P3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199" marR="88199" marT="43325" marB="43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88199" marR="88199" marT="43325" marB="43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88199" marR="88199" marT="43325" marB="43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88199" marR="88199" marT="43325" marB="43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99" name="Text Box 99"/>
          <p:cNvSpPr txBox="1">
            <a:spLocks noChangeArrowheads="1"/>
          </p:cNvSpPr>
          <p:nvPr/>
        </p:nvSpPr>
        <p:spPr bwMode="auto">
          <a:xfrm>
            <a:off x="34925" y="2882900"/>
            <a:ext cx="4302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 b="1">
                <a:latin typeface="Arial" charset="0"/>
              </a:rPr>
              <a:t>P2</a:t>
            </a:r>
          </a:p>
        </p:txBody>
      </p:sp>
      <p:sp>
        <p:nvSpPr>
          <p:cNvPr id="25700" name="Text Box 100"/>
          <p:cNvSpPr txBox="1">
            <a:spLocks noChangeArrowheads="1"/>
          </p:cNvSpPr>
          <p:nvPr/>
        </p:nvSpPr>
        <p:spPr bwMode="auto">
          <a:xfrm>
            <a:off x="0" y="3262313"/>
            <a:ext cx="4302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 b="1">
                <a:solidFill>
                  <a:schemeClr val="accent1"/>
                </a:solidFill>
                <a:latin typeface="Arial" charset="0"/>
              </a:rPr>
              <a:t>P3</a:t>
            </a:r>
          </a:p>
        </p:txBody>
      </p:sp>
      <p:sp>
        <p:nvSpPr>
          <p:cNvPr id="25701" name="Text Box 101"/>
          <p:cNvSpPr txBox="1">
            <a:spLocks noChangeArrowheads="1"/>
          </p:cNvSpPr>
          <p:nvPr/>
        </p:nvSpPr>
        <p:spPr bwMode="auto">
          <a:xfrm>
            <a:off x="0" y="3733800"/>
            <a:ext cx="4302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 b="1">
                <a:latin typeface="Arial" charset="0"/>
              </a:rPr>
              <a:t>P4</a:t>
            </a:r>
          </a:p>
        </p:txBody>
      </p:sp>
      <p:sp>
        <p:nvSpPr>
          <p:cNvPr id="25702" name="Text Box 102"/>
          <p:cNvSpPr txBox="1">
            <a:spLocks noChangeArrowheads="1"/>
          </p:cNvSpPr>
          <p:nvPr/>
        </p:nvSpPr>
        <p:spPr bwMode="auto">
          <a:xfrm>
            <a:off x="5513388" y="2730500"/>
            <a:ext cx="4302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 b="1">
                <a:latin typeface="Arial" charset="0"/>
              </a:rPr>
              <a:t>P1</a:t>
            </a:r>
          </a:p>
        </p:txBody>
      </p:sp>
      <p:sp>
        <p:nvSpPr>
          <p:cNvPr id="25703" name="Text Box 103"/>
          <p:cNvSpPr txBox="1">
            <a:spLocks noChangeArrowheads="1"/>
          </p:cNvSpPr>
          <p:nvPr/>
        </p:nvSpPr>
        <p:spPr bwMode="auto">
          <a:xfrm>
            <a:off x="5486400" y="3262313"/>
            <a:ext cx="4302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 b="1">
                <a:solidFill>
                  <a:schemeClr val="accent1"/>
                </a:solidFill>
                <a:latin typeface="Arial" charset="0"/>
              </a:rPr>
              <a:t>P3</a:t>
            </a:r>
          </a:p>
        </p:txBody>
      </p:sp>
      <p:sp>
        <p:nvSpPr>
          <p:cNvPr id="25704" name="Text Box 104"/>
          <p:cNvSpPr txBox="1">
            <a:spLocks noChangeArrowheads="1"/>
          </p:cNvSpPr>
          <p:nvPr/>
        </p:nvSpPr>
        <p:spPr bwMode="auto">
          <a:xfrm>
            <a:off x="5486400" y="3657600"/>
            <a:ext cx="4302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 b="1">
                <a:latin typeface="Arial" charset="0"/>
              </a:rPr>
              <a:t>P4</a:t>
            </a:r>
          </a:p>
        </p:txBody>
      </p:sp>
      <p:sp>
        <p:nvSpPr>
          <p:cNvPr id="25705" name="Text Box 105"/>
          <p:cNvSpPr txBox="1">
            <a:spLocks noChangeArrowheads="1"/>
          </p:cNvSpPr>
          <p:nvPr/>
        </p:nvSpPr>
        <p:spPr bwMode="auto">
          <a:xfrm>
            <a:off x="5562600" y="5257800"/>
            <a:ext cx="4302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 b="1">
                <a:latin typeface="Arial" charset="0"/>
              </a:rPr>
              <a:t>P1</a:t>
            </a:r>
          </a:p>
        </p:txBody>
      </p:sp>
      <p:sp>
        <p:nvSpPr>
          <p:cNvPr id="25706" name="Text Box 106"/>
          <p:cNvSpPr txBox="1">
            <a:spLocks noChangeArrowheads="1"/>
          </p:cNvSpPr>
          <p:nvPr/>
        </p:nvSpPr>
        <p:spPr bwMode="auto">
          <a:xfrm>
            <a:off x="5561013" y="5715000"/>
            <a:ext cx="4302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343" tIns="44379" rIns="90343" bIns="44379">
            <a:spAutoFit/>
          </a:bodyPr>
          <a:lstStyle/>
          <a:p>
            <a:pPr defTabSz="912813" eaLnBrk="0" hangingPunct="0"/>
            <a:r>
              <a:rPr lang="en-US" sz="1600" b="1">
                <a:latin typeface="Arial" charset="0"/>
              </a:rPr>
              <a:t>P2</a:t>
            </a:r>
          </a:p>
        </p:txBody>
      </p:sp>
      <p:sp>
        <p:nvSpPr>
          <p:cNvPr id="25707" name="Text Box 107"/>
          <p:cNvSpPr txBox="1">
            <a:spLocks noChangeArrowheads="1"/>
          </p:cNvSpPr>
          <p:nvPr/>
        </p:nvSpPr>
        <p:spPr bwMode="auto">
          <a:xfrm>
            <a:off x="5561013" y="5986463"/>
            <a:ext cx="4302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343" tIns="44379" rIns="90343" bIns="44379">
            <a:spAutoFit/>
          </a:bodyPr>
          <a:lstStyle/>
          <a:p>
            <a:pPr defTabSz="912813" eaLnBrk="0" hangingPunct="0"/>
            <a:r>
              <a:rPr lang="en-US" sz="1600" b="1">
                <a:solidFill>
                  <a:schemeClr val="accent1"/>
                </a:solidFill>
                <a:latin typeface="Arial" charset="0"/>
              </a:rPr>
              <a:t>P3</a:t>
            </a:r>
          </a:p>
        </p:txBody>
      </p:sp>
      <p:sp>
        <p:nvSpPr>
          <p:cNvPr id="25708" name="Text Box 108"/>
          <p:cNvSpPr txBox="1">
            <a:spLocks noChangeArrowheads="1"/>
          </p:cNvSpPr>
          <p:nvPr/>
        </p:nvSpPr>
        <p:spPr bwMode="auto">
          <a:xfrm>
            <a:off x="533400" y="4343400"/>
            <a:ext cx="1825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343" tIns="44379" rIns="90343" bIns="44379">
            <a:spAutoFit/>
          </a:bodyPr>
          <a:lstStyle/>
          <a:p>
            <a:pPr defTabSz="912813" eaLnBrk="0" hangingPunct="0"/>
            <a:r>
              <a:rPr lang="en-US" sz="1600" b="1">
                <a:latin typeface="Arial" charset="0"/>
              </a:rPr>
              <a:t>(1,     2,     </a:t>
            </a:r>
            <a:r>
              <a:rPr lang="en-US" sz="1600" b="1">
                <a:solidFill>
                  <a:schemeClr val="accent1"/>
                </a:solidFill>
                <a:latin typeface="Arial" charset="0"/>
              </a:rPr>
              <a:t>?</a:t>
            </a:r>
            <a:r>
              <a:rPr lang="en-US" sz="1600" b="1">
                <a:latin typeface="Arial" charset="0"/>
              </a:rPr>
              <a:t>,     4)</a:t>
            </a:r>
          </a:p>
        </p:txBody>
      </p:sp>
      <p:sp>
        <p:nvSpPr>
          <p:cNvPr id="25709" name="Text Box 109"/>
          <p:cNvSpPr txBox="1">
            <a:spLocks noChangeArrowheads="1"/>
          </p:cNvSpPr>
          <p:nvPr/>
        </p:nvSpPr>
        <p:spPr bwMode="auto">
          <a:xfrm>
            <a:off x="6019800" y="3962400"/>
            <a:ext cx="1825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343" tIns="44379" rIns="90343" bIns="44379">
            <a:spAutoFit/>
          </a:bodyPr>
          <a:lstStyle/>
          <a:p>
            <a:pPr defTabSz="912813" eaLnBrk="0" hangingPunct="0"/>
            <a:r>
              <a:rPr lang="en-US" sz="1600" b="1">
                <a:latin typeface="Arial" charset="0"/>
              </a:rPr>
              <a:t>(1,     2,     </a:t>
            </a:r>
            <a:r>
              <a:rPr lang="en-US" sz="1600" b="1">
                <a:solidFill>
                  <a:schemeClr val="accent1"/>
                </a:solidFill>
                <a:latin typeface="Arial" charset="0"/>
              </a:rPr>
              <a:t>?</a:t>
            </a:r>
            <a:r>
              <a:rPr lang="en-US" sz="1600" b="1">
                <a:latin typeface="Arial" charset="0"/>
              </a:rPr>
              <a:t>,     4)</a:t>
            </a:r>
          </a:p>
        </p:txBody>
      </p:sp>
      <p:sp>
        <p:nvSpPr>
          <p:cNvPr id="25710" name="Text Box 110"/>
          <p:cNvSpPr txBox="1">
            <a:spLocks noChangeArrowheads="1"/>
          </p:cNvSpPr>
          <p:nvPr/>
        </p:nvSpPr>
        <p:spPr bwMode="auto">
          <a:xfrm>
            <a:off x="5943600" y="6324600"/>
            <a:ext cx="1825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343" tIns="44379" rIns="90343" bIns="44379">
            <a:spAutoFit/>
          </a:bodyPr>
          <a:lstStyle/>
          <a:p>
            <a:pPr defTabSz="912813" eaLnBrk="0" hangingPunct="0"/>
            <a:r>
              <a:rPr lang="en-US" sz="1600" b="1">
                <a:latin typeface="Arial" charset="0"/>
              </a:rPr>
              <a:t>(1,     2,     </a:t>
            </a:r>
            <a:r>
              <a:rPr lang="en-US" sz="1600" b="1">
                <a:solidFill>
                  <a:schemeClr val="accent1"/>
                </a:solidFill>
                <a:latin typeface="Arial" charset="0"/>
              </a:rPr>
              <a:t>?</a:t>
            </a:r>
            <a:r>
              <a:rPr lang="en-US" sz="1600" b="1">
                <a:latin typeface="Arial" charset="0"/>
              </a:rPr>
              <a:t>,     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Dependable Systems (2)</a:t>
            </a:r>
          </a:p>
        </p:txBody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Reliability: Difference between reliability and availability</a:t>
            </a:r>
          </a:p>
          <a:p>
            <a:pPr lvl="1"/>
            <a:r>
              <a:rPr lang="en-US" b="1" dirty="0"/>
              <a:t> a system goes down for one ms ever hour</a:t>
            </a:r>
          </a:p>
          <a:p>
            <a:pPr lvl="2"/>
            <a:r>
              <a:rPr lang="en-US" b="1" dirty="0"/>
              <a:t> highly available (99.9%) , but highly unreliable</a:t>
            </a:r>
          </a:p>
          <a:p>
            <a:pPr lvl="1"/>
            <a:r>
              <a:rPr lang="en-US" b="1" dirty="0"/>
              <a:t> a system never crashes but needs 1 day/month maintenance</a:t>
            </a:r>
          </a:p>
          <a:p>
            <a:pPr lvl="2"/>
            <a:r>
              <a:rPr lang="en-US" b="1" dirty="0"/>
              <a:t> highly reliable, not highly-available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16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Classification of faults</a:t>
            </a:r>
          </a:p>
        </p:txBody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495800"/>
          </a:xfrm>
        </p:spPr>
        <p:txBody>
          <a:bodyPr/>
          <a:lstStyle/>
          <a:p>
            <a:r>
              <a:rPr lang="en-US" sz="2400" b="1" dirty="0">
                <a:solidFill>
                  <a:schemeClr val="accent2"/>
                </a:solidFill>
              </a:rPr>
              <a:t>Transient, Intermittent, Permanent</a:t>
            </a:r>
          </a:p>
          <a:p>
            <a:r>
              <a:rPr lang="en-US" sz="2400" b="1" i="1" dirty="0">
                <a:solidFill>
                  <a:schemeClr val="accent2"/>
                </a:solidFill>
              </a:rPr>
              <a:t>Transient</a:t>
            </a:r>
            <a:r>
              <a:rPr lang="en-US" sz="2400" b="1" dirty="0"/>
              <a:t> faults</a:t>
            </a:r>
          </a:p>
          <a:p>
            <a:pPr lvl="1"/>
            <a:r>
              <a:rPr lang="en-US" sz="2000" b="1" dirty="0"/>
              <a:t>the failure is temporary: it happens once, goes away, then doesn’t necessarily happen again</a:t>
            </a:r>
          </a:p>
          <a:p>
            <a:r>
              <a:rPr lang="en-US" sz="2400" b="1" i="1" dirty="0">
                <a:solidFill>
                  <a:schemeClr val="accent2"/>
                </a:solidFill>
              </a:rPr>
              <a:t>Intermittent</a:t>
            </a:r>
            <a:r>
              <a:rPr lang="en-US" sz="2400" b="1" dirty="0"/>
              <a:t> faults</a:t>
            </a:r>
          </a:p>
          <a:p>
            <a:pPr lvl="1"/>
            <a:r>
              <a:rPr lang="en-US" sz="2000" b="1" dirty="0"/>
              <a:t>failures may go away by themselves, but they reoccur at intervals</a:t>
            </a:r>
          </a:p>
          <a:p>
            <a:pPr lvl="1"/>
            <a:r>
              <a:rPr lang="en-US" sz="2000" b="1" dirty="0"/>
              <a:t>e.g. loose power cord</a:t>
            </a:r>
          </a:p>
          <a:p>
            <a:r>
              <a:rPr lang="en-US" sz="2400" b="1" i="1" dirty="0">
                <a:solidFill>
                  <a:schemeClr val="accent2"/>
                </a:solidFill>
              </a:rPr>
              <a:t>Permanent</a:t>
            </a:r>
            <a:r>
              <a:rPr lang="en-US" sz="2400" b="1" dirty="0"/>
              <a:t> fault</a:t>
            </a:r>
          </a:p>
          <a:p>
            <a:pPr lvl="1"/>
            <a:r>
              <a:rPr lang="en-US" sz="2000" b="1" dirty="0"/>
              <a:t>requires that the component be explicitly repaired</a:t>
            </a:r>
          </a:p>
          <a:p>
            <a:pPr lvl="1"/>
            <a:r>
              <a:rPr lang="en-US" sz="2000" b="1" dirty="0"/>
              <a:t>e.g. power cord is cut in 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035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tx1"/>
                </a:solidFill>
                <a:latin typeface="Bookman Old Style" pitchFamily="18" charset="0"/>
              </a:rPr>
              <a:t>Failure Model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209800"/>
            <a:ext cx="7696200" cy="3657600"/>
          </a:xfrm>
        </p:spPr>
        <p:txBody>
          <a:bodyPr/>
          <a:lstStyle/>
          <a:p>
            <a:pPr eaLnBrk="1" hangingPunct="1"/>
            <a:r>
              <a:rPr lang="en-US" smtClean="0">
                <a:latin typeface="Bookman Old Style" pitchFamily="18" charset="0"/>
              </a:rPr>
              <a:t>Processes may fail</a:t>
            </a:r>
          </a:p>
          <a:p>
            <a:pPr eaLnBrk="1" hangingPunct="1"/>
            <a:r>
              <a:rPr lang="en-US" smtClean="0">
                <a:latin typeface="Bookman Old Style" pitchFamily="18" charset="0"/>
              </a:rPr>
              <a:t>Communication channels may fail</a:t>
            </a:r>
          </a:p>
          <a:p>
            <a:pPr eaLnBrk="1" hangingPunct="1"/>
            <a:r>
              <a:rPr lang="en-US" smtClean="0">
                <a:latin typeface="Bookman Old Style" pitchFamily="18" charset="0"/>
              </a:rPr>
              <a:t>The failure model describes various types of failures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28600"/>
            <a:ext cx="7620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/>
            </a:r>
            <a:br>
              <a:rPr lang="en-GB" smtClean="0"/>
            </a:br>
            <a:r>
              <a:rPr lang="en-GB" sz="3600" b="1" smtClean="0">
                <a:solidFill>
                  <a:schemeClr val="tx1"/>
                </a:solidFill>
                <a:latin typeface="Bookman Old Style" pitchFamily="18" charset="0"/>
              </a:rPr>
              <a:t>Processes and channels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7881938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38200" y="4267200"/>
            <a:ext cx="6781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Bookman Old Style" pitchFamily="18" charset="0"/>
                <a:cs typeface="Arial" pitchFamily="34" charset="0"/>
              </a:rPr>
              <a:t>Process Omission Failures</a:t>
            </a:r>
          </a:p>
          <a:p>
            <a:r>
              <a:rPr lang="en-US">
                <a:latin typeface="Bookman Old Style" pitchFamily="18" charset="0"/>
                <a:cs typeface="Arial" pitchFamily="34" charset="0"/>
              </a:rPr>
              <a:t>Communication Omission Failures</a:t>
            </a:r>
          </a:p>
          <a:p>
            <a:r>
              <a:rPr lang="en-US">
                <a:latin typeface="Bookman Old Style" pitchFamily="18" charset="0"/>
                <a:cs typeface="Arial" pitchFamily="34" charset="0"/>
              </a:rPr>
              <a:t>Arbitrary Failures</a:t>
            </a:r>
          </a:p>
          <a:p>
            <a:r>
              <a:rPr lang="en-US">
                <a:latin typeface="Bookman Old Style" pitchFamily="18" charset="0"/>
                <a:cs typeface="Arial" pitchFamily="34" charset="0"/>
              </a:rPr>
              <a:t>Timing Failures in Synchronized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pPr eaLnBrk="1" hangingPunct="1"/>
            <a:r>
              <a:rPr lang="en-GB" sz="3600" b="1" smtClean="0">
                <a:solidFill>
                  <a:schemeClr val="tx1"/>
                </a:solidFill>
                <a:latin typeface="Bookman Old Style" pitchFamily="18" charset="0"/>
              </a:rPr>
              <a:t>Omission and Arbitrary Failures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447800"/>
            <a:ext cx="9144000" cy="4648200"/>
            <a:chOff x="388" y="1028"/>
            <a:chExt cx="6145" cy="2667"/>
          </a:xfrm>
        </p:grpSpPr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411" y="1051"/>
              <a:ext cx="112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 i="1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Class of failure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1637" y="1051"/>
              <a:ext cx="50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 i="1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Affects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281" y="1051"/>
              <a:ext cx="829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 i="1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Description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388" y="1028"/>
              <a:ext cx="122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1630" y="1028"/>
              <a:ext cx="62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2275" y="1028"/>
              <a:ext cx="355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394" y="1255"/>
              <a:ext cx="66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Fail-stop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1565" y="1255"/>
              <a:ext cx="57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Process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281" y="1255"/>
              <a:ext cx="4207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Process halts and remains halted. Other processes may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2283" y="1428"/>
              <a:ext cx="1261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detect this state.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88" y="1249"/>
              <a:ext cx="5442" cy="1"/>
              <a:chOff x="388" y="1249"/>
              <a:chExt cx="5442" cy="1"/>
            </a:xfrm>
          </p:grpSpPr>
          <p:sp>
            <p:nvSpPr>
              <p:cNvPr id="19500" name="Line 15"/>
              <p:cNvSpPr>
                <a:spLocks noChangeShapeType="1"/>
              </p:cNvSpPr>
              <p:nvPr/>
            </p:nvSpPr>
            <p:spPr bwMode="auto">
              <a:xfrm>
                <a:off x="388" y="1249"/>
                <a:ext cx="1227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1" name="Line 16"/>
              <p:cNvSpPr>
                <a:spLocks noChangeShapeType="1"/>
              </p:cNvSpPr>
              <p:nvPr/>
            </p:nvSpPr>
            <p:spPr bwMode="auto">
              <a:xfrm>
                <a:off x="1630" y="1249"/>
                <a:ext cx="629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2" name="Line 17"/>
              <p:cNvSpPr>
                <a:spLocks noChangeShapeType="1"/>
              </p:cNvSpPr>
              <p:nvPr/>
            </p:nvSpPr>
            <p:spPr bwMode="auto">
              <a:xfrm>
                <a:off x="2275" y="1249"/>
                <a:ext cx="3555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71" name="Rectangle 18"/>
            <p:cNvSpPr>
              <a:spLocks noChangeArrowheads="1"/>
            </p:cNvSpPr>
            <p:nvPr/>
          </p:nvSpPr>
          <p:spPr bwMode="auto">
            <a:xfrm>
              <a:off x="394" y="1601"/>
              <a:ext cx="45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Crash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72" name="Rectangle 19"/>
            <p:cNvSpPr>
              <a:spLocks noChangeArrowheads="1"/>
            </p:cNvSpPr>
            <p:nvPr/>
          </p:nvSpPr>
          <p:spPr bwMode="auto">
            <a:xfrm>
              <a:off x="1565" y="1601"/>
              <a:ext cx="57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Process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73" name="Rectangle 20"/>
            <p:cNvSpPr>
              <a:spLocks noChangeArrowheads="1"/>
            </p:cNvSpPr>
            <p:nvPr/>
          </p:nvSpPr>
          <p:spPr bwMode="auto">
            <a:xfrm>
              <a:off x="2283" y="1601"/>
              <a:ext cx="4207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Process halts and remains halted. Other processes may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74" name="Rectangle 21"/>
            <p:cNvSpPr>
              <a:spLocks noChangeArrowheads="1"/>
            </p:cNvSpPr>
            <p:nvPr/>
          </p:nvSpPr>
          <p:spPr bwMode="auto">
            <a:xfrm>
              <a:off x="2282" y="1774"/>
              <a:ext cx="234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not be able to detect this state.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75" name="Rectangle 22"/>
            <p:cNvSpPr>
              <a:spLocks noChangeArrowheads="1"/>
            </p:cNvSpPr>
            <p:nvPr/>
          </p:nvSpPr>
          <p:spPr bwMode="auto">
            <a:xfrm>
              <a:off x="394" y="1947"/>
              <a:ext cx="711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Omission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76" name="Rectangle 23"/>
            <p:cNvSpPr>
              <a:spLocks noChangeArrowheads="1"/>
            </p:cNvSpPr>
            <p:nvPr/>
          </p:nvSpPr>
          <p:spPr bwMode="auto">
            <a:xfrm>
              <a:off x="1565" y="1947"/>
              <a:ext cx="63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Channel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77" name="Rectangle 24"/>
            <p:cNvSpPr>
              <a:spLocks noChangeArrowheads="1"/>
            </p:cNvSpPr>
            <p:nvPr/>
          </p:nvSpPr>
          <p:spPr bwMode="auto">
            <a:xfrm>
              <a:off x="2282" y="1947"/>
              <a:ext cx="4251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A message inserted in an outgoing message buffer never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78" name="Rectangle 25"/>
            <p:cNvSpPr>
              <a:spLocks noChangeArrowheads="1"/>
            </p:cNvSpPr>
            <p:nvPr/>
          </p:nvSpPr>
          <p:spPr bwMode="auto">
            <a:xfrm>
              <a:off x="2282" y="2120"/>
              <a:ext cx="387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arrives at the other end’s incoming message buffer.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79" name="Rectangle 26"/>
            <p:cNvSpPr>
              <a:spLocks noChangeArrowheads="1"/>
            </p:cNvSpPr>
            <p:nvPr/>
          </p:nvSpPr>
          <p:spPr bwMode="auto">
            <a:xfrm>
              <a:off x="394" y="2293"/>
              <a:ext cx="677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Send-</a:t>
              </a:r>
            </a:p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omission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80" name="Rectangle 27"/>
            <p:cNvSpPr>
              <a:spLocks noChangeArrowheads="1"/>
            </p:cNvSpPr>
            <p:nvPr/>
          </p:nvSpPr>
          <p:spPr bwMode="auto">
            <a:xfrm>
              <a:off x="1565" y="2293"/>
              <a:ext cx="57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Process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81" name="Rectangle 28"/>
            <p:cNvSpPr>
              <a:spLocks noChangeArrowheads="1"/>
            </p:cNvSpPr>
            <p:nvPr/>
          </p:nvSpPr>
          <p:spPr bwMode="auto">
            <a:xfrm>
              <a:off x="2282" y="2293"/>
              <a:ext cx="1721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A process completes a 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82" name="Rectangle 29"/>
            <p:cNvSpPr>
              <a:spLocks noChangeArrowheads="1"/>
            </p:cNvSpPr>
            <p:nvPr/>
          </p:nvSpPr>
          <p:spPr bwMode="auto">
            <a:xfrm>
              <a:off x="3729" y="2293"/>
              <a:ext cx="40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 i="1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send,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83" name="Rectangle 30"/>
            <p:cNvSpPr>
              <a:spLocks noChangeArrowheads="1"/>
            </p:cNvSpPr>
            <p:nvPr/>
          </p:nvSpPr>
          <p:spPr bwMode="auto">
            <a:xfrm>
              <a:off x="4044" y="2293"/>
              <a:ext cx="2075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 but the message is not put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84" name="Rectangle 31"/>
            <p:cNvSpPr>
              <a:spLocks noChangeArrowheads="1"/>
            </p:cNvSpPr>
            <p:nvPr/>
          </p:nvSpPr>
          <p:spPr bwMode="auto">
            <a:xfrm>
              <a:off x="2282" y="2466"/>
              <a:ext cx="2325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in its outgoing message buffer.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85" name="Rectangle 32"/>
            <p:cNvSpPr>
              <a:spLocks noChangeArrowheads="1"/>
            </p:cNvSpPr>
            <p:nvPr/>
          </p:nvSpPr>
          <p:spPr bwMode="auto">
            <a:xfrm>
              <a:off x="394" y="2639"/>
              <a:ext cx="677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Receive-</a:t>
              </a:r>
            </a:p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omission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86" name="Rectangle 33"/>
            <p:cNvSpPr>
              <a:spLocks noChangeArrowheads="1"/>
            </p:cNvSpPr>
            <p:nvPr/>
          </p:nvSpPr>
          <p:spPr bwMode="auto">
            <a:xfrm>
              <a:off x="1565" y="2639"/>
              <a:ext cx="57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Process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87" name="Rectangle 34"/>
            <p:cNvSpPr>
              <a:spLocks noChangeArrowheads="1"/>
            </p:cNvSpPr>
            <p:nvPr/>
          </p:nvSpPr>
          <p:spPr bwMode="auto">
            <a:xfrm>
              <a:off x="2282" y="2639"/>
              <a:ext cx="3790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A message is put in a process’s incoming message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88" name="Rectangle 35"/>
            <p:cNvSpPr>
              <a:spLocks noChangeArrowheads="1"/>
            </p:cNvSpPr>
            <p:nvPr/>
          </p:nvSpPr>
          <p:spPr bwMode="auto">
            <a:xfrm>
              <a:off x="2282" y="2812"/>
              <a:ext cx="3250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buffer, but that process does not receive it.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89" name="Rectangle 36"/>
            <p:cNvSpPr>
              <a:spLocks noChangeArrowheads="1"/>
            </p:cNvSpPr>
            <p:nvPr/>
          </p:nvSpPr>
          <p:spPr bwMode="auto">
            <a:xfrm>
              <a:off x="394" y="2985"/>
              <a:ext cx="68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Arbitrary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90" name="Rectangle 37"/>
            <p:cNvSpPr>
              <a:spLocks noChangeArrowheads="1"/>
            </p:cNvSpPr>
            <p:nvPr/>
          </p:nvSpPr>
          <p:spPr bwMode="auto">
            <a:xfrm>
              <a:off x="388" y="3158"/>
              <a:ext cx="85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(Byzantine)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91" name="Rectangle 38"/>
            <p:cNvSpPr>
              <a:spLocks noChangeArrowheads="1"/>
            </p:cNvSpPr>
            <p:nvPr/>
          </p:nvSpPr>
          <p:spPr bwMode="auto">
            <a:xfrm>
              <a:off x="1565" y="2985"/>
              <a:ext cx="777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Process or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92" name="Rectangle 39"/>
            <p:cNvSpPr>
              <a:spLocks noChangeArrowheads="1"/>
            </p:cNvSpPr>
            <p:nvPr/>
          </p:nvSpPr>
          <p:spPr bwMode="auto">
            <a:xfrm>
              <a:off x="1565" y="3158"/>
              <a:ext cx="604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channel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93" name="Rectangle 40"/>
            <p:cNvSpPr>
              <a:spLocks noChangeArrowheads="1"/>
            </p:cNvSpPr>
            <p:nvPr/>
          </p:nvSpPr>
          <p:spPr bwMode="auto">
            <a:xfrm>
              <a:off x="2282" y="2985"/>
              <a:ext cx="4011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Process/channel exhibits arbitrary behaviour: it may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94" name="Rectangle 41"/>
            <p:cNvSpPr>
              <a:spLocks noChangeArrowheads="1"/>
            </p:cNvSpPr>
            <p:nvPr/>
          </p:nvSpPr>
          <p:spPr bwMode="auto">
            <a:xfrm>
              <a:off x="2282" y="3158"/>
              <a:ext cx="4017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send/transmit arbitrary messages at arbitrary times,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95" name="Rectangle 42"/>
            <p:cNvSpPr>
              <a:spLocks noChangeArrowheads="1"/>
            </p:cNvSpPr>
            <p:nvPr/>
          </p:nvSpPr>
          <p:spPr bwMode="auto">
            <a:xfrm>
              <a:off x="2282" y="3331"/>
              <a:ext cx="3740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commit omissions; a process may stop or take an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96" name="Rectangle 43"/>
            <p:cNvSpPr>
              <a:spLocks noChangeArrowheads="1"/>
            </p:cNvSpPr>
            <p:nvPr/>
          </p:nvSpPr>
          <p:spPr bwMode="auto">
            <a:xfrm>
              <a:off x="2282" y="3504"/>
              <a:ext cx="108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incorrect step.</a:t>
              </a:r>
              <a:endParaRPr lang="en-GB" sz="18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19497" name="Line 44"/>
            <p:cNvSpPr>
              <a:spLocks noChangeShapeType="1"/>
            </p:cNvSpPr>
            <p:nvPr/>
          </p:nvSpPr>
          <p:spPr bwMode="auto">
            <a:xfrm>
              <a:off x="388" y="3694"/>
              <a:ext cx="122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8" name="Line 45"/>
            <p:cNvSpPr>
              <a:spLocks noChangeShapeType="1"/>
            </p:cNvSpPr>
            <p:nvPr/>
          </p:nvSpPr>
          <p:spPr bwMode="auto">
            <a:xfrm>
              <a:off x="1630" y="3694"/>
              <a:ext cx="62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9" name="Line 46"/>
            <p:cNvSpPr>
              <a:spLocks noChangeShapeType="1"/>
            </p:cNvSpPr>
            <p:nvPr/>
          </p:nvSpPr>
          <p:spPr bwMode="auto">
            <a:xfrm>
              <a:off x="2275" y="3694"/>
              <a:ext cx="355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609600"/>
            <a:ext cx="8534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b="1" smtClean="0">
                <a:solidFill>
                  <a:schemeClr val="tx1"/>
                </a:solidFill>
                <a:latin typeface="Bookman Old Style" pitchFamily="18" charset="0"/>
              </a:rPr>
              <a:t>Synchronous Model Timing Failures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057400"/>
            <a:ext cx="9906000" cy="2362200"/>
            <a:chOff x="386" y="1355"/>
            <a:chExt cx="6410" cy="1289"/>
          </a:xfrm>
        </p:grpSpPr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409" y="1378"/>
              <a:ext cx="1275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2000" i="1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Class of Failure</a:t>
              </a:r>
              <a:endParaRPr lang="en-GB" sz="20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1634" y="1378"/>
              <a:ext cx="554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2000" i="1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Affects</a:t>
              </a:r>
              <a:endParaRPr lang="en-GB" sz="20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2843" y="1378"/>
              <a:ext cx="907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2000" i="1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Description</a:t>
              </a:r>
              <a:endParaRPr lang="en-GB" sz="20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386" y="1355"/>
              <a:ext cx="122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1627" y="1355"/>
              <a:ext cx="119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2836" y="1355"/>
              <a:ext cx="298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409" y="1591"/>
              <a:ext cx="464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20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Clock</a:t>
              </a:r>
              <a:endParaRPr lang="en-GB" sz="20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1634" y="1591"/>
              <a:ext cx="626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20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Process</a:t>
              </a:r>
              <a:endParaRPr lang="en-GB" sz="20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2843" y="1591"/>
              <a:ext cx="3875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20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Process’s local clock exceeds the bounds on its</a:t>
              </a:r>
              <a:endParaRPr lang="en-GB" sz="20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2843" y="1763"/>
              <a:ext cx="2203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20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rate of drift from real time.</a:t>
              </a:r>
              <a:endParaRPr lang="en-GB" sz="2000">
                <a:latin typeface="Bookman Old Style" pitchFamily="18" charset="0"/>
                <a:cs typeface="Arial" pitchFamily="34" charset="0"/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86" y="1567"/>
              <a:ext cx="5435" cy="1"/>
              <a:chOff x="386" y="1567"/>
              <a:chExt cx="5435" cy="1"/>
            </a:xfrm>
          </p:grpSpPr>
          <p:sp>
            <p:nvSpPr>
              <p:cNvPr id="20506" name="Line 15"/>
              <p:cNvSpPr>
                <a:spLocks noChangeShapeType="1"/>
              </p:cNvSpPr>
              <p:nvPr/>
            </p:nvSpPr>
            <p:spPr bwMode="auto">
              <a:xfrm>
                <a:off x="386" y="1567"/>
                <a:ext cx="1225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7" name="Line 16"/>
              <p:cNvSpPr>
                <a:spLocks noChangeShapeType="1"/>
              </p:cNvSpPr>
              <p:nvPr/>
            </p:nvSpPr>
            <p:spPr bwMode="auto">
              <a:xfrm>
                <a:off x="1627" y="1567"/>
                <a:ext cx="1194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8" name="Line 17"/>
              <p:cNvSpPr>
                <a:spLocks noChangeShapeType="1"/>
              </p:cNvSpPr>
              <p:nvPr/>
            </p:nvSpPr>
            <p:spPr bwMode="auto">
              <a:xfrm>
                <a:off x="2836" y="1567"/>
                <a:ext cx="2985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95" name="Rectangle 18"/>
            <p:cNvSpPr>
              <a:spLocks noChangeArrowheads="1"/>
            </p:cNvSpPr>
            <p:nvPr/>
          </p:nvSpPr>
          <p:spPr bwMode="auto">
            <a:xfrm>
              <a:off x="409" y="1936"/>
              <a:ext cx="1036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20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Performance</a:t>
              </a:r>
              <a:endParaRPr lang="en-GB" sz="20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20496" name="Rectangle 19"/>
            <p:cNvSpPr>
              <a:spLocks noChangeArrowheads="1"/>
            </p:cNvSpPr>
            <p:nvPr/>
          </p:nvSpPr>
          <p:spPr bwMode="auto">
            <a:xfrm>
              <a:off x="1634" y="1936"/>
              <a:ext cx="626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20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Process</a:t>
              </a:r>
              <a:endParaRPr lang="en-GB" sz="20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20497" name="Rectangle 20"/>
            <p:cNvSpPr>
              <a:spLocks noChangeArrowheads="1"/>
            </p:cNvSpPr>
            <p:nvPr/>
          </p:nvSpPr>
          <p:spPr bwMode="auto">
            <a:xfrm>
              <a:off x="2843" y="1936"/>
              <a:ext cx="3574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20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Process exceeds the bounds on the interval</a:t>
              </a:r>
              <a:endParaRPr lang="en-GB" sz="20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20498" name="Rectangle 21"/>
            <p:cNvSpPr>
              <a:spLocks noChangeArrowheads="1"/>
            </p:cNvSpPr>
            <p:nvPr/>
          </p:nvSpPr>
          <p:spPr bwMode="auto">
            <a:xfrm>
              <a:off x="2843" y="2109"/>
              <a:ext cx="1565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20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between two steps.</a:t>
              </a:r>
              <a:endParaRPr lang="en-GB" sz="20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20499" name="Rectangle 22"/>
            <p:cNvSpPr>
              <a:spLocks noChangeArrowheads="1"/>
            </p:cNvSpPr>
            <p:nvPr/>
          </p:nvSpPr>
          <p:spPr bwMode="auto">
            <a:xfrm>
              <a:off x="409" y="2282"/>
              <a:ext cx="1036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20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Performance</a:t>
              </a:r>
              <a:endParaRPr lang="en-GB" sz="20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20500" name="Rectangle 23"/>
            <p:cNvSpPr>
              <a:spLocks noChangeArrowheads="1"/>
            </p:cNvSpPr>
            <p:nvPr/>
          </p:nvSpPr>
          <p:spPr bwMode="auto">
            <a:xfrm>
              <a:off x="1634" y="2282"/>
              <a:ext cx="699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20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Channel</a:t>
              </a:r>
              <a:endParaRPr lang="en-GB" sz="20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20501" name="Rectangle 24"/>
            <p:cNvSpPr>
              <a:spLocks noChangeArrowheads="1"/>
            </p:cNvSpPr>
            <p:nvPr/>
          </p:nvSpPr>
          <p:spPr bwMode="auto">
            <a:xfrm>
              <a:off x="2843" y="2282"/>
              <a:ext cx="3953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20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A message’s transmission takes longer than the</a:t>
              </a:r>
              <a:endParaRPr lang="en-GB" sz="20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20502" name="Rectangle 25"/>
            <p:cNvSpPr>
              <a:spLocks noChangeArrowheads="1"/>
            </p:cNvSpPr>
            <p:nvPr/>
          </p:nvSpPr>
          <p:spPr bwMode="auto">
            <a:xfrm>
              <a:off x="2843" y="2454"/>
              <a:ext cx="1149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2000">
                  <a:solidFill>
                    <a:srgbClr val="000000"/>
                  </a:solidFill>
                  <a:latin typeface="Bookman Old Style" pitchFamily="18" charset="0"/>
                  <a:cs typeface="Arial" pitchFamily="34" charset="0"/>
                </a:rPr>
                <a:t>stated bound.</a:t>
              </a:r>
              <a:endParaRPr lang="en-GB" sz="2000">
                <a:latin typeface="Bookman Old Style" pitchFamily="18" charset="0"/>
                <a:cs typeface="Arial" pitchFamily="34" charset="0"/>
              </a:endParaRPr>
            </a:p>
          </p:txBody>
        </p:sp>
        <p:sp>
          <p:nvSpPr>
            <p:cNvPr id="20503" name="Line 26"/>
            <p:cNvSpPr>
              <a:spLocks noChangeShapeType="1"/>
            </p:cNvSpPr>
            <p:nvPr/>
          </p:nvSpPr>
          <p:spPr bwMode="auto">
            <a:xfrm>
              <a:off x="386" y="2643"/>
              <a:ext cx="122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27"/>
            <p:cNvSpPr>
              <a:spLocks noChangeShapeType="1"/>
            </p:cNvSpPr>
            <p:nvPr/>
          </p:nvSpPr>
          <p:spPr bwMode="auto">
            <a:xfrm>
              <a:off x="1627" y="2643"/>
              <a:ext cx="119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28"/>
            <p:cNvSpPr>
              <a:spLocks noChangeShapeType="1"/>
            </p:cNvSpPr>
            <p:nvPr/>
          </p:nvSpPr>
          <p:spPr bwMode="auto">
            <a:xfrm>
              <a:off x="2836" y="2643"/>
              <a:ext cx="298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Failure Models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724400"/>
            <a:ext cx="8686800" cy="165735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dirty="0" smtClean="0"/>
              <a:t>A system is said to </a:t>
            </a:r>
            <a:r>
              <a:rPr lang="en-US" dirty="0" smtClean="0">
                <a:solidFill>
                  <a:srgbClr val="FF5050"/>
                </a:solidFill>
              </a:rPr>
              <a:t>fail </a:t>
            </a:r>
            <a:r>
              <a:rPr lang="en-US" dirty="0" smtClean="0"/>
              <a:t>if it cannot meet its promises.  An </a:t>
            </a:r>
            <a:r>
              <a:rPr lang="en-US" dirty="0" smtClean="0">
                <a:solidFill>
                  <a:srgbClr val="FF5050"/>
                </a:solidFill>
              </a:rPr>
              <a:t>error</a:t>
            </a:r>
            <a:r>
              <a:rPr lang="en-US" dirty="0" smtClean="0"/>
              <a:t> on the part of a system’s state may lead to a failure.  The cause of an error is called a </a:t>
            </a:r>
            <a:r>
              <a:rPr lang="en-US" dirty="0" smtClean="0">
                <a:solidFill>
                  <a:srgbClr val="FF5050"/>
                </a:solidFill>
              </a:rPr>
              <a:t>fault</a:t>
            </a:r>
            <a:r>
              <a:rPr lang="en-US" dirty="0" smtClean="0"/>
              <a:t>.</a:t>
            </a:r>
          </a:p>
          <a:p>
            <a:pPr algn="l" eaLnBrk="1" hangingPunct="1">
              <a:lnSpc>
                <a:spcPct val="90000"/>
              </a:lnSpc>
            </a:pPr>
            <a:endParaRPr lang="en-US" sz="1800" dirty="0" smtClean="0"/>
          </a:p>
        </p:txBody>
      </p:sp>
      <p:pic>
        <p:nvPicPr>
          <p:cNvPr id="6148" name="Picture 4" descr="08-01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90600"/>
            <a:ext cx="819308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1570</Words>
  <Application>Microsoft Office PowerPoint</Application>
  <PresentationFormat>On-screen Show (4:3)</PresentationFormat>
  <Paragraphs>363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Fault Tolerance</vt:lpstr>
      <vt:lpstr>Dependable Systems</vt:lpstr>
      <vt:lpstr>Dependable Systems (2)</vt:lpstr>
      <vt:lpstr>Classification of faults</vt:lpstr>
      <vt:lpstr>Failure Model</vt:lpstr>
      <vt:lpstr> Processes and channels</vt:lpstr>
      <vt:lpstr>Omission and Arbitrary Failures</vt:lpstr>
      <vt:lpstr>Synchronous Model Timing Failures</vt:lpstr>
      <vt:lpstr>Failure Models</vt:lpstr>
      <vt:lpstr>Failure Masking by Redundancy</vt:lpstr>
      <vt:lpstr>Process Resilience </vt:lpstr>
      <vt:lpstr>Processes in Groups</vt:lpstr>
      <vt:lpstr>Agreement in Faulty  Systems</vt:lpstr>
      <vt:lpstr>Agreement in Faulty Systems</vt:lpstr>
      <vt:lpstr>Agreement in Faulty Systems </vt:lpstr>
      <vt:lpstr>Byzantine agreement Algorithm</vt:lpstr>
      <vt:lpstr>Impossibility Results</vt:lpstr>
      <vt:lpstr>Byzantine Agreement Algorithm (oral messages) - 1</vt:lpstr>
      <vt:lpstr>Byzantine General Problem: Example - 1</vt:lpstr>
      <vt:lpstr>Byzantine General Problem: Example - 2</vt:lpstr>
      <vt:lpstr>Byzantine General Problem: Example - 3</vt:lpstr>
      <vt:lpstr>Byzantine Agreement Algorithm (oral messages) - 2</vt:lpstr>
      <vt:lpstr>Byzantine General Problem: Example - 4</vt:lpstr>
      <vt:lpstr>Byzantine Agreement Algorithm (oral messages) - 3</vt:lpstr>
      <vt:lpstr>Byzantine General 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Tolerance</dc:title>
  <dc:creator>krmrao</dc:creator>
  <cp:lastModifiedBy>Dr.KMRao</cp:lastModifiedBy>
  <cp:revision>8</cp:revision>
  <dcterms:created xsi:type="dcterms:W3CDTF">2013-10-16T03:20:49Z</dcterms:created>
  <dcterms:modified xsi:type="dcterms:W3CDTF">2018-08-28T05:16:10Z</dcterms:modified>
</cp:coreProperties>
</file>