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6" r:id="rId6"/>
    <p:sldId id="257" r:id="rId7"/>
    <p:sldId id="258" r:id="rId8"/>
    <p:sldId id="259" r:id="rId9"/>
    <p:sldId id="260" r:id="rId10"/>
    <p:sldId id="261" r:id="rId11"/>
    <p:sldId id="264" r:id="rId12"/>
    <p:sldId id="262" r:id="rId13"/>
    <p:sldId id="263" r:id="rId14"/>
    <p:sldId id="265" r:id="rId15"/>
    <p:sldId id="267" r:id="rId16"/>
    <p:sldId id="268" r:id="rId17"/>
    <p:sldId id="269" r:id="rId18"/>
    <p:sldId id="270" r:id="rId19"/>
    <p:sldId id="271" r:id="rId20"/>
    <p:sldId id="272" r:id="rId21"/>
    <p:sldId id="273" r:id="rId22"/>
    <p:sldId id="274" r:id="rId23"/>
    <p:sldId id="285" r:id="rId24"/>
    <p:sldId id="275" r:id="rId25"/>
    <p:sldId id="276" r:id="rId26"/>
    <p:sldId id="277" r:id="rId27"/>
    <p:sldId id="278" r:id="rId28"/>
    <p:sldId id="279" r:id="rId29"/>
    <p:sldId id="280" r:id="rId30"/>
    <p:sldId id="281" r:id="rId31"/>
    <p:sldId id="282"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alp Dhondi" userId="57ca47778146a593" providerId="LiveId" clId="{ED80920F-FA87-469C-868F-CD6375FC727D}"/>
    <pc:docChg chg="custSel modSld">
      <pc:chgData name="Sankalp Dhondi" userId="57ca47778146a593" providerId="LiveId" clId="{ED80920F-FA87-469C-868F-CD6375FC727D}" dt="2022-10-09T17:21:15.962" v="1" actId="313"/>
      <pc:docMkLst>
        <pc:docMk/>
      </pc:docMkLst>
      <pc:sldChg chg="modSp mod">
        <pc:chgData name="Sankalp Dhondi" userId="57ca47778146a593" providerId="LiveId" clId="{ED80920F-FA87-469C-868F-CD6375FC727D}" dt="2022-10-09T17:21:15.962" v="1" actId="313"/>
        <pc:sldMkLst>
          <pc:docMk/>
          <pc:sldMk cId="3812923609" sldId="281"/>
        </pc:sldMkLst>
        <pc:spChg chg="mod">
          <ac:chgData name="Sankalp Dhondi" userId="57ca47778146a593" providerId="LiveId" clId="{ED80920F-FA87-469C-868F-CD6375FC727D}" dt="2022-10-09T17:21:15.962" v="1" actId="313"/>
          <ac:spMkLst>
            <pc:docMk/>
            <pc:sldMk cId="3812923609" sldId="281"/>
            <ac:spMk id="2" creationId="{E2408B65-5009-410F-927D-C3C2DCC044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6DAC-C795-421C-9241-8A7802064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293BAD-E003-4FA3-A22B-BD9E1B723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894C81-0914-45AA-BA0C-7E5F51D7F043}"/>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5" name="Footer Placeholder 4">
            <a:extLst>
              <a:ext uri="{FF2B5EF4-FFF2-40B4-BE49-F238E27FC236}">
                <a16:creationId xmlns:a16="http://schemas.microsoft.com/office/drawing/2014/main" id="{DDAC63E0-FA56-43E6-B0D0-1803C5030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4C163-23F0-4586-9BBD-E36A5B73D328}"/>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319815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8E01-E741-46CC-9D6C-212E39904A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E57285-8BE8-4FC0-B09F-C11E28BE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015C5-EBA5-46F2-A7AD-0C3BC32025B4}"/>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5" name="Footer Placeholder 4">
            <a:extLst>
              <a:ext uri="{FF2B5EF4-FFF2-40B4-BE49-F238E27FC236}">
                <a16:creationId xmlns:a16="http://schemas.microsoft.com/office/drawing/2014/main" id="{172FDAF3-1503-4426-9510-4F688901E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BFD1BF-57BE-4D8B-8605-571AE9ED3AD4}"/>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190183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50836-B1CC-4CFC-B7D8-525EB01941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B66D6F-B5E9-4532-B1C5-3AF97378E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00F7C5-4712-4D48-9ADE-F22340ADEC6C}"/>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5" name="Footer Placeholder 4">
            <a:extLst>
              <a:ext uri="{FF2B5EF4-FFF2-40B4-BE49-F238E27FC236}">
                <a16:creationId xmlns:a16="http://schemas.microsoft.com/office/drawing/2014/main" id="{4B40D60D-A325-49F0-BE94-765F87BD7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B38B1-8367-4E4A-893D-2E0E592697AE}"/>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268474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0B00-44DC-4192-9069-F0DE9CD48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CC0B8-88EF-493E-95E1-817C14827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017D0-FBCF-4E41-9C83-08BE1CE845A7}"/>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5" name="Footer Placeholder 4">
            <a:extLst>
              <a:ext uri="{FF2B5EF4-FFF2-40B4-BE49-F238E27FC236}">
                <a16:creationId xmlns:a16="http://schemas.microsoft.com/office/drawing/2014/main" id="{3CF93846-D82A-4C56-AC46-F98CC020B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BAEC80-755D-43FA-813E-8FF21B1ACEA6}"/>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412623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F1E0-8924-4123-9045-6D8C80211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F778B6-ADE3-4752-9E97-A2302CE50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C7BC2A-DEC9-4447-9A11-DB00C82A5CA1}"/>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5" name="Footer Placeholder 4">
            <a:extLst>
              <a:ext uri="{FF2B5EF4-FFF2-40B4-BE49-F238E27FC236}">
                <a16:creationId xmlns:a16="http://schemas.microsoft.com/office/drawing/2014/main" id="{3E205B8C-4E56-4E49-AD6A-56E6DD4AA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EE5AF-BB79-4B1C-AE8C-6FB097D6AEE4}"/>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34962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268D-6FE4-4845-BABA-9AA494794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A50AE7-30D3-4668-8526-FEA7257C6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DC3780-A238-4EEE-B224-8A492FA041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52AEF-B050-4873-A648-049BA02B7153}"/>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6" name="Footer Placeholder 5">
            <a:extLst>
              <a:ext uri="{FF2B5EF4-FFF2-40B4-BE49-F238E27FC236}">
                <a16:creationId xmlns:a16="http://schemas.microsoft.com/office/drawing/2014/main" id="{EC0A5ED9-D526-455B-AB9E-FDC083DAB3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469253-F6B6-4680-9360-63CF88FA4A71}"/>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212703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526F-F806-4E50-8371-AF437EECCA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17E5BF-FDB6-42EF-87D1-2675BC08A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D2462E-9594-4702-9370-965D3FDDEF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E203A7-73B5-4BAA-A225-CC3F7EEA55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F68B93-6AE6-41D8-921B-2FE1850FC1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8B6EF5-6ADC-4C73-AB33-9B3B1B78DD85}"/>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8" name="Footer Placeholder 7">
            <a:extLst>
              <a:ext uri="{FF2B5EF4-FFF2-40B4-BE49-F238E27FC236}">
                <a16:creationId xmlns:a16="http://schemas.microsoft.com/office/drawing/2014/main" id="{CFE22C72-42B8-4092-A12B-071DA2EEF7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8E942B-A1A0-42AD-B11C-E93CF4DB5D15}"/>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304479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B365-18A8-49F6-B463-F1D8798423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060919-912D-4354-AFC2-A737E4964FE9}"/>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4" name="Footer Placeholder 3">
            <a:extLst>
              <a:ext uri="{FF2B5EF4-FFF2-40B4-BE49-F238E27FC236}">
                <a16:creationId xmlns:a16="http://schemas.microsoft.com/office/drawing/2014/main" id="{345153FD-0CBB-46FB-AF78-F9864B3F8D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3D7A7E-E9E1-4391-BFFB-DF6ED0200816}"/>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368889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BB7D3-173D-43B8-B535-0802A1AEEA26}"/>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3" name="Footer Placeholder 2">
            <a:extLst>
              <a:ext uri="{FF2B5EF4-FFF2-40B4-BE49-F238E27FC236}">
                <a16:creationId xmlns:a16="http://schemas.microsoft.com/office/drawing/2014/main" id="{5683AFC6-9067-484C-B82A-7F71960458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A98D99-2E34-4109-8242-A487EEBA4455}"/>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240246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A6E5-BB93-4F7B-A4BD-B816F57F4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640EE2-F89E-4CA7-8C2D-368B7FB2E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4BF4EA-19EF-49D3-887B-E7223171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39094-DCC1-4816-835B-93A9B44DDA68}"/>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6" name="Footer Placeholder 5">
            <a:extLst>
              <a:ext uri="{FF2B5EF4-FFF2-40B4-BE49-F238E27FC236}">
                <a16:creationId xmlns:a16="http://schemas.microsoft.com/office/drawing/2014/main" id="{E1977293-389E-4654-8933-9379EE5A32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D09EB-0479-4121-B106-C8657FB6EF63}"/>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233005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15D6-F847-4C44-BD45-67BAB9D7A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759170-947E-4D8A-86AD-09A1DD1DF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7634AB-6838-4C3D-88F1-C55130900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B231-604D-4BD9-B16C-3D3C198BBD7E}"/>
              </a:ext>
            </a:extLst>
          </p:cNvPr>
          <p:cNvSpPr>
            <a:spLocks noGrp="1"/>
          </p:cNvSpPr>
          <p:nvPr>
            <p:ph type="dt" sz="half" idx="10"/>
          </p:nvPr>
        </p:nvSpPr>
        <p:spPr/>
        <p:txBody>
          <a:bodyPr/>
          <a:lstStyle/>
          <a:p>
            <a:fld id="{2472B764-002F-4AD1-9623-BA1FFAFB5F47}" type="datetimeFigureOut">
              <a:rPr lang="en-IN" smtClean="0"/>
              <a:t>09-10-2022</a:t>
            </a:fld>
            <a:endParaRPr lang="en-IN"/>
          </a:p>
        </p:txBody>
      </p:sp>
      <p:sp>
        <p:nvSpPr>
          <p:cNvPr id="6" name="Footer Placeholder 5">
            <a:extLst>
              <a:ext uri="{FF2B5EF4-FFF2-40B4-BE49-F238E27FC236}">
                <a16:creationId xmlns:a16="http://schemas.microsoft.com/office/drawing/2014/main" id="{8515E1FD-662D-4DEF-A973-2967253566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8B819-2E43-4705-9674-0F246B698807}"/>
              </a:ext>
            </a:extLst>
          </p:cNvPr>
          <p:cNvSpPr>
            <a:spLocks noGrp="1"/>
          </p:cNvSpPr>
          <p:nvPr>
            <p:ph type="sldNum" sz="quarter" idx="12"/>
          </p:nvPr>
        </p:nvSpPr>
        <p:spPr/>
        <p:txBody>
          <a:bodyPr/>
          <a:lstStyle/>
          <a:p>
            <a:fld id="{395383D9-F2D5-4BAA-AD69-D8DAE123E465}" type="slidenum">
              <a:rPr lang="en-IN" smtClean="0"/>
              <a:t>‹#›</a:t>
            </a:fld>
            <a:endParaRPr lang="en-IN"/>
          </a:p>
        </p:txBody>
      </p:sp>
    </p:spTree>
    <p:extLst>
      <p:ext uri="{BB962C8B-B14F-4D97-AF65-F5344CB8AC3E}">
        <p14:creationId xmlns:p14="http://schemas.microsoft.com/office/powerpoint/2010/main" val="388663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3C86F-1FB5-466E-805B-65C112AFA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0AB07A-4AB5-4F7C-B255-59B84E42E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B1CCBF-C1C1-4EE9-9944-470DDF7A6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2B764-002F-4AD1-9623-BA1FFAFB5F47}" type="datetimeFigureOut">
              <a:rPr lang="en-IN" smtClean="0"/>
              <a:t>09-10-2022</a:t>
            </a:fld>
            <a:endParaRPr lang="en-IN"/>
          </a:p>
        </p:txBody>
      </p:sp>
      <p:sp>
        <p:nvSpPr>
          <p:cNvPr id="5" name="Footer Placeholder 4">
            <a:extLst>
              <a:ext uri="{FF2B5EF4-FFF2-40B4-BE49-F238E27FC236}">
                <a16:creationId xmlns:a16="http://schemas.microsoft.com/office/drawing/2014/main" id="{18244660-AD13-4841-8346-B507ADC4D8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9A4C2E-FAAC-43B5-9262-5019AFC11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383D9-F2D5-4BAA-AD69-D8DAE123E465}" type="slidenum">
              <a:rPr lang="en-IN" smtClean="0"/>
              <a:t>‹#›</a:t>
            </a:fld>
            <a:endParaRPr lang="en-IN"/>
          </a:p>
        </p:txBody>
      </p:sp>
    </p:spTree>
    <p:extLst>
      <p:ext uri="{BB962C8B-B14F-4D97-AF65-F5344CB8AC3E}">
        <p14:creationId xmlns:p14="http://schemas.microsoft.com/office/powerpoint/2010/main" val="4285577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FC64-9682-40B2-ADF8-1BB50DEA96E2}"/>
              </a:ext>
            </a:extLst>
          </p:cNvPr>
          <p:cNvSpPr>
            <a:spLocks noGrp="1"/>
          </p:cNvSpPr>
          <p:nvPr>
            <p:ph type="ctrTitle"/>
          </p:nvPr>
        </p:nvSpPr>
        <p:spPr/>
        <p:txBody>
          <a:bodyPr>
            <a:normAutofit/>
          </a:bodyPr>
          <a:lstStyle/>
          <a:p>
            <a:r>
              <a:rPr lang="en-IN" dirty="0"/>
              <a:t>Optimization for Training</a:t>
            </a:r>
            <a:br>
              <a:rPr lang="en-IN" dirty="0"/>
            </a:br>
            <a:r>
              <a:rPr lang="en-IN" dirty="0"/>
              <a:t>Deep Models</a:t>
            </a:r>
          </a:p>
        </p:txBody>
      </p:sp>
      <p:sp>
        <p:nvSpPr>
          <p:cNvPr id="3" name="Subtitle 2">
            <a:extLst>
              <a:ext uri="{FF2B5EF4-FFF2-40B4-BE49-F238E27FC236}">
                <a16:creationId xmlns:a16="http://schemas.microsoft.com/office/drawing/2014/main" id="{012F3BEE-756F-40EC-8BEA-BDCE910D1C9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0644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3469-9DFA-4FD8-9B93-8254AC484423}"/>
              </a:ext>
            </a:extLst>
          </p:cNvPr>
          <p:cNvSpPr>
            <a:spLocks noGrp="1"/>
          </p:cNvSpPr>
          <p:nvPr>
            <p:ph type="title"/>
          </p:nvPr>
        </p:nvSpPr>
        <p:spPr>
          <a:xfrm>
            <a:off x="838200" y="365125"/>
            <a:ext cx="10515600" cy="870551"/>
          </a:xfrm>
        </p:spPr>
        <p:txBody>
          <a:bodyPr/>
          <a:lstStyle/>
          <a:p>
            <a:r>
              <a:rPr lang="en-US" dirty="0"/>
              <a:t>Surrogate Loss Functions and early stopping</a:t>
            </a:r>
            <a:endParaRPr lang="en-IN" dirty="0"/>
          </a:p>
        </p:txBody>
      </p:sp>
      <p:sp>
        <p:nvSpPr>
          <p:cNvPr id="3" name="Content Placeholder 2">
            <a:extLst>
              <a:ext uri="{FF2B5EF4-FFF2-40B4-BE49-F238E27FC236}">
                <a16:creationId xmlns:a16="http://schemas.microsoft.com/office/drawing/2014/main" id="{236A7428-B370-4BDB-988D-DF95695E78D2}"/>
              </a:ext>
            </a:extLst>
          </p:cNvPr>
          <p:cNvSpPr>
            <a:spLocks noGrp="1"/>
          </p:cNvSpPr>
          <p:nvPr>
            <p:ph idx="1"/>
          </p:nvPr>
        </p:nvSpPr>
        <p:spPr>
          <a:xfrm>
            <a:off x="752732" y="1611442"/>
            <a:ext cx="10686535" cy="4533986"/>
          </a:xfrm>
        </p:spPr>
        <p:txBody>
          <a:bodyPr>
            <a:normAutofit fontScale="92500" lnSpcReduction="20000"/>
          </a:bodyPr>
          <a:lstStyle/>
          <a:p>
            <a:pPr algn="just"/>
            <a:r>
              <a:rPr lang="en-US" dirty="0"/>
              <a:t>A very important diﬀerence between optimization in general and optimization as we use it for training algorithms is that training algorithms do not usually halt at a local minimum. </a:t>
            </a:r>
          </a:p>
          <a:p>
            <a:pPr algn="just"/>
            <a:r>
              <a:rPr lang="en-US" dirty="0"/>
              <a:t>Instead, a machine learning algorithm usually minimizes a surrogate loss function but halts when a convergence criterion based on early stopping is satisﬁed. </a:t>
            </a:r>
          </a:p>
          <a:p>
            <a:pPr algn="just"/>
            <a:r>
              <a:rPr lang="en-US" dirty="0"/>
              <a:t>Typically the early stopping criterion is based on the true underlying loss function, such as 0-1 loss measured on a validation set, and is designed to cause the algorithm to halt whenever overﬁtting begins to occur.</a:t>
            </a:r>
          </a:p>
          <a:p>
            <a:pPr algn="just"/>
            <a:r>
              <a:rPr lang="en-US" dirty="0"/>
              <a:t>Training often halts while the surrogate loss function still has large derivatives, which is very diﬀerent from the pure optimization setting, where an optimization algorithm is considered to have converged when the gradient becomes very small.</a:t>
            </a:r>
            <a:endParaRPr lang="en-IN" dirty="0"/>
          </a:p>
        </p:txBody>
      </p:sp>
    </p:spTree>
    <p:extLst>
      <p:ext uri="{BB962C8B-B14F-4D97-AF65-F5344CB8AC3E}">
        <p14:creationId xmlns:p14="http://schemas.microsoft.com/office/powerpoint/2010/main" val="354200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757B-F579-4D64-AC75-B94EEC218128}"/>
              </a:ext>
            </a:extLst>
          </p:cNvPr>
          <p:cNvSpPr>
            <a:spLocks noGrp="1"/>
          </p:cNvSpPr>
          <p:nvPr>
            <p:ph type="title"/>
          </p:nvPr>
        </p:nvSpPr>
        <p:spPr>
          <a:xfrm>
            <a:off x="838200" y="365125"/>
            <a:ext cx="10515600" cy="557513"/>
          </a:xfrm>
        </p:spPr>
        <p:txBody>
          <a:bodyPr>
            <a:normAutofit fontScale="90000"/>
          </a:bodyPr>
          <a:lstStyle/>
          <a:p>
            <a:r>
              <a:rPr lang="en-US" dirty="0"/>
              <a:t>Summary till now</a:t>
            </a:r>
            <a:endParaRPr lang="en-IN" dirty="0"/>
          </a:p>
        </p:txBody>
      </p:sp>
      <p:pic>
        <p:nvPicPr>
          <p:cNvPr id="5" name="Picture 4">
            <a:extLst>
              <a:ext uri="{FF2B5EF4-FFF2-40B4-BE49-F238E27FC236}">
                <a16:creationId xmlns:a16="http://schemas.microsoft.com/office/drawing/2014/main" id="{217CB5EE-D679-48C9-8AC9-A645F5C63D88}"/>
              </a:ext>
            </a:extLst>
          </p:cNvPr>
          <p:cNvPicPr>
            <a:picLocks noChangeAspect="1"/>
          </p:cNvPicPr>
          <p:nvPr/>
        </p:nvPicPr>
        <p:blipFill>
          <a:blip r:embed="rId2"/>
          <a:stretch>
            <a:fillRect/>
          </a:stretch>
        </p:blipFill>
        <p:spPr>
          <a:xfrm>
            <a:off x="924126" y="1013255"/>
            <a:ext cx="9134274" cy="5697326"/>
          </a:xfrm>
          <a:prstGeom prst="rect">
            <a:avLst/>
          </a:prstGeom>
        </p:spPr>
      </p:pic>
    </p:spTree>
    <p:extLst>
      <p:ext uri="{BB962C8B-B14F-4D97-AF65-F5344CB8AC3E}">
        <p14:creationId xmlns:p14="http://schemas.microsoft.com/office/powerpoint/2010/main" val="373497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D19D-2C12-4678-8D63-F609C25EF0F6}"/>
              </a:ext>
            </a:extLst>
          </p:cNvPr>
          <p:cNvSpPr>
            <a:spLocks noGrp="1"/>
          </p:cNvSpPr>
          <p:nvPr>
            <p:ph type="title"/>
          </p:nvPr>
        </p:nvSpPr>
        <p:spPr>
          <a:xfrm>
            <a:off x="838200" y="365126"/>
            <a:ext cx="10515600" cy="796410"/>
          </a:xfrm>
        </p:spPr>
        <p:txBody>
          <a:bodyPr/>
          <a:lstStyle/>
          <a:p>
            <a:r>
              <a:rPr lang="en-IN" b="0" i="0" dirty="0">
                <a:solidFill>
                  <a:srgbClr val="000000"/>
                </a:solidFill>
                <a:effectLst/>
                <a:latin typeface="ff11"/>
              </a:rPr>
              <a:t>Batch</a:t>
            </a:r>
            <a:r>
              <a:rPr lang="en-IN" b="0" i="0" dirty="0">
                <a:effectLst/>
                <a:latin typeface="ff11"/>
              </a:rPr>
              <a:t> </a:t>
            </a:r>
            <a:r>
              <a:rPr lang="en-IN" b="0" i="0" dirty="0">
                <a:solidFill>
                  <a:srgbClr val="000000"/>
                </a:solidFill>
                <a:effectLst/>
                <a:latin typeface="ff11"/>
              </a:rPr>
              <a:t>and</a:t>
            </a:r>
            <a:r>
              <a:rPr lang="en-IN" b="0" i="0" dirty="0">
                <a:effectLst/>
                <a:latin typeface="ff11"/>
              </a:rPr>
              <a:t> </a:t>
            </a:r>
            <a:r>
              <a:rPr lang="en-IN" b="0" i="0" dirty="0">
                <a:solidFill>
                  <a:srgbClr val="000000"/>
                </a:solidFill>
                <a:effectLst/>
                <a:latin typeface="ff11"/>
              </a:rPr>
              <a:t>Minibatch</a:t>
            </a:r>
            <a:r>
              <a:rPr lang="en-IN" b="0" i="0" dirty="0">
                <a:effectLst/>
                <a:latin typeface="ff11"/>
              </a:rPr>
              <a:t> </a:t>
            </a:r>
            <a:r>
              <a:rPr lang="en-IN" b="0" i="0" dirty="0">
                <a:solidFill>
                  <a:srgbClr val="000000"/>
                </a:solidFill>
                <a:effectLst/>
                <a:latin typeface="ff11"/>
              </a:rPr>
              <a:t>Algorithms</a:t>
            </a:r>
            <a:endParaRPr lang="en-IN" dirty="0"/>
          </a:p>
        </p:txBody>
      </p:sp>
      <p:sp>
        <p:nvSpPr>
          <p:cNvPr id="3" name="Content Placeholder 2">
            <a:extLst>
              <a:ext uri="{FF2B5EF4-FFF2-40B4-BE49-F238E27FC236}">
                <a16:creationId xmlns:a16="http://schemas.microsoft.com/office/drawing/2014/main" id="{8F9C7A65-A0C9-4212-BD7E-5964D0AACE4D}"/>
              </a:ext>
            </a:extLst>
          </p:cNvPr>
          <p:cNvSpPr>
            <a:spLocks noGrp="1"/>
          </p:cNvSpPr>
          <p:nvPr>
            <p:ph idx="1"/>
          </p:nvPr>
        </p:nvSpPr>
        <p:spPr>
          <a:xfrm>
            <a:off x="741405" y="1421970"/>
            <a:ext cx="11063416" cy="5070903"/>
          </a:xfrm>
        </p:spPr>
        <p:txBody>
          <a:bodyPr/>
          <a:lstStyle/>
          <a:p>
            <a:pPr algn="l"/>
            <a:r>
              <a:rPr lang="en-US" b="0" i="0" dirty="0">
                <a:solidFill>
                  <a:srgbClr val="000000"/>
                </a:solidFill>
                <a:effectLst/>
                <a:latin typeface="ff3"/>
              </a:rPr>
              <a:t>Another aspect of machine learning algorithms that separates them from general optimization algorithms is that the objective function usually decomposes as a sum over the training examples.</a:t>
            </a:r>
          </a:p>
          <a:p>
            <a:pPr algn="l"/>
            <a:r>
              <a:rPr lang="en-US" b="0" i="0" dirty="0">
                <a:solidFill>
                  <a:srgbClr val="000000"/>
                </a:solidFill>
                <a:effectLst/>
                <a:latin typeface="ff3"/>
              </a:rPr>
              <a:t>For example, maximum likelihood estimation problems, when viewed in log space, decompose into a sum over each example:</a:t>
            </a:r>
          </a:p>
          <a:p>
            <a:pPr algn="l"/>
            <a:endParaRPr lang="en-US" dirty="0">
              <a:solidFill>
                <a:srgbClr val="000000"/>
              </a:solidFill>
              <a:latin typeface="ff3"/>
            </a:endParaRPr>
          </a:p>
          <a:p>
            <a:pPr algn="l"/>
            <a:endParaRPr lang="en-US" b="0" i="0" dirty="0">
              <a:solidFill>
                <a:srgbClr val="000000"/>
              </a:solidFill>
              <a:effectLst/>
              <a:latin typeface="ff3"/>
            </a:endParaRPr>
          </a:p>
          <a:p>
            <a:pPr algn="l"/>
            <a:r>
              <a:rPr lang="en-US" b="0" i="0" dirty="0">
                <a:solidFill>
                  <a:srgbClr val="000000"/>
                </a:solidFill>
                <a:effectLst/>
                <a:latin typeface="ff3"/>
              </a:rPr>
              <a:t>Maximizing this sum is equivalent to maximizing the expectation over the empirical distribution deﬁned by the training set:</a:t>
            </a:r>
          </a:p>
          <a:p>
            <a:pPr algn="l"/>
            <a:endParaRPr lang="en-US" b="0" i="0" dirty="0">
              <a:solidFill>
                <a:srgbClr val="000000"/>
              </a:solidFill>
              <a:effectLst/>
              <a:latin typeface="ff3"/>
            </a:endParaRPr>
          </a:p>
          <a:p>
            <a:pPr algn="l"/>
            <a:endParaRPr lang="en-US" b="0" i="0" dirty="0">
              <a:solidFill>
                <a:srgbClr val="000000"/>
              </a:solidFill>
              <a:effectLst/>
              <a:latin typeface="ff3"/>
            </a:endParaRPr>
          </a:p>
          <a:p>
            <a:pPr algn="l"/>
            <a:endParaRPr lang="en-US" b="0" i="0" dirty="0">
              <a:solidFill>
                <a:srgbClr val="000000"/>
              </a:solidFill>
              <a:effectLst/>
              <a:latin typeface="ff3"/>
            </a:endParaRPr>
          </a:p>
          <a:p>
            <a:pPr algn="l"/>
            <a:endParaRPr lang="en-US" b="0" i="0" dirty="0">
              <a:solidFill>
                <a:srgbClr val="000000"/>
              </a:solidFill>
              <a:effectLst/>
              <a:latin typeface="ff3"/>
            </a:endParaRPr>
          </a:p>
          <a:p>
            <a:endParaRPr lang="en-IN" dirty="0"/>
          </a:p>
        </p:txBody>
      </p:sp>
      <p:pic>
        <p:nvPicPr>
          <p:cNvPr id="5" name="Picture 4">
            <a:extLst>
              <a:ext uri="{FF2B5EF4-FFF2-40B4-BE49-F238E27FC236}">
                <a16:creationId xmlns:a16="http://schemas.microsoft.com/office/drawing/2014/main" id="{C239580C-16E8-48A3-A14D-EEA5869C7142}"/>
              </a:ext>
            </a:extLst>
          </p:cNvPr>
          <p:cNvPicPr>
            <a:picLocks noChangeAspect="1"/>
          </p:cNvPicPr>
          <p:nvPr/>
        </p:nvPicPr>
        <p:blipFill rotWithShape="1">
          <a:blip r:embed="rId2"/>
          <a:srcRect l="11890" t="13880" r="9156" b="18935"/>
          <a:stretch/>
        </p:blipFill>
        <p:spPr>
          <a:xfrm>
            <a:off x="3410467" y="3671780"/>
            <a:ext cx="4868562" cy="848498"/>
          </a:xfrm>
          <a:prstGeom prst="rect">
            <a:avLst/>
          </a:prstGeom>
        </p:spPr>
      </p:pic>
      <p:pic>
        <p:nvPicPr>
          <p:cNvPr id="9" name="Picture 8">
            <a:extLst>
              <a:ext uri="{FF2B5EF4-FFF2-40B4-BE49-F238E27FC236}">
                <a16:creationId xmlns:a16="http://schemas.microsoft.com/office/drawing/2014/main" id="{A5C766A9-8D3A-4A6F-8068-7055B5C6BFD5}"/>
              </a:ext>
            </a:extLst>
          </p:cNvPr>
          <p:cNvPicPr>
            <a:picLocks noChangeAspect="1"/>
          </p:cNvPicPr>
          <p:nvPr/>
        </p:nvPicPr>
        <p:blipFill>
          <a:blip r:embed="rId3"/>
          <a:stretch>
            <a:fillRect/>
          </a:stretch>
        </p:blipFill>
        <p:spPr>
          <a:xfrm>
            <a:off x="3410467" y="5436029"/>
            <a:ext cx="5045152" cy="914923"/>
          </a:xfrm>
          <a:prstGeom prst="rect">
            <a:avLst/>
          </a:prstGeom>
        </p:spPr>
      </p:pic>
    </p:spTree>
    <p:extLst>
      <p:ext uri="{BB962C8B-B14F-4D97-AF65-F5344CB8AC3E}">
        <p14:creationId xmlns:p14="http://schemas.microsoft.com/office/powerpoint/2010/main" val="330286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94EF-6992-469E-8F09-EA7869F9393B}"/>
              </a:ext>
            </a:extLst>
          </p:cNvPr>
          <p:cNvSpPr>
            <a:spLocks noGrp="1"/>
          </p:cNvSpPr>
          <p:nvPr>
            <p:ph type="title"/>
          </p:nvPr>
        </p:nvSpPr>
        <p:spPr>
          <a:xfrm>
            <a:off x="838200" y="365125"/>
            <a:ext cx="10515600" cy="631653"/>
          </a:xfrm>
        </p:spPr>
        <p:txBody>
          <a:bodyPr>
            <a:normAutofit fontScale="90000"/>
          </a:bodyPr>
          <a:lstStyle/>
          <a:p>
            <a:r>
              <a:rPr lang="en-IN" b="0" i="0" dirty="0">
                <a:solidFill>
                  <a:srgbClr val="000000"/>
                </a:solidFill>
                <a:effectLst/>
                <a:latin typeface="ff11"/>
              </a:rPr>
              <a:t>Batch</a:t>
            </a:r>
            <a:r>
              <a:rPr lang="en-IN" b="0" i="0" dirty="0">
                <a:effectLst/>
                <a:latin typeface="ff11"/>
              </a:rPr>
              <a:t> </a:t>
            </a:r>
            <a:r>
              <a:rPr lang="en-IN" b="0" i="0" dirty="0">
                <a:solidFill>
                  <a:srgbClr val="000000"/>
                </a:solidFill>
                <a:effectLst/>
                <a:latin typeface="ff11"/>
              </a:rPr>
              <a:t>and</a:t>
            </a:r>
            <a:r>
              <a:rPr lang="en-IN" b="0" i="0" dirty="0">
                <a:effectLst/>
                <a:latin typeface="ff11"/>
              </a:rPr>
              <a:t> </a:t>
            </a:r>
            <a:r>
              <a:rPr lang="en-IN" b="0" i="0" dirty="0">
                <a:solidFill>
                  <a:srgbClr val="000000"/>
                </a:solidFill>
                <a:effectLst/>
                <a:latin typeface="ff11"/>
              </a:rPr>
              <a:t>Minibatch</a:t>
            </a:r>
            <a:r>
              <a:rPr lang="en-IN" b="0" i="0" dirty="0">
                <a:effectLst/>
                <a:latin typeface="ff11"/>
              </a:rPr>
              <a:t> </a:t>
            </a:r>
            <a:r>
              <a:rPr lang="en-IN" b="0" i="0" dirty="0">
                <a:solidFill>
                  <a:srgbClr val="000000"/>
                </a:solidFill>
                <a:effectLst/>
                <a:latin typeface="ff11"/>
              </a:rPr>
              <a:t>Algorithms</a:t>
            </a:r>
            <a:endParaRPr lang="en-IN" dirty="0"/>
          </a:p>
        </p:txBody>
      </p:sp>
      <p:sp>
        <p:nvSpPr>
          <p:cNvPr id="3" name="Content Placeholder 2">
            <a:extLst>
              <a:ext uri="{FF2B5EF4-FFF2-40B4-BE49-F238E27FC236}">
                <a16:creationId xmlns:a16="http://schemas.microsoft.com/office/drawing/2014/main" id="{F2BE446D-1FFB-48BA-B4D8-78EB1B9212BB}"/>
              </a:ext>
            </a:extLst>
          </p:cNvPr>
          <p:cNvSpPr>
            <a:spLocks noGrp="1"/>
          </p:cNvSpPr>
          <p:nvPr>
            <p:ph idx="1"/>
          </p:nvPr>
        </p:nvSpPr>
        <p:spPr>
          <a:xfrm>
            <a:off x="838200" y="1314879"/>
            <a:ext cx="10515600" cy="4351338"/>
          </a:xfrm>
        </p:spPr>
        <p:txBody>
          <a:bodyPr>
            <a:normAutofit lnSpcReduction="10000"/>
          </a:bodyPr>
          <a:lstStyle/>
          <a:p>
            <a:pPr algn="l"/>
            <a:r>
              <a:rPr lang="en-US" b="0" i="0" dirty="0">
                <a:solidFill>
                  <a:srgbClr val="000000"/>
                </a:solidFill>
                <a:effectLst/>
                <a:latin typeface="ff3"/>
              </a:rPr>
              <a:t>Most of the properties of the objective function </a:t>
            </a:r>
            <a:r>
              <a:rPr lang="en-US" b="0" i="0" dirty="0">
                <a:solidFill>
                  <a:srgbClr val="000000"/>
                </a:solidFill>
                <a:effectLst/>
                <a:latin typeface="ff5"/>
              </a:rPr>
              <a:t>J </a:t>
            </a:r>
            <a:r>
              <a:rPr lang="en-US" b="0" i="0" dirty="0">
                <a:solidFill>
                  <a:srgbClr val="000000"/>
                </a:solidFill>
                <a:effectLst/>
                <a:latin typeface="ff3"/>
              </a:rPr>
              <a:t>used by most of our optimization algorithms are also expectations over the training set.</a:t>
            </a:r>
          </a:p>
          <a:p>
            <a:pPr lvl="1"/>
            <a:r>
              <a:rPr lang="en-US" b="0" i="0" dirty="0">
                <a:solidFill>
                  <a:srgbClr val="000000"/>
                </a:solidFill>
                <a:effectLst/>
                <a:latin typeface="ff3"/>
              </a:rPr>
              <a:t>For example, the most</a:t>
            </a:r>
            <a:r>
              <a:rPr lang="en-US" b="0" i="0" dirty="0">
                <a:effectLst/>
                <a:latin typeface="ff3"/>
              </a:rPr>
              <a:t> </a:t>
            </a:r>
            <a:r>
              <a:rPr lang="en-US" b="0" i="0" dirty="0">
                <a:solidFill>
                  <a:srgbClr val="000000"/>
                </a:solidFill>
                <a:effectLst/>
                <a:latin typeface="ff3"/>
              </a:rPr>
              <a:t>commonly</a:t>
            </a:r>
            <a:r>
              <a:rPr lang="en-US" b="0" i="0" dirty="0">
                <a:effectLst/>
                <a:latin typeface="ff3"/>
              </a:rPr>
              <a:t> </a:t>
            </a:r>
            <a:r>
              <a:rPr lang="en-US" b="0" i="0" dirty="0">
                <a:solidFill>
                  <a:srgbClr val="000000"/>
                </a:solidFill>
                <a:effectLst/>
                <a:latin typeface="ff3"/>
              </a:rPr>
              <a:t>used</a:t>
            </a:r>
            <a:r>
              <a:rPr lang="en-US" b="0" i="0" dirty="0">
                <a:effectLst/>
                <a:latin typeface="ff3"/>
              </a:rPr>
              <a:t> </a:t>
            </a:r>
            <a:r>
              <a:rPr lang="en-US" b="0" i="0" dirty="0">
                <a:solidFill>
                  <a:srgbClr val="000000"/>
                </a:solidFill>
                <a:effectLst/>
                <a:latin typeface="ff3"/>
              </a:rPr>
              <a:t>property</a:t>
            </a:r>
            <a:r>
              <a:rPr lang="en-US" b="0" i="0" dirty="0">
                <a:effectLst/>
                <a:latin typeface="ff3"/>
              </a:rPr>
              <a:t> </a:t>
            </a:r>
            <a:r>
              <a:rPr lang="en-US" b="0" i="0" dirty="0">
                <a:solidFill>
                  <a:srgbClr val="000000"/>
                </a:solidFill>
                <a:effectLst/>
                <a:latin typeface="ff3"/>
              </a:rPr>
              <a:t>is</a:t>
            </a:r>
            <a:r>
              <a:rPr lang="en-US" b="0" i="0" dirty="0">
                <a:effectLst/>
                <a:latin typeface="ff3"/>
              </a:rPr>
              <a:t> </a:t>
            </a:r>
            <a:r>
              <a:rPr lang="en-US" b="0" i="0" dirty="0">
                <a:solidFill>
                  <a:srgbClr val="000000"/>
                </a:solidFill>
                <a:effectLst/>
                <a:latin typeface="ff3"/>
              </a:rPr>
              <a:t>the</a:t>
            </a:r>
            <a:r>
              <a:rPr lang="en-US" b="0" i="0" dirty="0">
                <a:effectLst/>
                <a:latin typeface="ff3"/>
              </a:rPr>
              <a:t> </a:t>
            </a:r>
            <a:r>
              <a:rPr lang="en-US" b="0" i="0" dirty="0">
                <a:solidFill>
                  <a:srgbClr val="000000"/>
                </a:solidFill>
                <a:effectLst/>
                <a:latin typeface="ff3"/>
              </a:rPr>
              <a:t>gradient:</a:t>
            </a:r>
          </a:p>
          <a:p>
            <a:pPr lvl="1"/>
            <a:endParaRPr lang="en-US" dirty="0">
              <a:solidFill>
                <a:srgbClr val="000000"/>
              </a:solidFill>
              <a:latin typeface="ff3"/>
            </a:endParaRPr>
          </a:p>
          <a:p>
            <a:pPr lvl="1"/>
            <a:endParaRPr lang="en-US" b="0" i="0" dirty="0">
              <a:solidFill>
                <a:srgbClr val="000000"/>
              </a:solidFill>
              <a:effectLst/>
              <a:latin typeface="ff3"/>
            </a:endParaRPr>
          </a:p>
          <a:p>
            <a:pPr lvl="1"/>
            <a:endParaRPr lang="en-US" dirty="0">
              <a:solidFill>
                <a:srgbClr val="000000"/>
              </a:solidFill>
              <a:latin typeface="ff3"/>
            </a:endParaRPr>
          </a:p>
          <a:p>
            <a:pPr algn="l"/>
            <a:r>
              <a:rPr lang="en-US" b="0" i="0" dirty="0">
                <a:solidFill>
                  <a:srgbClr val="000000"/>
                </a:solidFill>
                <a:effectLst/>
                <a:latin typeface="ff3"/>
              </a:rPr>
              <a:t>Computing this expectation exactly is very expensive because it requires evaluating the model on every example in the entire dataset. </a:t>
            </a:r>
          </a:p>
          <a:p>
            <a:pPr algn="l"/>
            <a:r>
              <a:rPr lang="en-US" b="0" i="0" dirty="0">
                <a:solidFill>
                  <a:srgbClr val="000000"/>
                </a:solidFill>
                <a:effectLst/>
                <a:latin typeface="ff3"/>
              </a:rPr>
              <a:t>In practice, we can compute these expectations by randomly sampling a small number of examples from the dataset, then taking the average over only those examples.</a:t>
            </a:r>
          </a:p>
          <a:p>
            <a:endParaRPr lang="en-IN" dirty="0"/>
          </a:p>
        </p:txBody>
      </p:sp>
      <p:pic>
        <p:nvPicPr>
          <p:cNvPr id="5" name="Picture 4">
            <a:extLst>
              <a:ext uri="{FF2B5EF4-FFF2-40B4-BE49-F238E27FC236}">
                <a16:creationId xmlns:a16="http://schemas.microsoft.com/office/drawing/2014/main" id="{1086BDD0-ECC5-4988-BE7B-200295B2AFD7}"/>
              </a:ext>
            </a:extLst>
          </p:cNvPr>
          <p:cNvPicPr>
            <a:picLocks noChangeAspect="1"/>
          </p:cNvPicPr>
          <p:nvPr/>
        </p:nvPicPr>
        <p:blipFill>
          <a:blip r:embed="rId2"/>
          <a:stretch>
            <a:fillRect/>
          </a:stretch>
        </p:blipFill>
        <p:spPr>
          <a:xfrm>
            <a:off x="2832657" y="2536224"/>
            <a:ext cx="5611010" cy="829962"/>
          </a:xfrm>
          <a:prstGeom prst="rect">
            <a:avLst/>
          </a:prstGeom>
        </p:spPr>
      </p:pic>
    </p:spTree>
    <p:extLst>
      <p:ext uri="{BB962C8B-B14F-4D97-AF65-F5344CB8AC3E}">
        <p14:creationId xmlns:p14="http://schemas.microsoft.com/office/powerpoint/2010/main" val="16555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554F-FBCA-4640-A855-5ECBFCFE77EF}"/>
              </a:ext>
            </a:extLst>
          </p:cNvPr>
          <p:cNvSpPr>
            <a:spLocks noGrp="1"/>
          </p:cNvSpPr>
          <p:nvPr>
            <p:ph type="title"/>
          </p:nvPr>
        </p:nvSpPr>
        <p:spPr>
          <a:xfrm>
            <a:off x="838200" y="365125"/>
            <a:ext cx="10515600" cy="746983"/>
          </a:xfrm>
        </p:spPr>
        <p:txBody>
          <a:bodyPr/>
          <a:lstStyle/>
          <a:p>
            <a:r>
              <a:rPr lang="en-IN" b="0" i="0" dirty="0">
                <a:solidFill>
                  <a:srgbClr val="000000"/>
                </a:solidFill>
                <a:effectLst/>
                <a:latin typeface="ff11"/>
              </a:rPr>
              <a:t>Batch</a:t>
            </a:r>
            <a:r>
              <a:rPr lang="en-IN" b="0" i="0" dirty="0">
                <a:effectLst/>
                <a:latin typeface="ff11"/>
              </a:rPr>
              <a:t> </a:t>
            </a:r>
            <a:r>
              <a:rPr lang="en-IN" b="0" i="0" dirty="0">
                <a:solidFill>
                  <a:srgbClr val="000000"/>
                </a:solidFill>
                <a:effectLst/>
                <a:latin typeface="ff11"/>
              </a:rPr>
              <a:t>and</a:t>
            </a:r>
            <a:r>
              <a:rPr lang="en-IN" b="0" i="0" dirty="0">
                <a:effectLst/>
                <a:latin typeface="ff11"/>
              </a:rPr>
              <a:t> </a:t>
            </a:r>
            <a:r>
              <a:rPr lang="en-IN" b="0" i="0" dirty="0">
                <a:solidFill>
                  <a:srgbClr val="000000"/>
                </a:solidFill>
                <a:effectLst/>
                <a:latin typeface="ff11"/>
              </a:rPr>
              <a:t>Minibatch</a:t>
            </a:r>
            <a:r>
              <a:rPr lang="en-IN" b="0" i="0" dirty="0">
                <a:effectLst/>
                <a:latin typeface="ff11"/>
              </a:rPr>
              <a:t> </a:t>
            </a:r>
            <a:r>
              <a:rPr lang="en-IN" b="0" i="0" dirty="0">
                <a:solidFill>
                  <a:srgbClr val="000000"/>
                </a:solidFill>
                <a:effectLst/>
                <a:latin typeface="ff11"/>
              </a:rPr>
              <a:t>Algorithms</a:t>
            </a:r>
            <a:endParaRPr lang="en-IN" dirty="0"/>
          </a:p>
        </p:txBody>
      </p:sp>
      <p:sp>
        <p:nvSpPr>
          <p:cNvPr id="3" name="Content Placeholder 2">
            <a:extLst>
              <a:ext uri="{FF2B5EF4-FFF2-40B4-BE49-F238E27FC236}">
                <a16:creationId xmlns:a16="http://schemas.microsoft.com/office/drawing/2014/main" id="{897D0936-43BC-43AF-8C94-E80D85A6A574}"/>
              </a:ext>
            </a:extLst>
          </p:cNvPr>
          <p:cNvSpPr>
            <a:spLocks noGrp="1"/>
          </p:cNvSpPr>
          <p:nvPr>
            <p:ph idx="1"/>
          </p:nvPr>
        </p:nvSpPr>
        <p:spPr>
          <a:xfrm>
            <a:off x="838200" y="1418088"/>
            <a:ext cx="10843054" cy="4883858"/>
          </a:xfrm>
        </p:spPr>
        <p:txBody>
          <a:bodyPr>
            <a:normAutofit fontScale="77500" lnSpcReduction="20000"/>
          </a:bodyPr>
          <a:lstStyle/>
          <a:p>
            <a:pPr algn="l"/>
            <a:r>
              <a:rPr lang="en-US" b="0" i="0" dirty="0">
                <a:solidFill>
                  <a:srgbClr val="000000"/>
                </a:solidFill>
                <a:effectLst/>
                <a:latin typeface="ff3"/>
              </a:rPr>
              <a:t>Optimization algorithms that use the entire training set are called </a:t>
            </a:r>
            <a:r>
              <a:rPr lang="en-US" i="1" dirty="0">
                <a:solidFill>
                  <a:srgbClr val="FF0000"/>
                </a:solidFill>
                <a:latin typeface="ff12"/>
              </a:rPr>
              <a:t>b</a:t>
            </a:r>
            <a:r>
              <a:rPr lang="en-US" b="0" i="1" dirty="0">
                <a:solidFill>
                  <a:srgbClr val="FF0000"/>
                </a:solidFill>
                <a:effectLst/>
                <a:latin typeface="ff12"/>
              </a:rPr>
              <a:t>atch</a:t>
            </a:r>
            <a:r>
              <a:rPr lang="en-US" b="0" i="0" dirty="0">
                <a:solidFill>
                  <a:srgbClr val="000000"/>
                </a:solidFill>
                <a:effectLst/>
                <a:latin typeface="ff12"/>
              </a:rPr>
              <a:t> </a:t>
            </a:r>
            <a:r>
              <a:rPr lang="en-US" b="0" i="0" dirty="0">
                <a:solidFill>
                  <a:srgbClr val="000000"/>
                </a:solidFill>
                <a:effectLst/>
                <a:latin typeface="ff3"/>
              </a:rPr>
              <a:t>or </a:t>
            </a:r>
            <a:r>
              <a:rPr lang="en-US" b="0" i="1" dirty="0">
                <a:solidFill>
                  <a:srgbClr val="FF0000"/>
                </a:solidFill>
                <a:effectLst/>
                <a:latin typeface="ff3"/>
              </a:rPr>
              <a:t>d</a:t>
            </a:r>
            <a:r>
              <a:rPr lang="en-US" b="0" i="1" dirty="0">
                <a:solidFill>
                  <a:srgbClr val="FF0000"/>
                </a:solidFill>
                <a:effectLst/>
                <a:latin typeface="ff12"/>
              </a:rPr>
              <a:t>eterministic </a:t>
            </a:r>
            <a:r>
              <a:rPr lang="en-US" b="0" i="1" dirty="0">
                <a:solidFill>
                  <a:srgbClr val="FF0000"/>
                </a:solidFill>
                <a:effectLst/>
                <a:latin typeface="ff3"/>
              </a:rPr>
              <a:t>gradient methods</a:t>
            </a:r>
            <a:r>
              <a:rPr lang="en-US" b="0" i="0" dirty="0">
                <a:solidFill>
                  <a:srgbClr val="000000"/>
                </a:solidFill>
                <a:effectLst/>
                <a:latin typeface="ff3"/>
              </a:rPr>
              <a:t>, because they process all the training examples simultaneously in a large batch.</a:t>
            </a:r>
          </a:p>
          <a:p>
            <a:pPr algn="l"/>
            <a:r>
              <a:rPr lang="en-US" dirty="0">
                <a:solidFill>
                  <a:srgbClr val="000000"/>
                </a:solidFill>
                <a:latin typeface="ff3"/>
              </a:rPr>
              <a:t>NOTE:</a:t>
            </a:r>
          </a:p>
          <a:p>
            <a:pPr algn="l"/>
            <a:r>
              <a:rPr lang="en-US" b="0" i="0" dirty="0">
                <a:solidFill>
                  <a:srgbClr val="000000"/>
                </a:solidFill>
                <a:effectLst/>
                <a:latin typeface="ff3"/>
              </a:rPr>
              <a:t>Typically the term “batch gradient descent” implies the use of the full training set, while the use of the term “batch” does not describe to a group of examples. </a:t>
            </a:r>
          </a:p>
          <a:p>
            <a:pPr lvl="1"/>
            <a:r>
              <a:rPr lang="en-US" b="0" i="0" dirty="0">
                <a:solidFill>
                  <a:srgbClr val="000000"/>
                </a:solidFill>
                <a:effectLst/>
                <a:latin typeface="ff3"/>
              </a:rPr>
              <a:t>For example, it is common to use the term “batch size” to describe the size of a minibatch.</a:t>
            </a:r>
          </a:p>
          <a:p>
            <a:r>
              <a:rPr lang="en-US" b="0" i="0" dirty="0">
                <a:solidFill>
                  <a:srgbClr val="000000"/>
                </a:solidFill>
                <a:effectLst/>
                <a:latin typeface="ff3"/>
              </a:rPr>
              <a:t>Optimization algorithms that use only a single example at a time are some times called </a:t>
            </a:r>
            <a:r>
              <a:rPr lang="en-US" b="0" i="1" dirty="0">
                <a:solidFill>
                  <a:srgbClr val="FF0000"/>
                </a:solidFill>
                <a:effectLst/>
                <a:latin typeface="ff3"/>
              </a:rPr>
              <a:t>stochastic </a:t>
            </a:r>
            <a:r>
              <a:rPr lang="en-US" b="0" i="0" dirty="0">
                <a:solidFill>
                  <a:srgbClr val="000000"/>
                </a:solidFill>
                <a:effectLst/>
                <a:latin typeface="ff3"/>
              </a:rPr>
              <a:t>and some times </a:t>
            </a:r>
            <a:r>
              <a:rPr lang="en-US" b="0" i="1" dirty="0">
                <a:solidFill>
                  <a:srgbClr val="FF0000"/>
                </a:solidFill>
                <a:effectLst/>
                <a:latin typeface="ff3"/>
              </a:rPr>
              <a:t>online methods</a:t>
            </a:r>
            <a:r>
              <a:rPr lang="en-US" b="0" i="0" dirty="0">
                <a:solidFill>
                  <a:srgbClr val="000000"/>
                </a:solidFill>
                <a:effectLst/>
                <a:latin typeface="ff3"/>
              </a:rPr>
              <a:t>. </a:t>
            </a:r>
          </a:p>
          <a:p>
            <a:r>
              <a:rPr lang="en-US" b="0" i="0" dirty="0">
                <a:solidFill>
                  <a:srgbClr val="000000"/>
                </a:solidFill>
                <a:effectLst/>
                <a:latin typeface="ff3"/>
              </a:rPr>
              <a:t>The term “online” is usually reserved for when the examples are drawn from a stream of continually created examples rather than from a ﬁxed-size training set over which several passes are made.</a:t>
            </a:r>
          </a:p>
          <a:p>
            <a:r>
              <a:rPr lang="en-US" b="0" i="0" dirty="0">
                <a:solidFill>
                  <a:srgbClr val="000000"/>
                </a:solidFill>
                <a:effectLst/>
                <a:latin typeface="ff3"/>
              </a:rPr>
              <a:t>Most</a:t>
            </a:r>
            <a:r>
              <a:rPr lang="en-US" b="0" i="0" dirty="0">
                <a:effectLst/>
                <a:latin typeface="ff3"/>
              </a:rPr>
              <a:t> </a:t>
            </a:r>
            <a:r>
              <a:rPr lang="en-US" b="0" i="0" dirty="0">
                <a:solidFill>
                  <a:srgbClr val="000000"/>
                </a:solidFill>
                <a:effectLst/>
                <a:latin typeface="ff3"/>
              </a:rPr>
              <a:t>algorithms</a:t>
            </a:r>
            <a:r>
              <a:rPr lang="en-US" b="0" i="0" dirty="0">
                <a:effectLst/>
                <a:latin typeface="ff3"/>
              </a:rPr>
              <a:t> </a:t>
            </a:r>
            <a:r>
              <a:rPr lang="en-US" b="0" i="0" dirty="0">
                <a:solidFill>
                  <a:srgbClr val="000000"/>
                </a:solidFill>
                <a:effectLst/>
                <a:latin typeface="ff3"/>
              </a:rPr>
              <a:t>used</a:t>
            </a:r>
            <a:r>
              <a:rPr lang="en-US" b="0" i="0" dirty="0">
                <a:effectLst/>
                <a:latin typeface="ff3"/>
              </a:rPr>
              <a:t> </a:t>
            </a:r>
            <a:r>
              <a:rPr lang="en-US" b="0" i="0" dirty="0">
                <a:solidFill>
                  <a:srgbClr val="000000"/>
                </a:solidFill>
                <a:effectLst/>
                <a:latin typeface="ff3"/>
              </a:rPr>
              <a:t>for</a:t>
            </a:r>
            <a:r>
              <a:rPr lang="en-US" b="0" i="0" dirty="0">
                <a:effectLst/>
                <a:latin typeface="ff3"/>
              </a:rPr>
              <a:t> </a:t>
            </a:r>
            <a:r>
              <a:rPr lang="en-US" b="0" i="0" dirty="0">
                <a:solidFill>
                  <a:srgbClr val="000000"/>
                </a:solidFill>
                <a:effectLst/>
                <a:latin typeface="ff3"/>
              </a:rPr>
              <a:t>deep</a:t>
            </a:r>
            <a:r>
              <a:rPr lang="en-US" b="0" i="0" dirty="0">
                <a:effectLst/>
                <a:latin typeface="ff3"/>
              </a:rPr>
              <a:t> </a:t>
            </a:r>
            <a:r>
              <a:rPr lang="en-US" b="0" i="0" dirty="0">
                <a:solidFill>
                  <a:srgbClr val="000000"/>
                </a:solidFill>
                <a:effectLst/>
                <a:latin typeface="ff3"/>
              </a:rPr>
              <a:t>learning</a:t>
            </a:r>
            <a:r>
              <a:rPr lang="en-US" b="0" i="0" dirty="0">
                <a:effectLst/>
                <a:latin typeface="ff3"/>
              </a:rPr>
              <a:t> </a:t>
            </a:r>
            <a:r>
              <a:rPr lang="en-US" b="0" i="0" dirty="0">
                <a:solidFill>
                  <a:srgbClr val="000000"/>
                </a:solidFill>
                <a:effectLst/>
                <a:latin typeface="ff3"/>
              </a:rPr>
              <a:t>fall</a:t>
            </a:r>
            <a:r>
              <a:rPr lang="en-US" b="0" i="0" dirty="0">
                <a:effectLst/>
                <a:latin typeface="ff3"/>
              </a:rPr>
              <a:t> </a:t>
            </a:r>
            <a:r>
              <a:rPr lang="en-US" b="0" i="0" dirty="0">
                <a:solidFill>
                  <a:srgbClr val="000000"/>
                </a:solidFill>
                <a:effectLst/>
                <a:latin typeface="ff3"/>
              </a:rPr>
              <a:t>somewhere</a:t>
            </a:r>
            <a:r>
              <a:rPr lang="en-US" b="0" i="0" dirty="0">
                <a:effectLst/>
                <a:latin typeface="ff3"/>
              </a:rPr>
              <a:t> </a:t>
            </a:r>
            <a:r>
              <a:rPr lang="en-US" b="0" i="0" dirty="0">
                <a:solidFill>
                  <a:srgbClr val="000000"/>
                </a:solidFill>
                <a:effectLst/>
                <a:latin typeface="ff3"/>
              </a:rPr>
              <a:t>in</a:t>
            </a:r>
            <a:r>
              <a:rPr lang="en-US" b="0" i="0" dirty="0">
                <a:effectLst/>
                <a:latin typeface="ff3"/>
              </a:rPr>
              <a:t> </a:t>
            </a:r>
            <a:r>
              <a:rPr lang="en-US" b="0" i="0" dirty="0">
                <a:solidFill>
                  <a:srgbClr val="000000"/>
                </a:solidFill>
                <a:effectLst/>
                <a:latin typeface="ff3"/>
              </a:rPr>
              <a:t>between,</a:t>
            </a:r>
            <a:r>
              <a:rPr lang="en-US" b="0" i="0" dirty="0">
                <a:effectLst/>
                <a:latin typeface="ff3"/>
              </a:rPr>
              <a:t> </a:t>
            </a:r>
            <a:r>
              <a:rPr lang="en-US" b="0" i="0" dirty="0">
                <a:solidFill>
                  <a:srgbClr val="000000"/>
                </a:solidFill>
                <a:effectLst/>
                <a:latin typeface="ff3"/>
              </a:rPr>
              <a:t>using</a:t>
            </a:r>
            <a:r>
              <a:rPr lang="en-US" b="0" i="0" dirty="0">
                <a:effectLst/>
                <a:latin typeface="ff3"/>
              </a:rPr>
              <a:t> </a:t>
            </a:r>
            <a:r>
              <a:rPr lang="en-US" b="0" i="0" dirty="0">
                <a:solidFill>
                  <a:srgbClr val="000000"/>
                </a:solidFill>
                <a:effectLst/>
                <a:latin typeface="ff3"/>
              </a:rPr>
              <a:t>more than one but fewer than all the training examples. </a:t>
            </a:r>
          </a:p>
          <a:p>
            <a:r>
              <a:rPr lang="en-US" b="0" i="0" dirty="0">
                <a:solidFill>
                  <a:srgbClr val="000000"/>
                </a:solidFill>
                <a:effectLst/>
                <a:latin typeface="ff3"/>
              </a:rPr>
              <a:t>These were traditionally called </a:t>
            </a:r>
            <a:r>
              <a:rPr lang="en-US" b="0" i="1" dirty="0">
                <a:solidFill>
                  <a:srgbClr val="FF0000"/>
                </a:solidFill>
                <a:effectLst/>
                <a:latin typeface="ff3"/>
              </a:rPr>
              <a:t>mini batch </a:t>
            </a:r>
            <a:r>
              <a:rPr lang="en-US" b="0" i="0" dirty="0">
                <a:solidFill>
                  <a:srgbClr val="000000"/>
                </a:solidFill>
                <a:effectLst/>
                <a:latin typeface="ff3"/>
              </a:rPr>
              <a:t>or </a:t>
            </a:r>
            <a:r>
              <a:rPr lang="en-US" b="0" i="1" dirty="0">
                <a:solidFill>
                  <a:srgbClr val="FF0000"/>
                </a:solidFill>
                <a:effectLst/>
                <a:latin typeface="ff3"/>
              </a:rPr>
              <a:t>mini batch stochastic methods</a:t>
            </a:r>
            <a:r>
              <a:rPr lang="en-US" dirty="0">
                <a:solidFill>
                  <a:srgbClr val="000000"/>
                </a:solidFill>
                <a:latin typeface="ff3"/>
              </a:rPr>
              <a:t> (or </a:t>
            </a:r>
            <a:r>
              <a:rPr lang="en-US" b="0" i="0" dirty="0">
                <a:solidFill>
                  <a:srgbClr val="000000"/>
                </a:solidFill>
                <a:effectLst/>
                <a:latin typeface="ff3"/>
              </a:rPr>
              <a:t>now common to call them simply stochastic methods). </a:t>
            </a:r>
            <a:endParaRPr lang="en-IN" dirty="0"/>
          </a:p>
        </p:txBody>
      </p:sp>
    </p:spTree>
    <p:extLst>
      <p:ext uri="{BB962C8B-B14F-4D97-AF65-F5344CB8AC3E}">
        <p14:creationId xmlns:p14="http://schemas.microsoft.com/office/powerpoint/2010/main" val="353149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BE0D-CC8E-4CC6-9ACD-F625B8372798}"/>
              </a:ext>
            </a:extLst>
          </p:cNvPr>
          <p:cNvSpPr>
            <a:spLocks noGrp="1"/>
          </p:cNvSpPr>
          <p:nvPr>
            <p:ph type="title"/>
          </p:nvPr>
        </p:nvSpPr>
        <p:spPr>
          <a:xfrm>
            <a:off x="838200" y="365125"/>
            <a:ext cx="10515600" cy="763459"/>
          </a:xfrm>
        </p:spPr>
        <p:txBody>
          <a:bodyPr/>
          <a:lstStyle/>
          <a:p>
            <a:r>
              <a:rPr lang="en-IN" b="0" i="0" dirty="0">
                <a:solidFill>
                  <a:srgbClr val="000000"/>
                </a:solidFill>
                <a:effectLst/>
                <a:latin typeface="ff11"/>
              </a:rPr>
              <a:t>Batch</a:t>
            </a:r>
            <a:r>
              <a:rPr lang="en-IN" b="0" i="0" dirty="0">
                <a:effectLst/>
                <a:latin typeface="ff11"/>
              </a:rPr>
              <a:t> </a:t>
            </a:r>
            <a:r>
              <a:rPr lang="en-IN" b="0" i="0" dirty="0">
                <a:solidFill>
                  <a:srgbClr val="000000"/>
                </a:solidFill>
                <a:effectLst/>
                <a:latin typeface="ff11"/>
              </a:rPr>
              <a:t>and</a:t>
            </a:r>
            <a:r>
              <a:rPr lang="en-IN" b="0" i="0" dirty="0">
                <a:effectLst/>
                <a:latin typeface="ff11"/>
              </a:rPr>
              <a:t> </a:t>
            </a:r>
            <a:r>
              <a:rPr lang="en-IN" b="0" i="0" dirty="0">
                <a:solidFill>
                  <a:srgbClr val="000000"/>
                </a:solidFill>
                <a:effectLst/>
                <a:latin typeface="ff11"/>
              </a:rPr>
              <a:t>Minibatch</a:t>
            </a:r>
            <a:r>
              <a:rPr lang="en-IN" b="0" i="0" dirty="0">
                <a:effectLst/>
                <a:latin typeface="ff11"/>
              </a:rPr>
              <a:t> </a:t>
            </a:r>
            <a:r>
              <a:rPr lang="en-IN" b="0" i="0" dirty="0">
                <a:solidFill>
                  <a:srgbClr val="000000"/>
                </a:solidFill>
                <a:effectLst/>
                <a:latin typeface="ff11"/>
              </a:rPr>
              <a:t>Algorithms</a:t>
            </a:r>
            <a:endParaRPr lang="en-IN" dirty="0"/>
          </a:p>
        </p:txBody>
      </p:sp>
      <p:sp>
        <p:nvSpPr>
          <p:cNvPr id="3" name="Content Placeholder 2">
            <a:extLst>
              <a:ext uri="{FF2B5EF4-FFF2-40B4-BE49-F238E27FC236}">
                <a16:creationId xmlns:a16="http://schemas.microsoft.com/office/drawing/2014/main" id="{1ED96B80-3044-47D2-AF1F-91A846C55A37}"/>
              </a:ext>
            </a:extLst>
          </p:cNvPr>
          <p:cNvSpPr>
            <a:spLocks noGrp="1"/>
          </p:cNvSpPr>
          <p:nvPr>
            <p:ph idx="1"/>
          </p:nvPr>
        </p:nvSpPr>
        <p:spPr>
          <a:xfrm>
            <a:off x="838200" y="1487873"/>
            <a:ext cx="10515600" cy="4945878"/>
          </a:xfrm>
        </p:spPr>
        <p:txBody>
          <a:bodyPr>
            <a:normAutofit fontScale="92500" lnSpcReduction="10000"/>
          </a:bodyPr>
          <a:lstStyle/>
          <a:p>
            <a:r>
              <a:rPr lang="en-US" dirty="0"/>
              <a:t>Minibatch sizes are generally driven by the following factors:</a:t>
            </a:r>
          </a:p>
          <a:p>
            <a:pPr lvl="1"/>
            <a:r>
              <a:rPr lang="en-US" dirty="0"/>
              <a:t>Larger batches provide a more accurate estimate of the gradient, but with less than linear returns.</a:t>
            </a:r>
          </a:p>
          <a:p>
            <a:pPr lvl="1"/>
            <a:r>
              <a:rPr lang="en-US" dirty="0"/>
              <a:t>Multicore architectures are usually underutilized by extremely small batches. This motivates using some absolute minimum batch size, below which there is no reduction in the time to process a minibatch.</a:t>
            </a:r>
          </a:p>
          <a:p>
            <a:pPr lvl="1"/>
            <a:r>
              <a:rPr lang="en-US" dirty="0"/>
              <a:t>If all examples in the batch are to be processed in parallel (as is typically the case), then the amount of memory scales with the batch size. For many hardware setups this is the limiting factor in batch size.</a:t>
            </a:r>
          </a:p>
          <a:p>
            <a:pPr lvl="1"/>
            <a:r>
              <a:rPr lang="en-US" dirty="0"/>
              <a:t>Some kinds of hardware achieve better runtime with speciﬁc sizes of arrays. Especially when using GPUs, it is common for power of 2 batch sizes to oﬀer better runtime. Typical power of 2 batch sizes range from 32 to 256, with 16sometimes being attempted for large models.</a:t>
            </a:r>
          </a:p>
          <a:p>
            <a:pPr lvl="1"/>
            <a:r>
              <a:rPr lang="en-US" dirty="0"/>
              <a:t>Small batches can oﬀer a regularizing eﬀect, perhaps due to the noise they add to the learning process. </a:t>
            </a:r>
            <a:endParaRPr lang="en-IN" dirty="0"/>
          </a:p>
        </p:txBody>
      </p:sp>
    </p:spTree>
    <p:extLst>
      <p:ext uri="{BB962C8B-B14F-4D97-AF65-F5344CB8AC3E}">
        <p14:creationId xmlns:p14="http://schemas.microsoft.com/office/powerpoint/2010/main" val="4260651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9CDB-A4CE-4F6E-9F3B-D9CFCCD9C5F0}"/>
              </a:ext>
            </a:extLst>
          </p:cNvPr>
          <p:cNvSpPr>
            <a:spLocks noGrp="1"/>
          </p:cNvSpPr>
          <p:nvPr>
            <p:ph type="title"/>
          </p:nvPr>
        </p:nvSpPr>
        <p:spPr>
          <a:xfrm>
            <a:off x="673444" y="258034"/>
            <a:ext cx="10515600" cy="812886"/>
          </a:xfrm>
        </p:spPr>
        <p:txBody>
          <a:bodyPr/>
          <a:lstStyle/>
          <a:p>
            <a:r>
              <a:rPr lang="en-US" dirty="0"/>
              <a:t>Remarks on Minibatch Algorithms </a:t>
            </a:r>
            <a:endParaRPr lang="en-IN" dirty="0"/>
          </a:p>
        </p:txBody>
      </p:sp>
      <p:sp>
        <p:nvSpPr>
          <p:cNvPr id="3" name="Content Placeholder 2">
            <a:extLst>
              <a:ext uri="{FF2B5EF4-FFF2-40B4-BE49-F238E27FC236}">
                <a16:creationId xmlns:a16="http://schemas.microsoft.com/office/drawing/2014/main" id="{6F644448-7803-431D-8126-D18BC9F2A839}"/>
              </a:ext>
            </a:extLst>
          </p:cNvPr>
          <p:cNvSpPr>
            <a:spLocks noGrp="1"/>
          </p:cNvSpPr>
          <p:nvPr>
            <p:ph idx="1"/>
          </p:nvPr>
        </p:nvSpPr>
        <p:spPr>
          <a:xfrm>
            <a:off x="673444" y="1582845"/>
            <a:ext cx="10908956" cy="4351338"/>
          </a:xfrm>
        </p:spPr>
        <p:txBody>
          <a:bodyPr/>
          <a:lstStyle/>
          <a:p>
            <a:r>
              <a:rPr lang="en-US" b="0" i="0" dirty="0">
                <a:solidFill>
                  <a:srgbClr val="000000"/>
                </a:solidFill>
                <a:effectLst/>
                <a:latin typeface="ff3"/>
              </a:rPr>
              <a:t>It</a:t>
            </a:r>
            <a:r>
              <a:rPr lang="en-US" b="0" i="0" dirty="0">
                <a:effectLst/>
                <a:latin typeface="ff3"/>
              </a:rPr>
              <a:t> </a:t>
            </a:r>
            <a:r>
              <a:rPr lang="en-US" b="0" i="0" dirty="0">
                <a:solidFill>
                  <a:srgbClr val="000000"/>
                </a:solidFill>
                <a:effectLst/>
                <a:latin typeface="ff3"/>
              </a:rPr>
              <a:t>is</a:t>
            </a:r>
            <a:r>
              <a:rPr lang="en-US" b="0" i="0" dirty="0">
                <a:effectLst/>
                <a:latin typeface="ff3"/>
              </a:rPr>
              <a:t> </a:t>
            </a:r>
            <a:r>
              <a:rPr lang="en-US" b="0" i="0" dirty="0">
                <a:solidFill>
                  <a:srgbClr val="000000"/>
                </a:solidFill>
                <a:effectLst/>
                <a:latin typeface="ff3"/>
              </a:rPr>
              <a:t>also</a:t>
            </a:r>
            <a:r>
              <a:rPr lang="en-US" b="0" i="0" dirty="0">
                <a:effectLst/>
                <a:latin typeface="ff3"/>
              </a:rPr>
              <a:t> </a:t>
            </a:r>
            <a:r>
              <a:rPr lang="en-US" b="0" i="0" dirty="0">
                <a:solidFill>
                  <a:srgbClr val="000000"/>
                </a:solidFill>
                <a:effectLst/>
                <a:latin typeface="ff3"/>
              </a:rPr>
              <a:t>crucial</a:t>
            </a:r>
            <a:r>
              <a:rPr lang="en-US" b="0" i="0" dirty="0">
                <a:effectLst/>
                <a:latin typeface="ff3"/>
              </a:rPr>
              <a:t> </a:t>
            </a:r>
            <a:r>
              <a:rPr lang="en-US" b="0" i="0" dirty="0">
                <a:solidFill>
                  <a:srgbClr val="000000"/>
                </a:solidFill>
                <a:effectLst/>
                <a:latin typeface="ff3"/>
              </a:rPr>
              <a:t>that</a:t>
            </a:r>
            <a:r>
              <a:rPr lang="en-US" b="0" i="0" dirty="0">
                <a:effectLst/>
                <a:latin typeface="ff3"/>
              </a:rPr>
              <a:t> </a:t>
            </a:r>
            <a:r>
              <a:rPr lang="en-US" b="0" i="0" dirty="0">
                <a:solidFill>
                  <a:srgbClr val="000000"/>
                </a:solidFill>
                <a:effectLst/>
                <a:latin typeface="ff3"/>
              </a:rPr>
              <a:t>the</a:t>
            </a:r>
            <a:r>
              <a:rPr lang="en-US" b="0" i="0" dirty="0">
                <a:effectLst/>
                <a:latin typeface="ff3"/>
              </a:rPr>
              <a:t> </a:t>
            </a:r>
            <a:r>
              <a:rPr lang="en-US" b="0" i="0" dirty="0">
                <a:solidFill>
                  <a:srgbClr val="000000"/>
                </a:solidFill>
                <a:effectLst/>
                <a:latin typeface="ff3"/>
              </a:rPr>
              <a:t>minibatches</a:t>
            </a:r>
            <a:r>
              <a:rPr lang="en-US" b="0" i="0" dirty="0">
                <a:effectLst/>
                <a:latin typeface="ff3"/>
              </a:rPr>
              <a:t> </a:t>
            </a:r>
            <a:r>
              <a:rPr lang="en-US" b="0" i="0" dirty="0">
                <a:solidFill>
                  <a:srgbClr val="000000"/>
                </a:solidFill>
                <a:effectLst/>
                <a:latin typeface="ff3"/>
              </a:rPr>
              <a:t>be</a:t>
            </a:r>
            <a:r>
              <a:rPr lang="en-US" b="0" i="0" dirty="0">
                <a:effectLst/>
                <a:latin typeface="ff3"/>
              </a:rPr>
              <a:t> </a:t>
            </a:r>
            <a:r>
              <a:rPr lang="en-US" b="0" i="0" dirty="0">
                <a:solidFill>
                  <a:srgbClr val="000000"/>
                </a:solidFill>
                <a:effectLst/>
                <a:latin typeface="ff3"/>
              </a:rPr>
              <a:t>selected</a:t>
            </a:r>
            <a:r>
              <a:rPr lang="en-US" b="0" i="0" dirty="0">
                <a:effectLst/>
                <a:latin typeface="ff3"/>
              </a:rPr>
              <a:t> </a:t>
            </a:r>
            <a:r>
              <a:rPr lang="en-US" b="0" i="0" dirty="0">
                <a:solidFill>
                  <a:srgbClr val="000000"/>
                </a:solidFill>
                <a:effectLst/>
                <a:latin typeface="ff3"/>
              </a:rPr>
              <a:t>randomly.</a:t>
            </a:r>
          </a:p>
          <a:p>
            <a:r>
              <a:rPr lang="en-US" dirty="0"/>
              <a:t>Many optimization problems in machine learning decompose over examples well enough that we can compute entire separate updates over diﬀerent examples in parallel.</a:t>
            </a:r>
          </a:p>
          <a:p>
            <a:r>
              <a:rPr lang="en-US" dirty="0"/>
              <a:t> In other words, we can compute the update that minimizes J(X) for one minibatch of examples X at the same time that we compute the update for several other mini batches.</a:t>
            </a:r>
          </a:p>
          <a:p>
            <a:endParaRPr lang="en-IN" dirty="0"/>
          </a:p>
        </p:txBody>
      </p:sp>
    </p:spTree>
    <p:extLst>
      <p:ext uri="{BB962C8B-B14F-4D97-AF65-F5344CB8AC3E}">
        <p14:creationId xmlns:p14="http://schemas.microsoft.com/office/powerpoint/2010/main" val="283504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0085-F6D8-4E7D-9CEB-AEC0F7459478}"/>
              </a:ext>
            </a:extLst>
          </p:cNvPr>
          <p:cNvSpPr>
            <a:spLocks noGrp="1"/>
          </p:cNvSpPr>
          <p:nvPr>
            <p:ph type="title"/>
          </p:nvPr>
        </p:nvSpPr>
        <p:spPr>
          <a:xfrm>
            <a:off x="698241" y="295113"/>
            <a:ext cx="10515600" cy="679904"/>
          </a:xfrm>
        </p:spPr>
        <p:txBody>
          <a:bodyPr>
            <a:normAutofit fontScale="90000"/>
          </a:bodyPr>
          <a:lstStyle/>
          <a:p>
            <a:r>
              <a:rPr lang="en-US" dirty="0"/>
              <a:t>Summary..</a:t>
            </a:r>
            <a:endParaRPr lang="en-IN" dirty="0"/>
          </a:p>
        </p:txBody>
      </p:sp>
      <p:pic>
        <p:nvPicPr>
          <p:cNvPr id="5" name="Picture 4">
            <a:extLst>
              <a:ext uri="{FF2B5EF4-FFF2-40B4-BE49-F238E27FC236}">
                <a16:creationId xmlns:a16="http://schemas.microsoft.com/office/drawing/2014/main" id="{0D1385FF-A77F-425E-9A85-5464A15BA747}"/>
              </a:ext>
            </a:extLst>
          </p:cNvPr>
          <p:cNvPicPr>
            <a:picLocks noChangeAspect="1"/>
          </p:cNvPicPr>
          <p:nvPr/>
        </p:nvPicPr>
        <p:blipFill>
          <a:blip r:embed="rId2"/>
          <a:stretch>
            <a:fillRect/>
          </a:stretch>
        </p:blipFill>
        <p:spPr>
          <a:xfrm>
            <a:off x="838200" y="975017"/>
            <a:ext cx="9621416" cy="5804983"/>
          </a:xfrm>
          <a:prstGeom prst="rect">
            <a:avLst/>
          </a:prstGeom>
        </p:spPr>
      </p:pic>
    </p:spTree>
    <p:extLst>
      <p:ext uri="{BB962C8B-B14F-4D97-AF65-F5344CB8AC3E}">
        <p14:creationId xmlns:p14="http://schemas.microsoft.com/office/powerpoint/2010/main" val="25374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A60D-6DF8-4C48-ACD3-DA666CDEAB23}"/>
              </a:ext>
            </a:extLst>
          </p:cNvPr>
          <p:cNvSpPr>
            <a:spLocks noGrp="1"/>
          </p:cNvSpPr>
          <p:nvPr>
            <p:ph type="title"/>
          </p:nvPr>
        </p:nvSpPr>
        <p:spPr>
          <a:xfrm>
            <a:off x="838200" y="215836"/>
            <a:ext cx="10515600" cy="1180582"/>
          </a:xfrm>
        </p:spPr>
        <p:txBody>
          <a:bodyPr/>
          <a:lstStyle/>
          <a:p>
            <a:r>
              <a:rPr lang="en-US" dirty="0"/>
              <a:t>Batch Vs. Minibatch</a:t>
            </a:r>
            <a:endParaRPr lang="en-IN" dirty="0"/>
          </a:p>
        </p:txBody>
      </p:sp>
      <p:pic>
        <p:nvPicPr>
          <p:cNvPr id="4" name="Picture 3">
            <a:extLst>
              <a:ext uri="{FF2B5EF4-FFF2-40B4-BE49-F238E27FC236}">
                <a16:creationId xmlns:a16="http://schemas.microsoft.com/office/drawing/2014/main" id="{8DE2FA72-3A3E-40C0-8B2C-30CB86EB5645}"/>
              </a:ext>
            </a:extLst>
          </p:cNvPr>
          <p:cNvPicPr>
            <a:picLocks noChangeAspect="1"/>
          </p:cNvPicPr>
          <p:nvPr/>
        </p:nvPicPr>
        <p:blipFill>
          <a:blip r:embed="rId2"/>
          <a:stretch>
            <a:fillRect/>
          </a:stretch>
        </p:blipFill>
        <p:spPr>
          <a:xfrm>
            <a:off x="1231764" y="1396418"/>
            <a:ext cx="8378766" cy="5094332"/>
          </a:xfrm>
          <a:prstGeom prst="rect">
            <a:avLst/>
          </a:prstGeom>
        </p:spPr>
      </p:pic>
    </p:spTree>
    <p:extLst>
      <p:ext uri="{BB962C8B-B14F-4D97-AF65-F5344CB8AC3E}">
        <p14:creationId xmlns:p14="http://schemas.microsoft.com/office/powerpoint/2010/main" val="1585164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1B7B-5514-4736-BF7F-1A4D6EF6125C}"/>
              </a:ext>
            </a:extLst>
          </p:cNvPr>
          <p:cNvSpPr>
            <a:spLocks noGrp="1"/>
          </p:cNvSpPr>
          <p:nvPr>
            <p:ph type="title"/>
          </p:nvPr>
        </p:nvSpPr>
        <p:spPr>
          <a:xfrm>
            <a:off x="838200" y="365125"/>
            <a:ext cx="10515600" cy="922499"/>
          </a:xfrm>
        </p:spPr>
        <p:txBody>
          <a:bodyPr/>
          <a:lstStyle/>
          <a:p>
            <a:r>
              <a:rPr lang="en-US" b="0" i="0" dirty="0">
                <a:solidFill>
                  <a:srgbClr val="000000"/>
                </a:solidFill>
                <a:effectLst/>
                <a:latin typeface="ff8"/>
              </a:rPr>
              <a:t>Challenges</a:t>
            </a:r>
            <a:r>
              <a:rPr lang="en-US" b="0" i="0" dirty="0">
                <a:effectLst/>
                <a:latin typeface="ff8"/>
              </a:rPr>
              <a:t> </a:t>
            </a:r>
            <a:r>
              <a:rPr lang="en-US" b="0" i="0" dirty="0">
                <a:solidFill>
                  <a:srgbClr val="000000"/>
                </a:solidFill>
                <a:effectLst/>
                <a:latin typeface="ff8"/>
              </a:rPr>
              <a:t>in</a:t>
            </a:r>
            <a:r>
              <a:rPr lang="en-US" b="0" i="0" dirty="0">
                <a:effectLst/>
                <a:latin typeface="ff8"/>
              </a:rPr>
              <a:t> </a:t>
            </a:r>
            <a:r>
              <a:rPr lang="en-US" b="0" i="0" dirty="0">
                <a:solidFill>
                  <a:srgbClr val="000000"/>
                </a:solidFill>
                <a:effectLst/>
                <a:latin typeface="ff8"/>
              </a:rPr>
              <a:t>Neural</a:t>
            </a:r>
            <a:r>
              <a:rPr lang="en-US" b="0" i="0" dirty="0">
                <a:effectLst/>
                <a:latin typeface="ff8"/>
              </a:rPr>
              <a:t> </a:t>
            </a:r>
            <a:r>
              <a:rPr lang="en-US" b="0" i="0" dirty="0">
                <a:solidFill>
                  <a:srgbClr val="000000"/>
                </a:solidFill>
                <a:effectLst/>
                <a:latin typeface="ff8"/>
              </a:rPr>
              <a:t>Network</a:t>
            </a:r>
            <a:r>
              <a:rPr lang="en-US" b="0" i="0" dirty="0">
                <a:effectLst/>
                <a:latin typeface="ff8"/>
              </a:rPr>
              <a:t> </a:t>
            </a:r>
            <a:r>
              <a:rPr lang="en-US" b="0" i="0" dirty="0">
                <a:solidFill>
                  <a:srgbClr val="000000"/>
                </a:solidFill>
                <a:effectLst/>
                <a:latin typeface="ff8"/>
              </a:rPr>
              <a:t>Optimization</a:t>
            </a:r>
            <a:endParaRPr lang="en-IN" dirty="0"/>
          </a:p>
        </p:txBody>
      </p:sp>
      <p:sp>
        <p:nvSpPr>
          <p:cNvPr id="3" name="Content Placeholder 2">
            <a:extLst>
              <a:ext uri="{FF2B5EF4-FFF2-40B4-BE49-F238E27FC236}">
                <a16:creationId xmlns:a16="http://schemas.microsoft.com/office/drawing/2014/main" id="{EBFF56C6-073D-4E22-9DA7-F008D65FFDBF}"/>
              </a:ext>
            </a:extLst>
          </p:cNvPr>
          <p:cNvSpPr>
            <a:spLocks noGrp="1"/>
          </p:cNvSpPr>
          <p:nvPr>
            <p:ph idx="1"/>
          </p:nvPr>
        </p:nvSpPr>
        <p:spPr/>
        <p:txBody>
          <a:bodyPr/>
          <a:lstStyle/>
          <a:p>
            <a:pPr algn="l"/>
            <a:r>
              <a:rPr lang="en-US" b="0" i="0" dirty="0">
                <a:solidFill>
                  <a:srgbClr val="000000"/>
                </a:solidFill>
                <a:effectLst/>
                <a:latin typeface="ff3"/>
              </a:rPr>
              <a:t>Optimization in general is an extremely diﬃcult task.</a:t>
            </a:r>
          </a:p>
          <a:p>
            <a:pPr algn="l"/>
            <a:r>
              <a:rPr lang="en-US" b="0" i="0" dirty="0">
                <a:solidFill>
                  <a:srgbClr val="000000"/>
                </a:solidFill>
                <a:effectLst/>
                <a:latin typeface="ff3"/>
              </a:rPr>
              <a:t>Traditionally, machine learning has avoided the diﬃculty of general optimization by carefully designing the objective function and constraints to ensure that the optimization problem is convex. </a:t>
            </a:r>
          </a:p>
          <a:p>
            <a:pPr algn="l"/>
            <a:r>
              <a:rPr lang="en-US" b="0" i="0" dirty="0">
                <a:solidFill>
                  <a:srgbClr val="000000"/>
                </a:solidFill>
                <a:effectLst/>
                <a:latin typeface="ff3"/>
              </a:rPr>
              <a:t>When training neural networks, we must confront the general nonconvex case. </a:t>
            </a:r>
            <a:endParaRPr lang="en-IN" dirty="0"/>
          </a:p>
        </p:txBody>
      </p:sp>
    </p:spTree>
    <p:extLst>
      <p:ext uri="{BB962C8B-B14F-4D97-AF65-F5344CB8AC3E}">
        <p14:creationId xmlns:p14="http://schemas.microsoft.com/office/powerpoint/2010/main" val="185107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9B1E-F7DD-4813-B0C9-AFDBB62A3524}"/>
              </a:ext>
            </a:extLst>
          </p:cNvPr>
          <p:cNvSpPr>
            <a:spLocks noGrp="1"/>
          </p:cNvSpPr>
          <p:nvPr>
            <p:ph type="title"/>
          </p:nvPr>
        </p:nvSpPr>
        <p:spPr>
          <a:xfrm>
            <a:off x="838200" y="365125"/>
            <a:ext cx="10515600" cy="573989"/>
          </a:xfrm>
        </p:spPr>
        <p:txBody>
          <a:bodyPr>
            <a:normAutofit fontScale="90000"/>
          </a:bodyPr>
          <a:lstStyle/>
          <a:p>
            <a:r>
              <a:rPr lang="en-US" dirty="0"/>
              <a:t>Outline </a:t>
            </a:r>
            <a:endParaRPr lang="en-IN" dirty="0"/>
          </a:p>
        </p:txBody>
      </p:sp>
      <p:sp>
        <p:nvSpPr>
          <p:cNvPr id="3" name="Content Placeholder 2">
            <a:extLst>
              <a:ext uri="{FF2B5EF4-FFF2-40B4-BE49-F238E27FC236}">
                <a16:creationId xmlns:a16="http://schemas.microsoft.com/office/drawing/2014/main" id="{7E7FA053-01BC-4AF6-94D8-C4DD655D4D15}"/>
              </a:ext>
            </a:extLst>
          </p:cNvPr>
          <p:cNvSpPr>
            <a:spLocks noGrp="1"/>
          </p:cNvSpPr>
          <p:nvPr>
            <p:ph idx="1"/>
          </p:nvPr>
        </p:nvSpPr>
        <p:spPr>
          <a:xfrm>
            <a:off x="838200" y="1105050"/>
            <a:ext cx="10515600" cy="4351338"/>
          </a:xfrm>
        </p:spPr>
        <p:txBody>
          <a:bodyPr/>
          <a:lstStyle/>
          <a:p>
            <a:r>
              <a:rPr lang="en-US" b="0" i="0" dirty="0">
                <a:solidFill>
                  <a:srgbClr val="000000"/>
                </a:solidFill>
                <a:effectLst/>
                <a:latin typeface="ff8"/>
              </a:rPr>
              <a:t>How</a:t>
            </a:r>
            <a:r>
              <a:rPr lang="en-US" b="0" i="0" dirty="0">
                <a:effectLst/>
                <a:latin typeface="ff8"/>
              </a:rPr>
              <a:t> </a:t>
            </a:r>
            <a:r>
              <a:rPr lang="en-US" b="0" i="0" dirty="0">
                <a:solidFill>
                  <a:srgbClr val="000000"/>
                </a:solidFill>
                <a:effectLst/>
                <a:latin typeface="ff8"/>
              </a:rPr>
              <a:t>Learning</a:t>
            </a:r>
            <a:r>
              <a:rPr lang="en-US" b="0" i="0" dirty="0">
                <a:effectLst/>
                <a:latin typeface="ff8"/>
              </a:rPr>
              <a:t> </a:t>
            </a:r>
            <a:r>
              <a:rPr lang="en-US" b="0" i="0" dirty="0">
                <a:solidFill>
                  <a:srgbClr val="000000"/>
                </a:solidFill>
                <a:effectLst/>
                <a:latin typeface="ff8"/>
              </a:rPr>
              <a:t>Diﬀers</a:t>
            </a:r>
            <a:r>
              <a:rPr lang="en-US" b="0" i="0" dirty="0">
                <a:effectLst/>
                <a:latin typeface="ff8"/>
              </a:rPr>
              <a:t> </a:t>
            </a:r>
            <a:r>
              <a:rPr lang="en-US" b="0" i="0" dirty="0">
                <a:solidFill>
                  <a:srgbClr val="000000"/>
                </a:solidFill>
                <a:effectLst/>
                <a:latin typeface="ff8"/>
              </a:rPr>
              <a:t>from</a:t>
            </a:r>
            <a:r>
              <a:rPr lang="en-US" b="0" i="0" dirty="0">
                <a:effectLst/>
                <a:latin typeface="ff8"/>
              </a:rPr>
              <a:t> </a:t>
            </a:r>
            <a:r>
              <a:rPr lang="en-US" b="0" i="0" dirty="0">
                <a:solidFill>
                  <a:srgbClr val="000000"/>
                </a:solidFill>
                <a:effectLst/>
                <a:latin typeface="ff8"/>
              </a:rPr>
              <a:t>Pure</a:t>
            </a:r>
            <a:r>
              <a:rPr lang="en-US" b="0" i="0" dirty="0">
                <a:effectLst/>
                <a:latin typeface="ff8"/>
              </a:rPr>
              <a:t> </a:t>
            </a:r>
            <a:r>
              <a:rPr lang="en-US" b="0" i="0" dirty="0">
                <a:solidFill>
                  <a:srgbClr val="000000"/>
                </a:solidFill>
                <a:effectLst/>
                <a:latin typeface="ff8"/>
              </a:rPr>
              <a:t>Optimization</a:t>
            </a:r>
          </a:p>
          <a:p>
            <a:pPr lvl="1"/>
            <a:r>
              <a:rPr lang="en-IN" b="0" i="0" dirty="0">
                <a:solidFill>
                  <a:srgbClr val="000000"/>
                </a:solidFill>
                <a:effectLst/>
                <a:latin typeface="ff11"/>
              </a:rPr>
              <a:t>Empirical</a:t>
            </a:r>
            <a:r>
              <a:rPr lang="en-IN" b="0" i="0" dirty="0">
                <a:effectLst/>
                <a:latin typeface="ff11"/>
              </a:rPr>
              <a:t> </a:t>
            </a:r>
            <a:r>
              <a:rPr lang="en-IN" b="0" i="0" dirty="0">
                <a:solidFill>
                  <a:srgbClr val="000000"/>
                </a:solidFill>
                <a:effectLst/>
                <a:latin typeface="ff11"/>
              </a:rPr>
              <a:t>Risk</a:t>
            </a:r>
            <a:r>
              <a:rPr lang="en-IN" b="0" i="0" dirty="0">
                <a:effectLst/>
                <a:latin typeface="ff11"/>
              </a:rPr>
              <a:t> </a:t>
            </a:r>
            <a:r>
              <a:rPr lang="en-IN" b="0" i="0" dirty="0">
                <a:solidFill>
                  <a:srgbClr val="000000"/>
                </a:solidFill>
                <a:effectLst/>
                <a:latin typeface="ff11"/>
              </a:rPr>
              <a:t>Minimization</a:t>
            </a:r>
          </a:p>
          <a:p>
            <a:pPr lvl="1"/>
            <a:r>
              <a:rPr lang="en-US" b="0" i="0" dirty="0">
                <a:solidFill>
                  <a:srgbClr val="000000"/>
                </a:solidFill>
                <a:effectLst/>
                <a:latin typeface="ff11"/>
              </a:rPr>
              <a:t>Surrogate</a:t>
            </a:r>
            <a:r>
              <a:rPr lang="en-US" b="0" i="0" dirty="0">
                <a:effectLst/>
                <a:latin typeface="ff11"/>
              </a:rPr>
              <a:t> </a:t>
            </a:r>
            <a:r>
              <a:rPr lang="en-US" b="0" i="0" dirty="0">
                <a:solidFill>
                  <a:srgbClr val="000000"/>
                </a:solidFill>
                <a:effectLst/>
                <a:latin typeface="ff11"/>
              </a:rPr>
              <a:t>Loss</a:t>
            </a:r>
            <a:r>
              <a:rPr lang="en-US" b="0" i="0" dirty="0">
                <a:effectLst/>
                <a:latin typeface="ff11"/>
              </a:rPr>
              <a:t> </a:t>
            </a:r>
            <a:r>
              <a:rPr lang="en-US" b="0" i="0" dirty="0">
                <a:solidFill>
                  <a:srgbClr val="000000"/>
                </a:solidFill>
                <a:effectLst/>
                <a:latin typeface="ff11"/>
              </a:rPr>
              <a:t>Functions</a:t>
            </a:r>
            <a:r>
              <a:rPr lang="en-US" b="0" i="0" dirty="0">
                <a:effectLst/>
                <a:latin typeface="ff11"/>
              </a:rPr>
              <a:t> </a:t>
            </a:r>
            <a:r>
              <a:rPr lang="en-US" b="0" i="0" dirty="0">
                <a:solidFill>
                  <a:srgbClr val="000000"/>
                </a:solidFill>
                <a:effectLst/>
                <a:latin typeface="ff11"/>
              </a:rPr>
              <a:t>and</a:t>
            </a:r>
            <a:r>
              <a:rPr lang="en-US" b="0" i="0" dirty="0">
                <a:effectLst/>
                <a:latin typeface="ff11"/>
              </a:rPr>
              <a:t> </a:t>
            </a:r>
            <a:r>
              <a:rPr lang="en-US" b="0" i="0" dirty="0">
                <a:solidFill>
                  <a:srgbClr val="000000"/>
                </a:solidFill>
                <a:effectLst/>
                <a:latin typeface="ff11"/>
              </a:rPr>
              <a:t>Early</a:t>
            </a:r>
            <a:r>
              <a:rPr lang="en-US" b="0" i="0" dirty="0">
                <a:effectLst/>
                <a:latin typeface="ff11"/>
              </a:rPr>
              <a:t> </a:t>
            </a:r>
            <a:r>
              <a:rPr lang="en-US" b="0" i="0" dirty="0">
                <a:solidFill>
                  <a:srgbClr val="000000"/>
                </a:solidFill>
                <a:effectLst/>
                <a:latin typeface="ff11"/>
              </a:rPr>
              <a:t>Stopping</a:t>
            </a:r>
            <a:endParaRPr lang="en-IN" dirty="0">
              <a:solidFill>
                <a:srgbClr val="000000"/>
              </a:solidFill>
              <a:latin typeface="ff11"/>
            </a:endParaRPr>
          </a:p>
          <a:p>
            <a:pPr lvl="1"/>
            <a:r>
              <a:rPr lang="en-IN" b="0" i="0" dirty="0">
                <a:solidFill>
                  <a:srgbClr val="000000"/>
                </a:solidFill>
                <a:effectLst/>
                <a:latin typeface="ff11"/>
              </a:rPr>
              <a:t>Batch</a:t>
            </a:r>
            <a:r>
              <a:rPr lang="en-IN" b="0" i="0" dirty="0">
                <a:effectLst/>
                <a:latin typeface="ff11"/>
              </a:rPr>
              <a:t> </a:t>
            </a:r>
            <a:r>
              <a:rPr lang="en-IN" b="0" i="0" dirty="0">
                <a:solidFill>
                  <a:srgbClr val="000000"/>
                </a:solidFill>
                <a:effectLst/>
                <a:latin typeface="ff11"/>
              </a:rPr>
              <a:t>and</a:t>
            </a:r>
            <a:r>
              <a:rPr lang="en-IN" b="0" i="0" dirty="0">
                <a:effectLst/>
                <a:latin typeface="ff11"/>
              </a:rPr>
              <a:t> </a:t>
            </a:r>
            <a:r>
              <a:rPr lang="en-IN" b="0" i="0" dirty="0">
                <a:solidFill>
                  <a:srgbClr val="000000"/>
                </a:solidFill>
                <a:effectLst/>
                <a:latin typeface="ff11"/>
              </a:rPr>
              <a:t>Minibatch</a:t>
            </a:r>
            <a:r>
              <a:rPr lang="en-IN" b="0" i="0" dirty="0">
                <a:effectLst/>
                <a:latin typeface="ff11"/>
              </a:rPr>
              <a:t> </a:t>
            </a:r>
            <a:r>
              <a:rPr lang="en-IN" b="0" i="0" dirty="0">
                <a:solidFill>
                  <a:srgbClr val="000000"/>
                </a:solidFill>
                <a:effectLst/>
                <a:latin typeface="ff11"/>
              </a:rPr>
              <a:t>Algorithms</a:t>
            </a:r>
          </a:p>
          <a:p>
            <a:r>
              <a:rPr lang="en-US" b="0" i="0" dirty="0">
                <a:solidFill>
                  <a:srgbClr val="000000"/>
                </a:solidFill>
                <a:effectLst/>
                <a:latin typeface="ff8"/>
              </a:rPr>
              <a:t>Challenges</a:t>
            </a:r>
            <a:r>
              <a:rPr lang="en-US" b="0" i="0" dirty="0">
                <a:effectLst/>
                <a:latin typeface="ff8"/>
              </a:rPr>
              <a:t> </a:t>
            </a:r>
            <a:r>
              <a:rPr lang="en-US" b="0" i="0" dirty="0">
                <a:solidFill>
                  <a:srgbClr val="000000"/>
                </a:solidFill>
                <a:effectLst/>
                <a:latin typeface="ff8"/>
              </a:rPr>
              <a:t>in</a:t>
            </a:r>
            <a:r>
              <a:rPr lang="en-US" b="0" i="0" dirty="0">
                <a:effectLst/>
                <a:latin typeface="ff8"/>
              </a:rPr>
              <a:t> </a:t>
            </a:r>
            <a:r>
              <a:rPr lang="en-US" b="0" i="0" dirty="0">
                <a:solidFill>
                  <a:srgbClr val="000000"/>
                </a:solidFill>
                <a:effectLst/>
                <a:latin typeface="ff8"/>
              </a:rPr>
              <a:t>Neural</a:t>
            </a:r>
            <a:r>
              <a:rPr lang="en-US" b="0" i="0" dirty="0">
                <a:effectLst/>
                <a:latin typeface="ff8"/>
              </a:rPr>
              <a:t> </a:t>
            </a:r>
            <a:r>
              <a:rPr lang="en-US" b="0" i="0" dirty="0">
                <a:solidFill>
                  <a:srgbClr val="000000"/>
                </a:solidFill>
                <a:effectLst/>
                <a:latin typeface="ff8"/>
              </a:rPr>
              <a:t>Network</a:t>
            </a:r>
            <a:r>
              <a:rPr lang="en-US" b="0" i="0" dirty="0">
                <a:effectLst/>
                <a:latin typeface="ff8"/>
              </a:rPr>
              <a:t> </a:t>
            </a:r>
            <a:r>
              <a:rPr lang="en-US" b="0" i="0" dirty="0">
                <a:solidFill>
                  <a:srgbClr val="000000"/>
                </a:solidFill>
                <a:effectLst/>
                <a:latin typeface="ff8"/>
              </a:rPr>
              <a:t>Optimization</a:t>
            </a:r>
            <a:endParaRPr lang="en-IN" dirty="0"/>
          </a:p>
        </p:txBody>
      </p:sp>
    </p:spTree>
    <p:extLst>
      <p:ext uri="{BB962C8B-B14F-4D97-AF65-F5344CB8AC3E}">
        <p14:creationId xmlns:p14="http://schemas.microsoft.com/office/powerpoint/2010/main" val="13337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F942-DE55-4B1F-9F68-9433624F932E}"/>
              </a:ext>
            </a:extLst>
          </p:cNvPr>
          <p:cNvSpPr>
            <a:spLocks noGrp="1"/>
          </p:cNvSpPr>
          <p:nvPr>
            <p:ph type="title"/>
          </p:nvPr>
        </p:nvSpPr>
        <p:spPr>
          <a:xfrm>
            <a:off x="726233" y="281053"/>
            <a:ext cx="10515600" cy="717225"/>
          </a:xfrm>
        </p:spPr>
        <p:txBody>
          <a:bodyPr/>
          <a:lstStyle/>
          <a:p>
            <a:r>
              <a:rPr lang="en-US" b="0" i="0" dirty="0">
                <a:solidFill>
                  <a:srgbClr val="000000"/>
                </a:solidFill>
                <a:effectLst/>
                <a:latin typeface="ff8"/>
              </a:rPr>
              <a:t>Challenges</a:t>
            </a:r>
            <a:r>
              <a:rPr lang="en-US" b="0" i="0" dirty="0">
                <a:effectLst/>
                <a:latin typeface="ff8"/>
              </a:rPr>
              <a:t> </a:t>
            </a:r>
            <a:r>
              <a:rPr lang="en-US" b="0" i="0" dirty="0">
                <a:solidFill>
                  <a:srgbClr val="000000"/>
                </a:solidFill>
                <a:effectLst/>
                <a:latin typeface="ff8"/>
              </a:rPr>
              <a:t>in</a:t>
            </a:r>
            <a:r>
              <a:rPr lang="en-US" b="0" i="0" dirty="0">
                <a:effectLst/>
                <a:latin typeface="ff8"/>
              </a:rPr>
              <a:t> </a:t>
            </a:r>
            <a:r>
              <a:rPr lang="en-US" b="0" i="0" dirty="0">
                <a:solidFill>
                  <a:srgbClr val="000000"/>
                </a:solidFill>
                <a:effectLst/>
                <a:latin typeface="ff8"/>
              </a:rPr>
              <a:t>Neural</a:t>
            </a:r>
            <a:r>
              <a:rPr lang="en-US" b="0" i="0" dirty="0">
                <a:effectLst/>
                <a:latin typeface="ff8"/>
              </a:rPr>
              <a:t> </a:t>
            </a:r>
            <a:r>
              <a:rPr lang="en-US" b="0" i="0" dirty="0">
                <a:solidFill>
                  <a:srgbClr val="000000"/>
                </a:solidFill>
                <a:effectLst/>
                <a:latin typeface="ff8"/>
              </a:rPr>
              <a:t>Network</a:t>
            </a:r>
            <a:r>
              <a:rPr lang="en-US" b="0" i="0" dirty="0">
                <a:effectLst/>
                <a:latin typeface="ff8"/>
              </a:rPr>
              <a:t> </a:t>
            </a:r>
            <a:r>
              <a:rPr lang="en-US" b="0" i="0" dirty="0">
                <a:solidFill>
                  <a:srgbClr val="000000"/>
                </a:solidFill>
                <a:effectLst/>
                <a:latin typeface="ff8"/>
              </a:rPr>
              <a:t>Optimization</a:t>
            </a:r>
            <a:endParaRPr lang="en-IN" dirty="0"/>
          </a:p>
        </p:txBody>
      </p:sp>
      <p:sp>
        <p:nvSpPr>
          <p:cNvPr id="3" name="Content Placeholder 2">
            <a:extLst>
              <a:ext uri="{FF2B5EF4-FFF2-40B4-BE49-F238E27FC236}">
                <a16:creationId xmlns:a16="http://schemas.microsoft.com/office/drawing/2014/main" id="{38E9846D-655D-484A-85F6-00633310F5EC}"/>
              </a:ext>
            </a:extLst>
          </p:cNvPr>
          <p:cNvSpPr>
            <a:spLocks noGrp="1"/>
          </p:cNvSpPr>
          <p:nvPr>
            <p:ph idx="1"/>
          </p:nvPr>
        </p:nvSpPr>
        <p:spPr>
          <a:xfrm>
            <a:off x="838200" y="1253331"/>
            <a:ext cx="10515600" cy="4351338"/>
          </a:xfrm>
        </p:spPr>
        <p:txBody>
          <a:bodyPr/>
          <a:lstStyle/>
          <a:p>
            <a:r>
              <a:rPr lang="en-IN" dirty="0">
                <a:latin typeface="Times New Roman" panose="02020603050405020304" pitchFamily="18" charset="0"/>
                <a:ea typeface="Yu Gothic UI Semilight" panose="020B0400000000000000" pitchFamily="34" charset="-128"/>
                <a:cs typeface="Times New Roman" panose="02020603050405020304" pitchFamily="18" charset="0"/>
              </a:rPr>
              <a:t>Ill-Conditioning</a:t>
            </a:r>
          </a:p>
          <a:p>
            <a:r>
              <a:rPr lang="en-IN" dirty="0"/>
              <a:t>Local Minima</a:t>
            </a:r>
          </a:p>
          <a:p>
            <a:r>
              <a:rPr lang="en-US" sz="2800" dirty="0"/>
              <a:t>Plateaus, Saddle Points and Other Flat Regions</a:t>
            </a:r>
          </a:p>
          <a:p>
            <a:r>
              <a:rPr lang="en-IN" dirty="0"/>
              <a:t>Cliﬀs and Exploding Gradients</a:t>
            </a:r>
          </a:p>
          <a:p>
            <a:r>
              <a:rPr lang="en-IN" dirty="0"/>
              <a:t>Long-Term Dependencies</a:t>
            </a:r>
          </a:p>
          <a:p>
            <a:r>
              <a:rPr lang="en-IN" dirty="0"/>
              <a:t>Inexact Gradients</a:t>
            </a:r>
          </a:p>
          <a:p>
            <a:r>
              <a:rPr lang="en-US" sz="2800" dirty="0"/>
              <a:t>Poor Correspondence between Local and Global Structure</a:t>
            </a:r>
          </a:p>
          <a:p>
            <a:r>
              <a:rPr lang="en-IN" dirty="0"/>
              <a:t>Theoretical Limits of Optimization</a:t>
            </a:r>
            <a:endParaRPr lang="en-IN" dirty="0">
              <a:latin typeface="Times New Roman" panose="02020603050405020304" pitchFamily="18" charset="0"/>
              <a:ea typeface="Yu Gothic UI Semilight" panose="020B0400000000000000" pitchFamily="34"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382750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2505-A583-4C4E-8035-73C2C94E871A}"/>
              </a:ext>
            </a:extLst>
          </p:cNvPr>
          <p:cNvSpPr>
            <a:spLocks noGrp="1"/>
          </p:cNvSpPr>
          <p:nvPr>
            <p:ph type="title"/>
          </p:nvPr>
        </p:nvSpPr>
        <p:spPr>
          <a:xfrm>
            <a:off x="838200" y="365125"/>
            <a:ext cx="10515600" cy="726557"/>
          </a:xfrm>
        </p:spPr>
        <p:txBody>
          <a:bodyPr/>
          <a:lstStyle/>
          <a:p>
            <a:r>
              <a:rPr lang="en-IN" dirty="0">
                <a:latin typeface="Times New Roman" panose="02020603050405020304" pitchFamily="18" charset="0"/>
                <a:ea typeface="Yu Gothic UI Semilight" panose="020B0400000000000000" pitchFamily="34" charset="-128"/>
                <a:cs typeface="Times New Roman" panose="02020603050405020304" pitchFamily="18" charset="0"/>
              </a:rPr>
              <a:t>Ill-Conditioning</a:t>
            </a:r>
          </a:p>
        </p:txBody>
      </p:sp>
      <p:sp>
        <p:nvSpPr>
          <p:cNvPr id="3" name="Content Placeholder 2">
            <a:extLst>
              <a:ext uri="{FF2B5EF4-FFF2-40B4-BE49-F238E27FC236}">
                <a16:creationId xmlns:a16="http://schemas.microsoft.com/office/drawing/2014/main" id="{0DB9B97E-AAA5-4E7A-B7CD-E10EFB468454}"/>
              </a:ext>
            </a:extLst>
          </p:cNvPr>
          <p:cNvSpPr>
            <a:spLocks noGrp="1"/>
          </p:cNvSpPr>
          <p:nvPr>
            <p:ph idx="1"/>
          </p:nvPr>
        </p:nvSpPr>
        <p:spPr>
          <a:xfrm>
            <a:off x="838199" y="1287624"/>
            <a:ext cx="10853057" cy="4889339"/>
          </a:xfrm>
        </p:spPr>
        <p:txBody>
          <a:bodyPr/>
          <a:lstStyle/>
          <a:p>
            <a:r>
              <a:rPr lang="en-US" dirty="0"/>
              <a:t>When optimizing convex functions, the most prominent is ill-conditioning of the Hessian matrix H. </a:t>
            </a:r>
          </a:p>
          <a:p>
            <a:r>
              <a:rPr lang="en-US" dirty="0"/>
              <a:t>This is a very general in most numerical convex optimization problems.</a:t>
            </a:r>
          </a:p>
          <a:p>
            <a:pPr algn="l"/>
            <a:r>
              <a:rPr lang="en-US" b="0" i="0" dirty="0">
                <a:solidFill>
                  <a:srgbClr val="000000"/>
                </a:solidFill>
                <a:effectLst/>
                <a:latin typeface="ff3"/>
              </a:rPr>
              <a:t>The ill-conditioning problem is generally believed to be present in neural network training problems. </a:t>
            </a:r>
          </a:p>
          <a:p>
            <a:pPr algn="l"/>
            <a:r>
              <a:rPr lang="en-US" b="0" i="0" dirty="0">
                <a:solidFill>
                  <a:srgbClr val="000000"/>
                </a:solidFill>
                <a:effectLst/>
                <a:latin typeface="ff3"/>
              </a:rPr>
              <a:t>Ill-conditioning can manifest by causing SGD to get “stuck” in the sense that even very small steps increase the cost function.</a:t>
            </a:r>
          </a:p>
          <a:p>
            <a:pPr algn="l"/>
            <a:r>
              <a:rPr lang="en-US" dirty="0">
                <a:solidFill>
                  <a:srgbClr val="000000"/>
                </a:solidFill>
                <a:latin typeface="ff3"/>
              </a:rPr>
              <a:t>Refer Section 8.2.1 for examples and more details.</a:t>
            </a:r>
            <a:endParaRPr lang="en-US" b="0" i="0" dirty="0">
              <a:solidFill>
                <a:srgbClr val="000000"/>
              </a:solidFill>
              <a:effectLst/>
              <a:latin typeface="ff3"/>
            </a:endParaRPr>
          </a:p>
          <a:p>
            <a:endParaRPr lang="en-IN" dirty="0"/>
          </a:p>
        </p:txBody>
      </p:sp>
    </p:spTree>
    <p:extLst>
      <p:ext uri="{BB962C8B-B14F-4D97-AF65-F5344CB8AC3E}">
        <p14:creationId xmlns:p14="http://schemas.microsoft.com/office/powerpoint/2010/main" val="412583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F19B-1125-402C-A160-F8D8B542DFCB}"/>
              </a:ext>
            </a:extLst>
          </p:cNvPr>
          <p:cNvSpPr>
            <a:spLocks noGrp="1"/>
          </p:cNvSpPr>
          <p:nvPr>
            <p:ph type="title"/>
          </p:nvPr>
        </p:nvSpPr>
        <p:spPr>
          <a:xfrm>
            <a:off x="530290" y="215835"/>
            <a:ext cx="10515600" cy="707895"/>
          </a:xfrm>
        </p:spPr>
        <p:txBody>
          <a:bodyPr>
            <a:normAutofit/>
          </a:bodyPr>
          <a:lstStyle/>
          <a:p>
            <a:r>
              <a:rPr lang="en-IN" dirty="0"/>
              <a:t>Local Minima</a:t>
            </a:r>
          </a:p>
        </p:txBody>
      </p:sp>
      <p:sp>
        <p:nvSpPr>
          <p:cNvPr id="3" name="Content Placeholder 2">
            <a:extLst>
              <a:ext uri="{FF2B5EF4-FFF2-40B4-BE49-F238E27FC236}">
                <a16:creationId xmlns:a16="http://schemas.microsoft.com/office/drawing/2014/main" id="{37C50853-1445-49D9-9F24-24F049FCBCD5}"/>
              </a:ext>
            </a:extLst>
          </p:cNvPr>
          <p:cNvSpPr>
            <a:spLocks noGrp="1"/>
          </p:cNvSpPr>
          <p:nvPr>
            <p:ph idx="1"/>
          </p:nvPr>
        </p:nvSpPr>
        <p:spPr>
          <a:xfrm>
            <a:off x="660918" y="1160024"/>
            <a:ext cx="5226698" cy="5296759"/>
          </a:xfrm>
        </p:spPr>
        <p:txBody>
          <a:bodyPr>
            <a:normAutofit fontScale="92500" lnSpcReduction="10000"/>
          </a:bodyPr>
          <a:lstStyle/>
          <a:p>
            <a:pPr algn="just"/>
            <a:r>
              <a:rPr lang="en-US" sz="2400" dirty="0"/>
              <a:t>One of the most prominent features of a convex optimization problem is that it can be reduced to the problem of ﬁnding a local minimum. </a:t>
            </a:r>
          </a:p>
          <a:p>
            <a:pPr algn="just"/>
            <a:r>
              <a:rPr lang="en-US" sz="2400" dirty="0"/>
              <a:t>Some convex functions have a ﬂat region at the bottom rather than a single global minimum point, but any point within such a ﬂat region is an acceptable solution. </a:t>
            </a:r>
          </a:p>
          <a:p>
            <a:pPr algn="just"/>
            <a:r>
              <a:rPr lang="en-US" sz="2400" dirty="0"/>
              <a:t>When optimizing a convex function, we know that we have reached a good solution if we ﬁnd a critical point of any kind.</a:t>
            </a:r>
          </a:p>
          <a:p>
            <a:pPr algn="l"/>
            <a:r>
              <a:rPr lang="en-US" sz="2400" b="0" i="0" dirty="0">
                <a:solidFill>
                  <a:srgbClr val="000000"/>
                </a:solidFill>
                <a:effectLst/>
                <a:latin typeface="ff3"/>
              </a:rPr>
              <a:t>With </a:t>
            </a:r>
            <a:r>
              <a:rPr lang="en-US" sz="2400" b="0" i="1" dirty="0">
                <a:solidFill>
                  <a:srgbClr val="FF0000"/>
                </a:solidFill>
                <a:effectLst/>
                <a:latin typeface="ff3"/>
              </a:rPr>
              <a:t>nonconvex functions</a:t>
            </a:r>
            <a:r>
              <a:rPr lang="en-US" sz="2400" b="0" i="0" dirty="0">
                <a:solidFill>
                  <a:srgbClr val="000000"/>
                </a:solidFill>
                <a:effectLst/>
                <a:latin typeface="ff3"/>
              </a:rPr>
              <a:t>, such as neural nets, it is possible to have many local minima. Indeed, nearly any deep model is essentially guaranteed to have an extremely large number of local minima.</a:t>
            </a:r>
          </a:p>
        </p:txBody>
      </p:sp>
      <p:pic>
        <p:nvPicPr>
          <p:cNvPr id="5" name="Picture 4">
            <a:extLst>
              <a:ext uri="{FF2B5EF4-FFF2-40B4-BE49-F238E27FC236}">
                <a16:creationId xmlns:a16="http://schemas.microsoft.com/office/drawing/2014/main" id="{2CB72453-F07F-4574-B6E3-21DA84E6A86C}"/>
              </a:ext>
            </a:extLst>
          </p:cNvPr>
          <p:cNvPicPr>
            <a:picLocks noChangeAspect="1"/>
          </p:cNvPicPr>
          <p:nvPr/>
        </p:nvPicPr>
        <p:blipFill>
          <a:blip r:embed="rId2"/>
          <a:stretch>
            <a:fillRect/>
          </a:stretch>
        </p:blipFill>
        <p:spPr>
          <a:xfrm>
            <a:off x="6157412" y="1947965"/>
            <a:ext cx="6034588" cy="2511688"/>
          </a:xfrm>
          <a:prstGeom prst="rect">
            <a:avLst/>
          </a:prstGeom>
        </p:spPr>
      </p:pic>
      <p:sp>
        <p:nvSpPr>
          <p:cNvPr id="6" name="TextBox 5">
            <a:extLst>
              <a:ext uri="{FF2B5EF4-FFF2-40B4-BE49-F238E27FC236}">
                <a16:creationId xmlns:a16="http://schemas.microsoft.com/office/drawing/2014/main" id="{376FEEFA-A8C6-4B9E-BF12-A3728832283F}"/>
              </a:ext>
            </a:extLst>
          </p:cNvPr>
          <p:cNvSpPr txBox="1"/>
          <p:nvPr/>
        </p:nvSpPr>
        <p:spPr>
          <a:xfrm>
            <a:off x="6749606" y="4800624"/>
            <a:ext cx="5126853" cy="646331"/>
          </a:xfrm>
          <a:prstGeom prst="rect">
            <a:avLst/>
          </a:prstGeom>
          <a:noFill/>
        </p:spPr>
        <p:txBody>
          <a:bodyPr wrap="none" rtlCol="0">
            <a:spAutoFit/>
          </a:bodyPr>
          <a:lstStyle/>
          <a:p>
            <a:r>
              <a:rPr lang="en-US" dirty="0">
                <a:solidFill>
                  <a:srgbClr val="FF0000"/>
                </a:solidFill>
              </a:rPr>
              <a:t>If the starting point for gradient descent was chosen </a:t>
            </a:r>
          </a:p>
          <a:p>
            <a:r>
              <a:rPr lang="en-US" dirty="0">
                <a:solidFill>
                  <a:srgbClr val="FF0000"/>
                </a:solidFill>
              </a:rPr>
              <a:t>inappropriately, cannot reach global minimum.</a:t>
            </a:r>
            <a:endParaRPr lang="en-IN" dirty="0">
              <a:solidFill>
                <a:srgbClr val="FF0000"/>
              </a:solidFill>
            </a:endParaRPr>
          </a:p>
        </p:txBody>
      </p:sp>
    </p:spTree>
    <p:extLst>
      <p:ext uri="{BB962C8B-B14F-4D97-AF65-F5344CB8AC3E}">
        <p14:creationId xmlns:p14="http://schemas.microsoft.com/office/powerpoint/2010/main" val="407012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302D-0227-46F8-BC4F-103A130C5603}"/>
              </a:ext>
            </a:extLst>
          </p:cNvPr>
          <p:cNvSpPr>
            <a:spLocks noGrp="1"/>
          </p:cNvSpPr>
          <p:nvPr>
            <p:ph type="title"/>
          </p:nvPr>
        </p:nvSpPr>
        <p:spPr>
          <a:xfrm>
            <a:off x="780661" y="355794"/>
            <a:ext cx="10515600" cy="607641"/>
          </a:xfrm>
        </p:spPr>
        <p:txBody>
          <a:bodyPr>
            <a:normAutofit fontScale="90000"/>
          </a:bodyPr>
          <a:lstStyle/>
          <a:p>
            <a:r>
              <a:rPr lang="en-IN" dirty="0"/>
              <a:t>Local Minima</a:t>
            </a:r>
          </a:p>
        </p:txBody>
      </p:sp>
      <p:sp>
        <p:nvSpPr>
          <p:cNvPr id="3" name="Content Placeholder 2">
            <a:extLst>
              <a:ext uri="{FF2B5EF4-FFF2-40B4-BE49-F238E27FC236}">
                <a16:creationId xmlns:a16="http://schemas.microsoft.com/office/drawing/2014/main" id="{48E24AA6-6314-4249-8131-AA67F9C441E6}"/>
              </a:ext>
            </a:extLst>
          </p:cNvPr>
          <p:cNvSpPr>
            <a:spLocks noGrp="1"/>
          </p:cNvSpPr>
          <p:nvPr>
            <p:ph idx="1"/>
          </p:nvPr>
        </p:nvSpPr>
        <p:spPr>
          <a:xfrm>
            <a:off x="838200" y="1370062"/>
            <a:ext cx="10815536" cy="4914005"/>
          </a:xfrm>
        </p:spPr>
        <p:txBody>
          <a:bodyPr>
            <a:normAutofit fontScale="92500" lnSpcReduction="10000"/>
          </a:bodyPr>
          <a:lstStyle/>
          <a:p>
            <a:r>
              <a:rPr lang="en-IN" b="0" i="1" dirty="0">
                <a:solidFill>
                  <a:srgbClr val="FF0000"/>
                </a:solidFill>
                <a:effectLst/>
                <a:latin typeface="ff12"/>
              </a:rPr>
              <a:t>Model identiﬁability</a:t>
            </a:r>
            <a:r>
              <a:rPr lang="en-IN" b="0" i="0" dirty="0">
                <a:solidFill>
                  <a:srgbClr val="000000"/>
                </a:solidFill>
                <a:effectLst/>
                <a:latin typeface="ff12"/>
              </a:rPr>
              <a:t>: </a:t>
            </a:r>
            <a:r>
              <a:rPr lang="en-US" b="0" i="0" dirty="0">
                <a:solidFill>
                  <a:srgbClr val="000000"/>
                </a:solidFill>
                <a:effectLst/>
                <a:latin typeface="ff12"/>
              </a:rPr>
              <a:t>Neural networks and any models with multiple equivalently parametrized latent variables all have multiple local minima because of the model identiﬁability problem. A model is said to be </a:t>
            </a:r>
            <a:r>
              <a:rPr lang="en-US" b="0" i="1" dirty="0">
                <a:solidFill>
                  <a:srgbClr val="FF0000"/>
                </a:solidFill>
                <a:effectLst/>
                <a:latin typeface="ff12"/>
              </a:rPr>
              <a:t>identiﬁable</a:t>
            </a:r>
            <a:r>
              <a:rPr lang="en-US" b="0" i="0" dirty="0">
                <a:solidFill>
                  <a:srgbClr val="000000"/>
                </a:solidFill>
                <a:effectLst/>
                <a:latin typeface="ff12"/>
              </a:rPr>
              <a:t> if a suﬃciently large training set can rule out all but one setting of the model’s parameters. </a:t>
            </a:r>
          </a:p>
          <a:p>
            <a:r>
              <a:rPr lang="en-US" b="0" i="0" dirty="0">
                <a:solidFill>
                  <a:srgbClr val="000000"/>
                </a:solidFill>
                <a:effectLst/>
                <a:latin typeface="ff12"/>
              </a:rPr>
              <a:t>Models with latent variables are often not </a:t>
            </a:r>
            <a:r>
              <a:rPr lang="en-US" b="0" i="1" dirty="0">
                <a:solidFill>
                  <a:srgbClr val="FF0000"/>
                </a:solidFill>
                <a:effectLst/>
                <a:latin typeface="ff12"/>
              </a:rPr>
              <a:t>identiﬁable</a:t>
            </a:r>
            <a:r>
              <a:rPr lang="en-US" b="0" i="0" dirty="0">
                <a:solidFill>
                  <a:srgbClr val="000000"/>
                </a:solidFill>
                <a:effectLst/>
                <a:latin typeface="ff12"/>
              </a:rPr>
              <a:t> because we can obtain equivalent models by exchanging latent variables with each other. </a:t>
            </a:r>
          </a:p>
          <a:p>
            <a:pPr lvl="1"/>
            <a:r>
              <a:rPr lang="en-US" b="0" i="0" dirty="0">
                <a:solidFill>
                  <a:srgbClr val="000000"/>
                </a:solidFill>
                <a:effectLst/>
                <a:latin typeface="ff12"/>
              </a:rPr>
              <a:t>For example, we could take a neural network and modify layer 1 by swapping the incoming weight vector for unit </a:t>
            </a:r>
            <a:r>
              <a:rPr lang="en-US" b="0" i="0" dirty="0" err="1">
                <a:solidFill>
                  <a:srgbClr val="000000"/>
                </a:solidFill>
                <a:effectLst/>
                <a:latin typeface="ff12"/>
              </a:rPr>
              <a:t>i</a:t>
            </a:r>
            <a:r>
              <a:rPr lang="en-US" b="0" i="0" dirty="0">
                <a:solidFill>
                  <a:srgbClr val="000000"/>
                </a:solidFill>
                <a:effectLst/>
                <a:latin typeface="ff12"/>
              </a:rPr>
              <a:t> with the incoming weight vector for unit j, then do the same for the outgoing weight vectors.</a:t>
            </a:r>
          </a:p>
          <a:p>
            <a:r>
              <a:rPr lang="en-US" b="0" i="0" dirty="0">
                <a:solidFill>
                  <a:srgbClr val="000000"/>
                </a:solidFill>
                <a:effectLst/>
                <a:latin typeface="ff12"/>
              </a:rPr>
              <a:t>If we have m layers with n units each, then there are n!^m ways of arranging the hidden units. </a:t>
            </a:r>
          </a:p>
          <a:p>
            <a:r>
              <a:rPr lang="en-US" b="0" i="0" dirty="0">
                <a:solidFill>
                  <a:srgbClr val="000000"/>
                </a:solidFill>
                <a:effectLst/>
                <a:latin typeface="ff12"/>
              </a:rPr>
              <a:t>This kind of non-identiﬁability is known as </a:t>
            </a:r>
            <a:r>
              <a:rPr lang="en-US" b="0" i="1" dirty="0">
                <a:solidFill>
                  <a:srgbClr val="FF0000"/>
                </a:solidFill>
                <a:effectLst/>
                <a:latin typeface="ff12"/>
              </a:rPr>
              <a:t>weight space symmetry</a:t>
            </a:r>
            <a:r>
              <a:rPr lang="en-US" b="0" i="0" dirty="0">
                <a:solidFill>
                  <a:srgbClr val="000000"/>
                </a:solidFill>
                <a:effectLst/>
                <a:latin typeface="ff12"/>
              </a:rPr>
              <a:t>.</a:t>
            </a:r>
            <a:endParaRPr lang="en-IN" dirty="0"/>
          </a:p>
        </p:txBody>
      </p:sp>
    </p:spTree>
    <p:extLst>
      <p:ext uri="{BB962C8B-B14F-4D97-AF65-F5344CB8AC3E}">
        <p14:creationId xmlns:p14="http://schemas.microsoft.com/office/powerpoint/2010/main" val="2392514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76FC-60C5-46D5-B789-F23C54B1D334}"/>
              </a:ext>
            </a:extLst>
          </p:cNvPr>
          <p:cNvSpPr>
            <a:spLocks noGrp="1"/>
          </p:cNvSpPr>
          <p:nvPr>
            <p:ph type="title"/>
          </p:nvPr>
        </p:nvSpPr>
        <p:spPr>
          <a:xfrm>
            <a:off x="838200" y="365126"/>
            <a:ext cx="10515600" cy="567936"/>
          </a:xfrm>
        </p:spPr>
        <p:txBody>
          <a:bodyPr>
            <a:normAutofit fontScale="90000"/>
          </a:bodyPr>
          <a:lstStyle/>
          <a:p>
            <a:r>
              <a:rPr lang="en-IN" dirty="0"/>
              <a:t>Local Minima - Remarks</a:t>
            </a:r>
          </a:p>
        </p:txBody>
      </p:sp>
      <p:sp>
        <p:nvSpPr>
          <p:cNvPr id="3" name="Content Placeholder 2">
            <a:extLst>
              <a:ext uri="{FF2B5EF4-FFF2-40B4-BE49-F238E27FC236}">
                <a16:creationId xmlns:a16="http://schemas.microsoft.com/office/drawing/2014/main" id="{36762824-ACB0-4B60-A516-424EF190C1EF}"/>
              </a:ext>
            </a:extLst>
          </p:cNvPr>
          <p:cNvSpPr>
            <a:spLocks noGrp="1"/>
          </p:cNvSpPr>
          <p:nvPr>
            <p:ph idx="1"/>
          </p:nvPr>
        </p:nvSpPr>
        <p:spPr>
          <a:xfrm>
            <a:off x="940837" y="1253330"/>
            <a:ext cx="10515600" cy="5239543"/>
          </a:xfrm>
        </p:spPr>
        <p:txBody>
          <a:bodyPr>
            <a:normAutofit fontScale="92500" lnSpcReduction="20000"/>
          </a:bodyPr>
          <a:lstStyle/>
          <a:p>
            <a:r>
              <a:rPr lang="en-US" dirty="0"/>
              <a:t>Local minima can be problematic if they have high cost in comparison to the global minimum. </a:t>
            </a:r>
          </a:p>
          <a:p>
            <a:r>
              <a:rPr lang="en-US" dirty="0"/>
              <a:t>One can construct small neural networks, even without hidden units, that have local minima with higher cost than the global minimum.</a:t>
            </a:r>
          </a:p>
          <a:p>
            <a:r>
              <a:rPr lang="en-US" dirty="0"/>
              <a:t>If local minima with high cost are common, this could pose a serious problem for gradient-based optimization algorithms.</a:t>
            </a:r>
          </a:p>
          <a:p>
            <a:r>
              <a:rPr lang="en-US" dirty="0"/>
              <a:t>Whether networks of practical interest have many local minima of high cost and whether optimization algorithms encounter them remain open questions.</a:t>
            </a:r>
          </a:p>
          <a:p>
            <a:r>
              <a:rPr lang="en-US" dirty="0"/>
              <a:t>A test that can rule out local minima as the problem is plotting the norm of the gradient over time. </a:t>
            </a:r>
          </a:p>
          <a:p>
            <a:pPr lvl="1"/>
            <a:r>
              <a:rPr lang="en-US" dirty="0"/>
              <a:t>If the norm of the gradient does not shrink to insigniﬁcant size, the problem is neither local minima nor any other kind of critical point. </a:t>
            </a:r>
          </a:p>
          <a:p>
            <a:pPr lvl="1"/>
            <a:r>
              <a:rPr lang="en-US" dirty="0"/>
              <a:t>In high-dimensional spaces, positively establishing that local minima are the problem can be very diﬃcult.</a:t>
            </a:r>
          </a:p>
          <a:p>
            <a:r>
              <a:rPr lang="en-US" b="0" i="0" dirty="0">
                <a:solidFill>
                  <a:srgbClr val="000000"/>
                </a:solidFill>
                <a:effectLst/>
                <a:latin typeface="ff3"/>
              </a:rPr>
              <a:t>The</a:t>
            </a:r>
            <a:r>
              <a:rPr lang="en-US" b="0" i="0" dirty="0">
                <a:effectLst/>
                <a:latin typeface="ff3"/>
              </a:rPr>
              <a:t> </a:t>
            </a:r>
            <a:r>
              <a:rPr lang="en-US" b="0" i="0" dirty="0">
                <a:solidFill>
                  <a:srgbClr val="000000"/>
                </a:solidFill>
                <a:effectLst/>
                <a:latin typeface="ff3"/>
              </a:rPr>
              <a:t>problem</a:t>
            </a:r>
            <a:r>
              <a:rPr lang="en-US" b="0" i="0" dirty="0">
                <a:effectLst/>
                <a:latin typeface="ff3"/>
              </a:rPr>
              <a:t> </a:t>
            </a:r>
            <a:r>
              <a:rPr lang="en-US" b="0" i="0" dirty="0">
                <a:solidFill>
                  <a:srgbClr val="000000"/>
                </a:solidFill>
                <a:effectLst/>
                <a:latin typeface="ff3"/>
              </a:rPr>
              <a:t>remains</a:t>
            </a:r>
            <a:r>
              <a:rPr lang="en-US" b="0" i="0" dirty="0">
                <a:effectLst/>
                <a:latin typeface="ff3"/>
              </a:rPr>
              <a:t> </a:t>
            </a:r>
            <a:r>
              <a:rPr lang="en-US" b="0" i="0" dirty="0">
                <a:solidFill>
                  <a:srgbClr val="000000"/>
                </a:solidFill>
                <a:effectLst/>
                <a:latin typeface="ff3"/>
              </a:rPr>
              <a:t>an</a:t>
            </a:r>
            <a:r>
              <a:rPr lang="en-US" b="0" i="0" dirty="0">
                <a:effectLst/>
                <a:latin typeface="ff3"/>
              </a:rPr>
              <a:t> </a:t>
            </a:r>
            <a:r>
              <a:rPr lang="en-US" b="0" i="0" dirty="0">
                <a:solidFill>
                  <a:srgbClr val="000000"/>
                </a:solidFill>
                <a:effectLst/>
                <a:latin typeface="ff3"/>
              </a:rPr>
              <a:t>active</a:t>
            </a:r>
            <a:r>
              <a:rPr lang="en-US" b="0" i="0" dirty="0">
                <a:effectLst/>
                <a:latin typeface="ff3"/>
              </a:rPr>
              <a:t> </a:t>
            </a:r>
            <a:r>
              <a:rPr lang="en-US" b="0" i="0" dirty="0">
                <a:solidFill>
                  <a:srgbClr val="000000"/>
                </a:solidFill>
                <a:effectLst/>
                <a:latin typeface="ff3"/>
              </a:rPr>
              <a:t>area</a:t>
            </a:r>
            <a:r>
              <a:rPr lang="en-US" b="0" i="0" dirty="0">
                <a:effectLst/>
                <a:latin typeface="ff3"/>
              </a:rPr>
              <a:t> </a:t>
            </a:r>
            <a:r>
              <a:rPr lang="en-US" b="0" i="0" dirty="0">
                <a:solidFill>
                  <a:srgbClr val="000000"/>
                </a:solidFill>
                <a:effectLst/>
                <a:latin typeface="ff3"/>
              </a:rPr>
              <a:t>of</a:t>
            </a:r>
            <a:r>
              <a:rPr lang="en-US" b="0" i="0" dirty="0">
                <a:effectLst/>
                <a:latin typeface="ff3"/>
              </a:rPr>
              <a:t> </a:t>
            </a:r>
            <a:r>
              <a:rPr lang="en-US" b="0" i="0" dirty="0">
                <a:solidFill>
                  <a:srgbClr val="000000"/>
                </a:solidFill>
                <a:effectLst/>
                <a:latin typeface="ff3"/>
              </a:rPr>
              <a:t>research. </a:t>
            </a:r>
            <a:endParaRPr lang="en-IN" dirty="0"/>
          </a:p>
        </p:txBody>
      </p:sp>
    </p:spTree>
    <p:extLst>
      <p:ext uri="{BB962C8B-B14F-4D97-AF65-F5344CB8AC3E}">
        <p14:creationId xmlns:p14="http://schemas.microsoft.com/office/powerpoint/2010/main" val="3311095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B980-05AA-49CB-99D0-A903B5D26738}"/>
              </a:ext>
            </a:extLst>
          </p:cNvPr>
          <p:cNvSpPr>
            <a:spLocks noGrp="1"/>
          </p:cNvSpPr>
          <p:nvPr>
            <p:ph type="title"/>
          </p:nvPr>
        </p:nvSpPr>
        <p:spPr>
          <a:xfrm>
            <a:off x="838200" y="365126"/>
            <a:ext cx="10515600" cy="894508"/>
          </a:xfrm>
        </p:spPr>
        <p:txBody>
          <a:bodyPr>
            <a:normAutofit/>
          </a:bodyPr>
          <a:lstStyle/>
          <a:p>
            <a:r>
              <a:rPr lang="en-US" sz="3600" dirty="0"/>
              <a:t>Plateaus, Saddle Points and Other Flat Regions</a:t>
            </a:r>
            <a:endParaRPr lang="en-IN" sz="3600" dirty="0"/>
          </a:p>
        </p:txBody>
      </p:sp>
      <p:sp>
        <p:nvSpPr>
          <p:cNvPr id="3" name="Content Placeholder 2">
            <a:extLst>
              <a:ext uri="{FF2B5EF4-FFF2-40B4-BE49-F238E27FC236}">
                <a16:creationId xmlns:a16="http://schemas.microsoft.com/office/drawing/2014/main" id="{D253F186-EB1A-447E-8A30-55FE505420AF}"/>
              </a:ext>
            </a:extLst>
          </p:cNvPr>
          <p:cNvSpPr>
            <a:spLocks noGrp="1"/>
          </p:cNvSpPr>
          <p:nvPr>
            <p:ph idx="1"/>
          </p:nvPr>
        </p:nvSpPr>
        <p:spPr>
          <a:xfrm>
            <a:off x="838200" y="1368424"/>
            <a:ext cx="5795865" cy="5124449"/>
          </a:xfrm>
        </p:spPr>
        <p:txBody>
          <a:bodyPr>
            <a:normAutofit fontScale="92500" lnSpcReduction="20000"/>
          </a:bodyPr>
          <a:lstStyle/>
          <a:p>
            <a:r>
              <a:rPr lang="en-US" dirty="0"/>
              <a:t>Point with zero gradient: a </a:t>
            </a:r>
            <a:r>
              <a:rPr lang="en-US" i="1" dirty="0">
                <a:solidFill>
                  <a:srgbClr val="FF0000"/>
                </a:solidFill>
              </a:rPr>
              <a:t>saddle point</a:t>
            </a:r>
            <a:r>
              <a:rPr lang="en-US" dirty="0"/>
              <a:t>.</a:t>
            </a:r>
          </a:p>
          <a:p>
            <a:r>
              <a:rPr lang="en-US" dirty="0"/>
              <a:t>At a saddle point, the Hessian matrix has both positive and negative eigenvalues. Points lying along eigenvectors associated with positive eigenvalues have greater cost than the saddle point, while points lying along negative eigenvalues have lower value.</a:t>
            </a:r>
          </a:p>
          <a:p>
            <a:r>
              <a:rPr lang="en-US" dirty="0"/>
              <a:t>In higher-dimensional spaces</a:t>
            </a:r>
            <a:r>
              <a:rPr lang="en-US" dirty="0">
                <a:solidFill>
                  <a:srgbClr val="FF0000"/>
                </a:solidFill>
              </a:rPr>
              <a:t>, local minima </a:t>
            </a:r>
            <a:r>
              <a:rPr lang="en-US" dirty="0"/>
              <a:t>are rare, and saddle points are more common.</a:t>
            </a:r>
          </a:p>
          <a:p>
            <a:r>
              <a:rPr lang="en-US" dirty="0"/>
              <a:t>Critical points with high cost are far more likely to be saddle points. Critical points with extremely high cost are more likely to be </a:t>
            </a:r>
            <a:r>
              <a:rPr lang="en-US" dirty="0">
                <a:solidFill>
                  <a:srgbClr val="FF0000"/>
                </a:solidFill>
              </a:rPr>
              <a:t>local maxima.</a:t>
            </a:r>
            <a:endParaRPr lang="en-IN" dirty="0">
              <a:solidFill>
                <a:srgbClr val="FF0000"/>
              </a:solidFill>
            </a:endParaRPr>
          </a:p>
        </p:txBody>
      </p:sp>
      <p:pic>
        <p:nvPicPr>
          <p:cNvPr id="5" name="Picture 4">
            <a:extLst>
              <a:ext uri="{FF2B5EF4-FFF2-40B4-BE49-F238E27FC236}">
                <a16:creationId xmlns:a16="http://schemas.microsoft.com/office/drawing/2014/main" id="{98C8593F-3A2B-4E75-BCAD-D27174CFB2D0}"/>
              </a:ext>
            </a:extLst>
          </p:cNvPr>
          <p:cNvPicPr>
            <a:picLocks noChangeAspect="1"/>
          </p:cNvPicPr>
          <p:nvPr/>
        </p:nvPicPr>
        <p:blipFill rotWithShape="1">
          <a:blip r:embed="rId2"/>
          <a:srcRect l="59235" t="50000" r="4566" b="27755"/>
          <a:stretch/>
        </p:blipFill>
        <p:spPr>
          <a:xfrm>
            <a:off x="7007290" y="2591026"/>
            <a:ext cx="4848461" cy="1675948"/>
          </a:xfrm>
          <a:prstGeom prst="rect">
            <a:avLst/>
          </a:prstGeom>
        </p:spPr>
      </p:pic>
    </p:spTree>
    <p:extLst>
      <p:ext uri="{BB962C8B-B14F-4D97-AF65-F5344CB8AC3E}">
        <p14:creationId xmlns:p14="http://schemas.microsoft.com/office/powerpoint/2010/main" val="3667000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CF4E-2F4B-4980-996C-FE093A256F6E}"/>
              </a:ext>
            </a:extLst>
          </p:cNvPr>
          <p:cNvSpPr>
            <a:spLocks noGrp="1"/>
          </p:cNvSpPr>
          <p:nvPr>
            <p:ph type="title"/>
          </p:nvPr>
        </p:nvSpPr>
        <p:spPr>
          <a:xfrm>
            <a:off x="838200" y="365126"/>
            <a:ext cx="10515600" cy="782540"/>
          </a:xfrm>
        </p:spPr>
        <p:txBody>
          <a:bodyPr/>
          <a:lstStyle/>
          <a:p>
            <a:r>
              <a:rPr lang="en-IN" dirty="0"/>
              <a:t>Cliﬀs and Exploding Gradients</a:t>
            </a:r>
          </a:p>
        </p:txBody>
      </p:sp>
      <p:sp>
        <p:nvSpPr>
          <p:cNvPr id="3" name="Content Placeholder 2">
            <a:extLst>
              <a:ext uri="{FF2B5EF4-FFF2-40B4-BE49-F238E27FC236}">
                <a16:creationId xmlns:a16="http://schemas.microsoft.com/office/drawing/2014/main" id="{B29B988F-C254-41F0-92A4-A94670A7A6AA}"/>
              </a:ext>
            </a:extLst>
          </p:cNvPr>
          <p:cNvSpPr>
            <a:spLocks noGrp="1"/>
          </p:cNvSpPr>
          <p:nvPr>
            <p:ph idx="1"/>
          </p:nvPr>
        </p:nvSpPr>
        <p:spPr>
          <a:xfrm>
            <a:off x="838200" y="1433738"/>
            <a:ext cx="6215743" cy="4911077"/>
          </a:xfrm>
        </p:spPr>
        <p:txBody>
          <a:bodyPr/>
          <a:lstStyle/>
          <a:p>
            <a:pPr algn="l"/>
            <a:r>
              <a:rPr lang="en-US" b="0" i="0" dirty="0">
                <a:solidFill>
                  <a:srgbClr val="000000"/>
                </a:solidFill>
                <a:effectLst/>
                <a:latin typeface="ff3"/>
              </a:rPr>
              <a:t>Neural networks with many layers often have extremely steep regions resembling cliﬀs.</a:t>
            </a:r>
          </a:p>
          <a:p>
            <a:pPr algn="l"/>
            <a:r>
              <a:rPr lang="en-US" b="0" i="0" dirty="0">
                <a:solidFill>
                  <a:srgbClr val="000000"/>
                </a:solidFill>
                <a:effectLst/>
                <a:latin typeface="ff3"/>
              </a:rPr>
              <a:t>These result from the multiplication of several large weights together.</a:t>
            </a:r>
          </a:p>
          <a:p>
            <a:pPr algn="l"/>
            <a:r>
              <a:rPr lang="en-US" b="0" i="0" dirty="0">
                <a:solidFill>
                  <a:srgbClr val="000000"/>
                </a:solidFill>
                <a:effectLst/>
                <a:latin typeface="ff3"/>
              </a:rPr>
              <a:t>On the face of an extremely steep cliﬀ structure, the gradient update step can move the parameters extremely far, usually jumping oﬀ the cliﬀ structure altogether.</a:t>
            </a:r>
          </a:p>
          <a:p>
            <a:endParaRPr lang="en-IN" dirty="0"/>
          </a:p>
        </p:txBody>
      </p:sp>
      <p:pic>
        <p:nvPicPr>
          <p:cNvPr id="5" name="Picture 4">
            <a:extLst>
              <a:ext uri="{FF2B5EF4-FFF2-40B4-BE49-F238E27FC236}">
                <a16:creationId xmlns:a16="http://schemas.microsoft.com/office/drawing/2014/main" id="{725C4102-7021-47C5-82C6-8BA4911E9CA3}"/>
              </a:ext>
            </a:extLst>
          </p:cNvPr>
          <p:cNvPicPr>
            <a:picLocks noChangeAspect="1"/>
          </p:cNvPicPr>
          <p:nvPr/>
        </p:nvPicPr>
        <p:blipFill>
          <a:blip r:embed="rId2"/>
          <a:stretch>
            <a:fillRect/>
          </a:stretch>
        </p:blipFill>
        <p:spPr>
          <a:xfrm>
            <a:off x="7053943" y="1676829"/>
            <a:ext cx="5074276" cy="2302213"/>
          </a:xfrm>
          <a:prstGeom prst="rect">
            <a:avLst/>
          </a:prstGeom>
        </p:spPr>
      </p:pic>
      <p:pic>
        <p:nvPicPr>
          <p:cNvPr id="7" name="Picture 6">
            <a:extLst>
              <a:ext uri="{FF2B5EF4-FFF2-40B4-BE49-F238E27FC236}">
                <a16:creationId xmlns:a16="http://schemas.microsoft.com/office/drawing/2014/main" id="{0D44EFF4-A6EC-4CE4-8FBE-757D516BEE73}"/>
              </a:ext>
            </a:extLst>
          </p:cNvPr>
          <p:cNvPicPr>
            <a:picLocks noChangeAspect="1"/>
          </p:cNvPicPr>
          <p:nvPr/>
        </p:nvPicPr>
        <p:blipFill>
          <a:blip r:embed="rId3"/>
          <a:stretch>
            <a:fillRect/>
          </a:stretch>
        </p:blipFill>
        <p:spPr>
          <a:xfrm>
            <a:off x="6996338" y="4265114"/>
            <a:ext cx="5195662" cy="851931"/>
          </a:xfrm>
          <a:prstGeom prst="rect">
            <a:avLst/>
          </a:prstGeom>
        </p:spPr>
      </p:pic>
    </p:spTree>
    <p:extLst>
      <p:ext uri="{BB962C8B-B14F-4D97-AF65-F5344CB8AC3E}">
        <p14:creationId xmlns:p14="http://schemas.microsoft.com/office/powerpoint/2010/main" val="91325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8B65-5009-410F-927D-C3C2DCC044F1}"/>
              </a:ext>
            </a:extLst>
          </p:cNvPr>
          <p:cNvSpPr>
            <a:spLocks noGrp="1"/>
          </p:cNvSpPr>
          <p:nvPr>
            <p:ph type="title"/>
          </p:nvPr>
        </p:nvSpPr>
        <p:spPr>
          <a:xfrm>
            <a:off x="735563" y="243827"/>
            <a:ext cx="10515600" cy="791871"/>
          </a:xfrm>
        </p:spPr>
        <p:txBody>
          <a:bodyPr/>
          <a:lstStyle/>
          <a:p>
            <a:r>
              <a:rPr lang="en-IN" dirty="0"/>
              <a:t>‘-Term Dependencies</a:t>
            </a:r>
          </a:p>
        </p:txBody>
      </p:sp>
      <p:sp>
        <p:nvSpPr>
          <p:cNvPr id="3" name="Content Placeholder 2">
            <a:extLst>
              <a:ext uri="{FF2B5EF4-FFF2-40B4-BE49-F238E27FC236}">
                <a16:creationId xmlns:a16="http://schemas.microsoft.com/office/drawing/2014/main" id="{4DF65AD6-63E8-4598-AFFA-7D3CC5034DFC}"/>
              </a:ext>
            </a:extLst>
          </p:cNvPr>
          <p:cNvSpPr>
            <a:spLocks noGrp="1"/>
          </p:cNvSpPr>
          <p:nvPr>
            <p:ph idx="1"/>
          </p:nvPr>
        </p:nvSpPr>
        <p:spPr>
          <a:xfrm>
            <a:off x="735563" y="1188017"/>
            <a:ext cx="6402354" cy="5194121"/>
          </a:xfrm>
        </p:spPr>
        <p:txBody>
          <a:bodyPr>
            <a:normAutofit fontScale="92500" lnSpcReduction="10000"/>
          </a:bodyPr>
          <a:lstStyle/>
          <a:p>
            <a:r>
              <a:rPr lang="en-US" dirty="0"/>
              <a:t>Neural network optimization algorithms must overcome the problem when the computational graph becomes extremely deep.</a:t>
            </a:r>
          </a:p>
          <a:p>
            <a:r>
              <a:rPr lang="en-US" dirty="0"/>
              <a:t>Feed forward networks with many layers have such deep computational graphs. </a:t>
            </a:r>
          </a:p>
          <a:p>
            <a:pPr lvl="1"/>
            <a:r>
              <a:rPr lang="en-US" dirty="0"/>
              <a:t>Example: RNNs, which construct very deep computational graphs by repeatedly applying the same operation at each time step of a long temporal sequence. </a:t>
            </a:r>
          </a:p>
          <a:p>
            <a:r>
              <a:rPr lang="en-US" dirty="0"/>
              <a:t>Vanishing gradients make it diﬃcult to know which direction the parameters should move to improve the cost function, while exploding gradients can make learning unstable. </a:t>
            </a:r>
          </a:p>
        </p:txBody>
      </p:sp>
      <p:pic>
        <p:nvPicPr>
          <p:cNvPr id="5" name="Picture 4">
            <a:extLst>
              <a:ext uri="{FF2B5EF4-FFF2-40B4-BE49-F238E27FC236}">
                <a16:creationId xmlns:a16="http://schemas.microsoft.com/office/drawing/2014/main" id="{22AA8020-E5C1-4521-B2A4-909634AB9329}"/>
              </a:ext>
            </a:extLst>
          </p:cNvPr>
          <p:cNvPicPr>
            <a:picLocks noChangeAspect="1"/>
          </p:cNvPicPr>
          <p:nvPr/>
        </p:nvPicPr>
        <p:blipFill>
          <a:blip r:embed="rId2"/>
          <a:stretch>
            <a:fillRect/>
          </a:stretch>
        </p:blipFill>
        <p:spPr>
          <a:xfrm>
            <a:off x="7137917" y="1775846"/>
            <a:ext cx="4832912" cy="3439967"/>
          </a:xfrm>
          <a:prstGeom prst="rect">
            <a:avLst/>
          </a:prstGeom>
        </p:spPr>
      </p:pic>
      <p:sp>
        <p:nvSpPr>
          <p:cNvPr id="6" name="TextBox 5">
            <a:extLst>
              <a:ext uri="{FF2B5EF4-FFF2-40B4-BE49-F238E27FC236}">
                <a16:creationId xmlns:a16="http://schemas.microsoft.com/office/drawing/2014/main" id="{2E0CAA2F-1F1C-4900-B908-D75B96CDA55E}"/>
              </a:ext>
            </a:extLst>
          </p:cNvPr>
          <p:cNvSpPr txBox="1"/>
          <p:nvPr/>
        </p:nvSpPr>
        <p:spPr>
          <a:xfrm>
            <a:off x="7567171" y="5429643"/>
            <a:ext cx="4189737" cy="369332"/>
          </a:xfrm>
          <a:prstGeom prst="rect">
            <a:avLst/>
          </a:prstGeom>
          <a:noFill/>
        </p:spPr>
        <p:txBody>
          <a:bodyPr wrap="none" rtlCol="0">
            <a:spAutoFit/>
          </a:bodyPr>
          <a:lstStyle/>
          <a:p>
            <a:r>
              <a:rPr lang="en-US" dirty="0"/>
              <a:t>To be discussed in detailed in case of RNNs</a:t>
            </a:r>
            <a:endParaRPr lang="en-IN" dirty="0"/>
          </a:p>
        </p:txBody>
      </p:sp>
    </p:spTree>
    <p:extLst>
      <p:ext uri="{BB962C8B-B14F-4D97-AF65-F5344CB8AC3E}">
        <p14:creationId xmlns:p14="http://schemas.microsoft.com/office/powerpoint/2010/main" val="3812923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4C69-C197-41B2-9F40-2BDDE493FF1F}"/>
              </a:ext>
            </a:extLst>
          </p:cNvPr>
          <p:cNvSpPr>
            <a:spLocks noGrp="1"/>
          </p:cNvSpPr>
          <p:nvPr>
            <p:ph type="title"/>
          </p:nvPr>
        </p:nvSpPr>
        <p:spPr>
          <a:xfrm>
            <a:off x="838200" y="365126"/>
            <a:ext cx="10515600" cy="745218"/>
          </a:xfrm>
        </p:spPr>
        <p:txBody>
          <a:bodyPr/>
          <a:lstStyle/>
          <a:p>
            <a:r>
              <a:rPr lang="en-IN" dirty="0"/>
              <a:t>Inexact Gradients</a:t>
            </a:r>
          </a:p>
        </p:txBody>
      </p:sp>
      <p:sp>
        <p:nvSpPr>
          <p:cNvPr id="3" name="Content Placeholder 2">
            <a:extLst>
              <a:ext uri="{FF2B5EF4-FFF2-40B4-BE49-F238E27FC236}">
                <a16:creationId xmlns:a16="http://schemas.microsoft.com/office/drawing/2014/main" id="{D68EB1AF-E39B-467C-9223-E2CC863CFBE6}"/>
              </a:ext>
            </a:extLst>
          </p:cNvPr>
          <p:cNvSpPr>
            <a:spLocks noGrp="1"/>
          </p:cNvSpPr>
          <p:nvPr>
            <p:ph idx="1"/>
          </p:nvPr>
        </p:nvSpPr>
        <p:spPr>
          <a:xfrm>
            <a:off x="838200" y="1362269"/>
            <a:ext cx="10713098" cy="4814694"/>
          </a:xfrm>
        </p:spPr>
        <p:txBody>
          <a:bodyPr>
            <a:normAutofit/>
          </a:bodyPr>
          <a:lstStyle/>
          <a:p>
            <a:pPr algn="l"/>
            <a:r>
              <a:rPr lang="en-US" b="0" i="0" dirty="0">
                <a:solidFill>
                  <a:srgbClr val="000000"/>
                </a:solidFill>
                <a:effectLst/>
                <a:latin typeface="ff3"/>
              </a:rPr>
              <a:t>Most optimization algorithms are designed with the assumption that we have access to the exact gradient or Hessian matrix. </a:t>
            </a:r>
          </a:p>
          <a:p>
            <a:pPr algn="l"/>
            <a:r>
              <a:rPr lang="en-US" b="0" i="0" dirty="0">
                <a:solidFill>
                  <a:srgbClr val="000000"/>
                </a:solidFill>
                <a:effectLst/>
                <a:latin typeface="ff3"/>
              </a:rPr>
              <a:t>In practice, we usually have only a noisy or even biased estimate of these quantities. </a:t>
            </a:r>
          </a:p>
          <a:p>
            <a:pPr algn="l"/>
            <a:r>
              <a:rPr lang="en-US" b="0" i="0" dirty="0">
                <a:solidFill>
                  <a:srgbClr val="000000"/>
                </a:solidFill>
                <a:effectLst/>
                <a:latin typeface="ff3"/>
              </a:rPr>
              <a:t>Nearly every deep learning algorithm relies on sampling-based estimates, at least insofar as using a minibatch of training examples to compute the gradient.</a:t>
            </a:r>
          </a:p>
          <a:p>
            <a:pPr algn="l"/>
            <a:r>
              <a:rPr lang="en-US" b="0" i="0" dirty="0">
                <a:solidFill>
                  <a:srgbClr val="000000"/>
                </a:solidFill>
                <a:effectLst/>
                <a:latin typeface="ff3"/>
              </a:rPr>
              <a:t>Various neural network optimization algorithms are designed to account for imperfections in the gradient estimate. </a:t>
            </a:r>
          </a:p>
          <a:p>
            <a:pPr lvl="1"/>
            <a:r>
              <a:rPr lang="en-US" b="0" i="0" dirty="0">
                <a:solidFill>
                  <a:srgbClr val="000000"/>
                </a:solidFill>
                <a:effectLst/>
                <a:latin typeface="ff3"/>
              </a:rPr>
              <a:t>One can also avoid the problem by choosing a surrogate loss function that is easier to approximate than the true loss</a:t>
            </a:r>
          </a:p>
          <a:p>
            <a:pPr algn="l"/>
            <a:endParaRPr lang="en-US" b="0" i="0" dirty="0">
              <a:solidFill>
                <a:srgbClr val="000000"/>
              </a:solidFill>
              <a:effectLst/>
              <a:latin typeface="ff3"/>
            </a:endParaRPr>
          </a:p>
          <a:p>
            <a:endParaRPr lang="en-IN" dirty="0"/>
          </a:p>
        </p:txBody>
      </p:sp>
    </p:spTree>
    <p:extLst>
      <p:ext uri="{BB962C8B-B14F-4D97-AF65-F5344CB8AC3E}">
        <p14:creationId xmlns:p14="http://schemas.microsoft.com/office/powerpoint/2010/main" val="270301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32A7-F2A1-4DB4-885B-E938A0129B6A}"/>
              </a:ext>
            </a:extLst>
          </p:cNvPr>
          <p:cNvSpPr>
            <a:spLocks noGrp="1"/>
          </p:cNvSpPr>
          <p:nvPr>
            <p:ph type="title"/>
          </p:nvPr>
        </p:nvSpPr>
        <p:spPr>
          <a:xfrm>
            <a:off x="838200" y="298482"/>
            <a:ext cx="10515600" cy="1034467"/>
          </a:xfrm>
        </p:spPr>
        <p:txBody>
          <a:bodyPr>
            <a:noAutofit/>
          </a:bodyPr>
          <a:lstStyle/>
          <a:p>
            <a:r>
              <a:rPr lang="en-US" sz="3600" dirty="0"/>
              <a:t>Poor Correspondence between Local and Global Structure</a:t>
            </a:r>
            <a:endParaRPr lang="en-IN" sz="3600" dirty="0"/>
          </a:p>
        </p:txBody>
      </p:sp>
      <p:sp>
        <p:nvSpPr>
          <p:cNvPr id="3" name="Content Placeholder 2">
            <a:extLst>
              <a:ext uri="{FF2B5EF4-FFF2-40B4-BE49-F238E27FC236}">
                <a16:creationId xmlns:a16="http://schemas.microsoft.com/office/drawing/2014/main" id="{34ABAED8-3211-475A-81EC-5189A670A52A}"/>
              </a:ext>
            </a:extLst>
          </p:cNvPr>
          <p:cNvSpPr>
            <a:spLocks noGrp="1"/>
          </p:cNvSpPr>
          <p:nvPr>
            <p:ph idx="1"/>
          </p:nvPr>
        </p:nvSpPr>
        <p:spPr>
          <a:xfrm>
            <a:off x="763554" y="1586204"/>
            <a:ext cx="10937033" cy="4973314"/>
          </a:xfrm>
        </p:spPr>
        <p:txBody>
          <a:bodyPr>
            <a:normAutofit/>
          </a:bodyPr>
          <a:lstStyle/>
          <a:p>
            <a:r>
              <a:rPr lang="en-US" dirty="0"/>
              <a:t>Many of the problems we have discussed so far correspond to properties of the loss function at a single point it can be diﬃcult to make a single step if J(θ) is poorly conditioned at the current point θ, or if θ lies on a cliﬀ, or if θ is a saddle point hiding the opportunity to make progress downhill from the gradient.</a:t>
            </a:r>
          </a:p>
          <a:p>
            <a:pPr algn="l"/>
            <a:r>
              <a:rPr lang="en-US" b="0" i="0" dirty="0">
                <a:solidFill>
                  <a:srgbClr val="000000"/>
                </a:solidFill>
                <a:effectLst/>
                <a:latin typeface="ff3"/>
              </a:rPr>
              <a:t>Much</a:t>
            </a:r>
            <a:r>
              <a:rPr lang="en-US" b="0" i="0" dirty="0">
                <a:effectLst/>
                <a:latin typeface="ff3"/>
              </a:rPr>
              <a:t> </a:t>
            </a:r>
            <a:r>
              <a:rPr lang="en-US" b="0" i="0" dirty="0">
                <a:solidFill>
                  <a:srgbClr val="000000"/>
                </a:solidFill>
                <a:effectLst/>
                <a:latin typeface="ff3"/>
              </a:rPr>
              <a:t>of</a:t>
            </a:r>
            <a:r>
              <a:rPr lang="en-US" b="0" i="0" dirty="0">
                <a:effectLst/>
                <a:latin typeface="ff3"/>
              </a:rPr>
              <a:t> </a:t>
            </a:r>
            <a:r>
              <a:rPr lang="en-US" b="0" i="0" dirty="0">
                <a:solidFill>
                  <a:srgbClr val="000000"/>
                </a:solidFill>
                <a:effectLst/>
                <a:latin typeface="ff3"/>
              </a:rPr>
              <a:t>research</a:t>
            </a:r>
            <a:r>
              <a:rPr lang="en-US" b="0" i="0" dirty="0">
                <a:effectLst/>
                <a:latin typeface="ff3"/>
              </a:rPr>
              <a:t> </a:t>
            </a:r>
            <a:r>
              <a:rPr lang="en-US" b="0" i="0" dirty="0">
                <a:solidFill>
                  <a:srgbClr val="000000"/>
                </a:solidFill>
                <a:effectLst/>
                <a:latin typeface="ff3"/>
              </a:rPr>
              <a:t>into</a:t>
            </a:r>
            <a:r>
              <a:rPr lang="en-US" b="0" i="0" dirty="0">
                <a:effectLst/>
                <a:latin typeface="ff3"/>
              </a:rPr>
              <a:t> </a:t>
            </a:r>
            <a:r>
              <a:rPr lang="en-US" b="0" i="0" dirty="0">
                <a:solidFill>
                  <a:srgbClr val="000000"/>
                </a:solidFill>
                <a:effectLst/>
                <a:latin typeface="ff3"/>
              </a:rPr>
              <a:t>the</a:t>
            </a:r>
            <a:r>
              <a:rPr lang="en-US" b="0" i="0" dirty="0">
                <a:effectLst/>
                <a:latin typeface="ff3"/>
              </a:rPr>
              <a:t> </a:t>
            </a:r>
            <a:r>
              <a:rPr lang="en-US" b="0" i="0" dirty="0">
                <a:solidFill>
                  <a:srgbClr val="000000"/>
                </a:solidFill>
                <a:effectLst/>
                <a:latin typeface="ff3"/>
              </a:rPr>
              <a:t>diﬃculties</a:t>
            </a:r>
            <a:r>
              <a:rPr lang="en-US" b="0" i="0" dirty="0">
                <a:effectLst/>
                <a:latin typeface="ff3"/>
              </a:rPr>
              <a:t> </a:t>
            </a:r>
            <a:r>
              <a:rPr lang="en-US" b="0" i="0" dirty="0">
                <a:solidFill>
                  <a:srgbClr val="000000"/>
                </a:solidFill>
                <a:effectLst/>
                <a:latin typeface="ff3"/>
              </a:rPr>
              <a:t>of</a:t>
            </a:r>
            <a:r>
              <a:rPr lang="en-US" b="0" i="0" dirty="0">
                <a:effectLst/>
                <a:latin typeface="ff3"/>
              </a:rPr>
              <a:t> </a:t>
            </a:r>
            <a:r>
              <a:rPr lang="en-US" b="0" i="0" dirty="0">
                <a:solidFill>
                  <a:srgbClr val="000000"/>
                </a:solidFill>
                <a:effectLst/>
                <a:latin typeface="ff3"/>
              </a:rPr>
              <a:t>optimization</a:t>
            </a:r>
            <a:r>
              <a:rPr lang="en-US" b="0" i="0" dirty="0">
                <a:effectLst/>
                <a:latin typeface="ff3"/>
              </a:rPr>
              <a:t> </a:t>
            </a:r>
            <a:r>
              <a:rPr lang="en-US" b="0" i="0" dirty="0">
                <a:solidFill>
                  <a:srgbClr val="000000"/>
                </a:solidFill>
                <a:effectLst/>
                <a:latin typeface="ff3"/>
              </a:rPr>
              <a:t>has</a:t>
            </a:r>
            <a:r>
              <a:rPr lang="en-US" b="0" i="0" dirty="0">
                <a:effectLst/>
                <a:latin typeface="ff3"/>
              </a:rPr>
              <a:t> </a:t>
            </a:r>
            <a:r>
              <a:rPr lang="en-US" b="0" i="0" dirty="0">
                <a:solidFill>
                  <a:srgbClr val="000000"/>
                </a:solidFill>
                <a:effectLst/>
                <a:latin typeface="ff3"/>
              </a:rPr>
              <a:t>focused</a:t>
            </a:r>
            <a:r>
              <a:rPr lang="en-US" b="0" i="0" dirty="0">
                <a:effectLst/>
                <a:latin typeface="ff3"/>
              </a:rPr>
              <a:t> </a:t>
            </a:r>
            <a:r>
              <a:rPr lang="en-US" b="0" i="0" dirty="0">
                <a:solidFill>
                  <a:srgbClr val="000000"/>
                </a:solidFill>
                <a:effectLst/>
                <a:latin typeface="ff3"/>
              </a:rPr>
              <a:t>on</a:t>
            </a:r>
            <a:r>
              <a:rPr lang="en-US" b="0" i="0" dirty="0">
                <a:effectLst/>
                <a:latin typeface="ff3"/>
              </a:rPr>
              <a:t> </a:t>
            </a:r>
            <a:r>
              <a:rPr lang="en-US" b="0" i="0" dirty="0">
                <a:solidFill>
                  <a:srgbClr val="000000"/>
                </a:solidFill>
                <a:effectLst/>
                <a:latin typeface="ff3"/>
              </a:rPr>
              <a:t>whether training arrives at a global minimum, a local minimum, or a saddle point, but in practice, neural networks do not arrive at a critical point of any kind.</a:t>
            </a:r>
          </a:p>
          <a:p>
            <a:pPr algn="l"/>
            <a:r>
              <a:rPr lang="en-US" b="0" i="0" dirty="0">
                <a:solidFill>
                  <a:srgbClr val="000000"/>
                </a:solidFill>
                <a:effectLst/>
                <a:latin typeface="ff3"/>
              </a:rPr>
              <a:t>Many existing research directions are aimed at ﬁnding good initial points for problems that have diﬃcult global structure.</a:t>
            </a:r>
          </a:p>
          <a:p>
            <a:pPr algn="l"/>
            <a:endParaRPr lang="en-US" b="0" i="0" dirty="0">
              <a:solidFill>
                <a:srgbClr val="000000"/>
              </a:solidFill>
              <a:effectLst/>
              <a:latin typeface="ff3"/>
            </a:endParaRPr>
          </a:p>
          <a:p>
            <a:endParaRPr lang="en-IN" dirty="0"/>
          </a:p>
        </p:txBody>
      </p:sp>
    </p:spTree>
    <p:extLst>
      <p:ext uri="{BB962C8B-B14F-4D97-AF65-F5344CB8AC3E}">
        <p14:creationId xmlns:p14="http://schemas.microsoft.com/office/powerpoint/2010/main" val="413637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1F17-91D4-4F14-95A8-D1E4FA7AFEC1}"/>
              </a:ext>
            </a:extLst>
          </p:cNvPr>
          <p:cNvSpPr>
            <a:spLocks noGrp="1"/>
          </p:cNvSpPr>
          <p:nvPr>
            <p:ph type="title"/>
          </p:nvPr>
        </p:nvSpPr>
        <p:spPr>
          <a:xfrm>
            <a:off x="838200" y="365125"/>
            <a:ext cx="10515600" cy="763459"/>
          </a:xfrm>
        </p:spPr>
        <p:txBody>
          <a:bodyPr/>
          <a:lstStyle/>
          <a:p>
            <a:r>
              <a:rPr lang="en-IN" sz="4400" b="0" i="0" u="none" strike="noStrike" baseline="0" dirty="0">
                <a:latin typeface="Times New Roman" panose="02020603050405020304" pitchFamily="18" charset="0"/>
                <a:cs typeface="Times New Roman" panose="02020603050405020304" pitchFamily="18" charset="0"/>
              </a:rPr>
              <a:t>Optimization in Deep Learning </a:t>
            </a:r>
            <a:endParaRPr lang="en-IN" dirty="0"/>
          </a:p>
        </p:txBody>
      </p:sp>
      <p:sp>
        <p:nvSpPr>
          <p:cNvPr id="3" name="Content Placeholder 2">
            <a:extLst>
              <a:ext uri="{FF2B5EF4-FFF2-40B4-BE49-F238E27FC236}">
                <a16:creationId xmlns:a16="http://schemas.microsoft.com/office/drawing/2014/main" id="{7817F086-83BE-465A-85F5-24E689113373}"/>
              </a:ext>
            </a:extLst>
          </p:cNvPr>
          <p:cNvSpPr>
            <a:spLocks noGrp="1"/>
          </p:cNvSpPr>
          <p:nvPr>
            <p:ph idx="1"/>
          </p:nvPr>
        </p:nvSpPr>
        <p:spPr>
          <a:xfrm>
            <a:off x="838199" y="1532238"/>
            <a:ext cx="10892481" cy="4644725"/>
          </a:xfrm>
        </p:spPr>
        <p:txBody>
          <a:bodyPr>
            <a:normAutofit/>
          </a:bodyPr>
          <a:lstStyle/>
          <a:p>
            <a:r>
              <a:rPr lang="en-IN" sz="2400" b="0" i="0" u="none" strike="noStrike" baseline="0" dirty="0">
                <a:latin typeface="Times New Roman" panose="02020603050405020304" pitchFamily="18" charset="0"/>
                <a:cs typeface="Times New Roman" panose="02020603050405020304" pitchFamily="18" charset="0"/>
              </a:rPr>
              <a:t>Deep learning algorithms involve optimization in many contexts.</a:t>
            </a:r>
          </a:p>
          <a:p>
            <a:pPr lvl="1"/>
            <a:r>
              <a:rPr lang="en-IN" b="0" i="0" u="none" strike="noStrike" baseline="0" dirty="0">
                <a:latin typeface="Times New Roman" panose="02020603050405020304" pitchFamily="18" charset="0"/>
                <a:cs typeface="Times New Roman" panose="02020603050405020304" pitchFamily="18" charset="0"/>
              </a:rPr>
              <a:t>For example, performing inference in models such as PCA involves solving an optimization problem.</a:t>
            </a:r>
          </a:p>
          <a:p>
            <a:r>
              <a:rPr lang="en-IN" sz="2400" dirty="0">
                <a:latin typeface="Times New Roman" panose="02020603050405020304" pitchFamily="18" charset="0"/>
                <a:cs typeface="Times New Roman" panose="02020603050405020304" pitchFamily="18" charset="0"/>
              </a:rPr>
              <a:t>In this session we focus on one particular case of optimization: finding the parameters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of a neural network that significantly reduce a cost function J(</a:t>
            </a:r>
            <a:r>
              <a:rPr lang="el-GR" sz="2400" dirty="0">
                <a:latin typeface="Times New Roman" panose="02020603050405020304" pitchFamily="18" charset="0"/>
                <a:cs typeface="Times New Roman" panose="02020603050405020304" pitchFamily="18" charset="0"/>
              </a:rPr>
              <a:t>θ</a:t>
            </a:r>
            <a:r>
              <a:rPr lang="en-IN" sz="2400" dirty="0">
                <a:latin typeface="Times New Roman" panose="02020603050405020304" pitchFamily="18" charset="0"/>
                <a:cs typeface="Times New Roman" panose="02020603050405020304" pitchFamily="18" charset="0"/>
              </a:rPr>
              <a:t>),which typically includes a performance measure evaluated on the entire training set as well as additional regularization terms.</a:t>
            </a:r>
          </a:p>
        </p:txBody>
      </p:sp>
    </p:spTree>
    <p:extLst>
      <p:ext uri="{BB962C8B-B14F-4D97-AF65-F5344CB8AC3E}">
        <p14:creationId xmlns:p14="http://schemas.microsoft.com/office/powerpoint/2010/main" val="4011595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B5F5-2D15-424C-9783-1CCD5A04D7DF}"/>
              </a:ext>
            </a:extLst>
          </p:cNvPr>
          <p:cNvSpPr>
            <a:spLocks noGrp="1"/>
          </p:cNvSpPr>
          <p:nvPr>
            <p:ph type="title"/>
          </p:nvPr>
        </p:nvSpPr>
        <p:spPr>
          <a:xfrm>
            <a:off x="651588" y="322423"/>
            <a:ext cx="10515600" cy="717226"/>
          </a:xfrm>
        </p:spPr>
        <p:txBody>
          <a:bodyPr/>
          <a:lstStyle/>
          <a:p>
            <a:r>
              <a:rPr lang="en-IN" dirty="0"/>
              <a:t>Theoretical Limits of Optimization</a:t>
            </a:r>
          </a:p>
        </p:txBody>
      </p:sp>
      <p:sp>
        <p:nvSpPr>
          <p:cNvPr id="3" name="Content Placeholder 2">
            <a:extLst>
              <a:ext uri="{FF2B5EF4-FFF2-40B4-BE49-F238E27FC236}">
                <a16:creationId xmlns:a16="http://schemas.microsoft.com/office/drawing/2014/main" id="{3210C4BB-86FB-4605-BC26-8E0368D58047}"/>
              </a:ext>
            </a:extLst>
          </p:cNvPr>
          <p:cNvSpPr>
            <a:spLocks noGrp="1"/>
          </p:cNvSpPr>
          <p:nvPr>
            <p:ph idx="1"/>
          </p:nvPr>
        </p:nvSpPr>
        <p:spPr>
          <a:xfrm>
            <a:off x="838200" y="1240971"/>
            <a:ext cx="10515600" cy="4935993"/>
          </a:xfrm>
        </p:spPr>
        <p:txBody>
          <a:bodyPr>
            <a:normAutofit fontScale="77500" lnSpcReduction="20000"/>
          </a:bodyPr>
          <a:lstStyle/>
          <a:p>
            <a:pPr algn="just"/>
            <a:r>
              <a:rPr lang="en-US" dirty="0"/>
              <a:t>Some theoretical results apply only when the units of a neural network output discrete values. </a:t>
            </a:r>
          </a:p>
          <a:p>
            <a:pPr algn="just"/>
            <a:r>
              <a:rPr lang="en-US" dirty="0"/>
              <a:t>Most neural network units output smoothly increasing values that make optimization via local search feasible. </a:t>
            </a:r>
          </a:p>
          <a:p>
            <a:pPr algn="just"/>
            <a:r>
              <a:rPr lang="en-US" dirty="0"/>
              <a:t>Some theoretical results show that there exist problem classes that are intractable, but it can be diﬃcult to tell whether a particular problem falls into that class.</a:t>
            </a:r>
          </a:p>
          <a:p>
            <a:pPr algn="just"/>
            <a:r>
              <a:rPr lang="en-US" dirty="0"/>
              <a:t>Other results show that ﬁnding a solution for a network of a given size is intractable, but in practice we can ﬁnd a solution easily by using a larger network for which many more parameter settings correspond to an acceptable solution.</a:t>
            </a:r>
          </a:p>
          <a:p>
            <a:pPr algn="just"/>
            <a:r>
              <a:rPr lang="en-US" dirty="0"/>
              <a:t>Moreover, in the context of neural network training, we usually do not care about ﬁnding the exact minimum of a function, but seek only to reduce its value suﬃciently to obtain good generalization error.</a:t>
            </a:r>
          </a:p>
          <a:p>
            <a:pPr algn="just"/>
            <a:r>
              <a:rPr lang="en-US" dirty="0"/>
              <a:t>Theoretical analysis of whether an optimization algorithm can accomplish this goal is extremely diﬃcult. </a:t>
            </a:r>
          </a:p>
          <a:p>
            <a:pPr algn="just"/>
            <a:r>
              <a:rPr lang="en-US" dirty="0"/>
              <a:t>Developing more realistic bounds on the performance of optimization algorithms therefore remains an important goal for machine learning research.</a:t>
            </a:r>
            <a:endParaRPr lang="en-IN" dirty="0"/>
          </a:p>
        </p:txBody>
      </p:sp>
    </p:spTree>
    <p:extLst>
      <p:ext uri="{BB962C8B-B14F-4D97-AF65-F5344CB8AC3E}">
        <p14:creationId xmlns:p14="http://schemas.microsoft.com/office/powerpoint/2010/main" val="254229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2FE1-307C-4890-A749-E24221EF7F93}"/>
              </a:ext>
            </a:extLst>
          </p:cNvPr>
          <p:cNvSpPr>
            <a:spLocks noGrp="1"/>
          </p:cNvSpPr>
          <p:nvPr>
            <p:ph type="title"/>
          </p:nvPr>
        </p:nvSpPr>
        <p:spPr/>
        <p:txBody>
          <a:bodyPr>
            <a:normAutofit/>
          </a:bodyPr>
          <a:lstStyle/>
          <a:p>
            <a:r>
              <a:rPr lang="en-US" sz="4000" b="0" i="0" dirty="0">
                <a:solidFill>
                  <a:srgbClr val="000000"/>
                </a:solidFill>
                <a:effectLst/>
                <a:latin typeface="ff8"/>
              </a:rPr>
              <a:t>How</a:t>
            </a:r>
            <a:r>
              <a:rPr lang="en-US" sz="4000" b="0" i="0" dirty="0">
                <a:effectLst/>
                <a:latin typeface="ff8"/>
              </a:rPr>
              <a:t> </a:t>
            </a:r>
            <a:r>
              <a:rPr lang="en-US" sz="4000" b="0" i="0" dirty="0">
                <a:solidFill>
                  <a:srgbClr val="000000"/>
                </a:solidFill>
                <a:effectLst/>
                <a:latin typeface="ff8"/>
              </a:rPr>
              <a:t>Learning</a:t>
            </a:r>
            <a:r>
              <a:rPr lang="en-US" sz="4000" b="0" i="0" dirty="0">
                <a:effectLst/>
                <a:latin typeface="ff8"/>
              </a:rPr>
              <a:t> </a:t>
            </a:r>
            <a:r>
              <a:rPr lang="en-US" sz="4000" b="0" i="0" dirty="0">
                <a:solidFill>
                  <a:srgbClr val="000000"/>
                </a:solidFill>
                <a:effectLst/>
                <a:latin typeface="ff8"/>
              </a:rPr>
              <a:t>Diﬀers</a:t>
            </a:r>
            <a:r>
              <a:rPr lang="en-US" sz="4000" b="0" i="0" dirty="0">
                <a:effectLst/>
                <a:latin typeface="ff8"/>
              </a:rPr>
              <a:t> </a:t>
            </a:r>
            <a:r>
              <a:rPr lang="en-US" sz="4000" b="0" i="0" dirty="0">
                <a:solidFill>
                  <a:srgbClr val="000000"/>
                </a:solidFill>
                <a:effectLst/>
                <a:latin typeface="ff8"/>
              </a:rPr>
              <a:t>from</a:t>
            </a:r>
            <a:r>
              <a:rPr lang="en-US" sz="4000" b="0" i="0" dirty="0">
                <a:effectLst/>
                <a:latin typeface="ff8"/>
              </a:rPr>
              <a:t> </a:t>
            </a:r>
            <a:r>
              <a:rPr lang="en-US" sz="4000" b="0" i="0" dirty="0">
                <a:solidFill>
                  <a:srgbClr val="000000"/>
                </a:solidFill>
                <a:effectLst/>
                <a:latin typeface="ff8"/>
              </a:rPr>
              <a:t>Pure</a:t>
            </a:r>
            <a:r>
              <a:rPr lang="en-US" sz="4000" b="0" i="0" dirty="0">
                <a:effectLst/>
                <a:latin typeface="ff8"/>
              </a:rPr>
              <a:t> </a:t>
            </a:r>
            <a:r>
              <a:rPr lang="en-US" sz="4000" b="0" i="0" dirty="0">
                <a:solidFill>
                  <a:srgbClr val="000000"/>
                </a:solidFill>
                <a:effectLst/>
                <a:latin typeface="ff8"/>
              </a:rPr>
              <a:t>Optimization?</a:t>
            </a:r>
            <a:endParaRPr lang="en-IN" sz="4000" dirty="0"/>
          </a:p>
        </p:txBody>
      </p:sp>
      <p:sp>
        <p:nvSpPr>
          <p:cNvPr id="3" name="Content Placeholder 2">
            <a:extLst>
              <a:ext uri="{FF2B5EF4-FFF2-40B4-BE49-F238E27FC236}">
                <a16:creationId xmlns:a16="http://schemas.microsoft.com/office/drawing/2014/main" id="{64E75C1F-B12A-465C-BE67-F5DE64BFBD3E}"/>
              </a:ext>
            </a:extLst>
          </p:cNvPr>
          <p:cNvSpPr>
            <a:spLocks noGrp="1"/>
          </p:cNvSpPr>
          <p:nvPr>
            <p:ph idx="1"/>
          </p:nvPr>
        </p:nvSpPr>
        <p:spPr>
          <a:xfrm>
            <a:off x="838200" y="1825625"/>
            <a:ext cx="10752438" cy="4351338"/>
          </a:xfrm>
        </p:spPr>
        <p:txBody>
          <a:bodyPr>
            <a:normAutofit fontScale="92500" lnSpcReduction="10000"/>
          </a:bodyPr>
          <a:lstStyle/>
          <a:p>
            <a:r>
              <a:rPr lang="en-US" dirty="0"/>
              <a:t>Optimization algorithms used for training of deep models diﬀer from traditional optimization algorithms in several ways. </a:t>
            </a:r>
          </a:p>
          <a:p>
            <a:r>
              <a:rPr lang="en-US" dirty="0"/>
              <a:t>Machine learning usually acts indirectly. </a:t>
            </a:r>
          </a:p>
          <a:p>
            <a:r>
              <a:rPr lang="en-US" dirty="0"/>
              <a:t>In most machine learning scenarios, we care about some performance measure P, that is deﬁned with respect to the test set and may also be intractable. We therefore optimize P only indirectly. </a:t>
            </a:r>
          </a:p>
          <a:p>
            <a:r>
              <a:rPr lang="en-US" dirty="0"/>
              <a:t>We reduce a diﬀerent cost function J(θ) in the hope that doing so will improve P. This is in contrast to pure optimization, where minimizing J is a goal in and of itself. Optimization algorithms for training deep models also typically include some specialization on the speciﬁc structure of machine learning objective functions.</a:t>
            </a:r>
            <a:endParaRPr lang="en-IN" dirty="0"/>
          </a:p>
        </p:txBody>
      </p:sp>
    </p:spTree>
    <p:extLst>
      <p:ext uri="{BB962C8B-B14F-4D97-AF65-F5344CB8AC3E}">
        <p14:creationId xmlns:p14="http://schemas.microsoft.com/office/powerpoint/2010/main" val="8490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4B19-E347-4A70-BE4D-AB053056F9C7}"/>
              </a:ext>
            </a:extLst>
          </p:cNvPr>
          <p:cNvSpPr>
            <a:spLocks noGrp="1"/>
          </p:cNvSpPr>
          <p:nvPr>
            <p:ph type="title"/>
          </p:nvPr>
        </p:nvSpPr>
        <p:spPr>
          <a:xfrm>
            <a:off x="838200" y="365126"/>
            <a:ext cx="10515600" cy="779934"/>
          </a:xfrm>
        </p:spPr>
        <p:txBody>
          <a:bodyPr>
            <a:normAutofit fontScale="90000"/>
          </a:bodyPr>
          <a:lstStyle/>
          <a:p>
            <a:r>
              <a:rPr lang="en-US" b="0" i="0" dirty="0">
                <a:solidFill>
                  <a:srgbClr val="000000"/>
                </a:solidFill>
                <a:effectLst/>
                <a:latin typeface="ff8"/>
              </a:rPr>
              <a:t>How</a:t>
            </a:r>
            <a:r>
              <a:rPr lang="en-US" b="0" i="0" dirty="0">
                <a:effectLst/>
                <a:latin typeface="ff8"/>
              </a:rPr>
              <a:t> </a:t>
            </a:r>
            <a:r>
              <a:rPr lang="en-US" b="0" i="0" dirty="0">
                <a:solidFill>
                  <a:srgbClr val="000000"/>
                </a:solidFill>
                <a:effectLst/>
                <a:latin typeface="ff8"/>
              </a:rPr>
              <a:t>Learning</a:t>
            </a:r>
            <a:r>
              <a:rPr lang="en-US" b="0" i="0" dirty="0">
                <a:effectLst/>
                <a:latin typeface="ff8"/>
              </a:rPr>
              <a:t> </a:t>
            </a:r>
            <a:r>
              <a:rPr lang="en-US" b="0" i="0" dirty="0">
                <a:solidFill>
                  <a:srgbClr val="000000"/>
                </a:solidFill>
                <a:effectLst/>
                <a:latin typeface="ff8"/>
              </a:rPr>
              <a:t>Diﬀers</a:t>
            </a:r>
            <a:r>
              <a:rPr lang="en-US" b="0" i="0" dirty="0">
                <a:effectLst/>
                <a:latin typeface="ff8"/>
              </a:rPr>
              <a:t> </a:t>
            </a:r>
            <a:r>
              <a:rPr lang="en-US" b="0" i="0" dirty="0">
                <a:solidFill>
                  <a:srgbClr val="000000"/>
                </a:solidFill>
                <a:effectLst/>
                <a:latin typeface="ff8"/>
              </a:rPr>
              <a:t>from</a:t>
            </a:r>
            <a:r>
              <a:rPr lang="en-US" b="0" i="0" dirty="0">
                <a:effectLst/>
                <a:latin typeface="ff8"/>
              </a:rPr>
              <a:t> </a:t>
            </a:r>
            <a:r>
              <a:rPr lang="en-US" b="0" i="0" dirty="0">
                <a:solidFill>
                  <a:srgbClr val="000000"/>
                </a:solidFill>
                <a:effectLst/>
                <a:latin typeface="ff8"/>
              </a:rPr>
              <a:t>Pure</a:t>
            </a:r>
            <a:r>
              <a:rPr lang="en-US" b="0" i="0" dirty="0">
                <a:effectLst/>
                <a:latin typeface="ff8"/>
              </a:rPr>
              <a:t> </a:t>
            </a:r>
            <a:r>
              <a:rPr lang="en-US" b="0" i="0" dirty="0">
                <a:solidFill>
                  <a:srgbClr val="000000"/>
                </a:solidFill>
                <a:effectLst/>
                <a:latin typeface="ff8"/>
              </a:rPr>
              <a:t>Optimization?</a:t>
            </a:r>
            <a:endParaRPr lang="en-IN" dirty="0"/>
          </a:p>
        </p:txBody>
      </p:sp>
      <p:sp>
        <p:nvSpPr>
          <p:cNvPr id="3" name="Content Placeholder 2">
            <a:extLst>
              <a:ext uri="{FF2B5EF4-FFF2-40B4-BE49-F238E27FC236}">
                <a16:creationId xmlns:a16="http://schemas.microsoft.com/office/drawing/2014/main" id="{867B081C-0B9B-437C-9C1B-138FD1066160}"/>
              </a:ext>
            </a:extLst>
          </p:cNvPr>
          <p:cNvSpPr>
            <a:spLocks noGrp="1"/>
          </p:cNvSpPr>
          <p:nvPr>
            <p:ph idx="1"/>
          </p:nvPr>
        </p:nvSpPr>
        <p:spPr>
          <a:xfrm>
            <a:off x="838200" y="1414462"/>
            <a:ext cx="10515600" cy="4351338"/>
          </a:xfrm>
        </p:spPr>
        <p:txBody>
          <a:bodyPr>
            <a:normAutofit/>
          </a:bodyPr>
          <a:lstStyle/>
          <a:p>
            <a:pPr algn="l"/>
            <a:r>
              <a:rPr lang="en-US" b="0" i="0" dirty="0">
                <a:solidFill>
                  <a:srgbClr val="000000"/>
                </a:solidFill>
                <a:effectLst/>
                <a:latin typeface="ff3"/>
              </a:rPr>
              <a:t>The cost function can be written as an average over the training set, such as</a:t>
            </a:r>
          </a:p>
          <a:p>
            <a:pPr algn="l"/>
            <a:endParaRPr lang="en-US" dirty="0">
              <a:solidFill>
                <a:srgbClr val="000000"/>
              </a:solidFill>
              <a:latin typeface="ff3"/>
            </a:endParaRPr>
          </a:p>
          <a:p>
            <a:pPr algn="l"/>
            <a:endParaRPr lang="en-US" b="0" i="0" dirty="0">
              <a:solidFill>
                <a:srgbClr val="000000"/>
              </a:solidFill>
              <a:effectLst/>
              <a:latin typeface="ff3"/>
            </a:endParaRPr>
          </a:p>
          <a:p>
            <a:pPr algn="l"/>
            <a:r>
              <a:rPr lang="en-US" b="0" i="0" dirty="0">
                <a:solidFill>
                  <a:srgbClr val="000000"/>
                </a:solidFill>
                <a:effectLst/>
                <a:latin typeface="ff3"/>
              </a:rPr>
              <a:t>Where L is the per-example loss function, f(</a:t>
            </a:r>
            <a:r>
              <a:rPr lang="en-US" b="0" i="0" dirty="0" err="1">
                <a:solidFill>
                  <a:srgbClr val="000000"/>
                </a:solidFill>
                <a:effectLst/>
                <a:latin typeface="ff3"/>
              </a:rPr>
              <a:t>x;θ</a:t>
            </a:r>
            <a:r>
              <a:rPr lang="en-US" b="0" i="0" dirty="0">
                <a:solidFill>
                  <a:srgbClr val="000000"/>
                </a:solidFill>
                <a:effectLst/>
                <a:latin typeface="ff3"/>
              </a:rPr>
              <a:t>) is the predicted output when the input is x, and </a:t>
            </a:r>
            <a:r>
              <a:rPr lang="en-US" b="0" i="1" dirty="0" err="1">
                <a:solidFill>
                  <a:srgbClr val="000000"/>
                </a:solidFill>
                <a:effectLst/>
                <a:latin typeface="ff3"/>
              </a:rPr>
              <a:t>p</a:t>
            </a:r>
            <a:r>
              <a:rPr lang="en-US" sz="2400" b="0" i="1" dirty="0" err="1">
                <a:solidFill>
                  <a:srgbClr val="000000"/>
                </a:solidFill>
                <a:effectLst/>
                <a:latin typeface="ff3"/>
              </a:rPr>
              <a:t>^</a:t>
            </a:r>
            <a:r>
              <a:rPr lang="en-US" b="0" i="1" dirty="0" err="1">
                <a:solidFill>
                  <a:srgbClr val="000000"/>
                </a:solidFill>
                <a:effectLst/>
                <a:latin typeface="ff3"/>
              </a:rPr>
              <a:t>data</a:t>
            </a:r>
            <a:r>
              <a:rPr lang="en-US" b="0" i="1" dirty="0">
                <a:solidFill>
                  <a:srgbClr val="000000"/>
                </a:solidFill>
                <a:effectLst/>
                <a:latin typeface="ff3"/>
              </a:rPr>
              <a:t> </a:t>
            </a:r>
            <a:r>
              <a:rPr lang="en-US" b="0" i="0" dirty="0">
                <a:solidFill>
                  <a:srgbClr val="000000"/>
                </a:solidFill>
                <a:effectLst/>
                <a:latin typeface="ff3"/>
              </a:rPr>
              <a:t>is the empirical distribution.</a:t>
            </a:r>
          </a:p>
          <a:p>
            <a:pPr algn="l"/>
            <a:r>
              <a:rPr lang="en-US" b="0" i="0" dirty="0">
                <a:solidFill>
                  <a:srgbClr val="000000"/>
                </a:solidFill>
                <a:effectLst/>
                <a:latin typeface="ff3"/>
              </a:rPr>
              <a:t>We would usually prefer to minimize the corresponding objective function where the expectation is taken across the data-generating distribution </a:t>
            </a:r>
            <a:r>
              <a:rPr lang="en-US" b="0" i="1" dirty="0" err="1">
                <a:solidFill>
                  <a:srgbClr val="000000"/>
                </a:solidFill>
                <a:effectLst/>
                <a:latin typeface="ff3"/>
              </a:rPr>
              <a:t>pdata</a:t>
            </a:r>
            <a:r>
              <a:rPr lang="en-US" b="0" i="0" dirty="0">
                <a:solidFill>
                  <a:srgbClr val="000000"/>
                </a:solidFill>
                <a:effectLst/>
                <a:latin typeface="ff3"/>
              </a:rPr>
              <a:t> rather than just over the ﬁnite training set.</a:t>
            </a:r>
          </a:p>
          <a:p>
            <a:endParaRPr lang="en-IN" dirty="0"/>
          </a:p>
        </p:txBody>
      </p:sp>
      <p:pic>
        <p:nvPicPr>
          <p:cNvPr id="5" name="Picture 4">
            <a:extLst>
              <a:ext uri="{FF2B5EF4-FFF2-40B4-BE49-F238E27FC236}">
                <a16:creationId xmlns:a16="http://schemas.microsoft.com/office/drawing/2014/main" id="{3A6F0AD7-14DD-4C0F-AA8E-A368B939EC34}"/>
              </a:ext>
            </a:extLst>
          </p:cNvPr>
          <p:cNvPicPr>
            <a:picLocks noChangeAspect="1"/>
          </p:cNvPicPr>
          <p:nvPr/>
        </p:nvPicPr>
        <p:blipFill>
          <a:blip r:embed="rId2"/>
          <a:stretch>
            <a:fillRect/>
          </a:stretch>
        </p:blipFill>
        <p:spPr>
          <a:xfrm>
            <a:off x="2187100" y="1972546"/>
            <a:ext cx="6349344" cy="1006989"/>
          </a:xfrm>
          <a:prstGeom prst="rect">
            <a:avLst/>
          </a:prstGeom>
        </p:spPr>
      </p:pic>
      <p:sp>
        <p:nvSpPr>
          <p:cNvPr id="7" name="TextBox 6">
            <a:extLst>
              <a:ext uri="{FF2B5EF4-FFF2-40B4-BE49-F238E27FC236}">
                <a16:creationId xmlns:a16="http://schemas.microsoft.com/office/drawing/2014/main" id="{CE6E5E75-9F0B-4A58-BF90-0DB71330AF0F}"/>
              </a:ext>
            </a:extLst>
          </p:cNvPr>
          <p:cNvSpPr txBox="1"/>
          <p:nvPr/>
        </p:nvSpPr>
        <p:spPr>
          <a:xfrm>
            <a:off x="5972431" y="2734506"/>
            <a:ext cx="6096000" cy="369332"/>
          </a:xfrm>
          <a:prstGeom prst="rect">
            <a:avLst/>
          </a:prstGeom>
          <a:noFill/>
        </p:spPr>
        <p:txBody>
          <a:bodyPr wrap="square">
            <a:spAutoFit/>
          </a:bodyPr>
          <a:lstStyle/>
          <a:p>
            <a:r>
              <a:rPr lang="en-US" b="0" i="0" dirty="0">
                <a:solidFill>
                  <a:srgbClr val="000000"/>
                </a:solidFill>
                <a:effectLst/>
                <a:latin typeface="ff3"/>
              </a:rPr>
              <a:t>an</a:t>
            </a:r>
            <a:r>
              <a:rPr lang="en-US" b="0" i="0" dirty="0">
                <a:effectLst/>
                <a:latin typeface="ff3"/>
              </a:rPr>
              <a:t> </a:t>
            </a:r>
            <a:r>
              <a:rPr lang="en-US" b="0" i="0" dirty="0">
                <a:solidFill>
                  <a:srgbClr val="000000"/>
                </a:solidFill>
                <a:effectLst/>
                <a:latin typeface="ff3"/>
              </a:rPr>
              <a:t>objective</a:t>
            </a:r>
            <a:r>
              <a:rPr lang="en-US" b="0" i="0" dirty="0">
                <a:effectLst/>
                <a:latin typeface="ff3"/>
              </a:rPr>
              <a:t> </a:t>
            </a:r>
            <a:r>
              <a:rPr lang="en-US" b="0" i="0" dirty="0">
                <a:solidFill>
                  <a:srgbClr val="000000"/>
                </a:solidFill>
                <a:effectLst/>
                <a:latin typeface="ff3"/>
              </a:rPr>
              <a:t>function</a:t>
            </a:r>
            <a:r>
              <a:rPr lang="en-US" b="0" i="0" dirty="0">
                <a:effectLst/>
                <a:latin typeface="ff3"/>
              </a:rPr>
              <a:t> </a:t>
            </a:r>
            <a:r>
              <a:rPr lang="en-US" b="0" i="0" dirty="0">
                <a:solidFill>
                  <a:srgbClr val="000000"/>
                </a:solidFill>
                <a:effectLst/>
                <a:latin typeface="ff3"/>
              </a:rPr>
              <a:t>with</a:t>
            </a:r>
            <a:r>
              <a:rPr lang="en-US" b="0" i="0" dirty="0">
                <a:effectLst/>
                <a:latin typeface="ff3"/>
              </a:rPr>
              <a:t> </a:t>
            </a:r>
            <a:r>
              <a:rPr lang="en-US" b="0" i="0" dirty="0">
                <a:solidFill>
                  <a:srgbClr val="000000"/>
                </a:solidFill>
                <a:effectLst/>
                <a:latin typeface="ff3"/>
              </a:rPr>
              <a:t>respect</a:t>
            </a:r>
            <a:r>
              <a:rPr lang="en-US" b="0" i="0" dirty="0">
                <a:effectLst/>
                <a:latin typeface="ff3"/>
              </a:rPr>
              <a:t> </a:t>
            </a:r>
            <a:r>
              <a:rPr lang="en-US" b="0" i="0" dirty="0">
                <a:solidFill>
                  <a:srgbClr val="000000"/>
                </a:solidFill>
                <a:effectLst/>
                <a:latin typeface="ff3"/>
              </a:rPr>
              <a:t>to</a:t>
            </a:r>
            <a:r>
              <a:rPr lang="en-US" b="0" i="0" dirty="0">
                <a:effectLst/>
                <a:latin typeface="ff3"/>
              </a:rPr>
              <a:t> </a:t>
            </a:r>
            <a:r>
              <a:rPr lang="en-US" b="0" i="0" dirty="0">
                <a:solidFill>
                  <a:srgbClr val="000000"/>
                </a:solidFill>
                <a:effectLst/>
                <a:latin typeface="ff3"/>
              </a:rPr>
              <a:t>the</a:t>
            </a:r>
            <a:r>
              <a:rPr lang="en-US" b="0" i="0" dirty="0">
                <a:effectLst/>
                <a:latin typeface="ff3"/>
              </a:rPr>
              <a:t> </a:t>
            </a:r>
            <a:r>
              <a:rPr lang="en-US" b="0" i="0" dirty="0">
                <a:solidFill>
                  <a:srgbClr val="000000"/>
                </a:solidFill>
                <a:effectLst/>
                <a:latin typeface="ff3"/>
              </a:rPr>
              <a:t>training</a:t>
            </a:r>
            <a:r>
              <a:rPr lang="en-US" b="0" i="0" dirty="0">
                <a:effectLst/>
                <a:latin typeface="ff3"/>
              </a:rPr>
              <a:t> </a:t>
            </a:r>
            <a:r>
              <a:rPr lang="en-US" b="0" i="0" dirty="0">
                <a:solidFill>
                  <a:srgbClr val="000000"/>
                </a:solidFill>
                <a:effectLst/>
                <a:latin typeface="ff3"/>
              </a:rPr>
              <a:t>set.</a:t>
            </a:r>
            <a:endParaRPr lang="en-IN" dirty="0"/>
          </a:p>
        </p:txBody>
      </p:sp>
      <p:pic>
        <p:nvPicPr>
          <p:cNvPr id="9" name="Picture 8">
            <a:extLst>
              <a:ext uri="{FF2B5EF4-FFF2-40B4-BE49-F238E27FC236}">
                <a16:creationId xmlns:a16="http://schemas.microsoft.com/office/drawing/2014/main" id="{B7670B00-9029-4334-8390-E3F9E0ACBEBF}"/>
              </a:ext>
            </a:extLst>
          </p:cNvPr>
          <p:cNvPicPr>
            <a:picLocks noChangeAspect="1"/>
          </p:cNvPicPr>
          <p:nvPr/>
        </p:nvPicPr>
        <p:blipFill>
          <a:blip r:embed="rId3"/>
          <a:stretch>
            <a:fillRect/>
          </a:stretch>
        </p:blipFill>
        <p:spPr>
          <a:xfrm>
            <a:off x="3361995" y="5337339"/>
            <a:ext cx="4818178" cy="951059"/>
          </a:xfrm>
          <a:prstGeom prst="rect">
            <a:avLst/>
          </a:prstGeom>
        </p:spPr>
      </p:pic>
      <p:sp>
        <p:nvSpPr>
          <p:cNvPr id="11" name="TextBox 10">
            <a:extLst>
              <a:ext uri="{FF2B5EF4-FFF2-40B4-BE49-F238E27FC236}">
                <a16:creationId xmlns:a16="http://schemas.microsoft.com/office/drawing/2014/main" id="{DD6D5F55-D474-47D7-9B3E-403CCA03134B}"/>
              </a:ext>
            </a:extLst>
          </p:cNvPr>
          <p:cNvSpPr txBox="1"/>
          <p:nvPr/>
        </p:nvSpPr>
        <p:spPr>
          <a:xfrm>
            <a:off x="1466335" y="6123542"/>
            <a:ext cx="10725665" cy="369332"/>
          </a:xfrm>
          <a:prstGeom prst="rect">
            <a:avLst/>
          </a:prstGeom>
          <a:noFill/>
        </p:spPr>
        <p:txBody>
          <a:bodyPr wrap="square">
            <a:spAutoFit/>
          </a:bodyPr>
          <a:lstStyle/>
          <a:p>
            <a:pPr algn="l"/>
            <a:r>
              <a:rPr lang="en-US" b="0" i="0" dirty="0">
                <a:solidFill>
                  <a:srgbClr val="000000"/>
                </a:solidFill>
                <a:effectLst/>
                <a:latin typeface="ff3"/>
              </a:rPr>
              <a:t>The goal of a machine learning algorithm is to reduce the expected generalization error</a:t>
            </a:r>
          </a:p>
        </p:txBody>
      </p:sp>
      <p:sp>
        <p:nvSpPr>
          <p:cNvPr id="13" name="TextBox 12">
            <a:extLst>
              <a:ext uri="{FF2B5EF4-FFF2-40B4-BE49-F238E27FC236}">
                <a16:creationId xmlns:a16="http://schemas.microsoft.com/office/drawing/2014/main" id="{CA64A393-9AED-4A4C-9293-AEF73A64D14F}"/>
              </a:ext>
            </a:extLst>
          </p:cNvPr>
          <p:cNvSpPr txBox="1"/>
          <p:nvPr/>
        </p:nvSpPr>
        <p:spPr>
          <a:xfrm>
            <a:off x="8305800" y="5604430"/>
            <a:ext cx="552974" cy="923330"/>
          </a:xfrm>
          <a:prstGeom prst="rect">
            <a:avLst/>
          </a:prstGeom>
          <a:noFill/>
        </p:spPr>
        <p:txBody>
          <a:bodyPr wrap="square">
            <a:spAutoFit/>
          </a:bodyPr>
          <a:lstStyle/>
          <a:p>
            <a:pPr algn="l"/>
            <a:r>
              <a:rPr lang="en-IN" b="0" i="0" dirty="0">
                <a:solidFill>
                  <a:srgbClr val="FF0000"/>
                </a:solidFill>
                <a:effectLst/>
                <a:latin typeface="ff12"/>
              </a:rPr>
              <a:t>Risk</a:t>
            </a:r>
          </a:p>
          <a:p>
            <a:br>
              <a:rPr lang="en-IN" dirty="0"/>
            </a:br>
            <a:endParaRPr lang="en-IN" dirty="0"/>
          </a:p>
        </p:txBody>
      </p:sp>
    </p:spTree>
    <p:extLst>
      <p:ext uri="{BB962C8B-B14F-4D97-AF65-F5344CB8AC3E}">
        <p14:creationId xmlns:p14="http://schemas.microsoft.com/office/powerpoint/2010/main" val="101006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4E26-A880-4BCA-A63F-FBF5E31415B1}"/>
              </a:ext>
            </a:extLst>
          </p:cNvPr>
          <p:cNvSpPr>
            <a:spLocks noGrp="1"/>
          </p:cNvSpPr>
          <p:nvPr>
            <p:ph type="title"/>
          </p:nvPr>
        </p:nvSpPr>
        <p:spPr>
          <a:xfrm>
            <a:off x="838200" y="247091"/>
            <a:ext cx="10515600" cy="878789"/>
          </a:xfrm>
        </p:spPr>
        <p:txBody>
          <a:bodyPr/>
          <a:lstStyle/>
          <a:p>
            <a:r>
              <a:rPr lang="en-IN" b="0" i="0" dirty="0">
                <a:solidFill>
                  <a:srgbClr val="000000"/>
                </a:solidFill>
                <a:effectLst/>
                <a:latin typeface="ff11"/>
              </a:rPr>
              <a:t>Empirical</a:t>
            </a:r>
            <a:r>
              <a:rPr lang="en-IN" b="0" i="0" dirty="0">
                <a:effectLst/>
                <a:latin typeface="ff11"/>
              </a:rPr>
              <a:t> </a:t>
            </a:r>
            <a:r>
              <a:rPr lang="en-IN" b="0" i="0" dirty="0">
                <a:solidFill>
                  <a:srgbClr val="000000"/>
                </a:solidFill>
                <a:effectLst/>
                <a:latin typeface="ff11"/>
              </a:rPr>
              <a:t>Risk</a:t>
            </a:r>
            <a:r>
              <a:rPr lang="en-IN" b="0" i="0" dirty="0">
                <a:effectLst/>
                <a:latin typeface="ff11"/>
              </a:rPr>
              <a:t> </a:t>
            </a:r>
            <a:r>
              <a:rPr lang="en-IN" b="0" i="0" dirty="0">
                <a:solidFill>
                  <a:srgbClr val="000000"/>
                </a:solidFill>
                <a:effectLst/>
                <a:latin typeface="ff11"/>
              </a:rPr>
              <a:t>Minimization</a:t>
            </a:r>
            <a:endParaRPr lang="en-IN" dirty="0"/>
          </a:p>
        </p:txBody>
      </p:sp>
      <p:sp>
        <p:nvSpPr>
          <p:cNvPr id="3" name="Content Placeholder 2">
            <a:extLst>
              <a:ext uri="{FF2B5EF4-FFF2-40B4-BE49-F238E27FC236}">
                <a16:creationId xmlns:a16="http://schemas.microsoft.com/office/drawing/2014/main" id="{58F57E4E-5940-40BE-9E7B-BB3893EC551A}"/>
              </a:ext>
            </a:extLst>
          </p:cNvPr>
          <p:cNvSpPr>
            <a:spLocks noGrp="1"/>
          </p:cNvSpPr>
          <p:nvPr>
            <p:ph idx="1"/>
          </p:nvPr>
        </p:nvSpPr>
        <p:spPr>
          <a:xfrm>
            <a:off x="838200" y="1380782"/>
            <a:ext cx="10515600" cy="4351338"/>
          </a:xfrm>
        </p:spPr>
        <p:txBody>
          <a:bodyPr>
            <a:normAutofit lnSpcReduction="10000"/>
          </a:bodyPr>
          <a:lstStyle/>
          <a:p>
            <a:r>
              <a:rPr lang="en-US" dirty="0"/>
              <a:t>The simplest way to convert a machine learning problem as an optimization problem is to minimize the expected loss on the training set. </a:t>
            </a:r>
          </a:p>
          <a:p>
            <a:r>
              <a:rPr lang="en-US" dirty="0"/>
              <a:t>This means replacing the true distribution p(x, y) with the empirical distribution p^(x, y) deﬁned by the training set. </a:t>
            </a:r>
          </a:p>
          <a:p>
            <a:r>
              <a:rPr lang="en-US" dirty="0"/>
              <a:t>The empirical risk;</a:t>
            </a:r>
          </a:p>
          <a:p>
            <a:endParaRPr lang="en-US" dirty="0"/>
          </a:p>
          <a:p>
            <a:endParaRPr lang="en-US" dirty="0"/>
          </a:p>
          <a:p>
            <a:r>
              <a:rPr lang="en-US" dirty="0"/>
              <a:t>The training process based on minimizing this average training error is known as </a:t>
            </a:r>
            <a:r>
              <a:rPr lang="en-US" i="1" dirty="0">
                <a:solidFill>
                  <a:srgbClr val="FF0000"/>
                </a:solidFill>
              </a:rPr>
              <a:t>empirical risk minimization</a:t>
            </a:r>
            <a:r>
              <a:rPr lang="en-US" dirty="0"/>
              <a:t>.</a:t>
            </a:r>
            <a:endParaRPr lang="en-IN" dirty="0"/>
          </a:p>
        </p:txBody>
      </p:sp>
      <p:pic>
        <p:nvPicPr>
          <p:cNvPr id="7" name="Picture 6">
            <a:extLst>
              <a:ext uri="{FF2B5EF4-FFF2-40B4-BE49-F238E27FC236}">
                <a16:creationId xmlns:a16="http://schemas.microsoft.com/office/drawing/2014/main" id="{F674F77D-D443-4E6B-8214-C32FB7F92226}"/>
              </a:ext>
            </a:extLst>
          </p:cNvPr>
          <p:cNvPicPr>
            <a:picLocks noChangeAspect="1"/>
          </p:cNvPicPr>
          <p:nvPr/>
        </p:nvPicPr>
        <p:blipFill>
          <a:blip r:embed="rId2"/>
          <a:stretch>
            <a:fillRect/>
          </a:stretch>
        </p:blipFill>
        <p:spPr>
          <a:xfrm>
            <a:off x="2147523" y="3704732"/>
            <a:ext cx="6976950" cy="978681"/>
          </a:xfrm>
          <a:prstGeom prst="rect">
            <a:avLst/>
          </a:prstGeom>
        </p:spPr>
      </p:pic>
    </p:spTree>
    <p:extLst>
      <p:ext uri="{BB962C8B-B14F-4D97-AF65-F5344CB8AC3E}">
        <p14:creationId xmlns:p14="http://schemas.microsoft.com/office/powerpoint/2010/main" val="324160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06B5-45B2-45D9-A6E7-55ACB0B00E67}"/>
              </a:ext>
            </a:extLst>
          </p:cNvPr>
          <p:cNvSpPr>
            <a:spLocks noGrp="1"/>
          </p:cNvSpPr>
          <p:nvPr>
            <p:ph type="title"/>
          </p:nvPr>
        </p:nvSpPr>
        <p:spPr>
          <a:xfrm>
            <a:off x="838200" y="365126"/>
            <a:ext cx="10515600" cy="812886"/>
          </a:xfrm>
        </p:spPr>
        <p:txBody>
          <a:bodyPr/>
          <a:lstStyle/>
          <a:p>
            <a:r>
              <a:rPr lang="en-IN" b="0" i="0" dirty="0">
                <a:solidFill>
                  <a:srgbClr val="000000"/>
                </a:solidFill>
                <a:effectLst/>
                <a:latin typeface="ff11"/>
              </a:rPr>
              <a:t>Empirical</a:t>
            </a:r>
            <a:r>
              <a:rPr lang="en-IN" b="0" i="0" dirty="0">
                <a:effectLst/>
                <a:latin typeface="ff11"/>
              </a:rPr>
              <a:t> </a:t>
            </a:r>
            <a:r>
              <a:rPr lang="en-IN" b="0" i="0" dirty="0">
                <a:solidFill>
                  <a:srgbClr val="000000"/>
                </a:solidFill>
                <a:effectLst/>
                <a:latin typeface="ff11"/>
              </a:rPr>
              <a:t>Risk</a:t>
            </a:r>
            <a:r>
              <a:rPr lang="en-IN" b="0" i="0" dirty="0">
                <a:effectLst/>
                <a:latin typeface="ff11"/>
              </a:rPr>
              <a:t> </a:t>
            </a:r>
            <a:r>
              <a:rPr lang="en-IN" b="0" i="0" dirty="0">
                <a:solidFill>
                  <a:srgbClr val="000000"/>
                </a:solidFill>
                <a:effectLst/>
                <a:latin typeface="ff11"/>
              </a:rPr>
              <a:t>Minimization</a:t>
            </a:r>
            <a:endParaRPr lang="en-IN" dirty="0"/>
          </a:p>
        </p:txBody>
      </p:sp>
      <p:sp>
        <p:nvSpPr>
          <p:cNvPr id="3" name="Content Placeholder 2">
            <a:extLst>
              <a:ext uri="{FF2B5EF4-FFF2-40B4-BE49-F238E27FC236}">
                <a16:creationId xmlns:a16="http://schemas.microsoft.com/office/drawing/2014/main" id="{DAA896F1-1E75-4B88-85C6-902013F3B5FB}"/>
              </a:ext>
            </a:extLst>
          </p:cNvPr>
          <p:cNvSpPr>
            <a:spLocks noGrp="1"/>
          </p:cNvSpPr>
          <p:nvPr>
            <p:ph idx="1"/>
          </p:nvPr>
        </p:nvSpPr>
        <p:spPr>
          <a:xfrm>
            <a:off x="838200" y="1471398"/>
            <a:ext cx="10515600" cy="4351338"/>
          </a:xfrm>
        </p:spPr>
        <p:txBody>
          <a:bodyPr>
            <a:normAutofit fontScale="92500" lnSpcReduction="20000"/>
          </a:bodyPr>
          <a:lstStyle/>
          <a:p>
            <a:pPr algn="l"/>
            <a:r>
              <a:rPr lang="en-US" dirty="0">
                <a:solidFill>
                  <a:srgbClr val="000000"/>
                </a:solidFill>
                <a:latin typeface="ff3"/>
              </a:rPr>
              <a:t>E</a:t>
            </a:r>
            <a:r>
              <a:rPr lang="en-US" b="0" i="0" dirty="0">
                <a:solidFill>
                  <a:srgbClr val="000000"/>
                </a:solidFill>
                <a:effectLst/>
                <a:latin typeface="ff3"/>
              </a:rPr>
              <a:t>mpirical risk minimization is prone to overﬁtting. </a:t>
            </a:r>
          </a:p>
          <a:p>
            <a:pPr algn="l"/>
            <a:r>
              <a:rPr lang="en-US" b="0" i="0" dirty="0">
                <a:solidFill>
                  <a:srgbClr val="000000"/>
                </a:solidFill>
                <a:effectLst/>
                <a:latin typeface="ff3"/>
              </a:rPr>
              <a:t>Models with high capacity can simply memorize the training set. </a:t>
            </a:r>
          </a:p>
          <a:p>
            <a:pPr algn="l"/>
            <a:r>
              <a:rPr lang="en-US" b="0" i="0" dirty="0">
                <a:solidFill>
                  <a:srgbClr val="000000"/>
                </a:solidFill>
                <a:effectLst/>
                <a:latin typeface="ff3"/>
              </a:rPr>
              <a:t>In many cases, empirical risk minimization is not really feasible. </a:t>
            </a:r>
          </a:p>
          <a:p>
            <a:pPr algn="l"/>
            <a:r>
              <a:rPr lang="en-US" b="0" i="0" dirty="0">
                <a:solidFill>
                  <a:srgbClr val="000000"/>
                </a:solidFill>
                <a:effectLst/>
                <a:latin typeface="ff3"/>
              </a:rPr>
              <a:t>The most eﬀective modern optimization algorithms are based on gradient descent, but many useful loss functions, such as 0-1 loss, have no useful derivatives (the derivative is either zero or undeﬁned everywhere). </a:t>
            </a:r>
          </a:p>
          <a:p>
            <a:pPr algn="l"/>
            <a:endParaRPr lang="en-US" dirty="0">
              <a:solidFill>
                <a:srgbClr val="000000"/>
              </a:solidFill>
              <a:latin typeface="ff3"/>
            </a:endParaRPr>
          </a:p>
          <a:p>
            <a:pPr algn="l"/>
            <a:r>
              <a:rPr lang="en-US" b="0" i="0" dirty="0">
                <a:solidFill>
                  <a:srgbClr val="000000"/>
                </a:solidFill>
                <a:effectLst/>
                <a:latin typeface="ff3"/>
              </a:rPr>
              <a:t>Hence, in the context of deep learning, we rarely use empirical risk minimization. </a:t>
            </a:r>
          </a:p>
          <a:p>
            <a:pPr algn="l"/>
            <a:r>
              <a:rPr lang="en-US" b="0" i="0" dirty="0">
                <a:solidFill>
                  <a:srgbClr val="000000"/>
                </a:solidFill>
                <a:effectLst/>
                <a:latin typeface="ff3"/>
              </a:rPr>
              <a:t>Instead, we must use a slightly diﬀerent approach, in which the quantity that we actually optimize is even more diﬀerent from the quantity that we truly want to optimize.</a:t>
            </a:r>
          </a:p>
          <a:p>
            <a:endParaRPr lang="en-IN" dirty="0"/>
          </a:p>
        </p:txBody>
      </p:sp>
    </p:spTree>
    <p:extLst>
      <p:ext uri="{BB962C8B-B14F-4D97-AF65-F5344CB8AC3E}">
        <p14:creationId xmlns:p14="http://schemas.microsoft.com/office/powerpoint/2010/main" val="232675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0DEF-50A3-460D-B87F-305063CE4A02}"/>
              </a:ext>
            </a:extLst>
          </p:cNvPr>
          <p:cNvSpPr>
            <a:spLocks noGrp="1"/>
          </p:cNvSpPr>
          <p:nvPr>
            <p:ph type="title"/>
          </p:nvPr>
        </p:nvSpPr>
        <p:spPr>
          <a:xfrm>
            <a:off x="838200" y="365126"/>
            <a:ext cx="10515600" cy="705794"/>
          </a:xfrm>
        </p:spPr>
        <p:txBody>
          <a:bodyPr/>
          <a:lstStyle/>
          <a:p>
            <a:r>
              <a:rPr lang="en-US" dirty="0"/>
              <a:t>Summary till now</a:t>
            </a:r>
            <a:endParaRPr lang="en-IN" dirty="0"/>
          </a:p>
        </p:txBody>
      </p:sp>
      <p:pic>
        <p:nvPicPr>
          <p:cNvPr id="5" name="Picture 4">
            <a:extLst>
              <a:ext uri="{FF2B5EF4-FFF2-40B4-BE49-F238E27FC236}">
                <a16:creationId xmlns:a16="http://schemas.microsoft.com/office/drawing/2014/main" id="{70F91B4E-0AEA-41B4-A680-65C609ABFE93}"/>
              </a:ext>
            </a:extLst>
          </p:cNvPr>
          <p:cNvPicPr>
            <a:picLocks noChangeAspect="1"/>
          </p:cNvPicPr>
          <p:nvPr/>
        </p:nvPicPr>
        <p:blipFill>
          <a:blip r:embed="rId2"/>
          <a:stretch>
            <a:fillRect/>
          </a:stretch>
        </p:blipFill>
        <p:spPr>
          <a:xfrm>
            <a:off x="937054" y="1411984"/>
            <a:ext cx="10045371" cy="4609876"/>
          </a:xfrm>
          <a:prstGeom prst="rect">
            <a:avLst/>
          </a:prstGeom>
        </p:spPr>
      </p:pic>
    </p:spTree>
    <p:extLst>
      <p:ext uri="{BB962C8B-B14F-4D97-AF65-F5344CB8AC3E}">
        <p14:creationId xmlns:p14="http://schemas.microsoft.com/office/powerpoint/2010/main" val="190556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ACAE-6D5D-4B96-BDFB-CAD9190DF068}"/>
              </a:ext>
            </a:extLst>
          </p:cNvPr>
          <p:cNvSpPr>
            <a:spLocks noGrp="1"/>
          </p:cNvSpPr>
          <p:nvPr>
            <p:ph type="title"/>
          </p:nvPr>
        </p:nvSpPr>
        <p:spPr>
          <a:xfrm>
            <a:off x="698157" y="299222"/>
            <a:ext cx="10515600" cy="648129"/>
          </a:xfrm>
        </p:spPr>
        <p:txBody>
          <a:bodyPr>
            <a:normAutofit fontScale="90000"/>
          </a:bodyPr>
          <a:lstStyle/>
          <a:p>
            <a:r>
              <a:rPr lang="en-US" b="0" i="0" dirty="0">
                <a:solidFill>
                  <a:srgbClr val="000000"/>
                </a:solidFill>
                <a:effectLst/>
                <a:latin typeface="ff11"/>
              </a:rPr>
              <a:t>Surrogate</a:t>
            </a:r>
            <a:r>
              <a:rPr lang="en-US" b="0" i="0" dirty="0">
                <a:effectLst/>
                <a:latin typeface="ff11"/>
              </a:rPr>
              <a:t> </a:t>
            </a:r>
            <a:r>
              <a:rPr lang="en-US" b="0" i="0" dirty="0">
                <a:solidFill>
                  <a:srgbClr val="000000"/>
                </a:solidFill>
                <a:effectLst/>
                <a:latin typeface="ff11"/>
              </a:rPr>
              <a:t>Loss</a:t>
            </a:r>
            <a:r>
              <a:rPr lang="en-US" b="0" i="0" dirty="0">
                <a:effectLst/>
                <a:latin typeface="ff11"/>
              </a:rPr>
              <a:t> </a:t>
            </a:r>
            <a:r>
              <a:rPr lang="en-US" b="0" i="0" dirty="0">
                <a:solidFill>
                  <a:srgbClr val="000000"/>
                </a:solidFill>
                <a:effectLst/>
                <a:latin typeface="ff11"/>
              </a:rPr>
              <a:t>Functions</a:t>
            </a:r>
            <a:endParaRPr lang="en-IN" dirty="0"/>
          </a:p>
        </p:txBody>
      </p:sp>
      <p:sp>
        <p:nvSpPr>
          <p:cNvPr id="3" name="Content Placeholder 2">
            <a:extLst>
              <a:ext uri="{FF2B5EF4-FFF2-40B4-BE49-F238E27FC236}">
                <a16:creationId xmlns:a16="http://schemas.microsoft.com/office/drawing/2014/main" id="{75C6519E-449B-4DD7-91C9-985BA72070CF}"/>
              </a:ext>
            </a:extLst>
          </p:cNvPr>
          <p:cNvSpPr>
            <a:spLocks noGrp="1"/>
          </p:cNvSpPr>
          <p:nvPr>
            <p:ph idx="1"/>
          </p:nvPr>
        </p:nvSpPr>
        <p:spPr>
          <a:xfrm>
            <a:off x="838199" y="1153296"/>
            <a:ext cx="11007811" cy="5339579"/>
          </a:xfrm>
        </p:spPr>
        <p:txBody>
          <a:bodyPr>
            <a:normAutofit fontScale="85000" lnSpcReduction="10000"/>
          </a:bodyPr>
          <a:lstStyle/>
          <a:p>
            <a:r>
              <a:rPr lang="en-US" dirty="0"/>
              <a:t>Sometimes, the loss function we actually care about (say, classiﬁcation error) is not one that can be optimized eﬃciently. </a:t>
            </a:r>
          </a:p>
          <a:p>
            <a:pPr lvl="1"/>
            <a:r>
              <a:rPr lang="en-US" dirty="0"/>
              <a:t>For example, exactly minimizing expected 0-1 loss is typically intractable (exponential in the input dimension), even for a linear classiﬁer.  </a:t>
            </a:r>
          </a:p>
          <a:p>
            <a:r>
              <a:rPr lang="en-US" dirty="0"/>
              <a:t>In such situations, one typically optimizes a surrogate loss function instead, which acts as a proxy but has advantages. </a:t>
            </a:r>
          </a:p>
          <a:p>
            <a:pPr lvl="1"/>
            <a:r>
              <a:rPr lang="en-US" dirty="0"/>
              <a:t>For example, the negative log-likelihood of the correct class is typically used as a surrogate for the 0-1 loss. </a:t>
            </a:r>
          </a:p>
          <a:p>
            <a:pPr lvl="1"/>
            <a:r>
              <a:rPr lang="en-US" dirty="0"/>
              <a:t>The negative log-likelihood allows the model to estimate the conditional probability of the classes, given the input, and if the model can do that well, then it can pick the classes that yield the least classiﬁcation error in expectation.</a:t>
            </a:r>
          </a:p>
          <a:p>
            <a:r>
              <a:rPr lang="en-US" dirty="0"/>
              <a:t>In some cases, a surrogate loss function actually results in being able to learn more. </a:t>
            </a:r>
          </a:p>
          <a:p>
            <a:pPr lvl="1"/>
            <a:r>
              <a:rPr lang="en-US" dirty="0"/>
              <a:t>For example, the test set 0-1 loss often continues to decrease for a longtime after the training set 0-1 loss has reached zero, when training using the log-likelihood surrogate. </a:t>
            </a:r>
          </a:p>
          <a:p>
            <a:pPr lvl="1"/>
            <a:r>
              <a:rPr lang="en-US" dirty="0"/>
              <a:t>This is because even when the expected 0-1 loss is zero, one can improve the </a:t>
            </a:r>
            <a:r>
              <a:rPr lang="en-US" dirty="0">
                <a:solidFill>
                  <a:srgbClr val="FF0000"/>
                </a:solidFill>
              </a:rPr>
              <a:t>robustness</a:t>
            </a:r>
            <a:r>
              <a:rPr lang="en-US" dirty="0"/>
              <a:t> of the classiﬁer by further pushing the classes apart from each other, obtaining a more conﬁdent and reliable classiﬁer, thus extracting more information from the training data than would have been possible by simply minimizing the average 0-1 loss on the training set.</a:t>
            </a:r>
          </a:p>
          <a:p>
            <a:pPr lvl="1"/>
            <a:endParaRPr lang="en-IN" dirty="0"/>
          </a:p>
        </p:txBody>
      </p:sp>
    </p:spTree>
    <p:extLst>
      <p:ext uri="{BB962C8B-B14F-4D97-AF65-F5344CB8AC3E}">
        <p14:creationId xmlns:p14="http://schemas.microsoft.com/office/powerpoint/2010/main" val="247114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2EDD37C5E6EF408C936612402FAB23" ma:contentTypeVersion="2" ma:contentTypeDescription="Create a new document." ma:contentTypeScope="" ma:versionID="9d4fb952dab1d21ef7353847fbf8aeaa">
  <xsd:schema xmlns:xsd="http://www.w3.org/2001/XMLSchema" xmlns:xs="http://www.w3.org/2001/XMLSchema" xmlns:p="http://schemas.microsoft.com/office/2006/metadata/properties" xmlns:ns2="a0aa0f62-0089-45e5-a70c-744e11f105bf" targetNamespace="http://schemas.microsoft.com/office/2006/metadata/properties" ma:root="true" ma:fieldsID="70a18cd72b88244595462bb53fab5852" ns2:_="">
    <xsd:import namespace="a0aa0f62-0089-45e5-a70c-744e11f105b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aa0f62-0089-45e5-a70c-744e11f105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08A580-E7FB-4E76-A2B5-BB1ABAC750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F73DAA8-D121-464D-95FF-3059B62E207B}">
  <ds:schemaRefs>
    <ds:schemaRef ds:uri="http://schemas.microsoft.com/sharepoint/v3/contenttype/forms"/>
  </ds:schemaRefs>
</ds:datastoreItem>
</file>

<file path=customXml/itemProps3.xml><?xml version="1.0" encoding="utf-8"?>
<ds:datastoreItem xmlns:ds="http://schemas.openxmlformats.org/officeDocument/2006/customXml" ds:itemID="{8E423EE0-7B3E-4679-A6FD-B16317188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aa0f62-0089-45e5-a70c-744e11f10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4101</TotalTime>
  <Words>2843</Words>
  <Application>Microsoft Office PowerPoint</Application>
  <PresentationFormat>Widescreen</PresentationFormat>
  <Paragraphs>170</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ff11</vt:lpstr>
      <vt:lpstr>ff12</vt:lpstr>
      <vt:lpstr>ff3</vt:lpstr>
      <vt:lpstr>ff5</vt:lpstr>
      <vt:lpstr>ff8</vt:lpstr>
      <vt:lpstr>Times New Roman</vt:lpstr>
      <vt:lpstr>Office Theme</vt:lpstr>
      <vt:lpstr>Optimization for Training Deep Models</vt:lpstr>
      <vt:lpstr>Outline </vt:lpstr>
      <vt:lpstr>Optimization in Deep Learning </vt:lpstr>
      <vt:lpstr>How Learning Diﬀers from Pure Optimization?</vt:lpstr>
      <vt:lpstr>How Learning Diﬀers from Pure Optimization?</vt:lpstr>
      <vt:lpstr>Empirical Risk Minimization</vt:lpstr>
      <vt:lpstr>Empirical Risk Minimization</vt:lpstr>
      <vt:lpstr>Summary till now</vt:lpstr>
      <vt:lpstr>Surrogate Loss Functions</vt:lpstr>
      <vt:lpstr>Surrogate Loss Functions and early stopping</vt:lpstr>
      <vt:lpstr>Summary till now</vt:lpstr>
      <vt:lpstr>Batch and Minibatch Algorithms</vt:lpstr>
      <vt:lpstr>Batch and Minibatch Algorithms</vt:lpstr>
      <vt:lpstr>Batch and Minibatch Algorithms</vt:lpstr>
      <vt:lpstr>Batch and Minibatch Algorithms</vt:lpstr>
      <vt:lpstr>Remarks on Minibatch Algorithms </vt:lpstr>
      <vt:lpstr>Summary..</vt:lpstr>
      <vt:lpstr>Batch Vs. Minibatch</vt:lpstr>
      <vt:lpstr>Challenges in Neural Network Optimization</vt:lpstr>
      <vt:lpstr>Challenges in Neural Network Optimization</vt:lpstr>
      <vt:lpstr>Ill-Conditioning</vt:lpstr>
      <vt:lpstr>Local Minima</vt:lpstr>
      <vt:lpstr>Local Minima</vt:lpstr>
      <vt:lpstr>Local Minima - Remarks</vt:lpstr>
      <vt:lpstr>Plateaus, Saddle Points and Other Flat Regions</vt:lpstr>
      <vt:lpstr>Cliﬀs and Exploding Gradients</vt:lpstr>
      <vt:lpstr>‘-Term Dependencies</vt:lpstr>
      <vt:lpstr>Inexact Gradients</vt:lpstr>
      <vt:lpstr>Poor Correspondence between Local and Global Structure</vt:lpstr>
      <vt:lpstr>Theoretical Limits of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for Training Deep Models</dc:title>
  <dc:creator>H</dc:creator>
  <cp:lastModifiedBy>Sankalp Dhondi</cp:lastModifiedBy>
  <cp:revision>51</cp:revision>
  <dcterms:created xsi:type="dcterms:W3CDTF">2021-10-09T10:24:36Z</dcterms:created>
  <dcterms:modified xsi:type="dcterms:W3CDTF">2022-10-09T21:38:59Z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0x010100252EDD37C5E6EF408C936612402FAB23</vt:lpwstr>
  </property>
</Properties>
</file>