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480" r:id="rId9"/>
    <p:sldId id="481" r:id="rId10"/>
    <p:sldId id="482" r:id="rId11"/>
    <p:sldId id="483" r:id="rId12"/>
    <p:sldId id="484" r:id="rId13"/>
    <p:sldId id="486" r:id="rId14"/>
    <p:sldId id="485" r:id="rId15"/>
    <p:sldId id="4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9672-CF27-48AF-01ED-B97768979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76F88-FFDD-4B69-6D95-90376ECFA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7B69C-97D8-0964-3FE4-6F613783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75A1-C48A-4633-A06B-352826665CA0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C622C-F42B-5B84-1929-A083EF7D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81D48-5C50-CD13-B3F4-14B80B99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C9D-CB25-4DCA-9C02-C419F8538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2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CC23-72E1-9A80-DEAB-1047E9E3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96B0C-32D1-4A43-2E45-48BC42A05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0C139-0EFC-BB09-40EF-67EA6756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75A1-C48A-4633-A06B-352826665CA0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5C110-F37B-7488-3016-8884A7FA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1303A-70A4-F8D4-7EEA-B1549AE8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C9D-CB25-4DCA-9C02-C419F8538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37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350A9-85ED-9336-CB17-CC1059C7A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7B59C-DB7E-7F10-C7AE-9355C661B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1E2-EE54-5753-38F8-91744DE9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75A1-C48A-4633-A06B-352826665CA0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3DB16-8F48-F31D-6FB6-303F0F71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61519-E377-CB83-558D-0A833216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C9D-CB25-4DCA-9C02-C419F8538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94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2FFA-525A-EA18-57EB-594F312A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F6D87-0E91-E2BD-9527-7E7438A39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90C34-B537-21D7-E7C8-791CC884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75A1-C48A-4633-A06B-352826665CA0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D2BCD-07A0-25B3-2725-A5C0913C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0EA42-00D8-A59F-F335-E1FB8907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C9D-CB25-4DCA-9C02-C419F8538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3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3DB7-DCBE-8F5C-9518-D709D4F3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7CDD9-83BB-B550-663F-75DC83822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2B0B4-5DFD-0431-3131-52BB41E9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75A1-C48A-4633-A06B-352826665CA0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CF051-A740-B64C-4C99-E0D8F5AA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62FB4-B9C1-FDED-1026-4165B288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C9D-CB25-4DCA-9C02-C419F8538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85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21B0-FE70-BB09-42A8-7346B2FC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95145-B50D-5AC0-1AF4-2AECA8544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E438C-FBDD-1640-B42F-9359F9E26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47761-6504-8EDA-6241-F917745B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75A1-C48A-4633-A06B-352826665CA0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3DA31-5507-17BF-D0DF-944BD7A0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C6872-F29C-A27E-F1EA-AE7E6519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C9D-CB25-4DCA-9C02-C419F8538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57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C7D-ABCC-3A6A-504B-3815B76C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8E3F7-025A-DCD7-28BF-6012296D3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24B68-61BF-470D-22AC-E98F14CEE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F9158-7B42-7907-89A3-7E6751874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8D0A-8A3D-1793-E15A-8A5090E01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F7C63-E719-5A72-8327-14BB53B4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75A1-C48A-4633-A06B-352826665CA0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965DE-045F-29C3-4426-32AA0DB1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A09C9-89AF-3B0C-6995-03DFDFF7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C9D-CB25-4DCA-9C02-C419F8538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98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535D-845D-99B4-E1F1-988BF91B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24DC7-1C2A-D162-DB50-C66BC9FA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75A1-C48A-4633-A06B-352826665CA0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DC243-032B-2802-1CD3-D31D1CE8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9FBBA-34BD-C30D-591E-6A73EA34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C9D-CB25-4DCA-9C02-C419F8538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62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34097-B896-6169-B727-523F7C02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75A1-C48A-4633-A06B-352826665CA0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7CA0F-342F-899B-92ED-BD04C210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3D830-5113-F7AB-89BE-4262265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C9D-CB25-4DCA-9C02-C419F8538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28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1418-3FD9-952C-D96E-B8C14CAB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5575-797A-29EA-08A1-9A6F706E1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5293A-F23D-203D-54D0-25AD7D766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FC7FA-7AB3-F288-790B-898C2847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75A1-C48A-4633-A06B-352826665CA0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276EF-812C-F653-1863-414DE359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72977-9567-CB14-36D8-29B66B7D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C9D-CB25-4DCA-9C02-C419F8538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33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5D45-8733-ADCD-A52C-990979FE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8B7D5-96BC-F536-7D14-00BA3C350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33154-B179-4F5D-DA3F-98C84A395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21341-0E57-4905-5217-6B8AA347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75A1-C48A-4633-A06B-352826665CA0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F7795-1FC4-EA81-E26B-630B0276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54A7-F7D8-8A8D-272C-3BAE6CC2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C9D-CB25-4DCA-9C02-C419F8538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16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B5491-AA91-168A-5B8A-E2D932EFF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52339-2B52-2D13-FF6E-3E2F15015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51E-59CF-2E71-E27C-89B41C5EE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575A1-C48A-4633-A06B-352826665CA0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28293-EF29-4CC0-C087-BE146C0C7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B9624-D0F0-02DA-C4CF-28AE8014E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44C9D-CB25-4DCA-9C02-C419F8538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51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B022EA-0C3C-738D-6A23-F711FCF88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0871"/>
            <a:ext cx="9144000" cy="779929"/>
          </a:xfrm>
        </p:spPr>
        <p:txBody>
          <a:bodyPr/>
          <a:lstStyle/>
          <a:p>
            <a:r>
              <a:rPr lang="en-US" dirty="0"/>
              <a:t>Second order derivative filter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742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78BF1-F1E7-411C-F81C-EA5805CA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71"/>
            <a:ext cx="10515600" cy="6042492"/>
          </a:xfrm>
        </p:spPr>
        <p:txBody>
          <a:bodyPr/>
          <a:lstStyle/>
          <a:p>
            <a:r>
              <a:rPr lang="en-US" dirty="0"/>
              <a:t>Edges in digital images often are ramp like  transitions  in intensity , the first derivative of the image would result in thick edges because the derivative is nonzero along a ramp  </a:t>
            </a:r>
          </a:p>
          <a:p>
            <a:endParaRPr lang="en-US" dirty="0"/>
          </a:p>
          <a:p>
            <a:r>
              <a:rPr lang="en-US" dirty="0"/>
              <a:t>Second  derivatives produce a double edge of one pixel thick  separated by zeros  </a:t>
            </a:r>
            <a:r>
              <a:rPr lang="en-US"/>
              <a:t>, </a:t>
            </a:r>
          </a:p>
          <a:p>
            <a:r>
              <a:rPr lang="en-US"/>
              <a:t>so  </a:t>
            </a:r>
            <a:r>
              <a:rPr lang="en-US" dirty="0"/>
              <a:t>second derivative enhance the fine details much better than first </a:t>
            </a:r>
            <a:r>
              <a:rPr lang="en-US"/>
              <a:t>order filter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15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64B1-1817-7C70-2837-996C5560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Unsharp masking and high-boost filtering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4E105-B5DE-B0C0-AF35-B622AF749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used to sharpen images consists of subtracting a blurred image from the image itself , this process called unsharp masking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</a:t>
            </a:r>
          </a:p>
          <a:p>
            <a:r>
              <a:rPr lang="en-IN" dirty="0"/>
              <a:t>             Is sharpened image  </a:t>
            </a:r>
          </a:p>
          <a:p>
            <a:r>
              <a:rPr lang="en-IN" dirty="0"/>
              <a:t>A high boost filtered image is defined at any point </a:t>
            </a:r>
            <a:r>
              <a:rPr lang="en-IN" dirty="0" err="1"/>
              <a:t>x,y</a:t>
            </a:r>
            <a:r>
              <a:rPr lang="en-IN" dirty="0"/>
              <a:t> as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0B517-3248-B0B6-8470-B3780AF94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994" y="2815537"/>
            <a:ext cx="5906012" cy="1226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737E35-BAAE-B60D-7747-B80B85E2D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35" y="4114800"/>
            <a:ext cx="1025912" cy="681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5A6D85-D880-74BA-DCE4-F939631BE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942" y="5289176"/>
            <a:ext cx="5944115" cy="102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30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8B361-4BF8-70E6-01AB-FEAC5F77B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6051176"/>
          </a:xfrm>
        </p:spPr>
        <p:txBody>
          <a:bodyPr/>
          <a:lstStyle/>
          <a:p>
            <a:r>
              <a:rPr lang="en-US" dirty="0"/>
              <a:t>Where A&gt;= 1 , </a:t>
            </a:r>
          </a:p>
          <a:p>
            <a:r>
              <a:rPr lang="en-US" dirty="0"/>
              <a:t>                is    a blurred version of f(</a:t>
            </a:r>
            <a:r>
              <a:rPr lang="en-US" dirty="0" err="1"/>
              <a:t>x,y</a:t>
            </a:r>
            <a:r>
              <a:rPr lang="en-US" dirty="0"/>
              <a:t>)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                              =     (A-1)f(</a:t>
            </a:r>
            <a:r>
              <a:rPr lang="en-US" dirty="0" err="1"/>
              <a:t>x,y</a:t>
            </a:r>
            <a:r>
              <a:rPr lang="en-US" dirty="0"/>
              <a:t>)+</a:t>
            </a:r>
          </a:p>
          <a:p>
            <a:endParaRPr lang="en-US" dirty="0"/>
          </a:p>
          <a:p>
            <a:r>
              <a:rPr lang="en-IN" dirty="0"/>
              <a:t>   above Equation  is applicable in general and does not state explicitly how the sharp image is obtained  </a:t>
            </a:r>
          </a:p>
          <a:p>
            <a:r>
              <a:rPr lang="en-IN" dirty="0"/>
              <a:t>                   is sharpened image , which is our  g(</a:t>
            </a:r>
            <a:r>
              <a:rPr lang="en-IN" dirty="0" err="1"/>
              <a:t>x,y</a:t>
            </a:r>
            <a:r>
              <a:rPr lang="en-IN" dirty="0"/>
              <a:t>)    </a:t>
            </a:r>
          </a:p>
          <a:p>
            <a:r>
              <a:rPr lang="en-IN" dirty="0"/>
              <a:t>                               = </a:t>
            </a:r>
            <a:r>
              <a:rPr lang="en-IN" dirty="0" err="1"/>
              <a:t>Af</a:t>
            </a:r>
            <a:r>
              <a:rPr lang="en-IN" dirty="0"/>
              <a:t>(</a:t>
            </a:r>
            <a:r>
              <a:rPr lang="en-IN" dirty="0" err="1"/>
              <a:t>x,y</a:t>
            </a:r>
            <a:r>
              <a:rPr lang="en-IN" dirty="0"/>
              <a:t>)-</a:t>
            </a:r>
          </a:p>
          <a:p>
            <a:pPr marL="0" indent="0">
              <a:buNone/>
            </a:pPr>
            <a:r>
              <a:rPr lang="en-IN" dirty="0"/>
              <a:t> If the </a:t>
            </a:r>
            <a:r>
              <a:rPr lang="en-IN" dirty="0" err="1"/>
              <a:t>center</a:t>
            </a:r>
            <a:r>
              <a:rPr lang="en-IN" dirty="0"/>
              <a:t> coefficient of the Laplacian mask is negative </a:t>
            </a:r>
          </a:p>
          <a:p>
            <a:pPr marL="0" indent="0">
              <a:buNone/>
            </a:pPr>
            <a:r>
              <a:rPr lang="en-IN" dirty="0"/>
              <a:t>                                   =</a:t>
            </a:r>
            <a:r>
              <a:rPr lang="en-IN" dirty="0" err="1"/>
              <a:t>Af</a:t>
            </a:r>
            <a:r>
              <a:rPr lang="en-IN" dirty="0"/>
              <a:t>(</a:t>
            </a:r>
            <a:r>
              <a:rPr lang="en-IN" dirty="0" err="1"/>
              <a:t>x,y</a:t>
            </a:r>
            <a:r>
              <a:rPr lang="en-IN" dirty="0"/>
              <a:t>)+</a:t>
            </a:r>
          </a:p>
          <a:p>
            <a:pPr marL="0" indent="0">
              <a:buNone/>
            </a:pPr>
            <a:r>
              <a:rPr lang="en-IN" dirty="0"/>
              <a:t>If the </a:t>
            </a:r>
            <a:r>
              <a:rPr lang="en-IN" dirty="0" err="1"/>
              <a:t>center</a:t>
            </a:r>
            <a:r>
              <a:rPr lang="en-IN" dirty="0"/>
              <a:t> coefficient of the Laplacian mask is positive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24EE7-DAA3-AA70-794F-2D006AFA8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35" y="1048871"/>
            <a:ext cx="1093694" cy="654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2569A6-3D9C-FCA4-9E7A-B5A31CAA1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835" y="2034988"/>
            <a:ext cx="1497106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A3C61F-AB04-8BD5-43B8-04BEF993B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412" y="1703295"/>
            <a:ext cx="995081" cy="788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FA5CF3-1035-4C68-4EF3-AD4E550BF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812" y="1918447"/>
            <a:ext cx="995081" cy="573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ABB43F-B850-5548-01F2-6EE417A94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919" y="3872753"/>
            <a:ext cx="1093694" cy="502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3BE8BC-6213-ED4A-186E-F152F6185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588" y="4374775"/>
            <a:ext cx="1613647" cy="6544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B452C0-A62C-3C3B-758D-EF0FAA0C3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7483" y="4374775"/>
            <a:ext cx="1232458" cy="4751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89C65A-40DC-7D31-3820-ED45135AB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88" y="5477437"/>
            <a:ext cx="1613647" cy="5378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CF094C-932B-BD5B-7276-66EC28EDC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9883" y="5405718"/>
            <a:ext cx="1232458" cy="47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31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34DEF-E83B-3861-48C3-8A8D8859B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318"/>
            <a:ext cx="10515600" cy="5495645"/>
          </a:xfrm>
        </p:spPr>
        <p:txBody>
          <a:bodyPr/>
          <a:lstStyle/>
          <a:p>
            <a:r>
              <a:rPr lang="en-US" dirty="0"/>
              <a:t>High boost filtering can be implemented with one pass using either of the two masks  shown in fig 3.42 </a:t>
            </a:r>
          </a:p>
          <a:p>
            <a:r>
              <a:rPr lang="en-US" dirty="0"/>
              <a:t>When A=0 it is equivalent applying standard Laplacian mask </a:t>
            </a:r>
          </a:p>
          <a:p>
            <a:r>
              <a:rPr lang="en-US" dirty="0"/>
              <a:t>With A=1 , it is equivalent to sharpened image </a:t>
            </a:r>
          </a:p>
          <a:p>
            <a:r>
              <a:rPr lang="en-US" dirty="0"/>
              <a:t>With A&gt;1  , is high boost filtering result where gray levels will </a:t>
            </a:r>
            <a:r>
              <a:rPr lang="en-US"/>
              <a:t>be increased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6508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5D4600-5BE8-EA12-8FCD-1EC8258C9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283" y="1246094"/>
            <a:ext cx="7700682" cy="4159624"/>
          </a:xfrm>
        </p:spPr>
      </p:pic>
    </p:spTree>
    <p:extLst>
      <p:ext uri="{BB962C8B-B14F-4D97-AF65-F5344CB8AC3E}">
        <p14:creationId xmlns:p14="http://schemas.microsoft.com/office/powerpoint/2010/main" val="2860493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9FE756-CEB3-97F0-3835-5CE661887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988" y="242047"/>
            <a:ext cx="9242611" cy="5604135"/>
          </a:xfrm>
        </p:spPr>
      </p:pic>
    </p:spTree>
    <p:extLst>
      <p:ext uri="{BB962C8B-B14F-4D97-AF65-F5344CB8AC3E}">
        <p14:creationId xmlns:p14="http://schemas.microsoft.com/office/powerpoint/2010/main" val="273690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41969-DB2C-1321-8B60-EC4D561FB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537882"/>
            <a:ext cx="10815918" cy="59167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principle objective of sharpening is to highlight transitions in  intensity.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Applications  include  electronic printing ,medical imaging , industrial inspection , automatic guidance  in military  systems.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Image averaging analogues to  integration , sharpening  corresponds to differentiation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Fundamentally strength of the response of a derivative operator  is proportional to the </a:t>
            </a:r>
            <a:r>
              <a:rPr lang="en-US" dirty="0">
                <a:solidFill>
                  <a:srgbClr val="FF0000"/>
                </a:solidFill>
              </a:rPr>
              <a:t>degree of intensity discontinuity </a:t>
            </a:r>
            <a:r>
              <a:rPr lang="en-US" dirty="0"/>
              <a:t>of the image at the point at which the operator is applied 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Image differentiation enhances edges  and other discontinuities  and </a:t>
            </a:r>
          </a:p>
          <a:p>
            <a:pPr marL="0" indent="0">
              <a:buNone/>
            </a:pPr>
            <a:r>
              <a:rPr lang="en-US" dirty="0"/>
              <a:t>deemphasizes    areas with slowly varying intensities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8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B29B-F376-F048-5E70-601E62A59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4776"/>
            <a:ext cx="10515600" cy="5612187"/>
          </a:xfrm>
        </p:spPr>
        <p:txBody>
          <a:bodyPr/>
          <a:lstStyle/>
          <a:p>
            <a:r>
              <a:rPr lang="en-US" dirty="0"/>
              <a:t>Sharpening filters based on first and second order derivatives </a:t>
            </a:r>
          </a:p>
          <a:p>
            <a:r>
              <a:rPr lang="en-US" dirty="0"/>
              <a:t>Derivatives of a digital function are defined in terms of differences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First derivatives 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Must be zero in areas of constant intensities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Must be nonzero at the onset of an intensity step or Ramp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Must be nonzero along the ramps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Second derivatives: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Must be zero in areas of constant intensities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Must be nonzero at the onset of an intensity step or Ramp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Must be zero along the ramps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27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6D7E9-6643-BFA2-71BB-36225F5A0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341"/>
            <a:ext cx="10515600" cy="5755622"/>
          </a:xfrm>
        </p:spPr>
        <p:txBody>
          <a:bodyPr/>
          <a:lstStyle/>
          <a:p>
            <a:r>
              <a:rPr lang="en-US" sz="2400" dirty="0"/>
              <a:t>First order derivative of a one dimensional function f(x) given by  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Second order derivative of f(x) as the difference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Using Second order derivatives for Image Sharpening –Laplacian 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Second  order derivatives used in image segmentation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Simplest second order derivative operator is Laplacian , Which for the function f(</a:t>
            </a:r>
            <a:r>
              <a:rPr lang="en-IN" sz="2400" dirty="0" err="1"/>
              <a:t>x,y</a:t>
            </a:r>
            <a:r>
              <a:rPr lang="en-IN" sz="2400" dirty="0"/>
              <a:t>)  of two variables  is defined as 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D9B25-2A55-BAA0-14D4-41C71A2E7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574" y="878541"/>
            <a:ext cx="3013826" cy="744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CBA66C-AA76-99AE-BDBE-B207A52F3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525" y="2196353"/>
            <a:ext cx="4038950" cy="744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67A7BC-CCC9-FF50-DFD7-F39E61B70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5355028"/>
            <a:ext cx="4401671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5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697DC-9674-8659-68B5-C50554718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812"/>
            <a:ext cx="10515600" cy="56211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Second derivative in discrete form , in ‘x’  directions  given by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Similarly in ‘y ‘ direction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Discrete Laplacian of ‘2’ variables is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66C33-1650-04D6-281E-DBFB59450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232" y="1237129"/>
            <a:ext cx="5125543" cy="699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CFC598-7447-9C93-4DD2-00413820F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613" y="2689413"/>
            <a:ext cx="5006774" cy="739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991BBE-0E37-F132-6558-53C9C6CB1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427" y="4661647"/>
            <a:ext cx="6767146" cy="103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3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97610-276B-ACC6-2946-A4CB9A0E9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r>
              <a:rPr lang="en-US" dirty="0"/>
              <a:t>This equation can be implemented with digital filter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2C975-D2FA-9769-CA57-2899CF3A0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659" y="1658470"/>
            <a:ext cx="4903694" cy="4331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4CD336-3A79-26A0-ADEB-7A3FD7A87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329" y="1257112"/>
            <a:ext cx="3299012" cy="43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1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585F3-5F0E-EB50-F49F-333940E88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9953"/>
            <a:ext cx="10515600" cy="5657010"/>
          </a:xfrm>
        </p:spPr>
        <p:txBody>
          <a:bodyPr/>
          <a:lstStyle/>
          <a:p>
            <a:r>
              <a:rPr lang="en-US" dirty="0"/>
              <a:t>Laplacian is a derivative operator , its use highlights  intensity discontinuities in an image and deemphasizes regions with slowly varying intensity values  </a:t>
            </a:r>
          </a:p>
          <a:p>
            <a:r>
              <a:rPr lang="en-US" dirty="0"/>
              <a:t>Laplacian  will produce images that have grayish edge lines and other discontinuities , all superimposed on a dark features less background </a:t>
            </a:r>
          </a:p>
          <a:p>
            <a:r>
              <a:rPr lang="en-US" dirty="0"/>
              <a:t>Background features can be recovered , while still preserving the sharpening effect of the Laplacian , by adding Laplacian image to the original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constant C=-1  ,if the Laplacian filters having negative </a:t>
            </a:r>
            <a:r>
              <a:rPr lang="en-IN" dirty="0" err="1"/>
              <a:t>center</a:t>
            </a:r>
            <a:r>
              <a:rPr lang="en-IN" dirty="0"/>
              <a:t> coefficients , C=1 for other two filters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D4D7C-9EDB-5C20-027A-8F0E2C7D0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162" y="3854824"/>
            <a:ext cx="3863675" cy="84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3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0" name="Picture 2">
            <a:extLst>
              <a:ext uri="{FF2B5EF4-FFF2-40B4-BE49-F238E27FC236}">
                <a16:creationId xmlns:a16="http://schemas.microsoft.com/office/drawing/2014/main" id="{4B6978AE-1185-F0ED-8044-1AAF7BE83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50" y="392113"/>
            <a:ext cx="3322638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2451" name="Picture 3">
            <a:extLst>
              <a:ext uri="{FF2B5EF4-FFF2-40B4-BE49-F238E27FC236}">
                <a16:creationId xmlns:a16="http://schemas.microsoft.com/office/drawing/2014/main" id="{07DC04C5-4139-D6DC-5452-2BECF3E30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0" y="595313"/>
            <a:ext cx="1697038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95694-AB46-C964-4B73-8925B75DF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0635"/>
            <a:ext cx="10515600" cy="5226704"/>
          </a:xfrm>
        </p:spPr>
        <p:txBody>
          <a:bodyPr/>
          <a:lstStyle/>
          <a:p>
            <a:r>
              <a:rPr lang="en-US" dirty="0"/>
              <a:t>Given an image  f  , first perform</a:t>
            </a:r>
          </a:p>
          <a:p>
            <a:endParaRPr lang="en-US" dirty="0"/>
          </a:p>
          <a:p>
            <a:r>
              <a:rPr lang="en-US" dirty="0"/>
              <a:t>Then perform the operation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K =255  , fs is a scaled image </a:t>
            </a:r>
          </a:p>
          <a:p>
            <a:endParaRPr lang="en-US" dirty="0"/>
          </a:p>
          <a:p>
            <a:r>
              <a:rPr lang="en-US" dirty="0"/>
              <a:t>After applying filters  , Fig 3.37 d and e are much clear than original image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76DDA-2EC6-2CCA-F3CB-73FB9A22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332" y="1030662"/>
            <a:ext cx="2263336" cy="5829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3C0BD3-246D-C2AB-BD44-72C16C5BB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126" y="2250142"/>
            <a:ext cx="2857748" cy="74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0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654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Unsharp masking and high-boost filtering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S.K. Chaya Devi</dc:creator>
  <cp:lastModifiedBy>S.K. Chaya Devi</cp:lastModifiedBy>
  <cp:revision>7</cp:revision>
  <dcterms:created xsi:type="dcterms:W3CDTF">2022-09-28T13:53:54Z</dcterms:created>
  <dcterms:modified xsi:type="dcterms:W3CDTF">2022-09-30T16:52:57Z</dcterms:modified>
</cp:coreProperties>
</file>