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8" r:id="rId2"/>
    <p:sldId id="256" r:id="rId3"/>
    <p:sldId id="257" r:id="rId4"/>
    <p:sldId id="259" r:id="rId5"/>
    <p:sldId id="260" r:id="rId6"/>
    <p:sldId id="339" r:id="rId7"/>
    <p:sldId id="28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91" r:id="rId37"/>
    <p:sldId id="342" r:id="rId38"/>
    <p:sldId id="289" r:id="rId39"/>
    <p:sldId id="340" r:id="rId40"/>
    <p:sldId id="34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37" r:id="rId5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31800"/>
            <a:ext cx="807211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6E403-A145-40E6-870F-509E77C4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4E6A-5244-4588-8957-BA724C27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ICS611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E7BE4-447F-4C04-8EB8-6A3BD31A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B29A2-BD27-436D-8B72-E4710B05B607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03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540" y="3348567"/>
            <a:ext cx="5193030" cy="216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0415" y="6433493"/>
            <a:ext cx="2317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F8F8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8.png"/><Relationship Id="rId7" Type="http://schemas.openxmlformats.org/officeDocument/2006/relationships/image" Target="../media/image69.png"/><Relationship Id="rId12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72.png"/><Relationship Id="rId5" Type="http://schemas.openxmlformats.org/officeDocument/2006/relationships/image" Target="../media/image77.png"/><Relationship Id="rId10" Type="http://schemas.openxmlformats.org/officeDocument/2006/relationships/image" Target="../media/image71.png"/><Relationship Id="rId4" Type="http://schemas.openxmlformats.org/officeDocument/2006/relationships/image" Target="../media/image76.png"/><Relationship Id="rId9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9.png"/><Relationship Id="rId7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9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9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0.png"/><Relationship Id="rId10" Type="http://schemas.openxmlformats.org/officeDocument/2006/relationships/image" Target="../media/image80.png"/><Relationship Id="rId4" Type="http://schemas.openxmlformats.org/officeDocument/2006/relationships/image" Target="../media/image69.png"/><Relationship Id="rId9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0.png"/><Relationship Id="rId3" Type="http://schemas.openxmlformats.org/officeDocument/2006/relationships/image" Target="../media/image79.png"/><Relationship Id="rId7" Type="http://schemas.openxmlformats.org/officeDocument/2006/relationships/image" Target="../media/image69.png"/><Relationship Id="rId12" Type="http://schemas.openxmlformats.org/officeDocument/2006/relationships/image" Target="../media/image8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73.png"/><Relationship Id="rId5" Type="http://schemas.openxmlformats.org/officeDocument/2006/relationships/image" Target="../media/image83.png"/><Relationship Id="rId10" Type="http://schemas.openxmlformats.org/officeDocument/2006/relationships/image" Target="../media/image7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93.png"/><Relationship Id="rId12" Type="http://schemas.openxmlformats.org/officeDocument/2006/relationships/image" Target="../media/image9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0.png"/><Relationship Id="rId5" Type="http://schemas.openxmlformats.org/officeDocument/2006/relationships/image" Target="../media/image87.png"/><Relationship Id="rId10" Type="http://schemas.openxmlformats.org/officeDocument/2006/relationships/image" Target="../media/image89.png"/><Relationship Id="rId4" Type="http://schemas.openxmlformats.org/officeDocument/2006/relationships/image" Target="../media/image86.png"/><Relationship Id="rId9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6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118.png"/><Relationship Id="rId7" Type="http://schemas.openxmlformats.org/officeDocument/2006/relationships/image" Target="../media/image9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119.png"/><Relationship Id="rId9" Type="http://schemas.openxmlformats.org/officeDocument/2006/relationships/image" Target="../media/image1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12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8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5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7371274-7A23-4CC6-AE21-0E3B208CD4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970806"/>
            <a:ext cx="6858000" cy="2539157"/>
          </a:xfrm>
        </p:spPr>
        <p:txBody>
          <a:bodyPr/>
          <a:lstStyle/>
          <a:p>
            <a:r>
              <a:rPr lang="en-US" altLang="en-US" dirty="0"/>
              <a:t>Neural Networks and Deep Learning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3000" dirty="0"/>
              <a:t>Perceptron</a:t>
            </a:r>
            <a:endParaRPr lang="en-I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8A08C-26DF-4182-814C-AC69DA7D0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220" y="4572000"/>
            <a:ext cx="6858000" cy="165576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Presented by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Dr. T. Hitendra Sarma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Associate Professor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Department of Information Technology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Vasavi</a:t>
            </a:r>
            <a:r>
              <a:rPr lang="en-US" dirty="0"/>
              <a:t> College of Engineering, Hyderabad</a:t>
            </a:r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5124" name="Picture 3">
            <a:extLst>
              <a:ext uri="{FF2B5EF4-FFF2-40B4-BE49-F238E27FC236}">
                <a16:creationId xmlns:a16="http://schemas.microsoft.com/office/drawing/2014/main" id="{38445408-1F58-4833-87F6-6E8526B8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188913"/>
            <a:ext cx="87630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996" y="152400"/>
            <a:ext cx="19132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25" dirty="0"/>
              <a:t>hype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5533" y="960967"/>
            <a:ext cx="4385732" cy="28998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52149" y="3750733"/>
            <a:ext cx="37579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333333"/>
                </a:solidFill>
                <a:latin typeface="Calibri"/>
                <a:cs typeface="Calibri"/>
              </a:rPr>
              <a:t>Th</a:t>
            </a:r>
            <a:r>
              <a:rPr sz="1800" i="1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8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1800" i="1" spc="-1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800" i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i="1" spc="-13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800" i="1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1800" i="1" spc="-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i="1" spc="-70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800" i="1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800" i="1" spc="-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D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ece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ber 6,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1958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35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. 44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433" y="960965"/>
            <a:ext cx="2942167" cy="55964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00400" y="4195095"/>
            <a:ext cx="2305597" cy="216125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238203" y="1407400"/>
            <a:ext cx="3850004" cy="560705"/>
            <a:chOff x="4238203" y="1407400"/>
            <a:chExt cx="3850004" cy="560705"/>
          </a:xfrm>
        </p:grpSpPr>
        <p:sp>
          <p:nvSpPr>
            <p:cNvPr id="8" name="object 8"/>
            <p:cNvSpPr/>
            <p:nvPr/>
          </p:nvSpPr>
          <p:spPr>
            <a:xfrm>
              <a:off x="7380889" y="1420100"/>
              <a:ext cx="694690" cy="257175"/>
            </a:xfrm>
            <a:custGeom>
              <a:avLst/>
              <a:gdLst/>
              <a:ahLst/>
              <a:cxnLst/>
              <a:rect l="l" t="t" r="r" b="b"/>
              <a:pathLst>
                <a:path w="694690" h="257175">
                  <a:moveTo>
                    <a:pt x="694480" y="0"/>
                  </a:moveTo>
                  <a:lnTo>
                    <a:pt x="0" y="0"/>
                  </a:lnTo>
                  <a:lnTo>
                    <a:pt x="0" y="257059"/>
                  </a:lnTo>
                  <a:lnTo>
                    <a:pt x="694480" y="257059"/>
                  </a:lnTo>
                  <a:lnTo>
                    <a:pt x="694480" y="0"/>
                  </a:lnTo>
                  <a:close/>
                </a:path>
              </a:pathLst>
            </a:custGeom>
            <a:solidFill>
              <a:srgbClr val="3366CC">
                <a:alpha val="3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80889" y="1420100"/>
              <a:ext cx="694690" cy="257175"/>
            </a:xfrm>
            <a:custGeom>
              <a:avLst/>
              <a:gdLst/>
              <a:ahLst/>
              <a:cxnLst/>
              <a:rect l="l" t="t" r="r" b="b"/>
              <a:pathLst>
                <a:path w="694690" h="257175">
                  <a:moveTo>
                    <a:pt x="0" y="0"/>
                  </a:moveTo>
                  <a:lnTo>
                    <a:pt x="694481" y="0"/>
                  </a:lnTo>
                  <a:lnTo>
                    <a:pt x="694481" y="257059"/>
                  </a:lnTo>
                  <a:lnTo>
                    <a:pt x="0" y="25705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0903" y="1677159"/>
              <a:ext cx="467995" cy="278130"/>
            </a:xfrm>
            <a:custGeom>
              <a:avLst/>
              <a:gdLst/>
              <a:ahLst/>
              <a:cxnLst/>
              <a:rect l="l" t="t" r="r" b="b"/>
              <a:pathLst>
                <a:path w="467995" h="278130">
                  <a:moveTo>
                    <a:pt x="467809" y="0"/>
                  </a:moveTo>
                  <a:lnTo>
                    <a:pt x="0" y="0"/>
                  </a:lnTo>
                  <a:lnTo>
                    <a:pt x="0" y="277792"/>
                  </a:lnTo>
                  <a:lnTo>
                    <a:pt x="467809" y="277792"/>
                  </a:lnTo>
                  <a:lnTo>
                    <a:pt x="467809" y="0"/>
                  </a:lnTo>
                  <a:close/>
                </a:path>
              </a:pathLst>
            </a:custGeom>
            <a:solidFill>
              <a:srgbClr val="3366CC">
                <a:alpha val="3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50903" y="1677159"/>
              <a:ext cx="467995" cy="278130"/>
            </a:xfrm>
            <a:custGeom>
              <a:avLst/>
              <a:gdLst/>
              <a:ahLst/>
              <a:cxnLst/>
              <a:rect l="l" t="t" r="r" b="b"/>
              <a:pathLst>
                <a:path w="467995" h="278130">
                  <a:moveTo>
                    <a:pt x="0" y="0"/>
                  </a:moveTo>
                  <a:lnTo>
                    <a:pt x="467810" y="0"/>
                  </a:lnTo>
                  <a:lnTo>
                    <a:pt x="467810" y="277792"/>
                  </a:lnTo>
                  <a:lnTo>
                    <a:pt x="0" y="27779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03602" y="6433493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4885" y="6479468"/>
            <a:ext cx="216027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IBM</a:t>
            </a:r>
            <a:r>
              <a:rPr sz="18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704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computer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308" y="6509110"/>
            <a:ext cx="304292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New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333333"/>
                </a:solidFill>
                <a:latin typeface="Calibri"/>
                <a:cs typeface="Calibri"/>
              </a:rPr>
              <a:t>York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Times, July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8 1958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0567"/>
            <a:ext cx="7774305" cy="438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Rosenblatt</a:t>
            </a:r>
            <a:r>
              <a:rPr sz="28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1958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 goal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 is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find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separating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hyperplane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separable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data,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guaranteed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find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333"/>
              </a:buClr>
              <a:buFont typeface="Arial MT"/>
              <a:buChar char="–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online</a:t>
            </a:r>
            <a:r>
              <a:rPr sz="2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Processes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333333"/>
              </a:buClr>
              <a:buFont typeface="Arial MT"/>
              <a:buChar char="–"/>
            </a:pPr>
            <a:endParaRPr sz="3600">
              <a:latin typeface="Calibri"/>
              <a:cs typeface="Calibri"/>
            </a:endParaRPr>
          </a:p>
          <a:p>
            <a:pPr marL="355600" marR="5080" indent="-342900">
              <a:lnSpc>
                <a:spcPts val="303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Several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variants</a:t>
            </a:r>
            <a:r>
              <a:rPr sz="2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exist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(will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discuss</a:t>
            </a:r>
            <a:r>
              <a:rPr sz="2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briefly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at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towards </a:t>
            </a:r>
            <a:r>
              <a:rPr sz="2800" spc="-6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end)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521459"/>
            <a:ext cx="7134225" cy="377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  <a:p>
            <a:pPr marL="793750" lvl="1" indent="-285750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93115" algn="l"/>
                <a:tab pos="7937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950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93750" lvl="1" indent="-285750">
              <a:lnSpc>
                <a:spcPct val="100000"/>
              </a:lnSpc>
              <a:spcBef>
                <a:spcPts val="470"/>
              </a:spcBef>
              <a:buFont typeface="Arial MT"/>
              <a:buChar char="–"/>
              <a:tabLst>
                <a:tab pos="793115" algn="l"/>
                <a:tab pos="7937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93800" lvl="2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3165" algn="l"/>
                <a:tab pos="11938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25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847440" y="2445406"/>
            <a:ext cx="2839720" cy="2308860"/>
          </a:xfrm>
          <a:custGeom>
            <a:avLst/>
            <a:gdLst/>
            <a:ahLst/>
            <a:cxnLst/>
            <a:rect l="l" t="t" r="r" b="b"/>
            <a:pathLst>
              <a:path w="2839720" h="2308860">
                <a:moveTo>
                  <a:pt x="2839359" y="0"/>
                </a:moveTo>
                <a:lnTo>
                  <a:pt x="0" y="0"/>
                </a:lnTo>
                <a:lnTo>
                  <a:pt x="0" y="2308324"/>
                </a:lnTo>
                <a:lnTo>
                  <a:pt x="2839359" y="2308324"/>
                </a:lnTo>
                <a:lnTo>
                  <a:pt x="283935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47440" y="2445406"/>
            <a:ext cx="2839720" cy="230886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 marR="767080">
              <a:lnSpc>
                <a:spcPts val="2130"/>
              </a:lnSpc>
              <a:spcBef>
                <a:spcPts val="340"/>
              </a:spcBef>
            </a:pPr>
            <a:r>
              <a:rPr sz="1800"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  <a:latin typeface="Calibri"/>
                <a:cs typeface="Calibri"/>
              </a:rPr>
              <a:t>Remember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Prediction</a:t>
            </a:r>
            <a:r>
              <a:rPr sz="18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spc="-7" baseline="2546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91440" marR="104139">
              <a:lnSpc>
                <a:spcPct val="99900"/>
              </a:lnSpc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There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is typically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bias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term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also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spc="-7" baseline="2546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 b), but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bias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may</a:t>
            </a:r>
            <a:r>
              <a:rPr sz="180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18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treated</a:t>
            </a:r>
            <a:r>
              <a:rPr sz="18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180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constant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 feature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folded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into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7840" y="1521459"/>
            <a:ext cx="71342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4324" y="39454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39" y="38015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7739" y="4102100"/>
            <a:ext cx="1769110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323215" algn="l"/>
                <a:tab pos="3238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7239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723265" algn="l"/>
                <a:tab pos="7239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20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5097" y="4677834"/>
            <a:ext cx="25272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0" dirty="0">
                <a:solidFill>
                  <a:srgbClr val="3366CC"/>
                </a:solidFill>
                <a:latin typeface="Calibri"/>
                <a:cs typeface="Calibri"/>
              </a:rPr>
              <a:t>t+</a:t>
            </a:r>
            <a:r>
              <a:rPr sz="1300" spc="15" dirty="0">
                <a:solidFill>
                  <a:srgbClr val="3366CC"/>
                </a:solidFill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3860" y="453390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02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2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906433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815" y="642620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68" y="6129871"/>
            <a:ext cx="79946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Footnote:</a:t>
            </a:r>
            <a:r>
              <a:rPr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80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some</a:t>
            </a:r>
            <a:r>
              <a:rPr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algorithms</a:t>
            </a:r>
            <a:r>
              <a:rPr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sz="180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80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mathematically</a:t>
            </a:r>
            <a:r>
              <a:rPr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easier</a:t>
            </a:r>
            <a:r>
              <a:rPr sz="180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represent</a:t>
            </a:r>
            <a:r>
              <a:rPr sz="180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Calibri"/>
                <a:cs typeface="Calibri"/>
              </a:rPr>
              <a:t>False</a:t>
            </a:r>
            <a:r>
              <a:rPr sz="18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-1,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 and</a:t>
            </a:r>
            <a:r>
              <a:rPr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other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times,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0.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Calibri"/>
                <a:cs typeface="Calibri"/>
              </a:rPr>
              <a:t>Perceptron</a:t>
            </a:r>
            <a:r>
              <a:rPr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algorithm,</a:t>
            </a:r>
            <a:r>
              <a:rPr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Calibri"/>
                <a:cs typeface="Calibri"/>
              </a:rPr>
              <a:t>treat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-1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false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+1</a:t>
            </a:r>
            <a:r>
              <a:rPr sz="1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Calibri"/>
                <a:cs typeface="Calibri"/>
              </a:rPr>
              <a:t>true.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47440" y="2445406"/>
            <a:ext cx="2839720" cy="2308860"/>
          </a:xfrm>
          <a:custGeom>
            <a:avLst/>
            <a:gdLst/>
            <a:ahLst/>
            <a:cxnLst/>
            <a:rect l="l" t="t" r="r" b="b"/>
            <a:pathLst>
              <a:path w="2839720" h="2308860">
                <a:moveTo>
                  <a:pt x="2839359" y="0"/>
                </a:moveTo>
                <a:lnTo>
                  <a:pt x="0" y="0"/>
                </a:lnTo>
                <a:lnTo>
                  <a:pt x="0" y="2308324"/>
                </a:lnTo>
                <a:lnTo>
                  <a:pt x="2839359" y="2308324"/>
                </a:lnTo>
                <a:lnTo>
                  <a:pt x="283935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47440" y="2445406"/>
            <a:ext cx="2839720" cy="230886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 marR="767080">
              <a:lnSpc>
                <a:spcPts val="2130"/>
              </a:lnSpc>
              <a:spcBef>
                <a:spcPts val="340"/>
              </a:spcBef>
            </a:pPr>
            <a:r>
              <a:rPr sz="1800"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  <a:latin typeface="Calibri"/>
                <a:cs typeface="Calibri"/>
              </a:rPr>
              <a:t>Remember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Prediction</a:t>
            </a:r>
            <a:r>
              <a:rPr sz="18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spc="-7" baseline="2546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91440" marR="104139">
              <a:lnSpc>
                <a:spcPct val="99900"/>
              </a:lnSpc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There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is typically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bias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term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also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spc="-7" baseline="2546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 b), but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bias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may</a:t>
            </a:r>
            <a:r>
              <a:rPr sz="180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18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treated</a:t>
            </a:r>
            <a:r>
              <a:rPr sz="18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180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constant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 feature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folded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into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" y="1508759"/>
            <a:ext cx="71342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9815" y="3530600"/>
            <a:ext cx="4006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995" algn="l"/>
              </a:tabLst>
            </a:pPr>
            <a:r>
              <a:rPr sz="1600" dirty="0">
                <a:solidFill>
                  <a:srgbClr val="333333"/>
                </a:solidFill>
                <a:latin typeface="Calibri"/>
                <a:cs typeface="Calibri"/>
              </a:rPr>
              <a:t>i	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28507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t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ng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1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1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4324" y="39327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7739" y="37888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7739" y="4089400"/>
            <a:ext cx="1769110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323215" algn="l"/>
                <a:tab pos="3238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7239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723265" algn="l"/>
                <a:tab pos="7239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20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5097" y="4665134"/>
            <a:ext cx="25272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0" dirty="0">
                <a:solidFill>
                  <a:srgbClr val="3366CC"/>
                </a:solidFill>
                <a:latin typeface="Calibri"/>
                <a:cs typeface="Calibri"/>
              </a:rPr>
              <a:t>t+</a:t>
            </a:r>
            <a:r>
              <a:rPr sz="1300" spc="15" dirty="0">
                <a:solidFill>
                  <a:srgbClr val="3366CC"/>
                </a:solidFill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3860" y="4521200"/>
            <a:ext cx="144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02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2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4893733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17232" y="2568699"/>
            <a:ext cx="3569970" cy="646430"/>
          </a:xfrm>
          <a:custGeom>
            <a:avLst/>
            <a:gdLst/>
            <a:ahLst/>
            <a:cxnLst/>
            <a:rect l="l" t="t" r="r" b="b"/>
            <a:pathLst>
              <a:path w="3569970" h="646430">
                <a:moveTo>
                  <a:pt x="3569567" y="0"/>
                </a:moveTo>
                <a:lnTo>
                  <a:pt x="0" y="0"/>
                </a:lnTo>
                <a:lnTo>
                  <a:pt x="0" y="646330"/>
                </a:lnTo>
                <a:lnTo>
                  <a:pt x="3569567" y="646330"/>
                </a:lnTo>
                <a:lnTo>
                  <a:pt x="356956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7232" y="2568699"/>
            <a:ext cx="3569970" cy="589264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4615">
              <a:spcBef>
                <a:spcPts val="275"/>
              </a:spcBef>
            </a:pPr>
            <a:r>
              <a:rPr lang="en-US"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lang="en-US"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lang="en-US" sz="1800" spc="817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lang="en-US"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lang="en-US"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libri"/>
                <a:cs typeface="Calibri"/>
              </a:rPr>
              <a:t>+ </a:t>
            </a:r>
            <a:r>
              <a:rPr lang="en-US" sz="1800" dirty="0" err="1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lang="en-US" b="1" spc="-5" dirty="0" err="1">
                <a:solidFill>
                  <a:srgbClr val="3366CC"/>
                </a:solidFill>
                <a:latin typeface="Calibri"/>
                <a:cs typeface="Calibri"/>
              </a:rPr>
              <a:t>y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lang="en-US" sz="1800" baseline="-20833" dirty="0">
              <a:latin typeface="Calibri"/>
              <a:cs typeface="Calibri"/>
            </a:endParaRPr>
          </a:p>
          <a:p>
            <a:pPr marL="91440">
              <a:spcBef>
                <a:spcPts val="5"/>
              </a:spcBef>
            </a:pPr>
            <a:r>
              <a:rPr lang="en-US"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lang="en-US"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lang="en-US"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lang="en-US" sz="1800" spc="10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lang="en-US"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lang="en-US"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lang="en-US" b="1" spc="-5" dirty="0" err="1">
                <a:solidFill>
                  <a:srgbClr val="3366CC"/>
                </a:solidFill>
                <a:latin typeface="Calibri"/>
                <a:cs typeface="Calibri"/>
              </a:rPr>
              <a:t>y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lang="en-US" sz="1800" baseline="-20833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10540" y="1521459"/>
            <a:ext cx="71088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24345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950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spcBef>
                <a:spcPts val="465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81100" lvl="2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25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204861" y="2540212"/>
            <a:ext cx="3569970" cy="646430"/>
          </a:xfrm>
          <a:custGeom>
            <a:avLst/>
            <a:gdLst/>
            <a:ahLst/>
            <a:cxnLst/>
            <a:rect l="l" t="t" r="r" b="b"/>
            <a:pathLst>
              <a:path w="3569970" h="646430">
                <a:moveTo>
                  <a:pt x="3569567" y="0"/>
                </a:moveTo>
                <a:lnTo>
                  <a:pt x="0" y="0"/>
                </a:lnTo>
                <a:lnTo>
                  <a:pt x="0" y="646330"/>
                </a:lnTo>
                <a:lnTo>
                  <a:pt x="3569567" y="646330"/>
                </a:lnTo>
                <a:lnTo>
                  <a:pt x="356956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7232" y="2568699"/>
            <a:ext cx="3569970" cy="589264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4615">
              <a:spcBef>
                <a:spcPts val="275"/>
              </a:spcBef>
            </a:pPr>
            <a:r>
              <a:rPr lang="en-US"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lang="en-US"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lang="en-US" sz="1800" spc="817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lang="en-US"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lang="en-US"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libri"/>
                <a:cs typeface="Calibri"/>
              </a:rPr>
              <a:t>+ </a:t>
            </a:r>
            <a:r>
              <a:rPr lang="en-US" sz="1800" dirty="0" err="1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lang="en-US" b="1" spc="-5" dirty="0" err="1">
                <a:solidFill>
                  <a:srgbClr val="3366CC"/>
                </a:solidFill>
                <a:latin typeface="Calibri"/>
                <a:cs typeface="Calibri"/>
              </a:rPr>
              <a:t>y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lang="en-US" sz="1800" baseline="-20833" dirty="0">
              <a:latin typeface="Calibri"/>
              <a:cs typeface="Calibri"/>
            </a:endParaRPr>
          </a:p>
          <a:p>
            <a:pPr marL="91440">
              <a:spcBef>
                <a:spcPts val="5"/>
              </a:spcBef>
            </a:pPr>
            <a:r>
              <a:rPr lang="en-US"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lang="en-US"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lang="en-US"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lang="en-US" sz="1800" spc="10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lang="en-US"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lang="en-US"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lang="en-US" b="1" spc="-5" dirty="0" err="1">
                <a:solidFill>
                  <a:srgbClr val="3366CC"/>
                </a:solidFill>
                <a:latin typeface="Calibri"/>
                <a:cs typeface="Calibri"/>
              </a:rPr>
              <a:t>y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lang="en-US" sz="1800" baseline="-20833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521459"/>
            <a:ext cx="71088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4324" y="39454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39" y="38015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4102100"/>
            <a:ext cx="3876040" cy="11957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7810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811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7232" y="3443434"/>
            <a:ext cx="3745229" cy="646430"/>
          </a:xfrm>
          <a:custGeom>
            <a:avLst/>
            <a:gdLst/>
            <a:ahLst/>
            <a:cxnLst/>
            <a:rect l="l" t="t" r="r" b="b"/>
            <a:pathLst>
              <a:path w="3745229" h="646429">
                <a:moveTo>
                  <a:pt x="3745110" y="0"/>
                </a:moveTo>
                <a:lnTo>
                  <a:pt x="0" y="0"/>
                </a:lnTo>
                <a:lnTo>
                  <a:pt x="0" y="646330"/>
                </a:lnTo>
                <a:lnTo>
                  <a:pt x="3745110" y="646330"/>
                </a:lnTo>
                <a:lnTo>
                  <a:pt x="374511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17232" y="3443434"/>
            <a:ext cx="374522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4615" marR="238125">
              <a:lnSpc>
                <a:spcPts val="2130"/>
              </a:lnSpc>
              <a:spcBef>
                <a:spcPts val="35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rate,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small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number less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17232" y="2568699"/>
            <a:ext cx="3569970" cy="646430"/>
          </a:xfrm>
          <a:custGeom>
            <a:avLst/>
            <a:gdLst/>
            <a:ahLst/>
            <a:cxnLst/>
            <a:rect l="l" t="t" r="r" b="b"/>
            <a:pathLst>
              <a:path w="3569970" h="646430">
                <a:moveTo>
                  <a:pt x="3569567" y="0"/>
                </a:moveTo>
                <a:lnTo>
                  <a:pt x="0" y="0"/>
                </a:lnTo>
                <a:lnTo>
                  <a:pt x="0" y="646330"/>
                </a:lnTo>
                <a:lnTo>
                  <a:pt x="3569567" y="646330"/>
                </a:lnTo>
                <a:lnTo>
                  <a:pt x="356956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7232" y="2568699"/>
            <a:ext cx="3569970" cy="589264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4615">
              <a:spcBef>
                <a:spcPts val="275"/>
              </a:spcBef>
            </a:pPr>
            <a:r>
              <a:rPr lang="en-US"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lang="en-US"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lang="en-US" sz="1800" spc="817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lang="en-US"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lang="en-US"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libri"/>
                <a:cs typeface="Calibri"/>
              </a:rPr>
              <a:t>+ </a:t>
            </a:r>
            <a:r>
              <a:rPr lang="en-US" sz="1800" dirty="0" err="1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lang="en-US" b="1" spc="-5" dirty="0" err="1">
                <a:solidFill>
                  <a:srgbClr val="3366CC"/>
                </a:solidFill>
                <a:latin typeface="Calibri"/>
                <a:cs typeface="Calibri"/>
              </a:rPr>
              <a:t>y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lang="en-US" sz="1800" baseline="-20833" dirty="0">
              <a:latin typeface="Calibri"/>
              <a:cs typeface="Calibri"/>
            </a:endParaRPr>
          </a:p>
          <a:p>
            <a:pPr marL="91440">
              <a:spcBef>
                <a:spcPts val="5"/>
              </a:spcBef>
            </a:pPr>
            <a:r>
              <a:rPr lang="en-US"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lang="en-US"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lang="en-US"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lang="en-US" sz="1800" spc="10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lang="en-US"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lang="en-US"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lang="en-US" b="1" spc="-5" dirty="0" err="1">
                <a:solidFill>
                  <a:srgbClr val="3366CC"/>
                </a:solidFill>
                <a:latin typeface="Calibri"/>
                <a:cs typeface="Calibri"/>
              </a:rPr>
              <a:t>y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lang="en-US" sz="1800" baseline="-20833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521459"/>
            <a:ext cx="71088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4324" y="39454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39" y="38015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4102100"/>
            <a:ext cx="3876040" cy="11957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7810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811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7232" y="3443434"/>
            <a:ext cx="3745229" cy="646430"/>
          </a:xfrm>
          <a:custGeom>
            <a:avLst/>
            <a:gdLst/>
            <a:ahLst/>
            <a:cxnLst/>
            <a:rect l="l" t="t" r="r" b="b"/>
            <a:pathLst>
              <a:path w="3745229" h="646429">
                <a:moveTo>
                  <a:pt x="3745110" y="0"/>
                </a:moveTo>
                <a:lnTo>
                  <a:pt x="0" y="0"/>
                </a:lnTo>
                <a:lnTo>
                  <a:pt x="0" y="646330"/>
                </a:lnTo>
                <a:lnTo>
                  <a:pt x="3745110" y="646330"/>
                </a:lnTo>
                <a:lnTo>
                  <a:pt x="374511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17232" y="3443434"/>
            <a:ext cx="374522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4615" marR="238125">
              <a:lnSpc>
                <a:spcPts val="2130"/>
              </a:lnSpc>
              <a:spcBef>
                <a:spcPts val="35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rate,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small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number less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98453" y="4407639"/>
            <a:ext cx="3764279" cy="646430"/>
          </a:xfrm>
          <a:custGeom>
            <a:avLst/>
            <a:gdLst/>
            <a:ahLst/>
            <a:cxnLst/>
            <a:rect l="l" t="t" r="r" b="b"/>
            <a:pathLst>
              <a:path w="3764279" h="646429">
                <a:moveTo>
                  <a:pt x="3763891" y="0"/>
                </a:moveTo>
                <a:lnTo>
                  <a:pt x="0" y="0"/>
                </a:lnTo>
                <a:lnTo>
                  <a:pt x="0" y="646330"/>
                </a:lnTo>
                <a:lnTo>
                  <a:pt x="3763891" y="646330"/>
                </a:lnTo>
                <a:lnTo>
                  <a:pt x="37638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98453" y="4407639"/>
            <a:ext cx="376427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 marR="661670">
              <a:lnSpc>
                <a:spcPts val="2130"/>
              </a:lnSpc>
              <a:spcBef>
                <a:spcPts val="35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only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1800" spc="-40" dirty="0">
                <a:solidFill>
                  <a:srgbClr val="333333"/>
                </a:solidFill>
                <a:latin typeface="Calibri"/>
                <a:cs typeface="Calibri"/>
              </a:rPr>
              <a:t>error.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mistake-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driven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17232" y="2568699"/>
            <a:ext cx="3569970" cy="646430"/>
          </a:xfrm>
          <a:custGeom>
            <a:avLst/>
            <a:gdLst/>
            <a:ahLst/>
            <a:cxnLst/>
            <a:rect l="l" t="t" r="r" b="b"/>
            <a:pathLst>
              <a:path w="3569970" h="646430">
                <a:moveTo>
                  <a:pt x="3569567" y="0"/>
                </a:moveTo>
                <a:lnTo>
                  <a:pt x="0" y="0"/>
                </a:lnTo>
                <a:lnTo>
                  <a:pt x="0" y="646330"/>
                </a:lnTo>
                <a:lnTo>
                  <a:pt x="3569567" y="646330"/>
                </a:lnTo>
                <a:lnTo>
                  <a:pt x="356956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7232" y="2568699"/>
            <a:ext cx="3569970" cy="589264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4615">
              <a:spcBef>
                <a:spcPts val="275"/>
              </a:spcBef>
            </a:pPr>
            <a:r>
              <a:rPr lang="en-US"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lang="en-US"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lang="en-US" sz="1800" spc="817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lang="en-US"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lang="en-US"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libri"/>
                <a:cs typeface="Calibri"/>
              </a:rPr>
              <a:t>+ </a:t>
            </a:r>
            <a:r>
              <a:rPr lang="en-US" sz="1800" dirty="0" err="1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lang="en-US" b="1" spc="-5" dirty="0" err="1">
                <a:solidFill>
                  <a:srgbClr val="3366CC"/>
                </a:solidFill>
                <a:latin typeface="Calibri"/>
                <a:cs typeface="Calibri"/>
              </a:rPr>
              <a:t>y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lang="en-US" sz="1800" baseline="-20833" dirty="0">
              <a:latin typeface="Calibri"/>
              <a:cs typeface="Calibri"/>
            </a:endParaRPr>
          </a:p>
          <a:p>
            <a:pPr marL="91440">
              <a:spcBef>
                <a:spcPts val="5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0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lang="en-US" b="1" spc="-5" dirty="0" err="1">
                <a:solidFill>
                  <a:srgbClr val="3366CC"/>
                </a:solidFill>
                <a:latin typeface="Calibri"/>
                <a:cs typeface="Calibri"/>
              </a:rPr>
              <a:t>y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lang="en-US" sz="1800" baseline="-20833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521459"/>
            <a:ext cx="71088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4324" y="39454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39" y="38015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4102100"/>
            <a:ext cx="3876040" cy="11957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7810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811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7232" y="3443434"/>
            <a:ext cx="3745229" cy="646430"/>
          </a:xfrm>
          <a:custGeom>
            <a:avLst/>
            <a:gdLst/>
            <a:ahLst/>
            <a:cxnLst/>
            <a:rect l="l" t="t" r="r" b="b"/>
            <a:pathLst>
              <a:path w="3745229" h="646429">
                <a:moveTo>
                  <a:pt x="3745110" y="0"/>
                </a:moveTo>
                <a:lnTo>
                  <a:pt x="0" y="0"/>
                </a:lnTo>
                <a:lnTo>
                  <a:pt x="0" y="646330"/>
                </a:lnTo>
                <a:lnTo>
                  <a:pt x="3745110" y="646330"/>
                </a:lnTo>
                <a:lnTo>
                  <a:pt x="374511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17232" y="3443434"/>
            <a:ext cx="374522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4615" marR="238125">
              <a:lnSpc>
                <a:spcPts val="2130"/>
              </a:lnSpc>
              <a:spcBef>
                <a:spcPts val="35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rate,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small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number less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98453" y="4407639"/>
            <a:ext cx="3764279" cy="646430"/>
          </a:xfrm>
          <a:custGeom>
            <a:avLst/>
            <a:gdLst/>
            <a:ahLst/>
            <a:cxnLst/>
            <a:rect l="l" t="t" r="r" b="b"/>
            <a:pathLst>
              <a:path w="3764279" h="646429">
                <a:moveTo>
                  <a:pt x="3763891" y="0"/>
                </a:moveTo>
                <a:lnTo>
                  <a:pt x="0" y="0"/>
                </a:lnTo>
                <a:lnTo>
                  <a:pt x="0" y="646330"/>
                </a:lnTo>
                <a:lnTo>
                  <a:pt x="3763891" y="646330"/>
                </a:lnTo>
                <a:lnTo>
                  <a:pt x="37638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98453" y="4407639"/>
            <a:ext cx="376427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 marR="661670">
              <a:lnSpc>
                <a:spcPts val="2130"/>
              </a:lnSpc>
              <a:spcBef>
                <a:spcPts val="35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only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1800" spc="-40" dirty="0">
                <a:solidFill>
                  <a:srgbClr val="333333"/>
                </a:solidFill>
                <a:latin typeface="Calibri"/>
                <a:cs typeface="Calibri"/>
              </a:rPr>
              <a:t>error.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mistake-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driven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98451" y="5259232"/>
            <a:ext cx="3764279" cy="646430"/>
          </a:xfrm>
          <a:custGeom>
            <a:avLst/>
            <a:gdLst/>
            <a:ahLst/>
            <a:cxnLst/>
            <a:rect l="l" t="t" r="r" b="b"/>
            <a:pathLst>
              <a:path w="3764279" h="646429">
                <a:moveTo>
                  <a:pt x="3763891" y="0"/>
                </a:moveTo>
                <a:lnTo>
                  <a:pt x="0" y="0"/>
                </a:lnTo>
                <a:lnTo>
                  <a:pt x="0" y="646330"/>
                </a:lnTo>
                <a:lnTo>
                  <a:pt x="3763891" y="646330"/>
                </a:lnTo>
                <a:lnTo>
                  <a:pt x="37638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8451" y="5259232"/>
            <a:ext cx="376427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 marR="327025">
              <a:lnSpc>
                <a:spcPts val="2130"/>
              </a:lnSpc>
              <a:spcBef>
                <a:spcPts val="350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simplest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version. </a:t>
            </a:r>
            <a:r>
              <a:rPr sz="1800" spc="-3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will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see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more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robust versions at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29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Perceptron</a:t>
            </a:r>
            <a:r>
              <a:rPr spc="-3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17232" y="2568699"/>
            <a:ext cx="3569970" cy="646430"/>
          </a:xfrm>
          <a:custGeom>
            <a:avLst/>
            <a:gdLst/>
            <a:ahLst/>
            <a:cxnLst/>
            <a:rect l="l" t="t" r="r" b="b"/>
            <a:pathLst>
              <a:path w="3569970" h="646430">
                <a:moveTo>
                  <a:pt x="3569567" y="0"/>
                </a:moveTo>
                <a:lnTo>
                  <a:pt x="0" y="0"/>
                </a:lnTo>
                <a:lnTo>
                  <a:pt x="0" y="646330"/>
                </a:lnTo>
                <a:lnTo>
                  <a:pt x="3569567" y="646330"/>
                </a:lnTo>
                <a:lnTo>
                  <a:pt x="356956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7232" y="2568699"/>
            <a:ext cx="3569970" cy="589264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4615">
              <a:spcBef>
                <a:spcPts val="275"/>
              </a:spcBef>
            </a:pPr>
            <a:r>
              <a:rPr lang="en-US"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lang="en-US"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lang="en-US" sz="1800" spc="817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lang="en-US"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lang="en-US"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libri"/>
                <a:cs typeface="Calibri"/>
              </a:rPr>
              <a:t>+ </a:t>
            </a:r>
            <a:r>
              <a:rPr lang="en-US" sz="1800" dirty="0" err="1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lang="en-US" b="1" spc="-5" dirty="0" err="1">
                <a:solidFill>
                  <a:srgbClr val="3366CC"/>
                </a:solidFill>
                <a:latin typeface="Calibri"/>
                <a:cs typeface="Calibri"/>
              </a:rPr>
              <a:t>y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lang="en-US" sz="1800" baseline="-20833" dirty="0">
              <a:latin typeface="Calibri"/>
              <a:cs typeface="Calibri"/>
            </a:endParaRPr>
          </a:p>
          <a:p>
            <a:pPr marL="91440">
              <a:spcBef>
                <a:spcPts val="5"/>
              </a:spcBef>
            </a:pPr>
            <a:r>
              <a:rPr lang="en-US"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lang="en-US"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lang="en-US"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lang="en-US"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lang="en-US" sz="1800" spc="10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lang="en-US"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lang="en-US"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lang="en-US" b="1" spc="-5" dirty="0" err="1">
                <a:solidFill>
                  <a:srgbClr val="3366CC"/>
                </a:solidFill>
                <a:latin typeface="Calibri"/>
                <a:cs typeface="Calibri"/>
              </a:rPr>
              <a:t>y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lang="en-US" sz="1800" b="1" spc="-5" dirty="0" err="1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lang="en-US" sz="1800" spc="-7" baseline="-20833" dirty="0" err="1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lang="en-US" sz="1800" baseline="-20833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521459"/>
            <a:ext cx="7108825" cy="92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2700"/>
              </a:lnSpc>
              <a:spcBef>
                <a:spcPts val="100"/>
              </a:spcBef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Input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48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325" dirty="0">
                <a:solidFill>
                  <a:srgbClr val="333333"/>
                </a:solidFill>
                <a:latin typeface="Calibri"/>
                <a:cs typeface="Calibri"/>
              </a:rPr>
              <a:t>),</a:t>
            </a:r>
            <a:r>
              <a:rPr sz="2400" spc="325" dirty="0">
                <a:solidFill>
                  <a:srgbClr val="333333"/>
                </a:solidFill>
                <a:latin typeface="Lucida Sans Unicode"/>
                <a:cs typeface="Lucida Sans Unicode"/>
              </a:rPr>
              <a:t>! </a:t>
            </a:r>
            <a:r>
              <a:rPr sz="2400" spc="-7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54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{-1,1}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863427"/>
            <a:ext cx="4458335" cy="897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Initialize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ℜ</a:t>
            </a:r>
            <a:r>
              <a:rPr sz="2400" baseline="2604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endParaRPr sz="2400" baseline="2604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4324" y="3945467"/>
            <a:ext cx="3219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</a:tabLst>
            </a:pPr>
            <a:r>
              <a:rPr sz="1300" spc="1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1300" spc="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39" y="3801533"/>
            <a:ext cx="2559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–	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ict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gn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950" spc="22" baseline="256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4102100"/>
            <a:ext cx="3876040" cy="11957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781050" indent="-2857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950" spc="-7" baseline="-1923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950" spc="195" baseline="-192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≠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y’:</a:t>
            </a:r>
            <a:endParaRPr sz="2000">
              <a:latin typeface="Calibri"/>
              <a:cs typeface="Calibri"/>
            </a:endParaRPr>
          </a:p>
          <a:p>
            <a:pPr marL="11811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000" b="1" spc="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spc="7" baseline="-19230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950" spc="217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(y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1950" spc="209" baseline="-192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950" baseline="-19230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366C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final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7232" y="3443434"/>
            <a:ext cx="3745229" cy="646430"/>
          </a:xfrm>
          <a:custGeom>
            <a:avLst/>
            <a:gdLst/>
            <a:ahLst/>
            <a:cxnLst/>
            <a:rect l="l" t="t" r="r" b="b"/>
            <a:pathLst>
              <a:path w="3745229" h="646429">
                <a:moveTo>
                  <a:pt x="3745110" y="0"/>
                </a:moveTo>
                <a:lnTo>
                  <a:pt x="0" y="0"/>
                </a:lnTo>
                <a:lnTo>
                  <a:pt x="0" y="646330"/>
                </a:lnTo>
                <a:lnTo>
                  <a:pt x="3745110" y="646330"/>
                </a:lnTo>
                <a:lnTo>
                  <a:pt x="374511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17232" y="3443434"/>
            <a:ext cx="374522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4615" marR="238125">
              <a:lnSpc>
                <a:spcPts val="2130"/>
              </a:lnSpc>
              <a:spcBef>
                <a:spcPts val="35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rate,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small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number less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98453" y="4407639"/>
            <a:ext cx="3764279" cy="646430"/>
          </a:xfrm>
          <a:custGeom>
            <a:avLst/>
            <a:gdLst/>
            <a:ahLst/>
            <a:cxnLst/>
            <a:rect l="l" t="t" r="r" b="b"/>
            <a:pathLst>
              <a:path w="3764279" h="646429">
                <a:moveTo>
                  <a:pt x="3763891" y="0"/>
                </a:moveTo>
                <a:lnTo>
                  <a:pt x="0" y="0"/>
                </a:lnTo>
                <a:lnTo>
                  <a:pt x="0" y="646330"/>
                </a:lnTo>
                <a:lnTo>
                  <a:pt x="3763891" y="646330"/>
                </a:lnTo>
                <a:lnTo>
                  <a:pt x="37638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98453" y="4407639"/>
            <a:ext cx="376427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 marR="661670">
              <a:lnSpc>
                <a:spcPts val="2130"/>
              </a:lnSpc>
              <a:spcBef>
                <a:spcPts val="35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only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1800" spc="-40" dirty="0">
                <a:solidFill>
                  <a:srgbClr val="333333"/>
                </a:solidFill>
                <a:latin typeface="Calibri"/>
                <a:cs typeface="Calibri"/>
              </a:rPr>
              <a:t>error.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mistake-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driven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98451" y="5259232"/>
            <a:ext cx="3764279" cy="646430"/>
          </a:xfrm>
          <a:custGeom>
            <a:avLst/>
            <a:gdLst/>
            <a:ahLst/>
            <a:cxnLst/>
            <a:rect l="l" t="t" r="r" b="b"/>
            <a:pathLst>
              <a:path w="3764279" h="646429">
                <a:moveTo>
                  <a:pt x="3763891" y="0"/>
                </a:moveTo>
                <a:lnTo>
                  <a:pt x="0" y="0"/>
                </a:lnTo>
                <a:lnTo>
                  <a:pt x="0" y="646330"/>
                </a:lnTo>
                <a:lnTo>
                  <a:pt x="3763891" y="646330"/>
                </a:lnTo>
                <a:lnTo>
                  <a:pt x="37638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8451" y="5259232"/>
            <a:ext cx="3764279" cy="646430"/>
          </a:xfrm>
          <a:prstGeom prst="rect">
            <a:avLst/>
          </a:prstGeom>
          <a:ln w="9525">
            <a:solidFill>
              <a:srgbClr val="33333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 marR="327025">
              <a:lnSpc>
                <a:spcPts val="2130"/>
              </a:lnSpc>
              <a:spcBef>
                <a:spcPts val="350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is the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simplest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version. </a:t>
            </a:r>
            <a:r>
              <a:rPr sz="1800" spc="-3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will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see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more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robust versions at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03079" y="6057149"/>
            <a:ext cx="3773804" cy="379095"/>
            <a:chOff x="5103079" y="6057149"/>
            <a:chExt cx="3773804" cy="379095"/>
          </a:xfrm>
        </p:grpSpPr>
        <p:sp>
          <p:nvSpPr>
            <p:cNvPr id="17" name="object 17"/>
            <p:cNvSpPr/>
            <p:nvPr/>
          </p:nvSpPr>
          <p:spPr>
            <a:xfrm>
              <a:off x="5107842" y="6061911"/>
              <a:ext cx="3764279" cy="369570"/>
            </a:xfrm>
            <a:custGeom>
              <a:avLst/>
              <a:gdLst/>
              <a:ahLst/>
              <a:cxnLst/>
              <a:rect l="l" t="t" r="r" b="b"/>
              <a:pathLst>
                <a:path w="3764279" h="369570">
                  <a:moveTo>
                    <a:pt x="3763891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3763891" y="369332"/>
                  </a:lnTo>
                  <a:lnTo>
                    <a:pt x="3763891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7842" y="6061911"/>
              <a:ext cx="3764279" cy="369570"/>
            </a:xfrm>
            <a:custGeom>
              <a:avLst/>
              <a:gdLst/>
              <a:ahLst/>
              <a:cxnLst/>
              <a:rect l="l" t="t" r="r" b="b"/>
              <a:pathLst>
                <a:path w="3764279" h="369570">
                  <a:moveTo>
                    <a:pt x="0" y="0"/>
                  </a:moveTo>
                  <a:lnTo>
                    <a:pt x="3763891" y="0"/>
                  </a:lnTo>
                  <a:lnTo>
                    <a:pt x="3763891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82487" y="6091771"/>
            <a:ext cx="86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173882" y="6083300"/>
            <a:ext cx="3453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written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as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800" spc="450" baseline="-2083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800" spc="195" baseline="-2083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≤</a:t>
            </a:r>
            <a:r>
              <a:rPr sz="1800" spc="10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3602" y="64262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1417" y="1621367"/>
            <a:ext cx="5350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40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333333"/>
                </a:solidFill>
                <a:latin typeface="Calibri"/>
                <a:cs typeface="Calibri"/>
              </a:rPr>
              <a:t>Perceptron</a:t>
            </a:r>
            <a:r>
              <a:rPr sz="40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1294" y="3503744"/>
            <a:ext cx="2006839" cy="5312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71800" y="2819400"/>
            <a:ext cx="34658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D7D7D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D7D7D"/>
                </a:solidFill>
                <a:latin typeface="Calibri"/>
                <a:cs typeface="Calibri"/>
              </a:rPr>
              <a:t>slides</a:t>
            </a:r>
            <a:r>
              <a:rPr sz="1600" spc="-10" dirty="0">
                <a:solidFill>
                  <a:srgbClr val="7D7D7D"/>
                </a:solidFill>
                <a:latin typeface="Calibri"/>
                <a:cs typeface="Calibri"/>
              </a:rPr>
              <a:t> are</a:t>
            </a:r>
            <a:r>
              <a:rPr sz="1600" spc="5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D7D7D"/>
                </a:solidFill>
                <a:latin typeface="Calibri"/>
                <a:cs typeface="Calibri"/>
              </a:rPr>
              <a:t>mainly </a:t>
            </a:r>
            <a:r>
              <a:rPr sz="1600" spc="-10" dirty="0">
                <a:solidFill>
                  <a:srgbClr val="7D7D7D"/>
                </a:solidFill>
                <a:latin typeface="Calibri"/>
                <a:cs typeface="Calibri"/>
              </a:rPr>
              <a:t>from </a:t>
            </a:r>
            <a:r>
              <a:rPr sz="1600" spc="-5" dirty="0">
                <a:solidFill>
                  <a:srgbClr val="7D7D7D"/>
                </a:solidFill>
                <a:latin typeface="Calibri"/>
                <a:cs typeface="Calibri"/>
              </a:rPr>
              <a:t>Vivek </a:t>
            </a:r>
            <a:r>
              <a:rPr sz="1600" spc="-10" dirty="0">
                <a:solidFill>
                  <a:srgbClr val="7D7D7D"/>
                </a:solidFill>
                <a:latin typeface="Calibri"/>
                <a:cs typeface="Calibri"/>
              </a:rPr>
              <a:t>Srikumar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5710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Intuition</a:t>
            </a:r>
            <a:r>
              <a:rPr spc="-25" dirty="0"/>
              <a:t> </a:t>
            </a:r>
            <a:r>
              <a:rPr spc="-10" dirty="0"/>
              <a:t>behind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20" dirty="0"/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70" y="1600200"/>
            <a:ext cx="8685530" cy="4279377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88900" marR="1412875">
              <a:lnSpc>
                <a:spcPts val="3170"/>
              </a:lnSpc>
              <a:spcBef>
                <a:spcPts val="290"/>
              </a:spcBef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Suppose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made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positive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200" spc="-48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is,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y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= +1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 err="1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 err="1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lang="en-IN" sz="2400" spc="5" baseline="30000" dirty="0">
                <a:solidFill>
                  <a:srgbClr val="333333"/>
                </a:solidFill>
                <a:cs typeface="Calibri"/>
              </a:rPr>
              <a:t>T</a:t>
            </a:r>
            <a:r>
              <a:rPr sz="2175" spc="75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&lt;0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Call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CC"/>
                </a:solidFill>
                <a:latin typeface="Calibri"/>
                <a:cs typeface="Calibri"/>
              </a:rPr>
              <a:t>new</a:t>
            </a:r>
            <a:r>
              <a:rPr sz="220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CC"/>
                </a:solidFill>
                <a:latin typeface="Calibri"/>
                <a:cs typeface="Calibri"/>
              </a:rPr>
              <a:t>weight</a:t>
            </a:r>
            <a:r>
              <a:rPr sz="220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CC"/>
                </a:solidFill>
                <a:latin typeface="Calibri"/>
                <a:cs typeface="Calibri"/>
              </a:rPr>
              <a:t>vector</a:t>
            </a:r>
            <a:r>
              <a:rPr sz="22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>
                <a:solidFill>
                  <a:srgbClr val="333333"/>
                </a:solidFill>
                <a:latin typeface="Calibri"/>
                <a:cs typeface="Calibri"/>
              </a:rPr>
              <a:t>t+1</a:t>
            </a:r>
            <a:r>
              <a:rPr sz="2175" spc="232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75" spc="240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2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(say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r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1)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Calibri"/>
              <a:cs typeface="Calibri"/>
            </a:endParaRPr>
          </a:p>
          <a:p>
            <a:pPr marL="88900">
              <a:lnSpc>
                <a:spcPts val="1005"/>
              </a:lnSpc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366CC"/>
                </a:solidFill>
                <a:latin typeface="Calibri"/>
                <a:cs typeface="Calibri"/>
              </a:rPr>
              <a:t>new</a:t>
            </a:r>
            <a:r>
              <a:rPr sz="2200" spc="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66CC"/>
                </a:solidFill>
                <a:latin typeface="Calibri"/>
                <a:cs typeface="Calibri"/>
              </a:rPr>
              <a:t>dot</a:t>
            </a:r>
            <a:r>
              <a:rPr sz="220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66CC"/>
                </a:solidFill>
                <a:latin typeface="Calibri"/>
                <a:cs typeface="Calibri"/>
              </a:rPr>
              <a:t>product</a:t>
            </a:r>
            <a:r>
              <a:rPr sz="220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will be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>
                <a:solidFill>
                  <a:srgbClr val="333333"/>
                </a:solidFill>
                <a:latin typeface="Calibri"/>
                <a:cs typeface="Calibri"/>
              </a:rPr>
              <a:t>t+1</a:t>
            </a:r>
            <a:r>
              <a:rPr sz="2175" spc="562" baseline="30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IN" sz="2175" spc="562" baseline="30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spc="-7" baseline="-2107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75" spc="247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lang="en-IN" sz="2400" spc="5" dirty="0">
                <a:solidFill>
                  <a:srgbClr val="333333"/>
                </a:solidFill>
                <a:cs typeface="Calibri"/>
              </a:rPr>
              <a:t> T</a:t>
            </a:r>
            <a:r>
              <a:rPr sz="2200" spc="20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= </a:t>
            </a:r>
            <a:r>
              <a:rPr sz="2200" b="1" dirty="0" err="1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 err="1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75" spc="562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IN" sz="2400" spc="5" dirty="0">
                <a:solidFill>
                  <a:srgbClr val="333333"/>
                </a:solidFill>
                <a:cs typeface="Calibri"/>
              </a:rPr>
              <a:t>T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200" b="1" spc="2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333333"/>
                </a:solidFill>
                <a:latin typeface="Cambria Math"/>
                <a:cs typeface="Cambria Math"/>
              </a:rPr>
              <a:t>&gt;</a:t>
            </a:r>
            <a:r>
              <a:rPr sz="2200" spc="1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75" baseline="-21072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75" spc="562" baseline="-21072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2200" dirty="0">
              <a:latin typeface="Calibri"/>
              <a:cs typeface="Calibri"/>
            </a:endParaRPr>
          </a:p>
          <a:p>
            <a:pPr marL="3784600">
              <a:lnSpc>
                <a:spcPts val="819"/>
              </a:lnSpc>
              <a:tabLst>
                <a:tab pos="5104130" algn="l"/>
                <a:tab pos="5859780" algn="l"/>
                <a:tab pos="6473825" algn="l"/>
                <a:tab pos="7299325" algn="l"/>
              </a:tabLst>
            </a:pPr>
            <a:r>
              <a:rPr sz="2400" spc="5" baseline="30000" dirty="0">
                <a:solidFill>
                  <a:srgbClr val="333333"/>
                </a:solidFill>
                <a:cs typeface="Calibri"/>
              </a:rPr>
              <a:t>T</a:t>
            </a:r>
            <a:r>
              <a:rPr sz="1450" spc="5" dirty="0">
                <a:solidFill>
                  <a:srgbClr val="333333"/>
                </a:solidFill>
                <a:latin typeface="Calibri"/>
                <a:cs typeface="Calibri"/>
              </a:rPr>
              <a:t>				</a:t>
            </a:r>
            <a:endParaRPr sz="1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Calibri"/>
              <a:cs typeface="Calibri"/>
            </a:endParaRPr>
          </a:p>
          <a:p>
            <a:pPr marL="88900" marR="30480">
              <a:lnSpc>
                <a:spcPct val="100000"/>
              </a:lnSpc>
            </a:pPr>
            <a:r>
              <a:rPr sz="2200" i="1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200" i="1" dirty="0">
                <a:solidFill>
                  <a:srgbClr val="333333"/>
                </a:solidFill>
                <a:latin typeface="Calibri"/>
                <a:cs typeface="Calibri"/>
              </a:rPr>
              <a:t> a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positive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333333"/>
                </a:solidFill>
                <a:latin typeface="Calibri"/>
                <a:cs typeface="Calibri"/>
              </a:rPr>
              <a:t>example,</a:t>
            </a:r>
            <a:r>
              <a:rPr sz="2200" i="1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333333"/>
                </a:solidFill>
                <a:latin typeface="Calibri"/>
                <a:cs typeface="Calibri"/>
              </a:rPr>
              <a:t>Perceptron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increase</a:t>
            </a:r>
            <a:r>
              <a:rPr sz="22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200" i="1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score </a:t>
            </a:r>
            <a:r>
              <a:rPr sz="2200" i="1" spc="-4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assigned </a:t>
            </a:r>
            <a:r>
              <a:rPr sz="2200" i="1" spc="-1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200" i="1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200" i="1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same</a:t>
            </a:r>
            <a:r>
              <a:rPr sz="2200" i="1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333333"/>
                </a:solidFill>
                <a:latin typeface="Calibri"/>
                <a:cs typeface="Calibri"/>
              </a:rPr>
              <a:t>input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Similar 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reasoning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negative</a:t>
            </a:r>
            <a:r>
              <a:rPr sz="2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libri"/>
                <a:cs typeface="Calibri"/>
              </a:rPr>
              <a:t>examples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5" name="object 5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3333"/>
                </a:solidFill>
                <a:latin typeface="Calibri"/>
                <a:cs typeface="Calibri"/>
              </a:rPr>
              <a:t>Geometry</a:t>
            </a:r>
            <a:r>
              <a:rPr sz="4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40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4000" spc="-20" dirty="0">
                <a:solidFill>
                  <a:srgbClr val="333333"/>
                </a:solidFill>
                <a:latin typeface="Calibri"/>
                <a:cs typeface="Calibri"/>
              </a:rPr>
              <a:t> perceptron</a:t>
            </a:r>
            <a:r>
              <a:rPr sz="4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3381" y="1630996"/>
            <a:ext cx="3098165" cy="3159125"/>
            <a:chOff x="243381" y="1630996"/>
            <a:chExt cx="3098165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0584" y="233256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14" name="object 14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/>
              <a:t>Mistake</a:t>
            </a:r>
            <a:r>
              <a:rPr sz="1800" dirty="0"/>
              <a:t> on</a:t>
            </a:r>
            <a:r>
              <a:rPr sz="1800" spc="5" dirty="0"/>
              <a:t> </a:t>
            </a:r>
            <a:r>
              <a:rPr sz="1800" spc="-5" dirty="0"/>
              <a:t>positive:</a:t>
            </a:r>
            <a:r>
              <a:rPr sz="1800" dirty="0"/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</a:rPr>
              <a:t>t</a:t>
            </a:r>
            <a:r>
              <a:rPr sz="1800" spc="195" baseline="-20833" dirty="0">
                <a:solidFill>
                  <a:srgbClr val="3366CC"/>
                </a:solidFill>
              </a:rPr>
              <a:t> </a:t>
            </a:r>
            <a:r>
              <a:rPr sz="1800" dirty="0">
                <a:solidFill>
                  <a:srgbClr val="3366CC"/>
                </a:solidFill>
              </a:rPr>
              <a:t>+ r</a:t>
            </a:r>
            <a:r>
              <a:rPr sz="1800" spc="-5" dirty="0">
                <a:solidFill>
                  <a:srgbClr val="3366CC"/>
                </a:solidFill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3333"/>
                </a:solidFill>
                <a:latin typeface="Calibri"/>
                <a:cs typeface="Calibri"/>
              </a:rPr>
              <a:t>Geometry</a:t>
            </a:r>
            <a:r>
              <a:rPr sz="4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40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4000" spc="-20" dirty="0">
                <a:solidFill>
                  <a:srgbClr val="333333"/>
                </a:solidFill>
                <a:latin typeface="Calibri"/>
                <a:cs typeface="Calibri"/>
              </a:rPr>
              <a:t> perceptron</a:t>
            </a:r>
            <a:r>
              <a:rPr sz="4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0584" y="233256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19" name="object 19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/>
              <a:t>Mistake</a:t>
            </a:r>
            <a:r>
              <a:rPr sz="1800" dirty="0"/>
              <a:t> on</a:t>
            </a:r>
            <a:r>
              <a:rPr sz="1800" spc="5" dirty="0"/>
              <a:t> </a:t>
            </a:r>
            <a:r>
              <a:rPr sz="1800" spc="-5" dirty="0"/>
              <a:t>positive:</a:t>
            </a:r>
            <a:r>
              <a:rPr sz="1800" dirty="0"/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</a:rPr>
              <a:t>t</a:t>
            </a:r>
            <a:r>
              <a:rPr sz="1800" spc="195" baseline="-20833" dirty="0">
                <a:solidFill>
                  <a:srgbClr val="3366CC"/>
                </a:solidFill>
              </a:rPr>
              <a:t> </a:t>
            </a:r>
            <a:r>
              <a:rPr sz="1800" dirty="0">
                <a:solidFill>
                  <a:srgbClr val="3366CC"/>
                </a:solidFill>
              </a:rPr>
              <a:t>+ r</a:t>
            </a:r>
            <a:r>
              <a:rPr sz="1800" spc="-5" dirty="0">
                <a:solidFill>
                  <a:srgbClr val="3366CC"/>
                </a:solidFill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0584" y="233256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0396" y="5101167"/>
            <a:ext cx="3302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28395" marR="5080" indent="-111633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positive </a:t>
            </a:r>
            <a:r>
              <a:rPr sz="2400" spc="-5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20" name="object 20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0584" y="233256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0189" y="209550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0396" y="5101167"/>
            <a:ext cx="3302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28395" marR="5080" indent="-111633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positive </a:t>
            </a:r>
            <a:r>
              <a:rPr sz="2400" spc="-5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35917" y="1630996"/>
            <a:ext cx="3098165" cy="3159125"/>
            <a:chOff x="2835917" y="1630996"/>
            <a:chExt cx="3098165" cy="3159125"/>
          </a:xfrm>
        </p:grpSpPr>
        <p:sp>
          <p:nvSpPr>
            <p:cNvPr id="19" name="object 19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8432" y="2442633"/>
              <a:ext cx="715433" cy="7154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440275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0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5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30987" y="3441700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34" name="object 34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05984" y="227753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3941" y="2408767"/>
            <a:ext cx="22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20189" y="209550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0396" y="5101167"/>
            <a:ext cx="3302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28395" marR="5080" indent="-111633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positive </a:t>
            </a:r>
            <a:r>
              <a:rPr sz="2400" spc="-5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35917" y="1630996"/>
            <a:ext cx="3098165" cy="3159125"/>
            <a:chOff x="2835917" y="1630996"/>
            <a:chExt cx="3098165" cy="315912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1332" y="2590799"/>
              <a:ext cx="1477432" cy="55033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27640" y="2614927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71696" y="0"/>
                  </a:moveTo>
                  <a:lnTo>
                    <a:pt x="1198069" y="19632"/>
                  </a:lnTo>
                  <a:lnTo>
                    <a:pt x="1204614" y="44175"/>
                  </a:lnTo>
                  <a:lnTo>
                    <a:pt x="1278241" y="24541"/>
                  </a:lnTo>
                  <a:lnTo>
                    <a:pt x="1271696" y="0"/>
                  </a:lnTo>
                  <a:close/>
                </a:path>
                <a:path w="1278254" h="383539">
                  <a:moveTo>
                    <a:pt x="1173526" y="26177"/>
                  </a:moveTo>
                  <a:lnTo>
                    <a:pt x="1099900" y="45811"/>
                  </a:lnTo>
                  <a:lnTo>
                    <a:pt x="1106444" y="70354"/>
                  </a:lnTo>
                  <a:lnTo>
                    <a:pt x="1180071" y="50719"/>
                  </a:lnTo>
                  <a:lnTo>
                    <a:pt x="1173526" y="26177"/>
                  </a:lnTo>
                  <a:close/>
                </a:path>
                <a:path w="1278254" h="383539">
                  <a:moveTo>
                    <a:pt x="1075357" y="52355"/>
                  </a:moveTo>
                  <a:lnTo>
                    <a:pt x="1001730" y="71989"/>
                  </a:lnTo>
                  <a:lnTo>
                    <a:pt x="1008275" y="96532"/>
                  </a:lnTo>
                  <a:lnTo>
                    <a:pt x="1081902" y="76898"/>
                  </a:lnTo>
                  <a:lnTo>
                    <a:pt x="1075357" y="52355"/>
                  </a:lnTo>
                  <a:close/>
                </a:path>
                <a:path w="1278254" h="383539">
                  <a:moveTo>
                    <a:pt x="977188" y="78534"/>
                  </a:moveTo>
                  <a:lnTo>
                    <a:pt x="903560" y="98168"/>
                  </a:lnTo>
                  <a:lnTo>
                    <a:pt x="910106" y="122711"/>
                  </a:lnTo>
                  <a:lnTo>
                    <a:pt x="983733" y="103077"/>
                  </a:lnTo>
                  <a:lnTo>
                    <a:pt x="977188" y="78534"/>
                  </a:lnTo>
                  <a:close/>
                </a:path>
                <a:path w="1278254" h="383539">
                  <a:moveTo>
                    <a:pt x="879019" y="104712"/>
                  </a:moveTo>
                  <a:lnTo>
                    <a:pt x="805392" y="124346"/>
                  </a:lnTo>
                  <a:lnTo>
                    <a:pt x="811936" y="148889"/>
                  </a:lnTo>
                  <a:lnTo>
                    <a:pt x="885563" y="129255"/>
                  </a:lnTo>
                  <a:lnTo>
                    <a:pt x="879019" y="104712"/>
                  </a:lnTo>
                  <a:close/>
                </a:path>
                <a:path w="1278254" h="383539">
                  <a:moveTo>
                    <a:pt x="780849" y="130891"/>
                  </a:moveTo>
                  <a:lnTo>
                    <a:pt x="707222" y="150525"/>
                  </a:lnTo>
                  <a:lnTo>
                    <a:pt x="713766" y="175068"/>
                  </a:lnTo>
                  <a:lnTo>
                    <a:pt x="787393" y="155434"/>
                  </a:lnTo>
                  <a:lnTo>
                    <a:pt x="780849" y="130891"/>
                  </a:lnTo>
                  <a:close/>
                </a:path>
                <a:path w="1278254" h="383539">
                  <a:moveTo>
                    <a:pt x="682679" y="157069"/>
                  </a:moveTo>
                  <a:lnTo>
                    <a:pt x="609052" y="176703"/>
                  </a:lnTo>
                  <a:lnTo>
                    <a:pt x="615596" y="201245"/>
                  </a:lnTo>
                  <a:lnTo>
                    <a:pt x="689223" y="181612"/>
                  </a:lnTo>
                  <a:lnTo>
                    <a:pt x="682679" y="157069"/>
                  </a:lnTo>
                  <a:close/>
                </a:path>
                <a:path w="1278254" h="383539">
                  <a:moveTo>
                    <a:pt x="584509" y="183248"/>
                  </a:moveTo>
                  <a:lnTo>
                    <a:pt x="510882" y="202882"/>
                  </a:lnTo>
                  <a:lnTo>
                    <a:pt x="517427" y="227423"/>
                  </a:lnTo>
                  <a:lnTo>
                    <a:pt x="591055" y="207791"/>
                  </a:lnTo>
                  <a:lnTo>
                    <a:pt x="584509" y="183248"/>
                  </a:lnTo>
                  <a:close/>
                </a:path>
                <a:path w="1278254" h="383539">
                  <a:moveTo>
                    <a:pt x="486341" y="209426"/>
                  </a:moveTo>
                  <a:lnTo>
                    <a:pt x="412713" y="229061"/>
                  </a:lnTo>
                  <a:lnTo>
                    <a:pt x="419258" y="253602"/>
                  </a:lnTo>
                  <a:lnTo>
                    <a:pt x="492885" y="233969"/>
                  </a:lnTo>
                  <a:lnTo>
                    <a:pt x="486341" y="209426"/>
                  </a:lnTo>
                  <a:close/>
                </a:path>
                <a:path w="1278254" h="383539">
                  <a:moveTo>
                    <a:pt x="388171" y="235605"/>
                  </a:moveTo>
                  <a:lnTo>
                    <a:pt x="314544" y="255239"/>
                  </a:lnTo>
                  <a:lnTo>
                    <a:pt x="321089" y="279780"/>
                  </a:lnTo>
                  <a:lnTo>
                    <a:pt x="394715" y="260148"/>
                  </a:lnTo>
                  <a:lnTo>
                    <a:pt x="388171" y="235605"/>
                  </a:lnTo>
                  <a:close/>
                </a:path>
                <a:path w="1278254" h="383539">
                  <a:moveTo>
                    <a:pt x="290001" y="261783"/>
                  </a:moveTo>
                  <a:lnTo>
                    <a:pt x="216374" y="281416"/>
                  </a:lnTo>
                  <a:lnTo>
                    <a:pt x="222919" y="305959"/>
                  </a:lnTo>
                  <a:lnTo>
                    <a:pt x="296546" y="286326"/>
                  </a:lnTo>
                  <a:lnTo>
                    <a:pt x="290001" y="261783"/>
                  </a:lnTo>
                  <a:close/>
                </a:path>
                <a:path w="1278254" h="383539">
                  <a:moveTo>
                    <a:pt x="90502" y="269231"/>
                  </a:moveTo>
                  <a:lnTo>
                    <a:pt x="82462" y="269256"/>
                  </a:lnTo>
                  <a:lnTo>
                    <a:pt x="0" y="352261"/>
                  </a:lnTo>
                  <a:lnTo>
                    <a:pt x="112842" y="383184"/>
                  </a:lnTo>
                  <a:lnTo>
                    <a:pt x="119828" y="379202"/>
                  </a:lnTo>
                  <a:lnTo>
                    <a:pt x="123536" y="365673"/>
                  </a:lnTo>
                  <a:lnTo>
                    <a:pt x="119555" y="358687"/>
                  </a:lnTo>
                  <a:lnTo>
                    <a:pt x="117187" y="358038"/>
                  </a:lnTo>
                  <a:lnTo>
                    <a:pt x="27626" y="358038"/>
                  </a:lnTo>
                  <a:lnTo>
                    <a:pt x="21080" y="333495"/>
                  </a:lnTo>
                  <a:lnTo>
                    <a:pt x="66471" y="321391"/>
                  </a:lnTo>
                  <a:lnTo>
                    <a:pt x="100481" y="287158"/>
                  </a:lnTo>
                  <a:lnTo>
                    <a:pt x="100454" y="279116"/>
                  </a:lnTo>
                  <a:lnTo>
                    <a:pt x="90502" y="269231"/>
                  </a:lnTo>
                  <a:close/>
                </a:path>
                <a:path w="1278254" h="383539">
                  <a:moveTo>
                    <a:pt x="66471" y="321391"/>
                  </a:moveTo>
                  <a:lnTo>
                    <a:pt x="21080" y="333495"/>
                  </a:lnTo>
                  <a:lnTo>
                    <a:pt x="27626" y="358038"/>
                  </a:lnTo>
                  <a:lnTo>
                    <a:pt x="40079" y="354717"/>
                  </a:lnTo>
                  <a:lnTo>
                    <a:pt x="33364" y="354717"/>
                  </a:lnTo>
                  <a:lnTo>
                    <a:pt x="27710" y="333518"/>
                  </a:lnTo>
                  <a:lnTo>
                    <a:pt x="54424" y="333518"/>
                  </a:lnTo>
                  <a:lnTo>
                    <a:pt x="66471" y="321391"/>
                  </a:lnTo>
                  <a:close/>
                </a:path>
                <a:path w="1278254" h="383539">
                  <a:moveTo>
                    <a:pt x="73015" y="345933"/>
                  </a:moveTo>
                  <a:lnTo>
                    <a:pt x="27626" y="358038"/>
                  </a:lnTo>
                  <a:lnTo>
                    <a:pt x="117187" y="358038"/>
                  </a:lnTo>
                  <a:lnTo>
                    <a:pt x="73015" y="345933"/>
                  </a:lnTo>
                  <a:close/>
                </a:path>
                <a:path w="1278254" h="383539">
                  <a:moveTo>
                    <a:pt x="27710" y="333518"/>
                  </a:moveTo>
                  <a:lnTo>
                    <a:pt x="33364" y="354717"/>
                  </a:lnTo>
                  <a:lnTo>
                    <a:pt x="48707" y="339272"/>
                  </a:lnTo>
                  <a:lnTo>
                    <a:pt x="27710" y="333518"/>
                  </a:lnTo>
                  <a:close/>
                </a:path>
                <a:path w="1278254" h="383539">
                  <a:moveTo>
                    <a:pt x="48707" y="339272"/>
                  </a:moveTo>
                  <a:lnTo>
                    <a:pt x="33364" y="354717"/>
                  </a:lnTo>
                  <a:lnTo>
                    <a:pt x="40079" y="354717"/>
                  </a:lnTo>
                  <a:lnTo>
                    <a:pt x="73015" y="345933"/>
                  </a:lnTo>
                  <a:lnTo>
                    <a:pt x="48707" y="339272"/>
                  </a:lnTo>
                  <a:close/>
                </a:path>
                <a:path w="1278254" h="383539">
                  <a:moveTo>
                    <a:pt x="93662" y="314140"/>
                  </a:moveTo>
                  <a:lnTo>
                    <a:pt x="66471" y="321391"/>
                  </a:lnTo>
                  <a:lnTo>
                    <a:pt x="48707" y="339272"/>
                  </a:lnTo>
                  <a:lnTo>
                    <a:pt x="73015" y="345933"/>
                  </a:lnTo>
                  <a:lnTo>
                    <a:pt x="100206" y="338682"/>
                  </a:lnTo>
                  <a:lnTo>
                    <a:pt x="93662" y="314140"/>
                  </a:lnTo>
                  <a:close/>
                </a:path>
                <a:path w="1278254" h="383539">
                  <a:moveTo>
                    <a:pt x="54424" y="333518"/>
                  </a:moveTo>
                  <a:lnTo>
                    <a:pt x="27710" y="333518"/>
                  </a:lnTo>
                  <a:lnTo>
                    <a:pt x="48707" y="339272"/>
                  </a:lnTo>
                  <a:lnTo>
                    <a:pt x="54424" y="333518"/>
                  </a:lnTo>
                  <a:close/>
                </a:path>
                <a:path w="1278254" h="383539">
                  <a:moveTo>
                    <a:pt x="191832" y="287962"/>
                  </a:moveTo>
                  <a:lnTo>
                    <a:pt x="118205" y="307595"/>
                  </a:lnTo>
                  <a:lnTo>
                    <a:pt x="124749" y="332138"/>
                  </a:lnTo>
                  <a:lnTo>
                    <a:pt x="198376" y="312503"/>
                  </a:lnTo>
                  <a:lnTo>
                    <a:pt x="191832" y="287962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8432" y="2442633"/>
              <a:ext cx="715433" cy="71543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440275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0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5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030987" y="3441700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58825" y="251883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38" name="object 38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05984" y="227753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3941" y="2408767"/>
            <a:ext cx="22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20189" y="209550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0396" y="5101167"/>
            <a:ext cx="3302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28395" marR="5080" indent="-111633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positive </a:t>
            </a:r>
            <a:r>
              <a:rPr sz="2400" spc="-5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35917" y="1630996"/>
            <a:ext cx="3098165" cy="3159125"/>
            <a:chOff x="2835917" y="1630996"/>
            <a:chExt cx="3098165" cy="315912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1332" y="2590799"/>
              <a:ext cx="1477432" cy="55033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27640" y="2614927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71696" y="0"/>
                  </a:moveTo>
                  <a:lnTo>
                    <a:pt x="1198069" y="19632"/>
                  </a:lnTo>
                  <a:lnTo>
                    <a:pt x="1204614" y="44175"/>
                  </a:lnTo>
                  <a:lnTo>
                    <a:pt x="1278241" y="24541"/>
                  </a:lnTo>
                  <a:lnTo>
                    <a:pt x="1271696" y="0"/>
                  </a:lnTo>
                  <a:close/>
                </a:path>
                <a:path w="1278254" h="383539">
                  <a:moveTo>
                    <a:pt x="1173526" y="26177"/>
                  </a:moveTo>
                  <a:lnTo>
                    <a:pt x="1099900" y="45811"/>
                  </a:lnTo>
                  <a:lnTo>
                    <a:pt x="1106444" y="70354"/>
                  </a:lnTo>
                  <a:lnTo>
                    <a:pt x="1180071" y="50719"/>
                  </a:lnTo>
                  <a:lnTo>
                    <a:pt x="1173526" y="26177"/>
                  </a:lnTo>
                  <a:close/>
                </a:path>
                <a:path w="1278254" h="383539">
                  <a:moveTo>
                    <a:pt x="1075357" y="52355"/>
                  </a:moveTo>
                  <a:lnTo>
                    <a:pt x="1001730" y="71989"/>
                  </a:lnTo>
                  <a:lnTo>
                    <a:pt x="1008275" y="96532"/>
                  </a:lnTo>
                  <a:lnTo>
                    <a:pt x="1081902" y="76898"/>
                  </a:lnTo>
                  <a:lnTo>
                    <a:pt x="1075357" y="52355"/>
                  </a:lnTo>
                  <a:close/>
                </a:path>
                <a:path w="1278254" h="383539">
                  <a:moveTo>
                    <a:pt x="977188" y="78534"/>
                  </a:moveTo>
                  <a:lnTo>
                    <a:pt x="903560" y="98168"/>
                  </a:lnTo>
                  <a:lnTo>
                    <a:pt x="910106" y="122711"/>
                  </a:lnTo>
                  <a:lnTo>
                    <a:pt x="983733" y="103077"/>
                  </a:lnTo>
                  <a:lnTo>
                    <a:pt x="977188" y="78534"/>
                  </a:lnTo>
                  <a:close/>
                </a:path>
                <a:path w="1278254" h="383539">
                  <a:moveTo>
                    <a:pt x="879019" y="104712"/>
                  </a:moveTo>
                  <a:lnTo>
                    <a:pt x="805392" y="124346"/>
                  </a:lnTo>
                  <a:lnTo>
                    <a:pt x="811936" y="148889"/>
                  </a:lnTo>
                  <a:lnTo>
                    <a:pt x="885563" y="129255"/>
                  </a:lnTo>
                  <a:lnTo>
                    <a:pt x="879019" y="104712"/>
                  </a:lnTo>
                  <a:close/>
                </a:path>
                <a:path w="1278254" h="383539">
                  <a:moveTo>
                    <a:pt x="780849" y="130891"/>
                  </a:moveTo>
                  <a:lnTo>
                    <a:pt x="707222" y="150525"/>
                  </a:lnTo>
                  <a:lnTo>
                    <a:pt x="713766" y="175068"/>
                  </a:lnTo>
                  <a:lnTo>
                    <a:pt x="787393" y="155434"/>
                  </a:lnTo>
                  <a:lnTo>
                    <a:pt x="780849" y="130891"/>
                  </a:lnTo>
                  <a:close/>
                </a:path>
                <a:path w="1278254" h="383539">
                  <a:moveTo>
                    <a:pt x="682679" y="157069"/>
                  </a:moveTo>
                  <a:lnTo>
                    <a:pt x="609052" y="176703"/>
                  </a:lnTo>
                  <a:lnTo>
                    <a:pt x="615596" y="201245"/>
                  </a:lnTo>
                  <a:lnTo>
                    <a:pt x="689223" y="181612"/>
                  </a:lnTo>
                  <a:lnTo>
                    <a:pt x="682679" y="157069"/>
                  </a:lnTo>
                  <a:close/>
                </a:path>
                <a:path w="1278254" h="383539">
                  <a:moveTo>
                    <a:pt x="584509" y="183248"/>
                  </a:moveTo>
                  <a:lnTo>
                    <a:pt x="510882" y="202882"/>
                  </a:lnTo>
                  <a:lnTo>
                    <a:pt x="517427" y="227423"/>
                  </a:lnTo>
                  <a:lnTo>
                    <a:pt x="591055" y="207791"/>
                  </a:lnTo>
                  <a:lnTo>
                    <a:pt x="584509" y="183248"/>
                  </a:lnTo>
                  <a:close/>
                </a:path>
                <a:path w="1278254" h="383539">
                  <a:moveTo>
                    <a:pt x="486341" y="209426"/>
                  </a:moveTo>
                  <a:lnTo>
                    <a:pt x="412713" y="229061"/>
                  </a:lnTo>
                  <a:lnTo>
                    <a:pt x="419258" y="253602"/>
                  </a:lnTo>
                  <a:lnTo>
                    <a:pt x="492885" y="233969"/>
                  </a:lnTo>
                  <a:lnTo>
                    <a:pt x="486341" y="209426"/>
                  </a:lnTo>
                  <a:close/>
                </a:path>
                <a:path w="1278254" h="383539">
                  <a:moveTo>
                    <a:pt x="388171" y="235605"/>
                  </a:moveTo>
                  <a:lnTo>
                    <a:pt x="314544" y="255239"/>
                  </a:lnTo>
                  <a:lnTo>
                    <a:pt x="321089" y="279780"/>
                  </a:lnTo>
                  <a:lnTo>
                    <a:pt x="394715" y="260148"/>
                  </a:lnTo>
                  <a:lnTo>
                    <a:pt x="388171" y="235605"/>
                  </a:lnTo>
                  <a:close/>
                </a:path>
                <a:path w="1278254" h="383539">
                  <a:moveTo>
                    <a:pt x="290001" y="261783"/>
                  </a:moveTo>
                  <a:lnTo>
                    <a:pt x="216374" y="281416"/>
                  </a:lnTo>
                  <a:lnTo>
                    <a:pt x="222919" y="305959"/>
                  </a:lnTo>
                  <a:lnTo>
                    <a:pt x="296546" y="286326"/>
                  </a:lnTo>
                  <a:lnTo>
                    <a:pt x="290001" y="261783"/>
                  </a:lnTo>
                  <a:close/>
                </a:path>
                <a:path w="1278254" h="383539">
                  <a:moveTo>
                    <a:pt x="90502" y="269231"/>
                  </a:moveTo>
                  <a:lnTo>
                    <a:pt x="82462" y="269256"/>
                  </a:lnTo>
                  <a:lnTo>
                    <a:pt x="0" y="352261"/>
                  </a:lnTo>
                  <a:lnTo>
                    <a:pt x="112842" y="383184"/>
                  </a:lnTo>
                  <a:lnTo>
                    <a:pt x="119828" y="379202"/>
                  </a:lnTo>
                  <a:lnTo>
                    <a:pt x="123536" y="365673"/>
                  </a:lnTo>
                  <a:lnTo>
                    <a:pt x="119555" y="358687"/>
                  </a:lnTo>
                  <a:lnTo>
                    <a:pt x="117187" y="358038"/>
                  </a:lnTo>
                  <a:lnTo>
                    <a:pt x="27626" y="358038"/>
                  </a:lnTo>
                  <a:lnTo>
                    <a:pt x="21080" y="333495"/>
                  </a:lnTo>
                  <a:lnTo>
                    <a:pt x="66471" y="321391"/>
                  </a:lnTo>
                  <a:lnTo>
                    <a:pt x="100481" y="287158"/>
                  </a:lnTo>
                  <a:lnTo>
                    <a:pt x="100454" y="279116"/>
                  </a:lnTo>
                  <a:lnTo>
                    <a:pt x="90502" y="269231"/>
                  </a:lnTo>
                  <a:close/>
                </a:path>
                <a:path w="1278254" h="383539">
                  <a:moveTo>
                    <a:pt x="66471" y="321391"/>
                  </a:moveTo>
                  <a:lnTo>
                    <a:pt x="21080" y="333495"/>
                  </a:lnTo>
                  <a:lnTo>
                    <a:pt x="27626" y="358038"/>
                  </a:lnTo>
                  <a:lnTo>
                    <a:pt x="40079" y="354717"/>
                  </a:lnTo>
                  <a:lnTo>
                    <a:pt x="33364" y="354717"/>
                  </a:lnTo>
                  <a:lnTo>
                    <a:pt x="27710" y="333518"/>
                  </a:lnTo>
                  <a:lnTo>
                    <a:pt x="54424" y="333518"/>
                  </a:lnTo>
                  <a:lnTo>
                    <a:pt x="66471" y="321391"/>
                  </a:lnTo>
                  <a:close/>
                </a:path>
                <a:path w="1278254" h="383539">
                  <a:moveTo>
                    <a:pt x="73015" y="345933"/>
                  </a:moveTo>
                  <a:lnTo>
                    <a:pt x="27626" y="358038"/>
                  </a:lnTo>
                  <a:lnTo>
                    <a:pt x="117187" y="358038"/>
                  </a:lnTo>
                  <a:lnTo>
                    <a:pt x="73015" y="345933"/>
                  </a:lnTo>
                  <a:close/>
                </a:path>
                <a:path w="1278254" h="383539">
                  <a:moveTo>
                    <a:pt x="27710" y="333518"/>
                  </a:moveTo>
                  <a:lnTo>
                    <a:pt x="33364" y="354717"/>
                  </a:lnTo>
                  <a:lnTo>
                    <a:pt x="48707" y="339272"/>
                  </a:lnTo>
                  <a:lnTo>
                    <a:pt x="27710" y="333518"/>
                  </a:lnTo>
                  <a:close/>
                </a:path>
                <a:path w="1278254" h="383539">
                  <a:moveTo>
                    <a:pt x="48707" y="339272"/>
                  </a:moveTo>
                  <a:lnTo>
                    <a:pt x="33364" y="354717"/>
                  </a:lnTo>
                  <a:lnTo>
                    <a:pt x="40079" y="354717"/>
                  </a:lnTo>
                  <a:lnTo>
                    <a:pt x="73015" y="345933"/>
                  </a:lnTo>
                  <a:lnTo>
                    <a:pt x="48707" y="339272"/>
                  </a:lnTo>
                  <a:close/>
                </a:path>
                <a:path w="1278254" h="383539">
                  <a:moveTo>
                    <a:pt x="93662" y="314140"/>
                  </a:moveTo>
                  <a:lnTo>
                    <a:pt x="66471" y="321391"/>
                  </a:lnTo>
                  <a:lnTo>
                    <a:pt x="48707" y="339272"/>
                  </a:lnTo>
                  <a:lnTo>
                    <a:pt x="73015" y="345933"/>
                  </a:lnTo>
                  <a:lnTo>
                    <a:pt x="100206" y="338682"/>
                  </a:lnTo>
                  <a:lnTo>
                    <a:pt x="93662" y="314140"/>
                  </a:lnTo>
                  <a:close/>
                </a:path>
                <a:path w="1278254" h="383539">
                  <a:moveTo>
                    <a:pt x="54424" y="333518"/>
                  </a:moveTo>
                  <a:lnTo>
                    <a:pt x="27710" y="333518"/>
                  </a:lnTo>
                  <a:lnTo>
                    <a:pt x="48707" y="339272"/>
                  </a:lnTo>
                  <a:lnTo>
                    <a:pt x="54424" y="333518"/>
                  </a:lnTo>
                  <a:close/>
                </a:path>
                <a:path w="1278254" h="383539">
                  <a:moveTo>
                    <a:pt x="191832" y="287962"/>
                  </a:moveTo>
                  <a:lnTo>
                    <a:pt x="118205" y="307595"/>
                  </a:lnTo>
                  <a:lnTo>
                    <a:pt x="124749" y="332138"/>
                  </a:lnTo>
                  <a:lnTo>
                    <a:pt x="198376" y="312503"/>
                  </a:lnTo>
                  <a:lnTo>
                    <a:pt x="191832" y="287962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8432" y="2442633"/>
              <a:ext cx="715433" cy="71543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440275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0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5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2932" y="2933700"/>
              <a:ext cx="922866" cy="2159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627698" y="2967172"/>
              <a:ext cx="826135" cy="109220"/>
            </a:xfrm>
            <a:custGeom>
              <a:avLst/>
              <a:gdLst/>
              <a:ahLst/>
              <a:cxnLst/>
              <a:rect l="l" t="t" r="r" b="b"/>
              <a:pathLst>
                <a:path w="826135" h="109219">
                  <a:moveTo>
                    <a:pt x="826048" y="10888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30987" y="3441700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58825" y="251883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40" name="object 40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12900"/>
            <a:ext cx="8771890" cy="3177540"/>
            <a:chOff x="238618" y="1612900"/>
            <a:chExt cx="8771890" cy="3177540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200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632" y="2442633"/>
              <a:ext cx="715433" cy="715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7738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1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6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08241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07623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3043766"/>
              <a:ext cx="1536700" cy="61383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33243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59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59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6" y="330291"/>
                  </a:lnTo>
                  <a:lnTo>
                    <a:pt x="99708" y="312099"/>
                  </a:lnTo>
                  <a:close/>
                </a:path>
                <a:path w="1280159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59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59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59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59" h="402589">
                  <a:moveTo>
                    <a:pt x="81636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6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5467" y="2785533"/>
              <a:ext cx="1083733" cy="42333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699316" y="2907298"/>
              <a:ext cx="828675" cy="193675"/>
            </a:xfrm>
            <a:custGeom>
              <a:avLst/>
              <a:gdLst/>
              <a:ahLst/>
              <a:cxnLst/>
              <a:rect l="l" t="t" r="r" b="b"/>
              <a:pathLst>
                <a:path w="828675" h="193675">
                  <a:moveTo>
                    <a:pt x="109833" y="60542"/>
                  </a:moveTo>
                  <a:lnTo>
                    <a:pt x="74966" y="75161"/>
                  </a:lnTo>
                  <a:lnTo>
                    <a:pt x="104853" y="98315"/>
                  </a:lnTo>
                  <a:lnTo>
                    <a:pt x="823645" y="193066"/>
                  </a:lnTo>
                  <a:lnTo>
                    <a:pt x="828625" y="155292"/>
                  </a:lnTo>
                  <a:lnTo>
                    <a:pt x="109833" y="60542"/>
                  </a:lnTo>
                  <a:close/>
                </a:path>
                <a:path w="828675" h="193675">
                  <a:moveTo>
                    <a:pt x="159568" y="0"/>
                  </a:moveTo>
                  <a:lnTo>
                    <a:pt x="152151" y="1487"/>
                  </a:lnTo>
                  <a:lnTo>
                    <a:pt x="0" y="65279"/>
                  </a:lnTo>
                  <a:lnTo>
                    <a:pt x="130422" y="166320"/>
                  </a:lnTo>
                  <a:lnTo>
                    <a:pt x="137201" y="169678"/>
                  </a:lnTo>
                  <a:lnTo>
                    <a:pt x="144488" y="170159"/>
                  </a:lnTo>
                  <a:lnTo>
                    <a:pt x="151423" y="167873"/>
                  </a:lnTo>
                  <a:lnTo>
                    <a:pt x="157148" y="162928"/>
                  </a:lnTo>
                  <a:lnTo>
                    <a:pt x="160506" y="156149"/>
                  </a:lnTo>
                  <a:lnTo>
                    <a:pt x="160987" y="148862"/>
                  </a:lnTo>
                  <a:lnTo>
                    <a:pt x="158701" y="141926"/>
                  </a:lnTo>
                  <a:lnTo>
                    <a:pt x="153756" y="136202"/>
                  </a:lnTo>
                  <a:lnTo>
                    <a:pt x="104853" y="98315"/>
                  </a:lnTo>
                  <a:lnTo>
                    <a:pt x="34993" y="89106"/>
                  </a:lnTo>
                  <a:lnTo>
                    <a:pt x="39973" y="51333"/>
                  </a:lnTo>
                  <a:lnTo>
                    <a:pt x="131797" y="51333"/>
                  </a:lnTo>
                  <a:lnTo>
                    <a:pt x="166883" y="36622"/>
                  </a:lnTo>
                  <a:lnTo>
                    <a:pt x="173141" y="32375"/>
                  </a:lnTo>
                  <a:lnTo>
                    <a:pt x="177147" y="26269"/>
                  </a:lnTo>
                  <a:lnTo>
                    <a:pt x="178571" y="19106"/>
                  </a:lnTo>
                  <a:lnTo>
                    <a:pt x="177084" y="11688"/>
                  </a:lnTo>
                  <a:lnTo>
                    <a:pt x="172837" y="5429"/>
                  </a:lnTo>
                  <a:lnTo>
                    <a:pt x="166731" y="1423"/>
                  </a:lnTo>
                  <a:lnTo>
                    <a:pt x="159568" y="0"/>
                  </a:lnTo>
                  <a:close/>
                </a:path>
                <a:path w="828675" h="193675">
                  <a:moveTo>
                    <a:pt x="39973" y="51333"/>
                  </a:moveTo>
                  <a:lnTo>
                    <a:pt x="34993" y="89106"/>
                  </a:lnTo>
                  <a:lnTo>
                    <a:pt x="104853" y="98315"/>
                  </a:lnTo>
                  <a:lnTo>
                    <a:pt x="91265" y="87788"/>
                  </a:lnTo>
                  <a:lnTo>
                    <a:pt x="44848" y="87788"/>
                  </a:lnTo>
                  <a:lnTo>
                    <a:pt x="49150" y="55161"/>
                  </a:lnTo>
                  <a:lnTo>
                    <a:pt x="69011" y="55161"/>
                  </a:lnTo>
                  <a:lnTo>
                    <a:pt x="39973" y="51333"/>
                  </a:lnTo>
                  <a:close/>
                </a:path>
                <a:path w="828675" h="193675">
                  <a:moveTo>
                    <a:pt x="49150" y="55161"/>
                  </a:moveTo>
                  <a:lnTo>
                    <a:pt x="44848" y="87788"/>
                  </a:lnTo>
                  <a:lnTo>
                    <a:pt x="74966" y="75161"/>
                  </a:lnTo>
                  <a:lnTo>
                    <a:pt x="49150" y="55161"/>
                  </a:lnTo>
                  <a:close/>
                </a:path>
                <a:path w="828675" h="193675">
                  <a:moveTo>
                    <a:pt x="74966" y="75161"/>
                  </a:moveTo>
                  <a:lnTo>
                    <a:pt x="44848" y="87788"/>
                  </a:lnTo>
                  <a:lnTo>
                    <a:pt x="91265" y="87788"/>
                  </a:lnTo>
                  <a:lnTo>
                    <a:pt x="74966" y="75161"/>
                  </a:lnTo>
                  <a:close/>
                </a:path>
                <a:path w="828675" h="193675">
                  <a:moveTo>
                    <a:pt x="69011" y="55161"/>
                  </a:moveTo>
                  <a:lnTo>
                    <a:pt x="49150" y="55161"/>
                  </a:lnTo>
                  <a:lnTo>
                    <a:pt x="74966" y="75161"/>
                  </a:lnTo>
                  <a:lnTo>
                    <a:pt x="109833" y="60542"/>
                  </a:lnTo>
                  <a:lnTo>
                    <a:pt x="69011" y="55161"/>
                  </a:lnTo>
                  <a:close/>
                </a:path>
                <a:path w="828675" h="193675">
                  <a:moveTo>
                    <a:pt x="131797" y="51333"/>
                  </a:moveTo>
                  <a:lnTo>
                    <a:pt x="39973" y="51333"/>
                  </a:lnTo>
                  <a:lnTo>
                    <a:pt x="109833" y="60542"/>
                  </a:lnTo>
                  <a:lnTo>
                    <a:pt x="131797" y="51333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3599" y="1612900"/>
              <a:ext cx="596900" cy="3124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69064" y="1635758"/>
              <a:ext cx="487680" cy="3025140"/>
            </a:xfrm>
            <a:custGeom>
              <a:avLst/>
              <a:gdLst/>
              <a:ahLst/>
              <a:cxnLst/>
              <a:rect l="l" t="t" r="r" b="b"/>
              <a:pathLst>
                <a:path w="487679" h="3025140">
                  <a:moveTo>
                    <a:pt x="487680" y="0"/>
                  </a:moveTo>
                  <a:lnTo>
                    <a:pt x="0" y="3024683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1608" y="3361142"/>
              <a:ext cx="133077" cy="13307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005984" y="227753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3941" y="2408767"/>
            <a:ext cx="22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2121" y="3522133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12625" y="3615267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95325" y="2573867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new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20189" y="209550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20396" y="5101167"/>
            <a:ext cx="3302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28395" marR="5080" indent="-111633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positive </a:t>
            </a:r>
            <a:r>
              <a:rPr sz="2400" spc="-53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35917" y="1630996"/>
            <a:ext cx="3098165" cy="3159125"/>
            <a:chOff x="2835917" y="1630996"/>
            <a:chExt cx="3098165" cy="3159125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71332" y="2590799"/>
              <a:ext cx="1477432" cy="55033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627640" y="2614927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71696" y="0"/>
                  </a:moveTo>
                  <a:lnTo>
                    <a:pt x="1198069" y="19632"/>
                  </a:lnTo>
                  <a:lnTo>
                    <a:pt x="1204614" y="44175"/>
                  </a:lnTo>
                  <a:lnTo>
                    <a:pt x="1278241" y="24541"/>
                  </a:lnTo>
                  <a:lnTo>
                    <a:pt x="1271696" y="0"/>
                  </a:lnTo>
                  <a:close/>
                </a:path>
                <a:path w="1278254" h="383539">
                  <a:moveTo>
                    <a:pt x="1173526" y="26177"/>
                  </a:moveTo>
                  <a:lnTo>
                    <a:pt x="1099900" y="45811"/>
                  </a:lnTo>
                  <a:lnTo>
                    <a:pt x="1106444" y="70354"/>
                  </a:lnTo>
                  <a:lnTo>
                    <a:pt x="1180071" y="50719"/>
                  </a:lnTo>
                  <a:lnTo>
                    <a:pt x="1173526" y="26177"/>
                  </a:lnTo>
                  <a:close/>
                </a:path>
                <a:path w="1278254" h="383539">
                  <a:moveTo>
                    <a:pt x="1075357" y="52355"/>
                  </a:moveTo>
                  <a:lnTo>
                    <a:pt x="1001730" y="71989"/>
                  </a:lnTo>
                  <a:lnTo>
                    <a:pt x="1008275" y="96532"/>
                  </a:lnTo>
                  <a:lnTo>
                    <a:pt x="1081902" y="76898"/>
                  </a:lnTo>
                  <a:lnTo>
                    <a:pt x="1075357" y="52355"/>
                  </a:lnTo>
                  <a:close/>
                </a:path>
                <a:path w="1278254" h="383539">
                  <a:moveTo>
                    <a:pt x="977188" y="78534"/>
                  </a:moveTo>
                  <a:lnTo>
                    <a:pt x="903560" y="98168"/>
                  </a:lnTo>
                  <a:lnTo>
                    <a:pt x="910106" y="122711"/>
                  </a:lnTo>
                  <a:lnTo>
                    <a:pt x="983733" y="103077"/>
                  </a:lnTo>
                  <a:lnTo>
                    <a:pt x="977188" y="78534"/>
                  </a:lnTo>
                  <a:close/>
                </a:path>
                <a:path w="1278254" h="383539">
                  <a:moveTo>
                    <a:pt x="879019" y="104712"/>
                  </a:moveTo>
                  <a:lnTo>
                    <a:pt x="805392" y="124346"/>
                  </a:lnTo>
                  <a:lnTo>
                    <a:pt x="811936" y="148889"/>
                  </a:lnTo>
                  <a:lnTo>
                    <a:pt x="885563" y="129255"/>
                  </a:lnTo>
                  <a:lnTo>
                    <a:pt x="879019" y="104712"/>
                  </a:lnTo>
                  <a:close/>
                </a:path>
                <a:path w="1278254" h="383539">
                  <a:moveTo>
                    <a:pt x="780849" y="130891"/>
                  </a:moveTo>
                  <a:lnTo>
                    <a:pt x="707222" y="150525"/>
                  </a:lnTo>
                  <a:lnTo>
                    <a:pt x="713766" y="175068"/>
                  </a:lnTo>
                  <a:lnTo>
                    <a:pt x="787393" y="155434"/>
                  </a:lnTo>
                  <a:lnTo>
                    <a:pt x="780849" y="130891"/>
                  </a:lnTo>
                  <a:close/>
                </a:path>
                <a:path w="1278254" h="383539">
                  <a:moveTo>
                    <a:pt x="682679" y="157069"/>
                  </a:moveTo>
                  <a:lnTo>
                    <a:pt x="609052" y="176703"/>
                  </a:lnTo>
                  <a:lnTo>
                    <a:pt x="615596" y="201245"/>
                  </a:lnTo>
                  <a:lnTo>
                    <a:pt x="689223" y="181612"/>
                  </a:lnTo>
                  <a:lnTo>
                    <a:pt x="682679" y="157069"/>
                  </a:lnTo>
                  <a:close/>
                </a:path>
                <a:path w="1278254" h="383539">
                  <a:moveTo>
                    <a:pt x="584509" y="183248"/>
                  </a:moveTo>
                  <a:lnTo>
                    <a:pt x="510882" y="202882"/>
                  </a:lnTo>
                  <a:lnTo>
                    <a:pt x="517427" y="227423"/>
                  </a:lnTo>
                  <a:lnTo>
                    <a:pt x="591055" y="207791"/>
                  </a:lnTo>
                  <a:lnTo>
                    <a:pt x="584509" y="183248"/>
                  </a:lnTo>
                  <a:close/>
                </a:path>
                <a:path w="1278254" h="383539">
                  <a:moveTo>
                    <a:pt x="486341" y="209426"/>
                  </a:moveTo>
                  <a:lnTo>
                    <a:pt x="412713" y="229061"/>
                  </a:lnTo>
                  <a:lnTo>
                    <a:pt x="419258" y="253602"/>
                  </a:lnTo>
                  <a:lnTo>
                    <a:pt x="492885" y="233969"/>
                  </a:lnTo>
                  <a:lnTo>
                    <a:pt x="486341" y="209426"/>
                  </a:lnTo>
                  <a:close/>
                </a:path>
                <a:path w="1278254" h="383539">
                  <a:moveTo>
                    <a:pt x="388171" y="235605"/>
                  </a:moveTo>
                  <a:lnTo>
                    <a:pt x="314544" y="255239"/>
                  </a:lnTo>
                  <a:lnTo>
                    <a:pt x="321089" y="279780"/>
                  </a:lnTo>
                  <a:lnTo>
                    <a:pt x="394715" y="260148"/>
                  </a:lnTo>
                  <a:lnTo>
                    <a:pt x="388171" y="235605"/>
                  </a:lnTo>
                  <a:close/>
                </a:path>
                <a:path w="1278254" h="383539">
                  <a:moveTo>
                    <a:pt x="290001" y="261783"/>
                  </a:moveTo>
                  <a:lnTo>
                    <a:pt x="216374" y="281416"/>
                  </a:lnTo>
                  <a:lnTo>
                    <a:pt x="222919" y="305959"/>
                  </a:lnTo>
                  <a:lnTo>
                    <a:pt x="296546" y="286326"/>
                  </a:lnTo>
                  <a:lnTo>
                    <a:pt x="290001" y="261783"/>
                  </a:lnTo>
                  <a:close/>
                </a:path>
                <a:path w="1278254" h="383539">
                  <a:moveTo>
                    <a:pt x="90502" y="269231"/>
                  </a:moveTo>
                  <a:lnTo>
                    <a:pt x="82462" y="269256"/>
                  </a:lnTo>
                  <a:lnTo>
                    <a:pt x="0" y="352261"/>
                  </a:lnTo>
                  <a:lnTo>
                    <a:pt x="112842" y="383184"/>
                  </a:lnTo>
                  <a:lnTo>
                    <a:pt x="119828" y="379202"/>
                  </a:lnTo>
                  <a:lnTo>
                    <a:pt x="123536" y="365673"/>
                  </a:lnTo>
                  <a:lnTo>
                    <a:pt x="119555" y="358687"/>
                  </a:lnTo>
                  <a:lnTo>
                    <a:pt x="117187" y="358038"/>
                  </a:lnTo>
                  <a:lnTo>
                    <a:pt x="27626" y="358038"/>
                  </a:lnTo>
                  <a:lnTo>
                    <a:pt x="21080" y="333495"/>
                  </a:lnTo>
                  <a:lnTo>
                    <a:pt x="66471" y="321391"/>
                  </a:lnTo>
                  <a:lnTo>
                    <a:pt x="100481" y="287158"/>
                  </a:lnTo>
                  <a:lnTo>
                    <a:pt x="100454" y="279116"/>
                  </a:lnTo>
                  <a:lnTo>
                    <a:pt x="90502" y="269231"/>
                  </a:lnTo>
                  <a:close/>
                </a:path>
                <a:path w="1278254" h="383539">
                  <a:moveTo>
                    <a:pt x="66471" y="321391"/>
                  </a:moveTo>
                  <a:lnTo>
                    <a:pt x="21080" y="333495"/>
                  </a:lnTo>
                  <a:lnTo>
                    <a:pt x="27626" y="358038"/>
                  </a:lnTo>
                  <a:lnTo>
                    <a:pt x="40079" y="354717"/>
                  </a:lnTo>
                  <a:lnTo>
                    <a:pt x="33364" y="354717"/>
                  </a:lnTo>
                  <a:lnTo>
                    <a:pt x="27710" y="333518"/>
                  </a:lnTo>
                  <a:lnTo>
                    <a:pt x="54424" y="333518"/>
                  </a:lnTo>
                  <a:lnTo>
                    <a:pt x="66471" y="321391"/>
                  </a:lnTo>
                  <a:close/>
                </a:path>
                <a:path w="1278254" h="383539">
                  <a:moveTo>
                    <a:pt x="73015" y="345933"/>
                  </a:moveTo>
                  <a:lnTo>
                    <a:pt x="27626" y="358038"/>
                  </a:lnTo>
                  <a:lnTo>
                    <a:pt x="117187" y="358038"/>
                  </a:lnTo>
                  <a:lnTo>
                    <a:pt x="73015" y="345933"/>
                  </a:lnTo>
                  <a:close/>
                </a:path>
                <a:path w="1278254" h="383539">
                  <a:moveTo>
                    <a:pt x="27710" y="333518"/>
                  </a:moveTo>
                  <a:lnTo>
                    <a:pt x="33364" y="354717"/>
                  </a:lnTo>
                  <a:lnTo>
                    <a:pt x="48707" y="339272"/>
                  </a:lnTo>
                  <a:lnTo>
                    <a:pt x="27710" y="333518"/>
                  </a:lnTo>
                  <a:close/>
                </a:path>
                <a:path w="1278254" h="383539">
                  <a:moveTo>
                    <a:pt x="48707" y="339272"/>
                  </a:moveTo>
                  <a:lnTo>
                    <a:pt x="33364" y="354717"/>
                  </a:lnTo>
                  <a:lnTo>
                    <a:pt x="40079" y="354717"/>
                  </a:lnTo>
                  <a:lnTo>
                    <a:pt x="73015" y="345933"/>
                  </a:lnTo>
                  <a:lnTo>
                    <a:pt x="48707" y="339272"/>
                  </a:lnTo>
                  <a:close/>
                </a:path>
                <a:path w="1278254" h="383539">
                  <a:moveTo>
                    <a:pt x="93662" y="314140"/>
                  </a:moveTo>
                  <a:lnTo>
                    <a:pt x="66471" y="321391"/>
                  </a:lnTo>
                  <a:lnTo>
                    <a:pt x="48707" y="339272"/>
                  </a:lnTo>
                  <a:lnTo>
                    <a:pt x="73015" y="345933"/>
                  </a:lnTo>
                  <a:lnTo>
                    <a:pt x="100206" y="338682"/>
                  </a:lnTo>
                  <a:lnTo>
                    <a:pt x="93662" y="314140"/>
                  </a:lnTo>
                  <a:close/>
                </a:path>
                <a:path w="1278254" h="383539">
                  <a:moveTo>
                    <a:pt x="54424" y="333518"/>
                  </a:moveTo>
                  <a:lnTo>
                    <a:pt x="27710" y="333518"/>
                  </a:lnTo>
                  <a:lnTo>
                    <a:pt x="48707" y="339272"/>
                  </a:lnTo>
                  <a:lnTo>
                    <a:pt x="54424" y="333518"/>
                  </a:lnTo>
                  <a:close/>
                </a:path>
                <a:path w="1278254" h="383539">
                  <a:moveTo>
                    <a:pt x="191832" y="287962"/>
                  </a:moveTo>
                  <a:lnTo>
                    <a:pt x="118205" y="307595"/>
                  </a:lnTo>
                  <a:lnTo>
                    <a:pt x="124749" y="332138"/>
                  </a:lnTo>
                  <a:lnTo>
                    <a:pt x="198376" y="312503"/>
                  </a:lnTo>
                  <a:lnTo>
                    <a:pt x="191832" y="287962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8432" y="2442633"/>
              <a:ext cx="715433" cy="71543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440275" y="2632551"/>
              <a:ext cx="462915" cy="462915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408929" y="53466"/>
                  </a:moveTo>
                  <a:lnTo>
                    <a:pt x="372366" y="63088"/>
                  </a:lnTo>
                  <a:lnTo>
                    <a:pt x="0" y="435455"/>
                  </a:lnTo>
                  <a:lnTo>
                    <a:pt x="26940" y="462395"/>
                  </a:lnTo>
                  <a:lnTo>
                    <a:pt x="399307" y="90029"/>
                  </a:lnTo>
                  <a:lnTo>
                    <a:pt x="408929" y="53466"/>
                  </a:lnTo>
                  <a:close/>
                </a:path>
                <a:path w="462914" h="462914">
                  <a:moveTo>
                    <a:pt x="458906" y="13262"/>
                  </a:moveTo>
                  <a:lnTo>
                    <a:pt x="422192" y="13262"/>
                  </a:lnTo>
                  <a:lnTo>
                    <a:pt x="449134" y="40203"/>
                  </a:lnTo>
                  <a:lnTo>
                    <a:pt x="399307" y="90029"/>
                  </a:lnTo>
                  <a:lnTo>
                    <a:pt x="383564" y="149853"/>
                  </a:lnTo>
                  <a:lnTo>
                    <a:pt x="383125" y="157405"/>
                  </a:lnTo>
                  <a:lnTo>
                    <a:pt x="385532" y="164300"/>
                  </a:lnTo>
                  <a:lnTo>
                    <a:pt x="390349" y="169789"/>
                  </a:lnTo>
                  <a:lnTo>
                    <a:pt x="397139" y="173125"/>
                  </a:lnTo>
                  <a:lnTo>
                    <a:pt x="404691" y="173564"/>
                  </a:lnTo>
                  <a:lnTo>
                    <a:pt x="411586" y="171156"/>
                  </a:lnTo>
                  <a:lnTo>
                    <a:pt x="417075" y="166339"/>
                  </a:lnTo>
                  <a:lnTo>
                    <a:pt x="420410" y="159550"/>
                  </a:lnTo>
                  <a:lnTo>
                    <a:pt x="458906" y="13262"/>
                  </a:lnTo>
                  <a:close/>
                </a:path>
                <a:path w="462914" h="462914">
                  <a:moveTo>
                    <a:pt x="430814" y="21884"/>
                  </a:moveTo>
                  <a:lnTo>
                    <a:pt x="417240" y="21884"/>
                  </a:lnTo>
                  <a:lnTo>
                    <a:pt x="440510" y="45156"/>
                  </a:lnTo>
                  <a:lnTo>
                    <a:pt x="408929" y="53466"/>
                  </a:lnTo>
                  <a:lnTo>
                    <a:pt x="399307" y="90029"/>
                  </a:lnTo>
                  <a:lnTo>
                    <a:pt x="449134" y="40203"/>
                  </a:lnTo>
                  <a:lnTo>
                    <a:pt x="430814" y="21884"/>
                  </a:lnTo>
                  <a:close/>
                </a:path>
                <a:path w="462914" h="462914">
                  <a:moveTo>
                    <a:pt x="462396" y="0"/>
                  </a:moveTo>
                  <a:lnTo>
                    <a:pt x="302846" y="41986"/>
                  </a:lnTo>
                  <a:lnTo>
                    <a:pt x="296056" y="45320"/>
                  </a:lnTo>
                  <a:lnTo>
                    <a:pt x="291239" y="50810"/>
                  </a:lnTo>
                  <a:lnTo>
                    <a:pt x="288832" y="57705"/>
                  </a:lnTo>
                  <a:lnTo>
                    <a:pt x="289271" y="65257"/>
                  </a:lnTo>
                  <a:lnTo>
                    <a:pt x="292606" y="72047"/>
                  </a:lnTo>
                  <a:lnTo>
                    <a:pt x="298095" y="76864"/>
                  </a:lnTo>
                  <a:lnTo>
                    <a:pt x="304990" y="79271"/>
                  </a:lnTo>
                  <a:lnTo>
                    <a:pt x="312543" y="78831"/>
                  </a:lnTo>
                  <a:lnTo>
                    <a:pt x="372366" y="63088"/>
                  </a:lnTo>
                  <a:lnTo>
                    <a:pt x="422192" y="13262"/>
                  </a:lnTo>
                  <a:lnTo>
                    <a:pt x="458906" y="13262"/>
                  </a:lnTo>
                  <a:lnTo>
                    <a:pt x="462396" y="0"/>
                  </a:lnTo>
                  <a:close/>
                </a:path>
                <a:path w="462914" h="462914">
                  <a:moveTo>
                    <a:pt x="422192" y="13262"/>
                  </a:moveTo>
                  <a:lnTo>
                    <a:pt x="372366" y="63088"/>
                  </a:lnTo>
                  <a:lnTo>
                    <a:pt x="408929" y="53466"/>
                  </a:lnTo>
                  <a:lnTo>
                    <a:pt x="417240" y="21884"/>
                  </a:lnTo>
                  <a:lnTo>
                    <a:pt x="430814" y="21884"/>
                  </a:lnTo>
                  <a:lnTo>
                    <a:pt x="422192" y="13262"/>
                  </a:lnTo>
                  <a:close/>
                </a:path>
                <a:path w="462914" h="462914">
                  <a:moveTo>
                    <a:pt x="417240" y="21884"/>
                  </a:moveTo>
                  <a:lnTo>
                    <a:pt x="408929" y="53466"/>
                  </a:lnTo>
                  <a:lnTo>
                    <a:pt x="440510" y="45156"/>
                  </a:lnTo>
                  <a:lnTo>
                    <a:pt x="417240" y="21884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72932" y="2933700"/>
              <a:ext cx="922866" cy="2159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627698" y="2967172"/>
              <a:ext cx="826135" cy="109220"/>
            </a:xfrm>
            <a:custGeom>
              <a:avLst/>
              <a:gdLst/>
              <a:ahLst/>
              <a:cxnLst/>
              <a:rect l="l" t="t" r="r" b="b"/>
              <a:pathLst>
                <a:path w="826135" h="109219">
                  <a:moveTo>
                    <a:pt x="826048" y="10888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30987" y="3441700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197609" y="1113177"/>
            <a:ext cx="655955" cy="369570"/>
          </a:xfrm>
          <a:custGeom>
            <a:avLst/>
            <a:gdLst/>
            <a:ahLst/>
            <a:cxnLst/>
            <a:rect l="l" t="t" r="r" b="b"/>
            <a:pathLst>
              <a:path w="655954" h="369569">
                <a:moveTo>
                  <a:pt x="655686" y="0"/>
                </a:moveTo>
                <a:lnTo>
                  <a:pt x="0" y="0"/>
                </a:lnTo>
                <a:lnTo>
                  <a:pt x="0" y="369332"/>
                </a:lnTo>
                <a:lnTo>
                  <a:pt x="655686" y="369332"/>
                </a:lnTo>
                <a:lnTo>
                  <a:pt x="65568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197609" y="1113176"/>
            <a:ext cx="65595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After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58825" y="251883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394126" y="0"/>
            <a:ext cx="3526790" cy="593725"/>
            <a:chOff x="5394126" y="0"/>
            <a:chExt cx="3526790" cy="593725"/>
          </a:xfrm>
        </p:grpSpPr>
        <p:sp>
          <p:nvSpPr>
            <p:cNvPr id="53" name="object 53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0" y="583712"/>
                  </a:moveTo>
                  <a:lnTo>
                    <a:pt x="3516668" y="583712"/>
                  </a:lnTo>
                  <a:lnTo>
                    <a:pt x="3516668" y="0"/>
                  </a:lnTo>
                  <a:lnTo>
                    <a:pt x="0" y="0"/>
                  </a:lnTo>
                  <a:lnTo>
                    <a:pt x="0" y="58371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98889" y="0"/>
              <a:ext cx="3517265" cy="584200"/>
            </a:xfrm>
            <a:custGeom>
              <a:avLst/>
              <a:gdLst/>
              <a:ahLst/>
              <a:cxnLst/>
              <a:rect l="l" t="t" r="r" b="b"/>
              <a:pathLst>
                <a:path w="3517265" h="584200">
                  <a:moveTo>
                    <a:pt x="3516668" y="0"/>
                  </a:moveTo>
                  <a:lnTo>
                    <a:pt x="3516668" y="583712"/>
                  </a:lnTo>
                  <a:lnTo>
                    <a:pt x="0" y="5837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455404" y="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positive: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+ 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5452229" y="232833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Mistake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negative: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t+1</a:t>
            </a:r>
            <a:r>
              <a:rPr sz="1800" spc="202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mbria Math"/>
                <a:cs typeface="Cambria Math"/>
              </a:rPr>
              <a:t>←</a:t>
            </a:r>
            <a:r>
              <a:rPr sz="1800" spc="15" dirty="0">
                <a:solidFill>
                  <a:srgbClr val="3366CC"/>
                </a:solidFill>
                <a:latin typeface="Cambria Math"/>
                <a:cs typeface="Cambria Math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t</a:t>
            </a:r>
            <a:r>
              <a:rPr sz="1800" spc="195" baseline="-20833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66C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66CC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66CC"/>
                </a:solidFill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381" y="1630996"/>
            <a:ext cx="3098165" cy="3159125"/>
            <a:chOff x="243381" y="1630996"/>
            <a:chExt cx="3098165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9010" y="372533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381" y="1630996"/>
            <a:ext cx="3098165" cy="3159125"/>
            <a:chOff x="243381" y="1630996"/>
            <a:chExt cx="3098165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9421" y="3522133"/>
            <a:ext cx="1259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837565" algn="l"/>
              </a:tabLst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	</a:t>
            </a:r>
            <a:r>
              <a:rPr sz="2700" b="1" spc="-7" baseline="-35493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7" baseline="-74074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800" baseline="-74074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878613" y="5101167"/>
            <a:ext cx="33858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0305" marR="5080" indent="-115824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CC3333"/>
                </a:solidFill>
                <a:latin typeface="Calibri"/>
                <a:cs typeface="Calibri"/>
              </a:rPr>
              <a:t>negative </a:t>
            </a:r>
            <a:r>
              <a:rPr sz="2400" spc="-53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154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8202" y="6433493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25133"/>
            <a:ext cx="662686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 Perceptron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 Algorithm</a:t>
            </a:r>
            <a:r>
              <a:rPr lang="en-US" sz="2800" spc="-10" dirty="0">
                <a:solidFill>
                  <a:srgbClr val="333333"/>
                </a:solidFill>
                <a:latin typeface="Calibri"/>
                <a:cs typeface="Calibri"/>
              </a:rPr>
              <a:t> &amp; Convergence 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33"/>
              </a:buClr>
              <a:buFont typeface="Arial MT"/>
              <a:buChar char="•"/>
            </a:pPr>
            <a:endParaRPr sz="3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9010" y="372533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0189" y="2095500"/>
            <a:ext cx="99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31155" y="1630996"/>
            <a:ext cx="3107690" cy="3159125"/>
            <a:chOff x="2831155" y="1630996"/>
            <a:chExt cx="3107690" cy="3159125"/>
          </a:xfrm>
        </p:grpSpPr>
        <p:sp>
          <p:nvSpPr>
            <p:cNvPr id="18" name="object 18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30987" y="3441700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95700" y="3069166"/>
            <a:ext cx="787400" cy="779145"/>
            <a:chOff x="3695700" y="3069166"/>
            <a:chExt cx="787400" cy="77914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95700" y="3069166"/>
              <a:ext cx="787400" cy="77893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907674" y="3087824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29" h="527050">
                  <a:moveTo>
                    <a:pt x="58639" y="353434"/>
                  </a:moveTo>
                  <a:lnTo>
                    <a:pt x="51731" y="355803"/>
                  </a:lnTo>
                  <a:lnTo>
                    <a:pt x="46216" y="360591"/>
                  </a:lnTo>
                  <a:lnTo>
                    <a:pt x="42845" y="367364"/>
                  </a:lnTo>
                  <a:lnTo>
                    <a:pt x="0" y="526685"/>
                  </a:lnTo>
                  <a:lnTo>
                    <a:pt x="50685" y="513638"/>
                  </a:lnTo>
                  <a:lnTo>
                    <a:pt x="40275" y="513638"/>
                  </a:lnTo>
                  <a:lnTo>
                    <a:pt x="13479" y="486552"/>
                  </a:lnTo>
                  <a:lnTo>
                    <a:pt x="63572" y="436996"/>
                  </a:lnTo>
                  <a:lnTo>
                    <a:pt x="79637" y="377257"/>
                  </a:lnTo>
                  <a:lnTo>
                    <a:pt x="80118" y="369707"/>
                  </a:lnTo>
                  <a:lnTo>
                    <a:pt x="77748" y="362800"/>
                  </a:lnTo>
                  <a:lnTo>
                    <a:pt x="72960" y="357285"/>
                  </a:lnTo>
                  <a:lnTo>
                    <a:pt x="66188" y="353914"/>
                  </a:lnTo>
                  <a:lnTo>
                    <a:pt x="58639" y="353434"/>
                  </a:lnTo>
                  <a:close/>
                </a:path>
                <a:path w="532129" h="527050">
                  <a:moveTo>
                    <a:pt x="63572" y="436996"/>
                  </a:moveTo>
                  <a:lnTo>
                    <a:pt x="13479" y="486552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2" y="505043"/>
                  </a:lnTo>
                  <a:lnTo>
                    <a:pt x="22128" y="481647"/>
                  </a:lnTo>
                  <a:lnTo>
                    <a:pt x="53753" y="473507"/>
                  </a:lnTo>
                  <a:lnTo>
                    <a:pt x="63572" y="436996"/>
                  </a:lnTo>
                  <a:close/>
                </a:path>
                <a:path w="532129" h="527050">
                  <a:moveTo>
                    <a:pt x="157830" y="448262"/>
                  </a:moveTo>
                  <a:lnTo>
                    <a:pt x="150276" y="448661"/>
                  </a:lnTo>
                  <a:lnTo>
                    <a:pt x="90368" y="464082"/>
                  </a:lnTo>
                  <a:lnTo>
                    <a:pt x="40275" y="513638"/>
                  </a:lnTo>
                  <a:lnTo>
                    <a:pt x="50685" y="513638"/>
                  </a:lnTo>
                  <a:lnTo>
                    <a:pt x="159773" y="485559"/>
                  </a:lnTo>
                  <a:lnTo>
                    <a:pt x="166581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5" y="455553"/>
                  </a:lnTo>
                  <a:lnTo>
                    <a:pt x="164712" y="450706"/>
                  </a:lnTo>
                  <a:lnTo>
                    <a:pt x="157830" y="448262"/>
                  </a:lnTo>
                  <a:close/>
                </a:path>
                <a:path w="532129" h="527050">
                  <a:moveTo>
                    <a:pt x="53753" y="473507"/>
                  </a:moveTo>
                  <a:lnTo>
                    <a:pt x="22128" y="481647"/>
                  </a:lnTo>
                  <a:lnTo>
                    <a:pt x="45272" y="505043"/>
                  </a:lnTo>
                  <a:lnTo>
                    <a:pt x="53753" y="473507"/>
                  </a:lnTo>
                  <a:close/>
                </a:path>
                <a:path w="532129" h="527050">
                  <a:moveTo>
                    <a:pt x="90368" y="464082"/>
                  </a:moveTo>
                  <a:lnTo>
                    <a:pt x="53753" y="473507"/>
                  </a:lnTo>
                  <a:lnTo>
                    <a:pt x="45272" y="505043"/>
                  </a:lnTo>
                  <a:lnTo>
                    <a:pt x="48963" y="505043"/>
                  </a:lnTo>
                  <a:lnTo>
                    <a:pt x="90368" y="464082"/>
                  </a:lnTo>
                  <a:close/>
                </a:path>
                <a:path w="532129" h="527050">
                  <a:moveTo>
                    <a:pt x="505302" y="0"/>
                  </a:moveTo>
                  <a:lnTo>
                    <a:pt x="63572" y="436996"/>
                  </a:lnTo>
                  <a:lnTo>
                    <a:pt x="53753" y="473507"/>
                  </a:lnTo>
                  <a:lnTo>
                    <a:pt x="90368" y="464082"/>
                  </a:lnTo>
                  <a:lnTo>
                    <a:pt x="532098" y="27085"/>
                  </a:lnTo>
                  <a:lnTo>
                    <a:pt x="505302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78613" y="5101167"/>
            <a:ext cx="33858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0305" marR="5080" indent="-115824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CC3333"/>
                </a:solidFill>
                <a:latin typeface="Calibri"/>
                <a:cs typeface="Calibri"/>
              </a:rPr>
              <a:t>negative </a:t>
            </a:r>
            <a:r>
              <a:rPr sz="2400" spc="-53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4544755" y="346286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9010" y="372533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0189" y="2095500"/>
            <a:ext cx="99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31155" y="1630996"/>
            <a:ext cx="3107690" cy="3159125"/>
            <a:chOff x="2831155" y="1630996"/>
            <a:chExt cx="3107690" cy="315912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2332" y="3128433"/>
              <a:ext cx="1485900" cy="5503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04465" y="3234184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57159" y="25146"/>
                  </a:moveTo>
                  <a:lnTo>
                    <a:pt x="1250614" y="25146"/>
                  </a:lnTo>
                  <a:lnTo>
                    <a:pt x="1257160" y="49688"/>
                  </a:lnTo>
                  <a:lnTo>
                    <a:pt x="1211768" y="61793"/>
                  </a:lnTo>
                  <a:lnTo>
                    <a:pt x="1177759" y="96025"/>
                  </a:lnTo>
                  <a:lnTo>
                    <a:pt x="1177786" y="104066"/>
                  </a:lnTo>
                  <a:lnTo>
                    <a:pt x="1187738" y="113953"/>
                  </a:lnTo>
                  <a:lnTo>
                    <a:pt x="1195778" y="113926"/>
                  </a:lnTo>
                  <a:lnTo>
                    <a:pt x="1278241" y="30923"/>
                  </a:lnTo>
                  <a:lnTo>
                    <a:pt x="1257159" y="25146"/>
                  </a:lnTo>
                  <a:close/>
                </a:path>
                <a:path w="1278254" h="383539">
                  <a:moveTo>
                    <a:pt x="1152446" y="51324"/>
                  </a:moveTo>
                  <a:lnTo>
                    <a:pt x="1078818" y="70958"/>
                  </a:lnTo>
                  <a:lnTo>
                    <a:pt x="1085363" y="95500"/>
                  </a:lnTo>
                  <a:lnTo>
                    <a:pt x="1158990" y="75867"/>
                  </a:lnTo>
                  <a:lnTo>
                    <a:pt x="1152446" y="51324"/>
                  </a:lnTo>
                  <a:close/>
                </a:path>
                <a:path w="1278254" h="383539">
                  <a:moveTo>
                    <a:pt x="1205224" y="37250"/>
                  </a:moveTo>
                  <a:lnTo>
                    <a:pt x="1176987" y="44780"/>
                  </a:lnTo>
                  <a:lnTo>
                    <a:pt x="1183533" y="69322"/>
                  </a:lnTo>
                  <a:lnTo>
                    <a:pt x="1211768" y="61793"/>
                  </a:lnTo>
                  <a:lnTo>
                    <a:pt x="1229533" y="43911"/>
                  </a:lnTo>
                  <a:lnTo>
                    <a:pt x="1205224" y="37250"/>
                  </a:lnTo>
                  <a:close/>
                </a:path>
                <a:path w="1278254" h="383539">
                  <a:moveTo>
                    <a:pt x="1229533" y="43911"/>
                  </a:moveTo>
                  <a:lnTo>
                    <a:pt x="1211768" y="61793"/>
                  </a:lnTo>
                  <a:lnTo>
                    <a:pt x="1257160" y="49688"/>
                  </a:lnTo>
                  <a:lnTo>
                    <a:pt x="1250530" y="49665"/>
                  </a:lnTo>
                  <a:lnTo>
                    <a:pt x="1229533" y="43911"/>
                  </a:lnTo>
                  <a:close/>
                </a:path>
                <a:path w="1278254" h="383539">
                  <a:moveTo>
                    <a:pt x="1244876" y="28467"/>
                  </a:moveTo>
                  <a:lnTo>
                    <a:pt x="1229533" y="43911"/>
                  </a:lnTo>
                  <a:lnTo>
                    <a:pt x="1250530" y="49665"/>
                  </a:lnTo>
                  <a:lnTo>
                    <a:pt x="1244876" y="28467"/>
                  </a:lnTo>
                  <a:close/>
                </a:path>
                <a:path w="1278254" h="383539">
                  <a:moveTo>
                    <a:pt x="1251500" y="28467"/>
                  </a:moveTo>
                  <a:lnTo>
                    <a:pt x="1244876" y="28467"/>
                  </a:lnTo>
                  <a:lnTo>
                    <a:pt x="1250530" y="49665"/>
                  </a:lnTo>
                  <a:lnTo>
                    <a:pt x="1257154" y="49665"/>
                  </a:lnTo>
                  <a:lnTo>
                    <a:pt x="1251500" y="28467"/>
                  </a:lnTo>
                  <a:close/>
                </a:path>
                <a:path w="1278254" h="383539">
                  <a:moveTo>
                    <a:pt x="1250614" y="25146"/>
                  </a:moveTo>
                  <a:lnTo>
                    <a:pt x="1205224" y="37250"/>
                  </a:lnTo>
                  <a:lnTo>
                    <a:pt x="1229533" y="43911"/>
                  </a:lnTo>
                  <a:lnTo>
                    <a:pt x="1244876" y="28467"/>
                  </a:lnTo>
                  <a:lnTo>
                    <a:pt x="1251500" y="28467"/>
                  </a:lnTo>
                  <a:lnTo>
                    <a:pt x="1250614" y="25146"/>
                  </a:lnTo>
                  <a:close/>
                </a:path>
                <a:path w="1278254" h="383539">
                  <a:moveTo>
                    <a:pt x="1165398" y="0"/>
                  </a:moveTo>
                  <a:lnTo>
                    <a:pt x="1158412" y="3981"/>
                  </a:lnTo>
                  <a:lnTo>
                    <a:pt x="1154704" y="17509"/>
                  </a:lnTo>
                  <a:lnTo>
                    <a:pt x="1158685" y="24497"/>
                  </a:lnTo>
                  <a:lnTo>
                    <a:pt x="1205224" y="37250"/>
                  </a:lnTo>
                  <a:lnTo>
                    <a:pt x="1250614" y="25146"/>
                  </a:lnTo>
                  <a:lnTo>
                    <a:pt x="1257159" y="25146"/>
                  </a:lnTo>
                  <a:lnTo>
                    <a:pt x="1165398" y="0"/>
                  </a:lnTo>
                  <a:close/>
                </a:path>
                <a:path w="1278254" h="383539">
                  <a:moveTo>
                    <a:pt x="1054276" y="77503"/>
                  </a:moveTo>
                  <a:lnTo>
                    <a:pt x="980649" y="97137"/>
                  </a:lnTo>
                  <a:lnTo>
                    <a:pt x="987193" y="121678"/>
                  </a:lnTo>
                  <a:lnTo>
                    <a:pt x="1060820" y="102045"/>
                  </a:lnTo>
                  <a:lnTo>
                    <a:pt x="1054276" y="77503"/>
                  </a:lnTo>
                  <a:close/>
                </a:path>
                <a:path w="1278254" h="383539">
                  <a:moveTo>
                    <a:pt x="956106" y="103681"/>
                  </a:moveTo>
                  <a:lnTo>
                    <a:pt x="882479" y="123315"/>
                  </a:lnTo>
                  <a:lnTo>
                    <a:pt x="889024" y="147857"/>
                  </a:lnTo>
                  <a:lnTo>
                    <a:pt x="962651" y="128224"/>
                  </a:lnTo>
                  <a:lnTo>
                    <a:pt x="956106" y="103681"/>
                  </a:lnTo>
                  <a:close/>
                </a:path>
                <a:path w="1278254" h="383539">
                  <a:moveTo>
                    <a:pt x="857937" y="129860"/>
                  </a:moveTo>
                  <a:lnTo>
                    <a:pt x="784310" y="149494"/>
                  </a:lnTo>
                  <a:lnTo>
                    <a:pt x="790854" y="174035"/>
                  </a:lnTo>
                  <a:lnTo>
                    <a:pt x="864481" y="154402"/>
                  </a:lnTo>
                  <a:lnTo>
                    <a:pt x="857937" y="129860"/>
                  </a:lnTo>
                  <a:close/>
                </a:path>
                <a:path w="1278254" h="383539">
                  <a:moveTo>
                    <a:pt x="759767" y="156038"/>
                  </a:moveTo>
                  <a:lnTo>
                    <a:pt x="686140" y="175671"/>
                  </a:lnTo>
                  <a:lnTo>
                    <a:pt x="692684" y="200214"/>
                  </a:lnTo>
                  <a:lnTo>
                    <a:pt x="766312" y="180580"/>
                  </a:lnTo>
                  <a:lnTo>
                    <a:pt x="759767" y="156038"/>
                  </a:lnTo>
                  <a:close/>
                </a:path>
                <a:path w="1278254" h="383539">
                  <a:moveTo>
                    <a:pt x="661597" y="182217"/>
                  </a:moveTo>
                  <a:lnTo>
                    <a:pt x="587970" y="201849"/>
                  </a:lnTo>
                  <a:lnTo>
                    <a:pt x="594516" y="226392"/>
                  </a:lnTo>
                  <a:lnTo>
                    <a:pt x="668143" y="206758"/>
                  </a:lnTo>
                  <a:lnTo>
                    <a:pt x="661597" y="182217"/>
                  </a:lnTo>
                  <a:close/>
                </a:path>
                <a:path w="1278254" h="383539">
                  <a:moveTo>
                    <a:pt x="563429" y="208395"/>
                  </a:moveTo>
                  <a:lnTo>
                    <a:pt x="489802" y="228028"/>
                  </a:lnTo>
                  <a:lnTo>
                    <a:pt x="496346" y="252571"/>
                  </a:lnTo>
                  <a:lnTo>
                    <a:pt x="569973" y="232937"/>
                  </a:lnTo>
                  <a:lnTo>
                    <a:pt x="563429" y="208395"/>
                  </a:lnTo>
                  <a:close/>
                </a:path>
                <a:path w="1278254" h="383539">
                  <a:moveTo>
                    <a:pt x="465259" y="234574"/>
                  </a:moveTo>
                  <a:lnTo>
                    <a:pt x="391632" y="254207"/>
                  </a:lnTo>
                  <a:lnTo>
                    <a:pt x="398176" y="278749"/>
                  </a:lnTo>
                  <a:lnTo>
                    <a:pt x="471803" y="259115"/>
                  </a:lnTo>
                  <a:lnTo>
                    <a:pt x="465259" y="234574"/>
                  </a:lnTo>
                  <a:close/>
                </a:path>
                <a:path w="1278254" h="383539">
                  <a:moveTo>
                    <a:pt x="367089" y="260751"/>
                  </a:moveTo>
                  <a:lnTo>
                    <a:pt x="293462" y="280385"/>
                  </a:lnTo>
                  <a:lnTo>
                    <a:pt x="300007" y="304928"/>
                  </a:lnTo>
                  <a:lnTo>
                    <a:pt x="373634" y="285294"/>
                  </a:lnTo>
                  <a:lnTo>
                    <a:pt x="367089" y="260751"/>
                  </a:lnTo>
                  <a:close/>
                </a:path>
                <a:path w="1278254" h="383539">
                  <a:moveTo>
                    <a:pt x="268919" y="286929"/>
                  </a:moveTo>
                  <a:lnTo>
                    <a:pt x="195292" y="306564"/>
                  </a:lnTo>
                  <a:lnTo>
                    <a:pt x="201837" y="331106"/>
                  </a:lnTo>
                  <a:lnTo>
                    <a:pt x="275464" y="311472"/>
                  </a:lnTo>
                  <a:lnTo>
                    <a:pt x="268919" y="286929"/>
                  </a:lnTo>
                  <a:close/>
                </a:path>
                <a:path w="1278254" h="383539">
                  <a:moveTo>
                    <a:pt x="170750" y="313108"/>
                  </a:moveTo>
                  <a:lnTo>
                    <a:pt x="97123" y="332742"/>
                  </a:lnTo>
                  <a:lnTo>
                    <a:pt x="103667" y="357285"/>
                  </a:lnTo>
                  <a:lnTo>
                    <a:pt x="177295" y="337651"/>
                  </a:lnTo>
                  <a:lnTo>
                    <a:pt x="170750" y="313108"/>
                  </a:lnTo>
                  <a:close/>
                </a:path>
                <a:path w="1278254" h="383539">
                  <a:moveTo>
                    <a:pt x="72581" y="339286"/>
                  </a:moveTo>
                  <a:lnTo>
                    <a:pt x="0" y="358641"/>
                  </a:lnTo>
                  <a:lnTo>
                    <a:pt x="6544" y="383184"/>
                  </a:lnTo>
                  <a:lnTo>
                    <a:pt x="79126" y="363829"/>
                  </a:lnTo>
                  <a:lnTo>
                    <a:pt x="72581" y="339286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030987" y="3441700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695700" y="3069166"/>
            <a:ext cx="787400" cy="779145"/>
            <a:chOff x="3695700" y="3069166"/>
            <a:chExt cx="787400" cy="779145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95700" y="3069166"/>
              <a:ext cx="787400" cy="77893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907674" y="3087824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29" h="527050">
                  <a:moveTo>
                    <a:pt x="58639" y="353434"/>
                  </a:moveTo>
                  <a:lnTo>
                    <a:pt x="51731" y="355803"/>
                  </a:lnTo>
                  <a:lnTo>
                    <a:pt x="46216" y="360591"/>
                  </a:lnTo>
                  <a:lnTo>
                    <a:pt x="42845" y="367364"/>
                  </a:lnTo>
                  <a:lnTo>
                    <a:pt x="0" y="526685"/>
                  </a:lnTo>
                  <a:lnTo>
                    <a:pt x="50685" y="513638"/>
                  </a:lnTo>
                  <a:lnTo>
                    <a:pt x="40275" y="513638"/>
                  </a:lnTo>
                  <a:lnTo>
                    <a:pt x="13479" y="486552"/>
                  </a:lnTo>
                  <a:lnTo>
                    <a:pt x="63572" y="436996"/>
                  </a:lnTo>
                  <a:lnTo>
                    <a:pt x="79637" y="377257"/>
                  </a:lnTo>
                  <a:lnTo>
                    <a:pt x="80118" y="369707"/>
                  </a:lnTo>
                  <a:lnTo>
                    <a:pt x="77748" y="362800"/>
                  </a:lnTo>
                  <a:lnTo>
                    <a:pt x="72960" y="357285"/>
                  </a:lnTo>
                  <a:lnTo>
                    <a:pt x="66188" y="353914"/>
                  </a:lnTo>
                  <a:lnTo>
                    <a:pt x="58639" y="353434"/>
                  </a:lnTo>
                  <a:close/>
                </a:path>
                <a:path w="532129" h="527050">
                  <a:moveTo>
                    <a:pt x="63572" y="436996"/>
                  </a:moveTo>
                  <a:lnTo>
                    <a:pt x="13479" y="486552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2" y="505043"/>
                  </a:lnTo>
                  <a:lnTo>
                    <a:pt x="22128" y="481647"/>
                  </a:lnTo>
                  <a:lnTo>
                    <a:pt x="53753" y="473507"/>
                  </a:lnTo>
                  <a:lnTo>
                    <a:pt x="63572" y="436996"/>
                  </a:lnTo>
                  <a:close/>
                </a:path>
                <a:path w="532129" h="527050">
                  <a:moveTo>
                    <a:pt x="157830" y="448262"/>
                  </a:moveTo>
                  <a:lnTo>
                    <a:pt x="150276" y="448661"/>
                  </a:lnTo>
                  <a:lnTo>
                    <a:pt x="90368" y="464082"/>
                  </a:lnTo>
                  <a:lnTo>
                    <a:pt x="40275" y="513638"/>
                  </a:lnTo>
                  <a:lnTo>
                    <a:pt x="50685" y="513638"/>
                  </a:lnTo>
                  <a:lnTo>
                    <a:pt x="159773" y="485559"/>
                  </a:lnTo>
                  <a:lnTo>
                    <a:pt x="166581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5" y="455553"/>
                  </a:lnTo>
                  <a:lnTo>
                    <a:pt x="164712" y="450706"/>
                  </a:lnTo>
                  <a:lnTo>
                    <a:pt x="157830" y="448262"/>
                  </a:lnTo>
                  <a:close/>
                </a:path>
                <a:path w="532129" h="527050">
                  <a:moveTo>
                    <a:pt x="53753" y="473507"/>
                  </a:moveTo>
                  <a:lnTo>
                    <a:pt x="22128" y="481647"/>
                  </a:lnTo>
                  <a:lnTo>
                    <a:pt x="45272" y="505043"/>
                  </a:lnTo>
                  <a:lnTo>
                    <a:pt x="53753" y="473507"/>
                  </a:lnTo>
                  <a:close/>
                </a:path>
                <a:path w="532129" h="527050">
                  <a:moveTo>
                    <a:pt x="90368" y="464082"/>
                  </a:moveTo>
                  <a:lnTo>
                    <a:pt x="53753" y="473507"/>
                  </a:lnTo>
                  <a:lnTo>
                    <a:pt x="45272" y="505043"/>
                  </a:lnTo>
                  <a:lnTo>
                    <a:pt x="48963" y="505043"/>
                  </a:lnTo>
                  <a:lnTo>
                    <a:pt x="90368" y="464082"/>
                  </a:lnTo>
                  <a:close/>
                </a:path>
                <a:path w="532129" h="527050">
                  <a:moveTo>
                    <a:pt x="505302" y="0"/>
                  </a:moveTo>
                  <a:lnTo>
                    <a:pt x="63572" y="436996"/>
                  </a:lnTo>
                  <a:lnTo>
                    <a:pt x="53753" y="473507"/>
                  </a:lnTo>
                  <a:lnTo>
                    <a:pt x="90368" y="464082"/>
                  </a:lnTo>
                  <a:lnTo>
                    <a:pt x="532098" y="27085"/>
                  </a:lnTo>
                  <a:lnTo>
                    <a:pt x="505302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78613" y="5101167"/>
            <a:ext cx="33858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0305" marR="5080" indent="-115824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CC3333"/>
                </a:solidFill>
                <a:latin typeface="Calibri"/>
                <a:cs typeface="Calibri"/>
              </a:rPr>
              <a:t>negative </a:t>
            </a:r>
            <a:r>
              <a:rPr sz="2400" spc="-53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4544755" y="346286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30996"/>
            <a:ext cx="3107690" cy="3159125"/>
            <a:chOff x="238618" y="1630996"/>
            <a:chExt cx="3107690" cy="3159125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199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9010" y="372533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2121" y="3522133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0189" y="2095500"/>
            <a:ext cx="99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31155" y="1630996"/>
            <a:ext cx="3107690" cy="3159125"/>
            <a:chOff x="2831155" y="1630996"/>
            <a:chExt cx="3107690" cy="315912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2332" y="3128433"/>
              <a:ext cx="1485900" cy="5503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04465" y="3234184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57159" y="25146"/>
                  </a:moveTo>
                  <a:lnTo>
                    <a:pt x="1250614" y="25146"/>
                  </a:lnTo>
                  <a:lnTo>
                    <a:pt x="1257160" y="49688"/>
                  </a:lnTo>
                  <a:lnTo>
                    <a:pt x="1211768" y="61793"/>
                  </a:lnTo>
                  <a:lnTo>
                    <a:pt x="1177759" y="96025"/>
                  </a:lnTo>
                  <a:lnTo>
                    <a:pt x="1177786" y="104066"/>
                  </a:lnTo>
                  <a:lnTo>
                    <a:pt x="1187738" y="113953"/>
                  </a:lnTo>
                  <a:lnTo>
                    <a:pt x="1195778" y="113926"/>
                  </a:lnTo>
                  <a:lnTo>
                    <a:pt x="1278241" y="30923"/>
                  </a:lnTo>
                  <a:lnTo>
                    <a:pt x="1257159" y="25146"/>
                  </a:lnTo>
                  <a:close/>
                </a:path>
                <a:path w="1278254" h="383539">
                  <a:moveTo>
                    <a:pt x="1152446" y="51324"/>
                  </a:moveTo>
                  <a:lnTo>
                    <a:pt x="1078818" y="70958"/>
                  </a:lnTo>
                  <a:lnTo>
                    <a:pt x="1085363" y="95500"/>
                  </a:lnTo>
                  <a:lnTo>
                    <a:pt x="1158990" y="75867"/>
                  </a:lnTo>
                  <a:lnTo>
                    <a:pt x="1152446" y="51324"/>
                  </a:lnTo>
                  <a:close/>
                </a:path>
                <a:path w="1278254" h="383539">
                  <a:moveTo>
                    <a:pt x="1205224" y="37250"/>
                  </a:moveTo>
                  <a:lnTo>
                    <a:pt x="1176987" y="44780"/>
                  </a:lnTo>
                  <a:lnTo>
                    <a:pt x="1183533" y="69322"/>
                  </a:lnTo>
                  <a:lnTo>
                    <a:pt x="1211768" y="61793"/>
                  </a:lnTo>
                  <a:lnTo>
                    <a:pt x="1229533" y="43911"/>
                  </a:lnTo>
                  <a:lnTo>
                    <a:pt x="1205224" y="37250"/>
                  </a:lnTo>
                  <a:close/>
                </a:path>
                <a:path w="1278254" h="383539">
                  <a:moveTo>
                    <a:pt x="1229533" y="43911"/>
                  </a:moveTo>
                  <a:lnTo>
                    <a:pt x="1211768" y="61793"/>
                  </a:lnTo>
                  <a:lnTo>
                    <a:pt x="1257160" y="49688"/>
                  </a:lnTo>
                  <a:lnTo>
                    <a:pt x="1250530" y="49665"/>
                  </a:lnTo>
                  <a:lnTo>
                    <a:pt x="1229533" y="43911"/>
                  </a:lnTo>
                  <a:close/>
                </a:path>
                <a:path w="1278254" h="383539">
                  <a:moveTo>
                    <a:pt x="1244876" y="28467"/>
                  </a:moveTo>
                  <a:lnTo>
                    <a:pt x="1229533" y="43911"/>
                  </a:lnTo>
                  <a:lnTo>
                    <a:pt x="1250530" y="49665"/>
                  </a:lnTo>
                  <a:lnTo>
                    <a:pt x="1244876" y="28467"/>
                  </a:lnTo>
                  <a:close/>
                </a:path>
                <a:path w="1278254" h="383539">
                  <a:moveTo>
                    <a:pt x="1251500" y="28467"/>
                  </a:moveTo>
                  <a:lnTo>
                    <a:pt x="1244876" y="28467"/>
                  </a:lnTo>
                  <a:lnTo>
                    <a:pt x="1250530" y="49665"/>
                  </a:lnTo>
                  <a:lnTo>
                    <a:pt x="1257154" y="49665"/>
                  </a:lnTo>
                  <a:lnTo>
                    <a:pt x="1251500" y="28467"/>
                  </a:lnTo>
                  <a:close/>
                </a:path>
                <a:path w="1278254" h="383539">
                  <a:moveTo>
                    <a:pt x="1250614" y="25146"/>
                  </a:moveTo>
                  <a:lnTo>
                    <a:pt x="1205224" y="37250"/>
                  </a:lnTo>
                  <a:lnTo>
                    <a:pt x="1229533" y="43911"/>
                  </a:lnTo>
                  <a:lnTo>
                    <a:pt x="1244876" y="28467"/>
                  </a:lnTo>
                  <a:lnTo>
                    <a:pt x="1251500" y="28467"/>
                  </a:lnTo>
                  <a:lnTo>
                    <a:pt x="1250614" y="25146"/>
                  </a:lnTo>
                  <a:close/>
                </a:path>
                <a:path w="1278254" h="383539">
                  <a:moveTo>
                    <a:pt x="1165398" y="0"/>
                  </a:moveTo>
                  <a:lnTo>
                    <a:pt x="1158412" y="3981"/>
                  </a:lnTo>
                  <a:lnTo>
                    <a:pt x="1154704" y="17509"/>
                  </a:lnTo>
                  <a:lnTo>
                    <a:pt x="1158685" y="24497"/>
                  </a:lnTo>
                  <a:lnTo>
                    <a:pt x="1205224" y="37250"/>
                  </a:lnTo>
                  <a:lnTo>
                    <a:pt x="1250614" y="25146"/>
                  </a:lnTo>
                  <a:lnTo>
                    <a:pt x="1257159" y="25146"/>
                  </a:lnTo>
                  <a:lnTo>
                    <a:pt x="1165398" y="0"/>
                  </a:lnTo>
                  <a:close/>
                </a:path>
                <a:path w="1278254" h="383539">
                  <a:moveTo>
                    <a:pt x="1054276" y="77503"/>
                  </a:moveTo>
                  <a:lnTo>
                    <a:pt x="980649" y="97137"/>
                  </a:lnTo>
                  <a:lnTo>
                    <a:pt x="987193" y="121678"/>
                  </a:lnTo>
                  <a:lnTo>
                    <a:pt x="1060820" y="102045"/>
                  </a:lnTo>
                  <a:lnTo>
                    <a:pt x="1054276" y="77503"/>
                  </a:lnTo>
                  <a:close/>
                </a:path>
                <a:path w="1278254" h="383539">
                  <a:moveTo>
                    <a:pt x="956106" y="103681"/>
                  </a:moveTo>
                  <a:lnTo>
                    <a:pt x="882479" y="123315"/>
                  </a:lnTo>
                  <a:lnTo>
                    <a:pt x="889024" y="147857"/>
                  </a:lnTo>
                  <a:lnTo>
                    <a:pt x="962651" y="128224"/>
                  </a:lnTo>
                  <a:lnTo>
                    <a:pt x="956106" y="103681"/>
                  </a:lnTo>
                  <a:close/>
                </a:path>
                <a:path w="1278254" h="383539">
                  <a:moveTo>
                    <a:pt x="857937" y="129860"/>
                  </a:moveTo>
                  <a:lnTo>
                    <a:pt x="784310" y="149494"/>
                  </a:lnTo>
                  <a:lnTo>
                    <a:pt x="790854" y="174035"/>
                  </a:lnTo>
                  <a:lnTo>
                    <a:pt x="864481" y="154402"/>
                  </a:lnTo>
                  <a:lnTo>
                    <a:pt x="857937" y="129860"/>
                  </a:lnTo>
                  <a:close/>
                </a:path>
                <a:path w="1278254" h="383539">
                  <a:moveTo>
                    <a:pt x="759767" y="156038"/>
                  </a:moveTo>
                  <a:lnTo>
                    <a:pt x="686140" y="175671"/>
                  </a:lnTo>
                  <a:lnTo>
                    <a:pt x="692684" y="200214"/>
                  </a:lnTo>
                  <a:lnTo>
                    <a:pt x="766312" y="180580"/>
                  </a:lnTo>
                  <a:lnTo>
                    <a:pt x="759767" y="156038"/>
                  </a:lnTo>
                  <a:close/>
                </a:path>
                <a:path w="1278254" h="383539">
                  <a:moveTo>
                    <a:pt x="661597" y="182217"/>
                  </a:moveTo>
                  <a:lnTo>
                    <a:pt x="587970" y="201849"/>
                  </a:lnTo>
                  <a:lnTo>
                    <a:pt x="594516" y="226392"/>
                  </a:lnTo>
                  <a:lnTo>
                    <a:pt x="668143" y="206758"/>
                  </a:lnTo>
                  <a:lnTo>
                    <a:pt x="661597" y="182217"/>
                  </a:lnTo>
                  <a:close/>
                </a:path>
                <a:path w="1278254" h="383539">
                  <a:moveTo>
                    <a:pt x="563429" y="208395"/>
                  </a:moveTo>
                  <a:lnTo>
                    <a:pt x="489802" y="228028"/>
                  </a:lnTo>
                  <a:lnTo>
                    <a:pt x="496346" y="252571"/>
                  </a:lnTo>
                  <a:lnTo>
                    <a:pt x="569973" y="232937"/>
                  </a:lnTo>
                  <a:lnTo>
                    <a:pt x="563429" y="208395"/>
                  </a:lnTo>
                  <a:close/>
                </a:path>
                <a:path w="1278254" h="383539">
                  <a:moveTo>
                    <a:pt x="465259" y="234574"/>
                  </a:moveTo>
                  <a:lnTo>
                    <a:pt x="391632" y="254207"/>
                  </a:lnTo>
                  <a:lnTo>
                    <a:pt x="398176" y="278749"/>
                  </a:lnTo>
                  <a:lnTo>
                    <a:pt x="471803" y="259115"/>
                  </a:lnTo>
                  <a:lnTo>
                    <a:pt x="465259" y="234574"/>
                  </a:lnTo>
                  <a:close/>
                </a:path>
                <a:path w="1278254" h="383539">
                  <a:moveTo>
                    <a:pt x="367089" y="260751"/>
                  </a:moveTo>
                  <a:lnTo>
                    <a:pt x="293462" y="280385"/>
                  </a:lnTo>
                  <a:lnTo>
                    <a:pt x="300007" y="304928"/>
                  </a:lnTo>
                  <a:lnTo>
                    <a:pt x="373634" y="285294"/>
                  </a:lnTo>
                  <a:lnTo>
                    <a:pt x="367089" y="260751"/>
                  </a:lnTo>
                  <a:close/>
                </a:path>
                <a:path w="1278254" h="383539">
                  <a:moveTo>
                    <a:pt x="268919" y="286929"/>
                  </a:moveTo>
                  <a:lnTo>
                    <a:pt x="195292" y="306564"/>
                  </a:lnTo>
                  <a:lnTo>
                    <a:pt x="201837" y="331106"/>
                  </a:lnTo>
                  <a:lnTo>
                    <a:pt x="275464" y="311472"/>
                  </a:lnTo>
                  <a:lnTo>
                    <a:pt x="268919" y="286929"/>
                  </a:lnTo>
                  <a:close/>
                </a:path>
                <a:path w="1278254" h="383539">
                  <a:moveTo>
                    <a:pt x="170750" y="313108"/>
                  </a:moveTo>
                  <a:lnTo>
                    <a:pt x="97123" y="332742"/>
                  </a:lnTo>
                  <a:lnTo>
                    <a:pt x="103667" y="357285"/>
                  </a:lnTo>
                  <a:lnTo>
                    <a:pt x="177295" y="337651"/>
                  </a:lnTo>
                  <a:lnTo>
                    <a:pt x="170750" y="313108"/>
                  </a:lnTo>
                  <a:close/>
                </a:path>
                <a:path w="1278254" h="383539">
                  <a:moveTo>
                    <a:pt x="72581" y="339286"/>
                  </a:moveTo>
                  <a:lnTo>
                    <a:pt x="0" y="358641"/>
                  </a:lnTo>
                  <a:lnTo>
                    <a:pt x="6544" y="383184"/>
                  </a:lnTo>
                  <a:lnTo>
                    <a:pt x="79126" y="363829"/>
                  </a:lnTo>
                  <a:lnTo>
                    <a:pt x="72581" y="339286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73032" y="3064933"/>
              <a:ext cx="855133" cy="27516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26374" y="3101367"/>
              <a:ext cx="756285" cy="163830"/>
            </a:xfrm>
            <a:custGeom>
              <a:avLst/>
              <a:gdLst/>
              <a:ahLst/>
              <a:cxnLst/>
              <a:rect l="l" t="t" r="r" b="b"/>
              <a:pathLst>
                <a:path w="756285" h="163829">
                  <a:moveTo>
                    <a:pt x="756274" y="1637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030987" y="3441700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695700" y="3069166"/>
            <a:ext cx="787400" cy="779145"/>
            <a:chOff x="3695700" y="3069166"/>
            <a:chExt cx="787400" cy="779145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95700" y="3069166"/>
              <a:ext cx="787400" cy="77893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907674" y="3087824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29" h="527050">
                  <a:moveTo>
                    <a:pt x="58639" y="353434"/>
                  </a:moveTo>
                  <a:lnTo>
                    <a:pt x="51731" y="355803"/>
                  </a:lnTo>
                  <a:lnTo>
                    <a:pt x="46216" y="360591"/>
                  </a:lnTo>
                  <a:lnTo>
                    <a:pt x="42845" y="367364"/>
                  </a:lnTo>
                  <a:lnTo>
                    <a:pt x="0" y="526685"/>
                  </a:lnTo>
                  <a:lnTo>
                    <a:pt x="50685" y="513638"/>
                  </a:lnTo>
                  <a:lnTo>
                    <a:pt x="40275" y="513638"/>
                  </a:lnTo>
                  <a:lnTo>
                    <a:pt x="13479" y="486552"/>
                  </a:lnTo>
                  <a:lnTo>
                    <a:pt x="63572" y="436996"/>
                  </a:lnTo>
                  <a:lnTo>
                    <a:pt x="79637" y="377257"/>
                  </a:lnTo>
                  <a:lnTo>
                    <a:pt x="80118" y="369707"/>
                  </a:lnTo>
                  <a:lnTo>
                    <a:pt x="77748" y="362800"/>
                  </a:lnTo>
                  <a:lnTo>
                    <a:pt x="72960" y="357285"/>
                  </a:lnTo>
                  <a:lnTo>
                    <a:pt x="66188" y="353914"/>
                  </a:lnTo>
                  <a:lnTo>
                    <a:pt x="58639" y="353434"/>
                  </a:lnTo>
                  <a:close/>
                </a:path>
                <a:path w="532129" h="527050">
                  <a:moveTo>
                    <a:pt x="63572" y="436996"/>
                  </a:moveTo>
                  <a:lnTo>
                    <a:pt x="13479" y="486552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2" y="505043"/>
                  </a:lnTo>
                  <a:lnTo>
                    <a:pt x="22128" y="481647"/>
                  </a:lnTo>
                  <a:lnTo>
                    <a:pt x="53753" y="473507"/>
                  </a:lnTo>
                  <a:lnTo>
                    <a:pt x="63572" y="436996"/>
                  </a:lnTo>
                  <a:close/>
                </a:path>
                <a:path w="532129" h="527050">
                  <a:moveTo>
                    <a:pt x="157830" y="448262"/>
                  </a:moveTo>
                  <a:lnTo>
                    <a:pt x="150276" y="448661"/>
                  </a:lnTo>
                  <a:lnTo>
                    <a:pt x="90368" y="464082"/>
                  </a:lnTo>
                  <a:lnTo>
                    <a:pt x="40275" y="513638"/>
                  </a:lnTo>
                  <a:lnTo>
                    <a:pt x="50685" y="513638"/>
                  </a:lnTo>
                  <a:lnTo>
                    <a:pt x="159773" y="485559"/>
                  </a:lnTo>
                  <a:lnTo>
                    <a:pt x="166581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5" y="455553"/>
                  </a:lnTo>
                  <a:lnTo>
                    <a:pt x="164712" y="450706"/>
                  </a:lnTo>
                  <a:lnTo>
                    <a:pt x="157830" y="448262"/>
                  </a:lnTo>
                  <a:close/>
                </a:path>
                <a:path w="532129" h="527050">
                  <a:moveTo>
                    <a:pt x="53753" y="473507"/>
                  </a:moveTo>
                  <a:lnTo>
                    <a:pt x="22128" y="481647"/>
                  </a:lnTo>
                  <a:lnTo>
                    <a:pt x="45272" y="505043"/>
                  </a:lnTo>
                  <a:lnTo>
                    <a:pt x="53753" y="473507"/>
                  </a:lnTo>
                  <a:close/>
                </a:path>
                <a:path w="532129" h="527050">
                  <a:moveTo>
                    <a:pt x="90368" y="464082"/>
                  </a:moveTo>
                  <a:lnTo>
                    <a:pt x="53753" y="473507"/>
                  </a:lnTo>
                  <a:lnTo>
                    <a:pt x="45272" y="505043"/>
                  </a:lnTo>
                  <a:lnTo>
                    <a:pt x="48963" y="505043"/>
                  </a:lnTo>
                  <a:lnTo>
                    <a:pt x="90368" y="464082"/>
                  </a:lnTo>
                  <a:close/>
                </a:path>
                <a:path w="532129" h="527050">
                  <a:moveTo>
                    <a:pt x="505302" y="0"/>
                  </a:moveTo>
                  <a:lnTo>
                    <a:pt x="63572" y="436996"/>
                  </a:lnTo>
                  <a:lnTo>
                    <a:pt x="53753" y="473507"/>
                  </a:lnTo>
                  <a:lnTo>
                    <a:pt x="90368" y="464082"/>
                  </a:lnTo>
                  <a:lnTo>
                    <a:pt x="532098" y="27085"/>
                  </a:lnTo>
                  <a:lnTo>
                    <a:pt x="505302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878613" y="5101167"/>
            <a:ext cx="33858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0305" marR="5080" indent="-115824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CC3333"/>
                </a:solidFill>
                <a:latin typeface="Calibri"/>
                <a:cs typeface="Calibri"/>
              </a:rPr>
              <a:t>negative </a:t>
            </a:r>
            <a:r>
              <a:rPr sz="2400" spc="-53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4544755" y="346286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7423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the</a:t>
            </a:r>
            <a:r>
              <a:rPr spc="-20" dirty="0"/>
              <a:t> perceptron</a:t>
            </a:r>
            <a:r>
              <a:rPr spc="-15" dirty="0"/>
              <a:t> </a:t>
            </a:r>
            <a:r>
              <a:rPr spc="-20" dirty="0"/>
              <a:t>update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618" y="1612900"/>
            <a:ext cx="8771890" cy="3177540"/>
            <a:chOff x="238618" y="1612900"/>
            <a:chExt cx="8771890" cy="3177540"/>
          </a:xfrm>
        </p:grpSpPr>
        <p:sp>
          <p:nvSpPr>
            <p:cNvPr id="4" name="object 4"/>
            <p:cNvSpPr/>
            <p:nvPr/>
          </p:nvSpPr>
          <p:spPr>
            <a:xfrm>
              <a:off x="1843998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80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1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108200"/>
              <a:ext cx="22225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735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00" y="3048000"/>
              <a:ext cx="787400" cy="783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2508" y="3067933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30" h="527050">
                  <a:moveTo>
                    <a:pt x="58640" y="353434"/>
                  </a:moveTo>
                  <a:lnTo>
                    <a:pt x="51732" y="355804"/>
                  </a:lnTo>
                  <a:lnTo>
                    <a:pt x="46217" y="360592"/>
                  </a:lnTo>
                  <a:lnTo>
                    <a:pt x="42845" y="367364"/>
                  </a:lnTo>
                  <a:lnTo>
                    <a:pt x="0" y="526686"/>
                  </a:lnTo>
                  <a:lnTo>
                    <a:pt x="50689" y="513638"/>
                  </a:lnTo>
                  <a:lnTo>
                    <a:pt x="40275" y="513638"/>
                  </a:lnTo>
                  <a:lnTo>
                    <a:pt x="13481" y="486553"/>
                  </a:lnTo>
                  <a:lnTo>
                    <a:pt x="63573" y="436997"/>
                  </a:lnTo>
                  <a:lnTo>
                    <a:pt x="79639" y="377258"/>
                  </a:lnTo>
                  <a:lnTo>
                    <a:pt x="80118" y="369709"/>
                  </a:lnTo>
                  <a:lnTo>
                    <a:pt x="77748" y="362801"/>
                  </a:lnTo>
                  <a:lnTo>
                    <a:pt x="72961" y="357286"/>
                  </a:lnTo>
                  <a:lnTo>
                    <a:pt x="66189" y="353914"/>
                  </a:lnTo>
                  <a:lnTo>
                    <a:pt x="58640" y="353434"/>
                  </a:lnTo>
                  <a:close/>
                </a:path>
                <a:path w="532130" h="527050">
                  <a:moveTo>
                    <a:pt x="63573" y="436997"/>
                  </a:moveTo>
                  <a:lnTo>
                    <a:pt x="13481" y="486553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4" y="505043"/>
                  </a:lnTo>
                  <a:lnTo>
                    <a:pt x="22128" y="481648"/>
                  </a:lnTo>
                  <a:lnTo>
                    <a:pt x="53755" y="473507"/>
                  </a:lnTo>
                  <a:lnTo>
                    <a:pt x="63573" y="436997"/>
                  </a:lnTo>
                  <a:close/>
                </a:path>
                <a:path w="532130" h="527050">
                  <a:moveTo>
                    <a:pt x="157830" y="448263"/>
                  </a:moveTo>
                  <a:lnTo>
                    <a:pt x="150276" y="448661"/>
                  </a:lnTo>
                  <a:lnTo>
                    <a:pt x="90367" y="464083"/>
                  </a:lnTo>
                  <a:lnTo>
                    <a:pt x="40275" y="513638"/>
                  </a:lnTo>
                  <a:lnTo>
                    <a:pt x="50689" y="513638"/>
                  </a:lnTo>
                  <a:lnTo>
                    <a:pt x="159774" y="485559"/>
                  </a:lnTo>
                  <a:lnTo>
                    <a:pt x="166582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6" y="455553"/>
                  </a:lnTo>
                  <a:lnTo>
                    <a:pt x="164712" y="450707"/>
                  </a:lnTo>
                  <a:lnTo>
                    <a:pt x="157830" y="448263"/>
                  </a:lnTo>
                  <a:close/>
                </a:path>
                <a:path w="532130" h="527050">
                  <a:moveTo>
                    <a:pt x="53755" y="473507"/>
                  </a:moveTo>
                  <a:lnTo>
                    <a:pt x="22128" y="481648"/>
                  </a:lnTo>
                  <a:lnTo>
                    <a:pt x="45274" y="505043"/>
                  </a:lnTo>
                  <a:lnTo>
                    <a:pt x="53755" y="473507"/>
                  </a:lnTo>
                  <a:close/>
                </a:path>
                <a:path w="532130" h="527050">
                  <a:moveTo>
                    <a:pt x="90367" y="464083"/>
                  </a:moveTo>
                  <a:lnTo>
                    <a:pt x="53755" y="473507"/>
                  </a:lnTo>
                  <a:lnTo>
                    <a:pt x="45274" y="505043"/>
                  </a:lnTo>
                  <a:lnTo>
                    <a:pt x="48963" y="505043"/>
                  </a:lnTo>
                  <a:lnTo>
                    <a:pt x="90367" y="464083"/>
                  </a:lnTo>
                  <a:close/>
                </a:path>
                <a:path w="532130" h="527050">
                  <a:moveTo>
                    <a:pt x="505303" y="0"/>
                  </a:moveTo>
                  <a:lnTo>
                    <a:pt x="63573" y="436997"/>
                  </a:lnTo>
                  <a:lnTo>
                    <a:pt x="53755" y="473507"/>
                  </a:lnTo>
                  <a:lnTo>
                    <a:pt x="90367" y="464083"/>
                  </a:lnTo>
                  <a:lnTo>
                    <a:pt x="532098" y="27085"/>
                  </a:lnTo>
                  <a:lnTo>
                    <a:pt x="505303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08241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07623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3043766"/>
              <a:ext cx="1536700" cy="61383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33243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59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59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6" y="330291"/>
                  </a:lnTo>
                  <a:lnTo>
                    <a:pt x="99708" y="312099"/>
                  </a:lnTo>
                  <a:close/>
                </a:path>
                <a:path w="1280159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59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59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59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59" h="402589">
                  <a:moveTo>
                    <a:pt x="81636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6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63367" y="3022599"/>
              <a:ext cx="1100666" cy="42333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22961" y="3082481"/>
              <a:ext cx="828675" cy="193675"/>
            </a:xfrm>
            <a:custGeom>
              <a:avLst/>
              <a:gdLst/>
              <a:ahLst/>
              <a:cxnLst/>
              <a:rect l="l" t="t" r="r" b="b"/>
              <a:pathLst>
                <a:path w="828675" h="193675">
                  <a:moveTo>
                    <a:pt x="718793" y="132523"/>
                  </a:moveTo>
                  <a:lnTo>
                    <a:pt x="661743" y="156442"/>
                  </a:lnTo>
                  <a:lnTo>
                    <a:pt x="655484" y="160690"/>
                  </a:lnTo>
                  <a:lnTo>
                    <a:pt x="651478" y="166797"/>
                  </a:lnTo>
                  <a:lnTo>
                    <a:pt x="650054" y="173960"/>
                  </a:lnTo>
                  <a:lnTo>
                    <a:pt x="651540" y="181377"/>
                  </a:lnTo>
                  <a:lnTo>
                    <a:pt x="655788" y="187637"/>
                  </a:lnTo>
                  <a:lnTo>
                    <a:pt x="661895" y="191642"/>
                  </a:lnTo>
                  <a:lnTo>
                    <a:pt x="669058" y="193066"/>
                  </a:lnTo>
                  <a:lnTo>
                    <a:pt x="676475" y="191579"/>
                  </a:lnTo>
                  <a:lnTo>
                    <a:pt x="795366" y="141731"/>
                  </a:lnTo>
                  <a:lnTo>
                    <a:pt x="788653" y="141731"/>
                  </a:lnTo>
                  <a:lnTo>
                    <a:pt x="718793" y="132523"/>
                  </a:lnTo>
                  <a:close/>
                </a:path>
                <a:path w="828675" h="193675">
                  <a:moveTo>
                    <a:pt x="753659" y="117905"/>
                  </a:moveTo>
                  <a:lnTo>
                    <a:pt x="718793" y="132523"/>
                  </a:lnTo>
                  <a:lnTo>
                    <a:pt x="788653" y="141731"/>
                  </a:lnTo>
                  <a:lnTo>
                    <a:pt x="789157" y="137905"/>
                  </a:lnTo>
                  <a:lnTo>
                    <a:pt x="779475" y="137905"/>
                  </a:lnTo>
                  <a:lnTo>
                    <a:pt x="753659" y="117905"/>
                  </a:lnTo>
                  <a:close/>
                </a:path>
                <a:path w="828675" h="193675">
                  <a:moveTo>
                    <a:pt x="684138" y="22906"/>
                  </a:moveTo>
                  <a:lnTo>
                    <a:pt x="677202" y="25193"/>
                  </a:lnTo>
                  <a:lnTo>
                    <a:pt x="671476" y="30138"/>
                  </a:lnTo>
                  <a:lnTo>
                    <a:pt x="668119" y="36916"/>
                  </a:lnTo>
                  <a:lnTo>
                    <a:pt x="667638" y="44203"/>
                  </a:lnTo>
                  <a:lnTo>
                    <a:pt x="669925" y="51139"/>
                  </a:lnTo>
                  <a:lnTo>
                    <a:pt x="674870" y="56864"/>
                  </a:lnTo>
                  <a:lnTo>
                    <a:pt x="723772" y="94750"/>
                  </a:lnTo>
                  <a:lnTo>
                    <a:pt x="793631" y="103959"/>
                  </a:lnTo>
                  <a:lnTo>
                    <a:pt x="788653" y="141731"/>
                  </a:lnTo>
                  <a:lnTo>
                    <a:pt x="795366" y="141731"/>
                  </a:lnTo>
                  <a:lnTo>
                    <a:pt x="828625" y="127787"/>
                  </a:lnTo>
                  <a:lnTo>
                    <a:pt x="698204" y="26744"/>
                  </a:lnTo>
                  <a:lnTo>
                    <a:pt x="691425" y="23387"/>
                  </a:lnTo>
                  <a:lnTo>
                    <a:pt x="684138" y="22906"/>
                  </a:lnTo>
                  <a:close/>
                </a:path>
                <a:path w="828675" h="193675">
                  <a:moveTo>
                    <a:pt x="783776" y="105277"/>
                  </a:moveTo>
                  <a:lnTo>
                    <a:pt x="753659" y="117905"/>
                  </a:lnTo>
                  <a:lnTo>
                    <a:pt x="779475" y="137905"/>
                  </a:lnTo>
                  <a:lnTo>
                    <a:pt x="783776" y="105277"/>
                  </a:lnTo>
                  <a:close/>
                </a:path>
                <a:path w="828675" h="193675">
                  <a:moveTo>
                    <a:pt x="793458" y="105277"/>
                  </a:moveTo>
                  <a:lnTo>
                    <a:pt x="783776" y="105277"/>
                  </a:lnTo>
                  <a:lnTo>
                    <a:pt x="779475" y="137905"/>
                  </a:lnTo>
                  <a:lnTo>
                    <a:pt x="789157" y="137905"/>
                  </a:lnTo>
                  <a:lnTo>
                    <a:pt x="793458" y="105277"/>
                  </a:lnTo>
                  <a:close/>
                </a:path>
                <a:path w="828675" h="193675">
                  <a:moveTo>
                    <a:pt x="4979" y="0"/>
                  </a:moveTo>
                  <a:lnTo>
                    <a:pt x="0" y="37772"/>
                  </a:lnTo>
                  <a:lnTo>
                    <a:pt x="718793" y="132523"/>
                  </a:lnTo>
                  <a:lnTo>
                    <a:pt x="753659" y="117905"/>
                  </a:lnTo>
                  <a:lnTo>
                    <a:pt x="723772" y="94750"/>
                  </a:lnTo>
                  <a:lnTo>
                    <a:pt x="4979" y="0"/>
                  </a:lnTo>
                  <a:close/>
                </a:path>
                <a:path w="828675" h="193675">
                  <a:moveTo>
                    <a:pt x="723772" y="94750"/>
                  </a:moveTo>
                  <a:lnTo>
                    <a:pt x="753659" y="117905"/>
                  </a:lnTo>
                  <a:lnTo>
                    <a:pt x="783776" y="105277"/>
                  </a:lnTo>
                  <a:lnTo>
                    <a:pt x="793458" y="105277"/>
                  </a:lnTo>
                  <a:lnTo>
                    <a:pt x="793631" y="103959"/>
                  </a:lnTo>
                  <a:lnTo>
                    <a:pt x="723772" y="9475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3599" y="1612900"/>
              <a:ext cx="596900" cy="3124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69064" y="1635758"/>
              <a:ext cx="487680" cy="3025140"/>
            </a:xfrm>
            <a:custGeom>
              <a:avLst/>
              <a:gdLst/>
              <a:ahLst/>
              <a:cxnLst/>
              <a:rect l="l" t="t" r="r" b="b"/>
              <a:pathLst>
                <a:path w="487679" h="3025140">
                  <a:moveTo>
                    <a:pt x="487680" y="0"/>
                  </a:moveTo>
                  <a:lnTo>
                    <a:pt x="0" y="3024683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1608" y="3361142"/>
              <a:ext cx="133077" cy="13307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09010" y="372533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7133" y="3043766"/>
            <a:ext cx="1532890" cy="614045"/>
            <a:chOff x="347133" y="3043766"/>
            <a:chExt cx="1532890" cy="61404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709" y="3382581"/>
              <a:ext cx="133077" cy="1330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133" y="3043766"/>
              <a:ext cx="1532467" cy="6138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8840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6" y="402009"/>
                  </a:lnTo>
                  <a:lnTo>
                    <a:pt x="166663" y="402525"/>
                  </a:lnTo>
                  <a:lnTo>
                    <a:pt x="173582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9" y="381124"/>
                  </a:lnTo>
                  <a:lnTo>
                    <a:pt x="180702" y="374205"/>
                  </a:lnTo>
                  <a:lnTo>
                    <a:pt x="175941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8" y="312099"/>
                  </a:lnTo>
                  <a:lnTo>
                    <a:pt x="143306" y="268215"/>
                  </a:lnTo>
                  <a:lnTo>
                    <a:pt x="147470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8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8" y="312099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5" y="362089"/>
                  </a:lnTo>
                  <a:lnTo>
                    <a:pt x="41565" y="330291"/>
                  </a:lnTo>
                  <a:lnTo>
                    <a:pt x="81635" y="330291"/>
                  </a:lnTo>
                  <a:lnTo>
                    <a:pt x="99708" y="312099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5" y="330291"/>
                  </a:moveTo>
                  <a:lnTo>
                    <a:pt x="50045" y="362089"/>
                  </a:lnTo>
                  <a:lnTo>
                    <a:pt x="73061" y="338922"/>
                  </a:lnTo>
                  <a:lnTo>
                    <a:pt x="41565" y="330291"/>
                  </a:lnTo>
                  <a:close/>
                </a:path>
                <a:path w="1280160" h="402589">
                  <a:moveTo>
                    <a:pt x="73061" y="338922"/>
                  </a:moveTo>
                  <a:lnTo>
                    <a:pt x="50045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1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8" y="312099"/>
                  </a:lnTo>
                  <a:lnTo>
                    <a:pt x="73061" y="338922"/>
                  </a:lnTo>
                  <a:lnTo>
                    <a:pt x="109525" y="348914"/>
                  </a:lnTo>
                  <a:lnTo>
                    <a:pt x="1279905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5" y="330291"/>
                  </a:moveTo>
                  <a:lnTo>
                    <a:pt x="41565" y="330291"/>
                  </a:lnTo>
                  <a:lnTo>
                    <a:pt x="73061" y="338922"/>
                  </a:lnTo>
                  <a:lnTo>
                    <a:pt x="81635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2121" y="3522133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2625" y="3615267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06633" y="3373967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200" b="1" spc="-5" dirty="0">
                <a:solidFill>
                  <a:srgbClr val="333333"/>
                </a:solidFill>
                <a:latin typeface="Calibri"/>
                <a:cs typeface="Calibri"/>
              </a:rPr>
              <a:t>new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20189" y="2095500"/>
            <a:ext cx="99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←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3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31155" y="1630996"/>
            <a:ext cx="3107690" cy="3159125"/>
            <a:chOff x="2831155" y="1630996"/>
            <a:chExt cx="3107690" cy="3159125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52332" y="3128433"/>
              <a:ext cx="1485900" cy="5503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904465" y="3234184"/>
              <a:ext cx="1278255" cy="383540"/>
            </a:xfrm>
            <a:custGeom>
              <a:avLst/>
              <a:gdLst/>
              <a:ahLst/>
              <a:cxnLst/>
              <a:rect l="l" t="t" r="r" b="b"/>
              <a:pathLst>
                <a:path w="1278254" h="383539">
                  <a:moveTo>
                    <a:pt x="1257159" y="25146"/>
                  </a:moveTo>
                  <a:lnTo>
                    <a:pt x="1250614" y="25146"/>
                  </a:lnTo>
                  <a:lnTo>
                    <a:pt x="1257160" y="49688"/>
                  </a:lnTo>
                  <a:lnTo>
                    <a:pt x="1211768" y="61793"/>
                  </a:lnTo>
                  <a:lnTo>
                    <a:pt x="1177759" y="96025"/>
                  </a:lnTo>
                  <a:lnTo>
                    <a:pt x="1177786" y="104066"/>
                  </a:lnTo>
                  <a:lnTo>
                    <a:pt x="1187738" y="113953"/>
                  </a:lnTo>
                  <a:lnTo>
                    <a:pt x="1195778" y="113926"/>
                  </a:lnTo>
                  <a:lnTo>
                    <a:pt x="1278241" y="30923"/>
                  </a:lnTo>
                  <a:lnTo>
                    <a:pt x="1257159" y="25146"/>
                  </a:lnTo>
                  <a:close/>
                </a:path>
                <a:path w="1278254" h="383539">
                  <a:moveTo>
                    <a:pt x="1152446" y="51324"/>
                  </a:moveTo>
                  <a:lnTo>
                    <a:pt x="1078818" y="70958"/>
                  </a:lnTo>
                  <a:lnTo>
                    <a:pt x="1085363" y="95500"/>
                  </a:lnTo>
                  <a:lnTo>
                    <a:pt x="1158990" y="75867"/>
                  </a:lnTo>
                  <a:lnTo>
                    <a:pt x="1152446" y="51324"/>
                  </a:lnTo>
                  <a:close/>
                </a:path>
                <a:path w="1278254" h="383539">
                  <a:moveTo>
                    <a:pt x="1205224" y="37250"/>
                  </a:moveTo>
                  <a:lnTo>
                    <a:pt x="1176987" y="44780"/>
                  </a:lnTo>
                  <a:lnTo>
                    <a:pt x="1183533" y="69322"/>
                  </a:lnTo>
                  <a:lnTo>
                    <a:pt x="1211768" y="61793"/>
                  </a:lnTo>
                  <a:lnTo>
                    <a:pt x="1229533" y="43911"/>
                  </a:lnTo>
                  <a:lnTo>
                    <a:pt x="1205224" y="37250"/>
                  </a:lnTo>
                  <a:close/>
                </a:path>
                <a:path w="1278254" h="383539">
                  <a:moveTo>
                    <a:pt x="1229533" y="43911"/>
                  </a:moveTo>
                  <a:lnTo>
                    <a:pt x="1211768" y="61793"/>
                  </a:lnTo>
                  <a:lnTo>
                    <a:pt x="1257160" y="49688"/>
                  </a:lnTo>
                  <a:lnTo>
                    <a:pt x="1250530" y="49665"/>
                  </a:lnTo>
                  <a:lnTo>
                    <a:pt x="1229533" y="43911"/>
                  </a:lnTo>
                  <a:close/>
                </a:path>
                <a:path w="1278254" h="383539">
                  <a:moveTo>
                    <a:pt x="1244876" y="28467"/>
                  </a:moveTo>
                  <a:lnTo>
                    <a:pt x="1229533" y="43911"/>
                  </a:lnTo>
                  <a:lnTo>
                    <a:pt x="1250530" y="49665"/>
                  </a:lnTo>
                  <a:lnTo>
                    <a:pt x="1244876" y="28467"/>
                  </a:lnTo>
                  <a:close/>
                </a:path>
                <a:path w="1278254" h="383539">
                  <a:moveTo>
                    <a:pt x="1251500" y="28467"/>
                  </a:moveTo>
                  <a:lnTo>
                    <a:pt x="1244876" y="28467"/>
                  </a:lnTo>
                  <a:lnTo>
                    <a:pt x="1250530" y="49665"/>
                  </a:lnTo>
                  <a:lnTo>
                    <a:pt x="1257154" y="49665"/>
                  </a:lnTo>
                  <a:lnTo>
                    <a:pt x="1251500" y="28467"/>
                  </a:lnTo>
                  <a:close/>
                </a:path>
                <a:path w="1278254" h="383539">
                  <a:moveTo>
                    <a:pt x="1250614" y="25146"/>
                  </a:moveTo>
                  <a:lnTo>
                    <a:pt x="1205224" y="37250"/>
                  </a:lnTo>
                  <a:lnTo>
                    <a:pt x="1229533" y="43911"/>
                  </a:lnTo>
                  <a:lnTo>
                    <a:pt x="1244876" y="28467"/>
                  </a:lnTo>
                  <a:lnTo>
                    <a:pt x="1251500" y="28467"/>
                  </a:lnTo>
                  <a:lnTo>
                    <a:pt x="1250614" y="25146"/>
                  </a:lnTo>
                  <a:close/>
                </a:path>
                <a:path w="1278254" h="383539">
                  <a:moveTo>
                    <a:pt x="1165398" y="0"/>
                  </a:moveTo>
                  <a:lnTo>
                    <a:pt x="1158412" y="3981"/>
                  </a:lnTo>
                  <a:lnTo>
                    <a:pt x="1154704" y="17509"/>
                  </a:lnTo>
                  <a:lnTo>
                    <a:pt x="1158685" y="24497"/>
                  </a:lnTo>
                  <a:lnTo>
                    <a:pt x="1205224" y="37250"/>
                  </a:lnTo>
                  <a:lnTo>
                    <a:pt x="1250614" y="25146"/>
                  </a:lnTo>
                  <a:lnTo>
                    <a:pt x="1257159" y="25146"/>
                  </a:lnTo>
                  <a:lnTo>
                    <a:pt x="1165398" y="0"/>
                  </a:lnTo>
                  <a:close/>
                </a:path>
                <a:path w="1278254" h="383539">
                  <a:moveTo>
                    <a:pt x="1054276" y="77503"/>
                  </a:moveTo>
                  <a:lnTo>
                    <a:pt x="980649" y="97137"/>
                  </a:lnTo>
                  <a:lnTo>
                    <a:pt x="987193" y="121678"/>
                  </a:lnTo>
                  <a:lnTo>
                    <a:pt x="1060820" y="102045"/>
                  </a:lnTo>
                  <a:lnTo>
                    <a:pt x="1054276" y="77503"/>
                  </a:lnTo>
                  <a:close/>
                </a:path>
                <a:path w="1278254" h="383539">
                  <a:moveTo>
                    <a:pt x="956106" y="103681"/>
                  </a:moveTo>
                  <a:lnTo>
                    <a:pt x="882479" y="123315"/>
                  </a:lnTo>
                  <a:lnTo>
                    <a:pt x="889024" y="147857"/>
                  </a:lnTo>
                  <a:lnTo>
                    <a:pt x="962651" y="128224"/>
                  </a:lnTo>
                  <a:lnTo>
                    <a:pt x="956106" y="103681"/>
                  </a:lnTo>
                  <a:close/>
                </a:path>
                <a:path w="1278254" h="383539">
                  <a:moveTo>
                    <a:pt x="857937" y="129860"/>
                  </a:moveTo>
                  <a:lnTo>
                    <a:pt x="784310" y="149494"/>
                  </a:lnTo>
                  <a:lnTo>
                    <a:pt x="790854" y="174035"/>
                  </a:lnTo>
                  <a:lnTo>
                    <a:pt x="864481" y="154402"/>
                  </a:lnTo>
                  <a:lnTo>
                    <a:pt x="857937" y="129860"/>
                  </a:lnTo>
                  <a:close/>
                </a:path>
                <a:path w="1278254" h="383539">
                  <a:moveTo>
                    <a:pt x="759767" y="156038"/>
                  </a:moveTo>
                  <a:lnTo>
                    <a:pt x="686140" y="175671"/>
                  </a:lnTo>
                  <a:lnTo>
                    <a:pt x="692684" y="200214"/>
                  </a:lnTo>
                  <a:lnTo>
                    <a:pt x="766312" y="180580"/>
                  </a:lnTo>
                  <a:lnTo>
                    <a:pt x="759767" y="156038"/>
                  </a:lnTo>
                  <a:close/>
                </a:path>
                <a:path w="1278254" h="383539">
                  <a:moveTo>
                    <a:pt x="661597" y="182217"/>
                  </a:moveTo>
                  <a:lnTo>
                    <a:pt x="587970" y="201849"/>
                  </a:lnTo>
                  <a:lnTo>
                    <a:pt x="594516" y="226392"/>
                  </a:lnTo>
                  <a:lnTo>
                    <a:pt x="668143" y="206758"/>
                  </a:lnTo>
                  <a:lnTo>
                    <a:pt x="661597" y="182217"/>
                  </a:lnTo>
                  <a:close/>
                </a:path>
                <a:path w="1278254" h="383539">
                  <a:moveTo>
                    <a:pt x="563429" y="208395"/>
                  </a:moveTo>
                  <a:lnTo>
                    <a:pt x="489802" y="228028"/>
                  </a:lnTo>
                  <a:lnTo>
                    <a:pt x="496346" y="252571"/>
                  </a:lnTo>
                  <a:lnTo>
                    <a:pt x="569973" y="232937"/>
                  </a:lnTo>
                  <a:lnTo>
                    <a:pt x="563429" y="208395"/>
                  </a:lnTo>
                  <a:close/>
                </a:path>
                <a:path w="1278254" h="383539">
                  <a:moveTo>
                    <a:pt x="465259" y="234574"/>
                  </a:moveTo>
                  <a:lnTo>
                    <a:pt x="391632" y="254207"/>
                  </a:lnTo>
                  <a:lnTo>
                    <a:pt x="398176" y="278749"/>
                  </a:lnTo>
                  <a:lnTo>
                    <a:pt x="471803" y="259115"/>
                  </a:lnTo>
                  <a:lnTo>
                    <a:pt x="465259" y="234574"/>
                  </a:lnTo>
                  <a:close/>
                </a:path>
                <a:path w="1278254" h="383539">
                  <a:moveTo>
                    <a:pt x="367089" y="260751"/>
                  </a:moveTo>
                  <a:lnTo>
                    <a:pt x="293462" y="280385"/>
                  </a:lnTo>
                  <a:lnTo>
                    <a:pt x="300007" y="304928"/>
                  </a:lnTo>
                  <a:lnTo>
                    <a:pt x="373634" y="285294"/>
                  </a:lnTo>
                  <a:lnTo>
                    <a:pt x="367089" y="260751"/>
                  </a:lnTo>
                  <a:close/>
                </a:path>
                <a:path w="1278254" h="383539">
                  <a:moveTo>
                    <a:pt x="268919" y="286929"/>
                  </a:moveTo>
                  <a:lnTo>
                    <a:pt x="195292" y="306564"/>
                  </a:lnTo>
                  <a:lnTo>
                    <a:pt x="201837" y="331106"/>
                  </a:lnTo>
                  <a:lnTo>
                    <a:pt x="275464" y="311472"/>
                  </a:lnTo>
                  <a:lnTo>
                    <a:pt x="268919" y="286929"/>
                  </a:lnTo>
                  <a:close/>
                </a:path>
                <a:path w="1278254" h="383539">
                  <a:moveTo>
                    <a:pt x="170750" y="313108"/>
                  </a:moveTo>
                  <a:lnTo>
                    <a:pt x="97123" y="332742"/>
                  </a:lnTo>
                  <a:lnTo>
                    <a:pt x="103667" y="357285"/>
                  </a:lnTo>
                  <a:lnTo>
                    <a:pt x="177295" y="337651"/>
                  </a:lnTo>
                  <a:lnTo>
                    <a:pt x="170750" y="313108"/>
                  </a:lnTo>
                  <a:close/>
                </a:path>
                <a:path w="1278254" h="383539">
                  <a:moveTo>
                    <a:pt x="72581" y="339286"/>
                  </a:moveTo>
                  <a:lnTo>
                    <a:pt x="0" y="358641"/>
                  </a:lnTo>
                  <a:lnTo>
                    <a:pt x="6544" y="383184"/>
                  </a:lnTo>
                  <a:lnTo>
                    <a:pt x="79126" y="363829"/>
                  </a:lnTo>
                  <a:lnTo>
                    <a:pt x="72581" y="339286"/>
                  </a:lnTo>
                  <a:close/>
                </a:path>
              </a:pathLst>
            </a:custGeom>
            <a:solidFill>
              <a:srgbClr val="C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36535" y="1635758"/>
              <a:ext cx="17780" cy="3149600"/>
            </a:xfrm>
            <a:custGeom>
              <a:avLst/>
              <a:gdLst/>
              <a:ahLst/>
              <a:cxnLst/>
              <a:rect l="l" t="t" r="r" b="b"/>
              <a:pathLst>
                <a:path w="17779" h="3149600">
                  <a:moveTo>
                    <a:pt x="17211" y="0"/>
                  </a:moveTo>
                  <a:lnTo>
                    <a:pt x="0" y="314960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5917" y="3081477"/>
              <a:ext cx="3098165" cy="0"/>
            </a:xfrm>
            <a:custGeom>
              <a:avLst/>
              <a:gdLst/>
              <a:ahLst/>
              <a:cxnLst/>
              <a:rect l="l" t="t" r="r" b="b"/>
              <a:pathLst>
                <a:path w="3098165">
                  <a:moveTo>
                    <a:pt x="0" y="0"/>
                  </a:moveTo>
                  <a:lnTo>
                    <a:pt x="3097968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40100" y="2108199"/>
              <a:ext cx="2222500" cy="19812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395272" y="2143481"/>
              <a:ext cx="2117090" cy="1876425"/>
            </a:xfrm>
            <a:custGeom>
              <a:avLst/>
              <a:gdLst/>
              <a:ahLst/>
              <a:cxnLst/>
              <a:rect l="l" t="t" r="r" b="b"/>
              <a:pathLst>
                <a:path w="2117090" h="1876425">
                  <a:moveTo>
                    <a:pt x="2116945" y="187599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1246" y="3382581"/>
              <a:ext cx="133077" cy="13307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7932" y="3043766"/>
              <a:ext cx="1536700" cy="61383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151377" y="3063069"/>
              <a:ext cx="1280160" cy="402590"/>
            </a:xfrm>
            <a:custGeom>
              <a:avLst/>
              <a:gdLst/>
              <a:ahLst/>
              <a:cxnLst/>
              <a:rect l="l" t="t" r="r" b="b"/>
              <a:pathLst>
                <a:path w="1280160" h="402589">
                  <a:moveTo>
                    <a:pt x="129729" y="235739"/>
                  </a:moveTo>
                  <a:lnTo>
                    <a:pt x="122565" y="237158"/>
                  </a:lnTo>
                  <a:lnTo>
                    <a:pt x="116277" y="241363"/>
                  </a:lnTo>
                  <a:lnTo>
                    <a:pt x="0" y="358405"/>
                  </a:lnTo>
                  <a:lnTo>
                    <a:pt x="159115" y="402009"/>
                  </a:lnTo>
                  <a:lnTo>
                    <a:pt x="166662" y="402525"/>
                  </a:lnTo>
                  <a:lnTo>
                    <a:pt x="173581" y="400187"/>
                  </a:lnTo>
                  <a:lnTo>
                    <a:pt x="179119" y="395426"/>
                  </a:lnTo>
                  <a:lnTo>
                    <a:pt x="182523" y="388670"/>
                  </a:lnTo>
                  <a:lnTo>
                    <a:pt x="183038" y="381124"/>
                  </a:lnTo>
                  <a:lnTo>
                    <a:pt x="180701" y="374205"/>
                  </a:lnTo>
                  <a:lnTo>
                    <a:pt x="175940" y="368667"/>
                  </a:lnTo>
                  <a:lnTo>
                    <a:pt x="172772" y="367070"/>
                  </a:lnTo>
                  <a:lnTo>
                    <a:pt x="41440" y="367070"/>
                  </a:lnTo>
                  <a:lnTo>
                    <a:pt x="31623" y="330255"/>
                  </a:lnTo>
                  <a:lnTo>
                    <a:pt x="99707" y="312100"/>
                  </a:lnTo>
                  <a:lnTo>
                    <a:pt x="143305" y="268215"/>
                  </a:lnTo>
                  <a:lnTo>
                    <a:pt x="147469" y="261899"/>
                  </a:lnTo>
                  <a:lnTo>
                    <a:pt x="148841" y="254726"/>
                  </a:lnTo>
                  <a:lnTo>
                    <a:pt x="147423" y="247562"/>
                  </a:lnTo>
                  <a:lnTo>
                    <a:pt x="143217" y="241274"/>
                  </a:lnTo>
                  <a:lnTo>
                    <a:pt x="136902" y="237110"/>
                  </a:lnTo>
                  <a:lnTo>
                    <a:pt x="129729" y="235739"/>
                  </a:lnTo>
                  <a:close/>
                </a:path>
                <a:path w="1280160" h="402589">
                  <a:moveTo>
                    <a:pt x="99707" y="312100"/>
                  </a:moveTo>
                  <a:lnTo>
                    <a:pt x="31623" y="330255"/>
                  </a:lnTo>
                  <a:lnTo>
                    <a:pt x="41440" y="367070"/>
                  </a:lnTo>
                  <a:lnTo>
                    <a:pt x="60118" y="362089"/>
                  </a:lnTo>
                  <a:lnTo>
                    <a:pt x="50044" y="362089"/>
                  </a:lnTo>
                  <a:lnTo>
                    <a:pt x="41564" y="330291"/>
                  </a:lnTo>
                  <a:lnTo>
                    <a:pt x="81634" y="330291"/>
                  </a:lnTo>
                  <a:lnTo>
                    <a:pt x="99707" y="312100"/>
                  </a:lnTo>
                  <a:close/>
                </a:path>
                <a:path w="1280160" h="402589">
                  <a:moveTo>
                    <a:pt x="109525" y="348914"/>
                  </a:moveTo>
                  <a:lnTo>
                    <a:pt x="41440" y="367070"/>
                  </a:lnTo>
                  <a:lnTo>
                    <a:pt x="172772" y="367070"/>
                  </a:lnTo>
                  <a:lnTo>
                    <a:pt x="169185" y="365263"/>
                  </a:lnTo>
                  <a:lnTo>
                    <a:pt x="109525" y="348914"/>
                  </a:lnTo>
                  <a:close/>
                </a:path>
                <a:path w="1280160" h="402589">
                  <a:moveTo>
                    <a:pt x="41564" y="330291"/>
                  </a:moveTo>
                  <a:lnTo>
                    <a:pt x="50044" y="362089"/>
                  </a:lnTo>
                  <a:lnTo>
                    <a:pt x="73060" y="338922"/>
                  </a:lnTo>
                  <a:lnTo>
                    <a:pt x="41564" y="330291"/>
                  </a:lnTo>
                  <a:close/>
                </a:path>
                <a:path w="1280160" h="402589">
                  <a:moveTo>
                    <a:pt x="73060" y="338922"/>
                  </a:moveTo>
                  <a:lnTo>
                    <a:pt x="50044" y="362089"/>
                  </a:lnTo>
                  <a:lnTo>
                    <a:pt x="60118" y="362089"/>
                  </a:lnTo>
                  <a:lnTo>
                    <a:pt x="109525" y="348914"/>
                  </a:lnTo>
                  <a:lnTo>
                    <a:pt x="73060" y="338922"/>
                  </a:lnTo>
                  <a:close/>
                </a:path>
                <a:path w="1280160" h="402589">
                  <a:moveTo>
                    <a:pt x="1270088" y="0"/>
                  </a:moveTo>
                  <a:lnTo>
                    <a:pt x="99707" y="312100"/>
                  </a:lnTo>
                  <a:lnTo>
                    <a:pt x="73060" y="338922"/>
                  </a:lnTo>
                  <a:lnTo>
                    <a:pt x="109525" y="348914"/>
                  </a:lnTo>
                  <a:lnTo>
                    <a:pt x="1279904" y="36813"/>
                  </a:lnTo>
                  <a:lnTo>
                    <a:pt x="1270088" y="0"/>
                  </a:lnTo>
                  <a:close/>
                </a:path>
                <a:path w="1280160" h="402589">
                  <a:moveTo>
                    <a:pt x="81634" y="330291"/>
                  </a:moveTo>
                  <a:lnTo>
                    <a:pt x="41564" y="330291"/>
                  </a:lnTo>
                  <a:lnTo>
                    <a:pt x="73060" y="338922"/>
                  </a:lnTo>
                  <a:lnTo>
                    <a:pt x="81634" y="3302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73032" y="3064933"/>
              <a:ext cx="855133" cy="27516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426374" y="3101367"/>
              <a:ext cx="756285" cy="163830"/>
            </a:xfrm>
            <a:custGeom>
              <a:avLst/>
              <a:gdLst/>
              <a:ahLst/>
              <a:cxnLst/>
              <a:rect l="l" t="t" r="r" b="b"/>
              <a:pathLst>
                <a:path w="756285" h="163829">
                  <a:moveTo>
                    <a:pt x="756274" y="1637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030987" y="3441700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(x,</a:t>
            </a:r>
            <a:r>
              <a:rPr sz="1800" b="1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libri"/>
                <a:cs typeface="Calibri"/>
              </a:rPr>
              <a:t>-1)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58558" y="1113177"/>
            <a:ext cx="851535" cy="369570"/>
          </a:xfrm>
          <a:custGeom>
            <a:avLst/>
            <a:gdLst/>
            <a:ahLst/>
            <a:cxnLst/>
            <a:rect l="l" t="t" r="r" b="b"/>
            <a:pathLst>
              <a:path w="851535" h="369569">
                <a:moveTo>
                  <a:pt x="851514" y="0"/>
                </a:moveTo>
                <a:lnTo>
                  <a:pt x="0" y="0"/>
                </a:lnTo>
                <a:lnTo>
                  <a:pt x="0" y="369332"/>
                </a:lnTo>
                <a:lnTo>
                  <a:pt x="851514" y="369332"/>
                </a:lnTo>
                <a:lnTo>
                  <a:pt x="8515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58558" y="1113176"/>
            <a:ext cx="85153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10776" y="1113177"/>
            <a:ext cx="878205" cy="369570"/>
          </a:xfrm>
          <a:custGeom>
            <a:avLst/>
            <a:gdLst/>
            <a:ahLst/>
            <a:cxnLst/>
            <a:rect l="l" t="t" r="r" b="b"/>
            <a:pathLst>
              <a:path w="878204" h="369569">
                <a:moveTo>
                  <a:pt x="878065" y="0"/>
                </a:moveTo>
                <a:lnTo>
                  <a:pt x="0" y="0"/>
                </a:lnTo>
                <a:lnTo>
                  <a:pt x="0" y="369332"/>
                </a:lnTo>
                <a:lnTo>
                  <a:pt x="878065" y="369332"/>
                </a:lnTo>
                <a:lnTo>
                  <a:pt x="87806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010776" y="1113176"/>
            <a:ext cx="87820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197609" y="1113177"/>
            <a:ext cx="655955" cy="369570"/>
          </a:xfrm>
          <a:custGeom>
            <a:avLst/>
            <a:gdLst/>
            <a:ahLst/>
            <a:cxnLst/>
            <a:rect l="l" t="t" r="r" b="b"/>
            <a:pathLst>
              <a:path w="655954" h="369569">
                <a:moveTo>
                  <a:pt x="655686" y="0"/>
                </a:moveTo>
                <a:lnTo>
                  <a:pt x="0" y="0"/>
                </a:lnTo>
                <a:lnTo>
                  <a:pt x="0" y="369332"/>
                </a:lnTo>
                <a:lnTo>
                  <a:pt x="655686" y="369332"/>
                </a:lnTo>
                <a:lnTo>
                  <a:pt x="65568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197609" y="1113176"/>
            <a:ext cx="655955" cy="369570"/>
          </a:xfrm>
          <a:prstGeom prst="rect">
            <a:avLst/>
          </a:prstGeom>
          <a:ln w="25400">
            <a:solidFill>
              <a:srgbClr val="3333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After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95700" y="3069166"/>
            <a:ext cx="787400" cy="779145"/>
            <a:chOff x="3695700" y="3069166"/>
            <a:chExt cx="787400" cy="779145"/>
          </a:xfrm>
        </p:grpSpPr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95700" y="3069166"/>
              <a:ext cx="787400" cy="77893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907674" y="3087824"/>
              <a:ext cx="532130" cy="527050"/>
            </a:xfrm>
            <a:custGeom>
              <a:avLst/>
              <a:gdLst/>
              <a:ahLst/>
              <a:cxnLst/>
              <a:rect l="l" t="t" r="r" b="b"/>
              <a:pathLst>
                <a:path w="532129" h="527050">
                  <a:moveTo>
                    <a:pt x="58639" y="353434"/>
                  </a:moveTo>
                  <a:lnTo>
                    <a:pt x="51731" y="355803"/>
                  </a:lnTo>
                  <a:lnTo>
                    <a:pt x="46216" y="360591"/>
                  </a:lnTo>
                  <a:lnTo>
                    <a:pt x="42845" y="367364"/>
                  </a:lnTo>
                  <a:lnTo>
                    <a:pt x="0" y="526685"/>
                  </a:lnTo>
                  <a:lnTo>
                    <a:pt x="50685" y="513638"/>
                  </a:lnTo>
                  <a:lnTo>
                    <a:pt x="40275" y="513638"/>
                  </a:lnTo>
                  <a:lnTo>
                    <a:pt x="13479" y="486552"/>
                  </a:lnTo>
                  <a:lnTo>
                    <a:pt x="63572" y="436996"/>
                  </a:lnTo>
                  <a:lnTo>
                    <a:pt x="79637" y="377257"/>
                  </a:lnTo>
                  <a:lnTo>
                    <a:pt x="80118" y="369707"/>
                  </a:lnTo>
                  <a:lnTo>
                    <a:pt x="77748" y="362800"/>
                  </a:lnTo>
                  <a:lnTo>
                    <a:pt x="72960" y="357285"/>
                  </a:lnTo>
                  <a:lnTo>
                    <a:pt x="66188" y="353914"/>
                  </a:lnTo>
                  <a:lnTo>
                    <a:pt x="58639" y="353434"/>
                  </a:lnTo>
                  <a:close/>
                </a:path>
                <a:path w="532129" h="527050">
                  <a:moveTo>
                    <a:pt x="63572" y="436996"/>
                  </a:moveTo>
                  <a:lnTo>
                    <a:pt x="13479" y="486552"/>
                  </a:lnTo>
                  <a:lnTo>
                    <a:pt x="40275" y="513638"/>
                  </a:lnTo>
                  <a:lnTo>
                    <a:pt x="48963" y="505043"/>
                  </a:lnTo>
                  <a:lnTo>
                    <a:pt x="45272" y="505043"/>
                  </a:lnTo>
                  <a:lnTo>
                    <a:pt x="22128" y="481647"/>
                  </a:lnTo>
                  <a:lnTo>
                    <a:pt x="53753" y="473507"/>
                  </a:lnTo>
                  <a:lnTo>
                    <a:pt x="63572" y="436996"/>
                  </a:lnTo>
                  <a:close/>
                </a:path>
                <a:path w="532129" h="527050">
                  <a:moveTo>
                    <a:pt x="157830" y="448262"/>
                  </a:moveTo>
                  <a:lnTo>
                    <a:pt x="150276" y="448661"/>
                  </a:lnTo>
                  <a:lnTo>
                    <a:pt x="90368" y="464082"/>
                  </a:lnTo>
                  <a:lnTo>
                    <a:pt x="40275" y="513638"/>
                  </a:lnTo>
                  <a:lnTo>
                    <a:pt x="50685" y="513638"/>
                  </a:lnTo>
                  <a:lnTo>
                    <a:pt x="159773" y="485559"/>
                  </a:lnTo>
                  <a:lnTo>
                    <a:pt x="166581" y="482260"/>
                  </a:lnTo>
                  <a:lnTo>
                    <a:pt x="171428" y="476797"/>
                  </a:lnTo>
                  <a:lnTo>
                    <a:pt x="173872" y="469915"/>
                  </a:lnTo>
                  <a:lnTo>
                    <a:pt x="173474" y="462361"/>
                  </a:lnTo>
                  <a:lnTo>
                    <a:pt x="170175" y="455553"/>
                  </a:lnTo>
                  <a:lnTo>
                    <a:pt x="164712" y="450706"/>
                  </a:lnTo>
                  <a:lnTo>
                    <a:pt x="157830" y="448262"/>
                  </a:lnTo>
                  <a:close/>
                </a:path>
                <a:path w="532129" h="527050">
                  <a:moveTo>
                    <a:pt x="53753" y="473507"/>
                  </a:moveTo>
                  <a:lnTo>
                    <a:pt x="22128" y="481647"/>
                  </a:lnTo>
                  <a:lnTo>
                    <a:pt x="45272" y="505043"/>
                  </a:lnTo>
                  <a:lnTo>
                    <a:pt x="53753" y="473507"/>
                  </a:lnTo>
                  <a:close/>
                </a:path>
                <a:path w="532129" h="527050">
                  <a:moveTo>
                    <a:pt x="90368" y="464082"/>
                  </a:moveTo>
                  <a:lnTo>
                    <a:pt x="53753" y="473507"/>
                  </a:lnTo>
                  <a:lnTo>
                    <a:pt x="45272" y="505043"/>
                  </a:lnTo>
                  <a:lnTo>
                    <a:pt x="48963" y="505043"/>
                  </a:lnTo>
                  <a:lnTo>
                    <a:pt x="90368" y="464082"/>
                  </a:lnTo>
                  <a:close/>
                </a:path>
                <a:path w="532129" h="527050">
                  <a:moveTo>
                    <a:pt x="505302" y="0"/>
                  </a:moveTo>
                  <a:lnTo>
                    <a:pt x="63572" y="436996"/>
                  </a:lnTo>
                  <a:lnTo>
                    <a:pt x="53753" y="473507"/>
                  </a:lnTo>
                  <a:lnTo>
                    <a:pt x="90368" y="464082"/>
                  </a:lnTo>
                  <a:lnTo>
                    <a:pt x="532098" y="27085"/>
                  </a:lnTo>
                  <a:lnTo>
                    <a:pt x="505302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878613" y="5101167"/>
            <a:ext cx="33858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0305" marR="5080" indent="-1158240">
              <a:lnSpc>
                <a:spcPct val="100699"/>
              </a:lnSpc>
              <a:spcBef>
                <a:spcPts val="80"/>
              </a:spcBef>
            </a:pP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mistake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CC3333"/>
                </a:solidFill>
                <a:latin typeface="Calibri"/>
                <a:cs typeface="Calibri"/>
              </a:rPr>
              <a:t>negative </a:t>
            </a:r>
            <a:r>
              <a:rPr sz="2400" spc="-53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4544755" y="346286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48310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Perceptron</a:t>
            </a:r>
            <a:r>
              <a:rPr spc="-85" dirty="0"/>
              <a:t> </a:t>
            </a:r>
            <a:r>
              <a:rPr spc="-5" dirty="0"/>
              <a:t>Learnability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400"/>
            <a:ext cx="7771130" cy="312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Obviously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Perceptron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cannot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learn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what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cannot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represent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linearly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separable functions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333333"/>
              </a:buClr>
              <a:buFont typeface="Arial MT"/>
              <a:buChar char="–"/>
            </a:pP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 MT"/>
              <a:buChar char="–"/>
            </a:pPr>
            <a:endParaRPr sz="1950">
              <a:latin typeface="Calibri"/>
              <a:cs typeface="Calibri"/>
            </a:endParaRPr>
          </a:p>
          <a:p>
            <a:pPr marL="355600" marR="493395" indent="-342900">
              <a:lnSpc>
                <a:spcPct val="799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Minsky </a:t>
            </a:r>
            <a:r>
              <a:rPr sz="2400" dirty="0">
                <a:solidFill>
                  <a:srgbClr val="3366CC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Papert 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(1969)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wrote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influential book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demonstrating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Perceptron’s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representational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limitations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42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Parity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functions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can’t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learned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(XOR)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ts val="1910"/>
              </a:lnSpc>
              <a:spcBef>
                <a:spcPts val="3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solidFill>
                  <a:srgbClr val="333333"/>
                </a:solidFill>
                <a:latin typeface="Calibri"/>
                <a:cs typeface="Calibri"/>
              </a:rPr>
              <a:t>But</a:t>
            </a:r>
            <a:r>
              <a:rPr sz="16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alibri"/>
                <a:cs typeface="Calibri"/>
              </a:rPr>
              <a:t>already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"/>
                <a:cs typeface="Calibri"/>
              </a:rPr>
              <a:t>know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Calibri"/>
                <a:cs typeface="Calibri"/>
              </a:rPr>
              <a:t>XOR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33333"/>
                </a:solidFill>
                <a:latin typeface="Calibri"/>
                <a:cs typeface="Calibri"/>
              </a:rPr>
              <a:t>not </a:t>
            </a:r>
            <a:r>
              <a:rPr sz="1600" spc="-5" dirty="0">
                <a:solidFill>
                  <a:srgbClr val="333333"/>
                </a:solidFill>
                <a:latin typeface="Calibri"/>
                <a:cs typeface="Calibri"/>
              </a:rPr>
              <a:t>linearly</a:t>
            </a:r>
            <a:r>
              <a:rPr sz="16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alibri"/>
                <a:cs typeface="Calibri"/>
              </a:rPr>
              <a:t>separable</a:t>
            </a:r>
            <a:endParaRPr sz="1600">
              <a:latin typeface="Calibri"/>
              <a:cs typeface="Calibri"/>
            </a:endParaRPr>
          </a:p>
          <a:p>
            <a:pPr marL="755650" lvl="1" indent="-285750">
              <a:lnSpc>
                <a:spcPts val="239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Feature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transformation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trick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2693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</a:t>
            </a:r>
            <a:r>
              <a:rPr spc="-70" dirty="0"/>
              <a:t>n</a:t>
            </a:r>
            <a:r>
              <a:rPr spc="-35" dirty="0"/>
              <a:t>v</a:t>
            </a:r>
            <a:r>
              <a:rPr spc="-5" dirty="0"/>
              <a:t>e</a:t>
            </a:r>
            <a:r>
              <a:rPr spc="-50" dirty="0"/>
              <a:t>r</a:t>
            </a:r>
            <a:r>
              <a:rPr spc="-30" dirty="0"/>
              <a:t>g</a:t>
            </a:r>
            <a:r>
              <a:rPr spc="-5" dirty="0"/>
              <a:t>en</a:t>
            </a:r>
            <a:r>
              <a:rPr spc="-10" dirty="0"/>
              <a:t>c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7952"/>
            <a:ext cx="7784465" cy="17081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20" dirty="0">
                <a:solidFill>
                  <a:srgbClr val="3366CC"/>
                </a:solidFill>
                <a:latin typeface="Calibri"/>
                <a:cs typeface="Calibri"/>
              </a:rPr>
              <a:t>Convergence</a:t>
            </a:r>
            <a:r>
              <a:rPr sz="2800" spc="-2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Calibri"/>
                <a:cs typeface="Calibri"/>
              </a:rPr>
              <a:t>theorem</a:t>
            </a:r>
            <a:endParaRPr sz="2800">
              <a:latin typeface="Calibri"/>
              <a:cs typeface="Calibri"/>
            </a:endParaRPr>
          </a:p>
          <a:p>
            <a:pPr marL="755650" marR="5080" indent="-285750">
              <a:lnSpc>
                <a:spcPct val="100099"/>
              </a:lnSpc>
              <a:spcBef>
                <a:spcPts val="575"/>
              </a:spcBef>
            </a:pP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–</a:t>
            </a:r>
            <a:r>
              <a:rPr sz="2400" spc="2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there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exist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set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that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consistent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 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(i.e.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is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linearly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separable), the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perceptron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algorithm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converge.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2693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</a:t>
            </a:r>
            <a:r>
              <a:rPr spc="-70" dirty="0"/>
              <a:t>n</a:t>
            </a:r>
            <a:r>
              <a:rPr spc="-35" dirty="0"/>
              <a:t>v</a:t>
            </a:r>
            <a:r>
              <a:rPr spc="-5" dirty="0"/>
              <a:t>e</a:t>
            </a:r>
            <a:r>
              <a:rPr spc="-50" dirty="0"/>
              <a:t>r</a:t>
            </a:r>
            <a:r>
              <a:rPr spc="-30" dirty="0"/>
              <a:t>g</a:t>
            </a:r>
            <a:r>
              <a:rPr spc="-5" dirty="0"/>
              <a:t>en</a:t>
            </a:r>
            <a:r>
              <a:rPr spc="-10" dirty="0"/>
              <a:t>c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7952"/>
            <a:ext cx="7784465" cy="38290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20" dirty="0">
                <a:solidFill>
                  <a:srgbClr val="3366CC"/>
                </a:solidFill>
                <a:latin typeface="Calibri"/>
                <a:cs typeface="Calibri"/>
              </a:rPr>
              <a:t>Convergence</a:t>
            </a:r>
            <a:r>
              <a:rPr sz="2800" spc="-2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Calibri"/>
                <a:cs typeface="Calibri"/>
              </a:rPr>
              <a:t>theorem</a:t>
            </a:r>
            <a:endParaRPr sz="2800">
              <a:latin typeface="Calibri"/>
              <a:cs typeface="Calibri"/>
            </a:endParaRPr>
          </a:p>
          <a:p>
            <a:pPr marL="755650" marR="5080" indent="-285750">
              <a:lnSpc>
                <a:spcPct val="100099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there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exist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set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weights that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are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consistent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with 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(i.e.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is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linearly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separable), the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perceptron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algorithm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converge.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33"/>
              </a:buClr>
              <a:buFont typeface="Arial MT"/>
              <a:buChar char="–"/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3366CC"/>
                </a:solidFill>
                <a:latin typeface="Calibri"/>
                <a:cs typeface="Calibri"/>
              </a:rPr>
              <a:t>Cycling</a:t>
            </a:r>
            <a:r>
              <a:rPr sz="2800" spc="-3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Calibri"/>
                <a:cs typeface="Calibri"/>
              </a:rPr>
              <a:t>theorem</a:t>
            </a:r>
            <a:endParaRPr sz="2800">
              <a:latin typeface="Calibri"/>
              <a:cs typeface="Calibri"/>
            </a:endParaRPr>
          </a:p>
          <a:p>
            <a:pPr marL="755650" marR="47625" indent="-285750">
              <a:lnSpc>
                <a:spcPts val="2870"/>
              </a:lnSpc>
              <a:spcBef>
                <a:spcPts val="71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If the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training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i="1" dirty="0">
                <a:solidFill>
                  <a:srgbClr val="333333"/>
                </a:solidFill>
                <a:latin typeface="Calibri"/>
                <a:cs typeface="Calibri"/>
              </a:rPr>
              <a:t>not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linearly separable,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then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algorithm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eventually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repeat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same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set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5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enter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infinite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2DCFA-45FB-8186-8642-495E525F6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40" y="2760980"/>
            <a:ext cx="8072119" cy="615553"/>
          </a:xfrm>
        </p:spPr>
        <p:txBody>
          <a:bodyPr/>
          <a:lstStyle/>
          <a:p>
            <a:r>
              <a:rPr lang="en-IN" dirty="0"/>
              <a:t>Another Illustration - Perceptron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3FA388-FA8A-C598-020A-FB135E7167A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74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4398" y="568326"/>
            <a:ext cx="4993901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4" dirty="0">
                <a:solidFill>
                  <a:srgbClr val="BF0000"/>
                </a:solidFill>
              </a:rPr>
              <a:t>The </a:t>
            </a: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40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Problem</a:t>
            </a:r>
            <a:endParaRPr sz="3883"/>
          </a:p>
        </p:txBody>
      </p:sp>
      <p:sp>
        <p:nvSpPr>
          <p:cNvPr id="3" name="object 3"/>
          <p:cNvSpPr/>
          <p:nvPr/>
        </p:nvSpPr>
        <p:spPr>
          <a:xfrm>
            <a:off x="3117028" y="4773706"/>
            <a:ext cx="157331" cy="223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711220" y="4840942"/>
            <a:ext cx="171701" cy="115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56293" y="4791187"/>
            <a:ext cx="159431" cy="164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3866901" y="4813579"/>
            <a:ext cx="314325" cy="229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239819" algn="l"/>
              </a:tabLst>
            </a:pPr>
            <a:r>
              <a:rPr sz="1412" spc="101" dirty="0">
                <a:solidFill>
                  <a:srgbClr val="BF0000"/>
                </a:solidFill>
                <a:latin typeface="Times New Roman"/>
                <a:cs typeface="Times New Roman"/>
              </a:rPr>
              <a:t>i	i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72546" y="4851698"/>
            <a:ext cx="148478" cy="67796"/>
          </a:xfrm>
          <a:custGeom>
            <a:avLst/>
            <a:gdLst/>
            <a:ahLst/>
            <a:cxnLst/>
            <a:rect l="l" t="t" r="r" b="b"/>
            <a:pathLst>
              <a:path w="168275" h="76835">
                <a:moveTo>
                  <a:pt x="167741" y="57924"/>
                </a:moveTo>
                <a:lnTo>
                  <a:pt x="0" y="57924"/>
                </a:lnTo>
                <a:lnTo>
                  <a:pt x="0" y="76212"/>
                </a:lnTo>
                <a:lnTo>
                  <a:pt x="167741" y="76212"/>
                </a:lnTo>
                <a:lnTo>
                  <a:pt x="167741" y="57924"/>
                </a:lnTo>
                <a:close/>
              </a:path>
              <a:path w="168275" h="76835">
                <a:moveTo>
                  <a:pt x="167741" y="0"/>
                </a:moveTo>
                <a:lnTo>
                  <a:pt x="0" y="0"/>
                </a:lnTo>
                <a:lnTo>
                  <a:pt x="0" y="18300"/>
                </a:lnTo>
                <a:lnTo>
                  <a:pt x="167741" y="18300"/>
                </a:lnTo>
                <a:lnTo>
                  <a:pt x="167741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522307" y="4789842"/>
            <a:ext cx="103481" cy="166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3277934" y="4663037"/>
            <a:ext cx="397249" cy="39660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1482"/>
              </a:lnSpc>
              <a:spcBef>
                <a:spcPts val="93"/>
              </a:spcBef>
            </a:pPr>
            <a:r>
              <a:rPr sz="1412" spc="8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412" spc="221" dirty="0">
                <a:solidFill>
                  <a:srgbClr val="BF0000"/>
                </a:solidFill>
                <a:latin typeface="Times New Roman"/>
                <a:cs typeface="Times New Roman"/>
              </a:rPr>
              <a:t>+</a:t>
            </a:r>
            <a:r>
              <a:rPr sz="1412" spc="115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endParaRPr sz="1412">
              <a:latin typeface="Times New Roman"/>
              <a:cs typeface="Times New Roman"/>
            </a:endParaRPr>
          </a:p>
          <a:p>
            <a:pPr marL="11206">
              <a:lnSpc>
                <a:spcPts val="1482"/>
              </a:lnSpc>
            </a:pPr>
            <a:r>
              <a:rPr sz="1412" spc="159" dirty="0">
                <a:solidFill>
                  <a:srgbClr val="BF0000"/>
                </a:solidFill>
                <a:latin typeface="Times New Roman"/>
                <a:cs typeface="Times New Roman"/>
              </a:rPr>
              <a:t>i=1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7157" y="4697955"/>
            <a:ext cx="3223371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spc="-9" dirty="0">
                <a:latin typeface="Carlito"/>
                <a:cs typeface="Carlito"/>
              </a:rPr>
              <a:t>that </a:t>
            </a:r>
            <a:r>
              <a:rPr sz="1941" spc="-13" dirty="0">
                <a:latin typeface="Carlito"/>
                <a:cs typeface="Carlito"/>
              </a:rPr>
              <a:t>perfectly separates </a:t>
            </a:r>
            <a:r>
              <a:rPr sz="1941" spc="-4" dirty="0">
                <a:latin typeface="Carlito"/>
                <a:cs typeface="Carlito"/>
              </a:rPr>
              <a:t>the</a:t>
            </a:r>
            <a:r>
              <a:rPr sz="1941" spc="44" dirty="0">
                <a:latin typeface="Carlito"/>
                <a:cs typeface="Carlito"/>
              </a:rPr>
              <a:t> </a:t>
            </a:r>
            <a:r>
              <a:rPr sz="1941" spc="-13" dirty="0">
                <a:latin typeface="Carlito"/>
                <a:cs typeface="Carlito"/>
              </a:rPr>
              <a:t>two</a:t>
            </a:r>
            <a:endParaRPr sz="1941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1829" y="4697955"/>
            <a:ext cx="2330263" cy="6080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221" marR="4483" indent="-302575">
              <a:spcBef>
                <a:spcPts val="84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1941" spc="-9" dirty="0">
                <a:latin typeface="Carlito"/>
                <a:cs typeface="Carlito"/>
              </a:rPr>
              <a:t>Find </a:t>
            </a:r>
            <a:r>
              <a:rPr sz="1941" spc="-4" dirty="0">
                <a:latin typeface="Carlito"/>
                <a:cs typeface="Carlito"/>
              </a:rPr>
              <a:t>the </a:t>
            </a:r>
            <a:r>
              <a:rPr sz="1941" spc="-9" dirty="0">
                <a:latin typeface="Carlito"/>
                <a:cs typeface="Carlito"/>
              </a:rPr>
              <a:t>hyperplane  </a:t>
            </a:r>
            <a:r>
              <a:rPr sz="1941" spc="-13" dirty="0">
                <a:latin typeface="Carlito"/>
                <a:cs typeface="Carlito"/>
              </a:rPr>
              <a:t>groups </a:t>
            </a:r>
            <a:r>
              <a:rPr sz="1941" dirty="0">
                <a:latin typeface="Carlito"/>
                <a:cs typeface="Carlito"/>
              </a:rPr>
              <a:t>of</a:t>
            </a:r>
            <a:r>
              <a:rPr sz="1941" spc="-4" dirty="0">
                <a:latin typeface="Carlito"/>
                <a:cs typeface="Carlito"/>
              </a:rPr>
              <a:t> </a:t>
            </a:r>
            <a:r>
              <a:rPr sz="1941" spc="-9" dirty="0">
                <a:latin typeface="Carlito"/>
                <a:cs typeface="Carlito"/>
              </a:rPr>
              <a:t>points</a:t>
            </a:r>
            <a:endParaRPr sz="1941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72301" y="6073573"/>
            <a:ext cx="15968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898989"/>
                </a:solidFill>
                <a:latin typeface="Carlito"/>
                <a:cs typeface="Carlito"/>
              </a:rPr>
              <a:t>34</a:t>
            </a:r>
            <a:endParaRPr sz="1059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17059" y="1678192"/>
            <a:ext cx="4303059" cy="3032312"/>
            <a:chOff x="2133600" y="1901951"/>
            <a:chExt cx="4876800" cy="3436620"/>
          </a:xfrm>
        </p:grpSpPr>
        <p:sp>
          <p:nvSpPr>
            <p:cNvPr id="14" name="object 1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5448300" y="2636519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6248400" y="2438399"/>
              <a:ext cx="152400" cy="152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5486400" y="3886200"/>
              <a:ext cx="152400" cy="152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6705600" y="3428999"/>
              <a:ext cx="152400" cy="152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6156959" y="3099815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2438399"/>
              <a:ext cx="1524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657600" y="3505199"/>
              <a:ext cx="1524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2743200" y="3276599"/>
              <a:ext cx="1524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133600" y="2590799"/>
              <a:ext cx="1524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3735324" y="1901951"/>
              <a:ext cx="798830" cy="3436620"/>
            </a:xfrm>
            <a:custGeom>
              <a:avLst/>
              <a:gdLst/>
              <a:ahLst/>
              <a:cxnLst/>
              <a:rect l="l" t="t" r="r" b="b"/>
              <a:pathLst>
                <a:path w="798829" h="3436620">
                  <a:moveTo>
                    <a:pt x="762000" y="3436620"/>
                  </a:moveTo>
                  <a:lnTo>
                    <a:pt x="0" y="7619"/>
                  </a:lnTo>
                  <a:lnTo>
                    <a:pt x="36575" y="0"/>
                  </a:lnTo>
                  <a:lnTo>
                    <a:pt x="798576" y="3429000"/>
                  </a:lnTo>
                  <a:lnTo>
                    <a:pt x="762000" y="34366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4800" y="3290315"/>
              <a:ext cx="152400" cy="152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4398" y="568326"/>
            <a:ext cx="4993901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4" dirty="0">
                <a:solidFill>
                  <a:srgbClr val="BF0000"/>
                </a:solidFill>
              </a:rPr>
              <a:t>The </a:t>
            </a: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40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Problem</a:t>
            </a:r>
            <a:endParaRPr sz="3883"/>
          </a:p>
        </p:txBody>
      </p:sp>
      <p:sp>
        <p:nvSpPr>
          <p:cNvPr id="3" name="object 3"/>
          <p:cNvSpPr/>
          <p:nvPr/>
        </p:nvSpPr>
        <p:spPr>
          <a:xfrm>
            <a:off x="3117028" y="4773706"/>
            <a:ext cx="157331" cy="223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711220" y="4840942"/>
            <a:ext cx="171701" cy="115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56293" y="4791187"/>
            <a:ext cx="159431" cy="164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3866901" y="4813579"/>
            <a:ext cx="314325" cy="229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239819" algn="l"/>
              </a:tabLst>
            </a:pPr>
            <a:r>
              <a:rPr sz="1412" spc="101" dirty="0">
                <a:solidFill>
                  <a:srgbClr val="BF0000"/>
                </a:solidFill>
                <a:latin typeface="Times New Roman"/>
                <a:cs typeface="Times New Roman"/>
              </a:rPr>
              <a:t>i	i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72546" y="4851698"/>
            <a:ext cx="148478" cy="67796"/>
          </a:xfrm>
          <a:custGeom>
            <a:avLst/>
            <a:gdLst/>
            <a:ahLst/>
            <a:cxnLst/>
            <a:rect l="l" t="t" r="r" b="b"/>
            <a:pathLst>
              <a:path w="168275" h="76835">
                <a:moveTo>
                  <a:pt x="167741" y="57924"/>
                </a:moveTo>
                <a:lnTo>
                  <a:pt x="0" y="57924"/>
                </a:lnTo>
                <a:lnTo>
                  <a:pt x="0" y="76212"/>
                </a:lnTo>
                <a:lnTo>
                  <a:pt x="167741" y="76212"/>
                </a:lnTo>
                <a:lnTo>
                  <a:pt x="167741" y="57924"/>
                </a:lnTo>
                <a:close/>
              </a:path>
              <a:path w="168275" h="76835">
                <a:moveTo>
                  <a:pt x="167741" y="0"/>
                </a:moveTo>
                <a:lnTo>
                  <a:pt x="0" y="0"/>
                </a:lnTo>
                <a:lnTo>
                  <a:pt x="0" y="18300"/>
                </a:lnTo>
                <a:lnTo>
                  <a:pt x="167741" y="18300"/>
                </a:lnTo>
                <a:lnTo>
                  <a:pt x="167741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522307" y="4789842"/>
            <a:ext cx="103481" cy="166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3277934" y="4663037"/>
            <a:ext cx="397249" cy="39660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1482"/>
              </a:lnSpc>
              <a:spcBef>
                <a:spcPts val="93"/>
              </a:spcBef>
            </a:pPr>
            <a:r>
              <a:rPr sz="1412" spc="8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1412" spc="221" dirty="0">
                <a:solidFill>
                  <a:srgbClr val="BF0000"/>
                </a:solidFill>
                <a:latin typeface="Times New Roman"/>
                <a:cs typeface="Times New Roman"/>
              </a:rPr>
              <a:t>+</a:t>
            </a:r>
            <a:r>
              <a:rPr sz="1412" spc="115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endParaRPr sz="1412">
              <a:latin typeface="Times New Roman"/>
              <a:cs typeface="Times New Roman"/>
            </a:endParaRPr>
          </a:p>
          <a:p>
            <a:pPr marL="11206">
              <a:lnSpc>
                <a:spcPts val="1482"/>
              </a:lnSpc>
            </a:pPr>
            <a:r>
              <a:rPr sz="1412" spc="159" dirty="0">
                <a:solidFill>
                  <a:srgbClr val="BF0000"/>
                </a:solidFill>
                <a:latin typeface="Times New Roman"/>
                <a:cs typeface="Times New Roman"/>
              </a:rPr>
              <a:t>i=1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7157" y="4697955"/>
            <a:ext cx="3223371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spc="-9" dirty="0">
                <a:latin typeface="Carlito"/>
                <a:cs typeface="Carlito"/>
              </a:rPr>
              <a:t>that </a:t>
            </a:r>
            <a:r>
              <a:rPr sz="1941" spc="-13" dirty="0">
                <a:latin typeface="Carlito"/>
                <a:cs typeface="Carlito"/>
              </a:rPr>
              <a:t>perfectly separates </a:t>
            </a:r>
            <a:r>
              <a:rPr sz="1941" spc="-4" dirty="0">
                <a:latin typeface="Carlito"/>
                <a:cs typeface="Carlito"/>
              </a:rPr>
              <a:t>the</a:t>
            </a:r>
            <a:r>
              <a:rPr sz="1941" spc="44" dirty="0">
                <a:latin typeface="Carlito"/>
                <a:cs typeface="Carlito"/>
              </a:rPr>
              <a:t> </a:t>
            </a:r>
            <a:r>
              <a:rPr sz="1941" spc="-13" dirty="0">
                <a:latin typeface="Carlito"/>
                <a:cs typeface="Carlito"/>
              </a:rPr>
              <a:t>two</a:t>
            </a:r>
            <a:endParaRPr sz="1941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1829" y="4697955"/>
            <a:ext cx="2330263" cy="6080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221" marR="4483" indent="-302575">
              <a:spcBef>
                <a:spcPts val="84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1941" spc="-9" dirty="0">
                <a:latin typeface="Carlito"/>
                <a:cs typeface="Carlito"/>
              </a:rPr>
              <a:t>Find </a:t>
            </a:r>
            <a:r>
              <a:rPr sz="1941" spc="-4" dirty="0">
                <a:latin typeface="Carlito"/>
                <a:cs typeface="Carlito"/>
              </a:rPr>
              <a:t>the </a:t>
            </a:r>
            <a:r>
              <a:rPr sz="1941" spc="-9" dirty="0">
                <a:latin typeface="Carlito"/>
                <a:cs typeface="Carlito"/>
              </a:rPr>
              <a:t>hyperplane  </a:t>
            </a:r>
            <a:r>
              <a:rPr sz="1941" spc="-13" dirty="0">
                <a:latin typeface="Carlito"/>
                <a:cs typeface="Carlito"/>
              </a:rPr>
              <a:t>groups </a:t>
            </a:r>
            <a:r>
              <a:rPr sz="1941" dirty="0">
                <a:latin typeface="Carlito"/>
                <a:cs typeface="Carlito"/>
              </a:rPr>
              <a:t>of</a:t>
            </a:r>
            <a:r>
              <a:rPr sz="1941" spc="-4" dirty="0">
                <a:latin typeface="Carlito"/>
                <a:cs typeface="Carlito"/>
              </a:rPr>
              <a:t> </a:t>
            </a:r>
            <a:r>
              <a:rPr sz="1941" spc="-9" dirty="0">
                <a:latin typeface="Carlito"/>
                <a:cs typeface="Carlito"/>
              </a:rPr>
              <a:t>points</a:t>
            </a:r>
            <a:endParaRPr sz="1941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29917" y="5431267"/>
            <a:ext cx="200109" cy="1506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318441" y="5485055"/>
            <a:ext cx="135591" cy="62193"/>
          </a:xfrm>
          <a:custGeom>
            <a:avLst/>
            <a:gdLst/>
            <a:ahLst/>
            <a:cxnLst/>
            <a:rect l="l" t="t" r="r" b="b"/>
            <a:pathLst>
              <a:path w="153669" h="70485">
                <a:moveTo>
                  <a:pt x="153060" y="53352"/>
                </a:moveTo>
                <a:lnTo>
                  <a:pt x="0" y="53352"/>
                </a:lnTo>
                <a:lnTo>
                  <a:pt x="0" y="70116"/>
                </a:lnTo>
                <a:lnTo>
                  <a:pt x="153060" y="70116"/>
                </a:lnTo>
                <a:lnTo>
                  <a:pt x="153060" y="53352"/>
                </a:lnTo>
                <a:close/>
              </a:path>
              <a:path w="153669" h="70485">
                <a:moveTo>
                  <a:pt x="153060" y="0"/>
                </a:moveTo>
                <a:lnTo>
                  <a:pt x="0" y="0"/>
                </a:lnTo>
                <a:lnTo>
                  <a:pt x="0" y="16764"/>
                </a:lnTo>
                <a:lnTo>
                  <a:pt x="153060" y="16764"/>
                </a:lnTo>
                <a:lnTo>
                  <a:pt x="153060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2557630" y="5421853"/>
            <a:ext cx="216498" cy="2084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2869602" y="5554981"/>
            <a:ext cx="33618" cy="55469"/>
          </a:xfrm>
          <a:custGeom>
            <a:avLst/>
            <a:gdLst/>
            <a:ahLst/>
            <a:cxnLst/>
            <a:rect l="l" t="t" r="r" b="b"/>
            <a:pathLst>
              <a:path w="38100" h="62864">
                <a:moveTo>
                  <a:pt x="6667" y="62484"/>
                </a:moveTo>
                <a:lnTo>
                  <a:pt x="0" y="55054"/>
                </a:lnTo>
                <a:lnTo>
                  <a:pt x="4381" y="51149"/>
                </a:lnTo>
                <a:lnTo>
                  <a:pt x="7619" y="47625"/>
                </a:lnTo>
                <a:lnTo>
                  <a:pt x="11620" y="41243"/>
                </a:lnTo>
                <a:lnTo>
                  <a:pt x="13049" y="37623"/>
                </a:lnTo>
                <a:lnTo>
                  <a:pt x="14858" y="29622"/>
                </a:lnTo>
                <a:lnTo>
                  <a:pt x="15239" y="24669"/>
                </a:lnTo>
                <a:lnTo>
                  <a:pt x="15239" y="12382"/>
                </a:lnTo>
                <a:lnTo>
                  <a:pt x="14763" y="6191"/>
                </a:lnTo>
                <a:lnTo>
                  <a:pt x="13715" y="0"/>
                </a:lnTo>
                <a:lnTo>
                  <a:pt x="36290" y="0"/>
                </a:lnTo>
                <a:lnTo>
                  <a:pt x="37528" y="5905"/>
                </a:lnTo>
                <a:lnTo>
                  <a:pt x="38099" y="11525"/>
                </a:lnTo>
                <a:lnTo>
                  <a:pt x="38099" y="22859"/>
                </a:lnTo>
                <a:lnTo>
                  <a:pt x="14573" y="56864"/>
                </a:lnTo>
                <a:lnTo>
                  <a:pt x="6667" y="62484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2957596" y="5475642"/>
            <a:ext cx="156742" cy="106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3215192" y="5554981"/>
            <a:ext cx="33618" cy="55469"/>
          </a:xfrm>
          <a:custGeom>
            <a:avLst/>
            <a:gdLst/>
            <a:ahLst/>
            <a:cxnLst/>
            <a:rect l="l" t="t" r="r" b="b"/>
            <a:pathLst>
              <a:path w="38100" h="62864">
                <a:moveTo>
                  <a:pt x="6667" y="62484"/>
                </a:moveTo>
                <a:lnTo>
                  <a:pt x="0" y="55054"/>
                </a:lnTo>
                <a:lnTo>
                  <a:pt x="4381" y="51149"/>
                </a:lnTo>
                <a:lnTo>
                  <a:pt x="7620" y="47625"/>
                </a:lnTo>
                <a:lnTo>
                  <a:pt x="11620" y="41243"/>
                </a:lnTo>
                <a:lnTo>
                  <a:pt x="13049" y="37623"/>
                </a:lnTo>
                <a:lnTo>
                  <a:pt x="14859" y="29622"/>
                </a:lnTo>
                <a:lnTo>
                  <a:pt x="15240" y="24669"/>
                </a:lnTo>
                <a:lnTo>
                  <a:pt x="15240" y="12382"/>
                </a:lnTo>
                <a:lnTo>
                  <a:pt x="14763" y="6191"/>
                </a:lnTo>
                <a:lnTo>
                  <a:pt x="13716" y="0"/>
                </a:lnTo>
                <a:lnTo>
                  <a:pt x="36290" y="0"/>
                </a:lnTo>
                <a:lnTo>
                  <a:pt x="37528" y="5905"/>
                </a:lnTo>
                <a:lnTo>
                  <a:pt x="38100" y="11525"/>
                </a:lnTo>
                <a:lnTo>
                  <a:pt x="38100" y="22859"/>
                </a:lnTo>
                <a:lnTo>
                  <a:pt x="14573" y="56864"/>
                </a:lnTo>
                <a:lnTo>
                  <a:pt x="6667" y="62484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324102" y="5554991"/>
            <a:ext cx="129428" cy="25773"/>
          </a:xfrm>
          <a:custGeom>
            <a:avLst/>
            <a:gdLst/>
            <a:ahLst/>
            <a:cxnLst/>
            <a:rect l="l" t="t" r="r" b="b"/>
            <a:pathLst>
              <a:path w="146685" h="29210">
                <a:moveTo>
                  <a:pt x="24396" y="0"/>
                </a:moveTo>
                <a:lnTo>
                  <a:pt x="0" y="0"/>
                </a:lnTo>
                <a:lnTo>
                  <a:pt x="0" y="28956"/>
                </a:lnTo>
                <a:lnTo>
                  <a:pt x="24396" y="28956"/>
                </a:lnTo>
                <a:lnTo>
                  <a:pt x="24396" y="0"/>
                </a:lnTo>
                <a:close/>
              </a:path>
              <a:path w="146685" h="29210">
                <a:moveTo>
                  <a:pt x="85356" y="0"/>
                </a:moveTo>
                <a:lnTo>
                  <a:pt x="60972" y="0"/>
                </a:lnTo>
                <a:lnTo>
                  <a:pt x="60972" y="28956"/>
                </a:lnTo>
                <a:lnTo>
                  <a:pt x="85356" y="28956"/>
                </a:lnTo>
                <a:lnTo>
                  <a:pt x="85356" y="0"/>
                </a:lnTo>
                <a:close/>
              </a:path>
              <a:path w="146685" h="29210">
                <a:moveTo>
                  <a:pt x="146316" y="0"/>
                </a:moveTo>
                <a:lnTo>
                  <a:pt x="121932" y="0"/>
                </a:lnTo>
                <a:lnTo>
                  <a:pt x="121932" y="28956"/>
                </a:lnTo>
                <a:lnTo>
                  <a:pt x="146316" y="28956"/>
                </a:lnTo>
                <a:lnTo>
                  <a:pt x="146316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3504303" y="5554981"/>
            <a:ext cx="33618" cy="55469"/>
          </a:xfrm>
          <a:custGeom>
            <a:avLst/>
            <a:gdLst/>
            <a:ahLst/>
            <a:cxnLst/>
            <a:rect l="l" t="t" r="r" b="b"/>
            <a:pathLst>
              <a:path w="38100" h="62864">
                <a:moveTo>
                  <a:pt x="6667" y="62484"/>
                </a:moveTo>
                <a:lnTo>
                  <a:pt x="0" y="55054"/>
                </a:lnTo>
                <a:lnTo>
                  <a:pt x="4381" y="51149"/>
                </a:lnTo>
                <a:lnTo>
                  <a:pt x="7620" y="47625"/>
                </a:lnTo>
                <a:lnTo>
                  <a:pt x="11620" y="41243"/>
                </a:lnTo>
                <a:lnTo>
                  <a:pt x="13049" y="37623"/>
                </a:lnTo>
                <a:lnTo>
                  <a:pt x="14859" y="29622"/>
                </a:lnTo>
                <a:lnTo>
                  <a:pt x="15240" y="24669"/>
                </a:lnTo>
                <a:lnTo>
                  <a:pt x="15240" y="12382"/>
                </a:lnTo>
                <a:lnTo>
                  <a:pt x="14763" y="6191"/>
                </a:lnTo>
                <a:lnTo>
                  <a:pt x="13716" y="0"/>
                </a:lnTo>
                <a:lnTo>
                  <a:pt x="36290" y="0"/>
                </a:lnTo>
                <a:lnTo>
                  <a:pt x="37528" y="5905"/>
                </a:lnTo>
                <a:lnTo>
                  <a:pt x="38100" y="11525"/>
                </a:lnTo>
                <a:lnTo>
                  <a:pt x="38100" y="22859"/>
                </a:lnTo>
                <a:lnTo>
                  <a:pt x="14573" y="56864"/>
                </a:lnTo>
                <a:lnTo>
                  <a:pt x="6667" y="62484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592298" y="5475642"/>
            <a:ext cx="156742" cy="106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100009" y="5421641"/>
            <a:ext cx="49866" cy="208429"/>
          </a:xfrm>
          <a:custGeom>
            <a:avLst/>
            <a:gdLst/>
            <a:ahLst/>
            <a:cxnLst/>
            <a:rect l="l" t="t" r="r" b="b"/>
            <a:pathLst>
              <a:path w="56514" h="236220">
                <a:moveTo>
                  <a:pt x="56388" y="0"/>
                </a:moveTo>
                <a:lnTo>
                  <a:pt x="0" y="0"/>
                </a:lnTo>
                <a:lnTo>
                  <a:pt x="0" y="8890"/>
                </a:lnTo>
                <a:lnTo>
                  <a:pt x="35052" y="8890"/>
                </a:lnTo>
                <a:lnTo>
                  <a:pt x="35052" y="227330"/>
                </a:lnTo>
                <a:lnTo>
                  <a:pt x="0" y="227330"/>
                </a:lnTo>
                <a:lnTo>
                  <a:pt x="0" y="236220"/>
                </a:lnTo>
                <a:lnTo>
                  <a:pt x="56388" y="236220"/>
                </a:lnTo>
                <a:lnTo>
                  <a:pt x="56388" y="227330"/>
                </a:lnTo>
                <a:lnTo>
                  <a:pt x="56388" y="8890"/>
                </a:lnTo>
                <a:lnTo>
                  <a:pt x="56388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1111598" y="5289981"/>
            <a:ext cx="7432301" cy="620502"/>
          </a:xfrm>
          <a:prstGeom prst="rect">
            <a:avLst/>
          </a:prstGeom>
        </p:spPr>
        <p:txBody>
          <a:bodyPr vert="horz" wrap="square" lIns="0" tIns="66115" rIns="0" bIns="0" rtlCol="0">
            <a:spAutoFit/>
          </a:bodyPr>
          <a:lstStyle/>
          <a:p>
            <a:pPr marL="297532" indent="-253266">
              <a:spcBef>
                <a:spcPts val="521"/>
              </a:spcBef>
              <a:buFont typeface="Arial"/>
              <a:buChar char="–"/>
              <a:tabLst>
                <a:tab pos="297532" algn="l"/>
                <a:tab pos="298092" algn="l"/>
                <a:tab pos="1651275" algn="l"/>
                <a:tab pos="1996995" algn="l"/>
                <a:tab pos="2631842" algn="l"/>
                <a:tab pos="3112039" algn="l"/>
              </a:tabLst>
            </a:pPr>
            <a:r>
              <a:rPr sz="1765" spc="-9" dirty="0">
                <a:latin typeface="Carlito"/>
                <a:cs typeface="Carlito"/>
              </a:rPr>
              <a:t>Note:	</a:t>
            </a:r>
            <a:r>
              <a:rPr sz="1919" spc="158" baseline="-15325" dirty="0">
                <a:solidFill>
                  <a:srgbClr val="BF0000"/>
                </a:solidFill>
                <a:latin typeface="Times New Roman"/>
                <a:cs typeface="Times New Roman"/>
              </a:rPr>
              <a:t>1	2	</a:t>
            </a:r>
            <a:r>
              <a:rPr sz="1919" spc="199" baseline="-15325" dirty="0">
                <a:solidFill>
                  <a:srgbClr val="BF0000"/>
                </a:solidFill>
                <a:latin typeface="Times New Roman"/>
                <a:cs typeface="Times New Roman"/>
              </a:rPr>
              <a:t>N+1	</a:t>
            </a:r>
            <a:r>
              <a:rPr sz="1765" dirty="0">
                <a:latin typeface="Carlito"/>
                <a:cs typeface="Carlito"/>
              </a:rPr>
              <a:t>is a </a:t>
            </a:r>
            <a:r>
              <a:rPr sz="1765" spc="-9" dirty="0">
                <a:latin typeface="Carlito"/>
                <a:cs typeface="Carlito"/>
              </a:rPr>
              <a:t>vector </a:t>
            </a:r>
            <a:r>
              <a:rPr sz="1765" spc="-4" dirty="0">
                <a:latin typeface="Carlito"/>
                <a:cs typeface="Carlito"/>
              </a:rPr>
              <a:t>that </a:t>
            </a:r>
            <a:r>
              <a:rPr sz="1765" dirty="0">
                <a:latin typeface="Carlito"/>
                <a:cs typeface="Carlito"/>
              </a:rPr>
              <a:t>is orthogonal </a:t>
            </a:r>
            <a:r>
              <a:rPr sz="1765" spc="-4" dirty="0">
                <a:latin typeface="Carlito"/>
                <a:cs typeface="Carlito"/>
              </a:rPr>
              <a:t>to </a:t>
            </a:r>
            <a:r>
              <a:rPr sz="1765" dirty="0">
                <a:latin typeface="Carlito"/>
                <a:cs typeface="Carlito"/>
              </a:rPr>
              <a:t>the</a:t>
            </a:r>
            <a:r>
              <a:rPr sz="1765" spc="-84" dirty="0">
                <a:latin typeface="Carlito"/>
                <a:cs typeface="Carlito"/>
              </a:rPr>
              <a:t> </a:t>
            </a:r>
            <a:r>
              <a:rPr sz="1765" spc="-4" dirty="0">
                <a:latin typeface="Carlito"/>
                <a:cs typeface="Carlito"/>
              </a:rPr>
              <a:t>hyperplane</a:t>
            </a:r>
            <a:endParaRPr sz="1765">
              <a:latin typeface="Carlito"/>
              <a:cs typeface="Carlito"/>
            </a:endParaRPr>
          </a:p>
          <a:p>
            <a:pPr marL="649976" lvl="1" indent="-201717">
              <a:spcBef>
                <a:spcPts val="371"/>
              </a:spcBef>
              <a:buFont typeface="Arial"/>
              <a:buChar char="•"/>
              <a:tabLst>
                <a:tab pos="649416" algn="l"/>
                <a:tab pos="649976" algn="l"/>
              </a:tabLst>
            </a:pPr>
            <a:r>
              <a:rPr sz="1500" spc="-4" dirty="0">
                <a:latin typeface="Carlito"/>
                <a:cs typeface="Carlito"/>
              </a:rPr>
              <a:t>In </a:t>
            </a:r>
            <a:r>
              <a:rPr sz="1500" spc="-13" dirty="0">
                <a:latin typeface="Carlito"/>
                <a:cs typeface="Carlito"/>
              </a:rPr>
              <a:t>fact </a:t>
            </a:r>
            <a:r>
              <a:rPr sz="1500" spc="4" dirty="0">
                <a:latin typeface="Carlito"/>
                <a:cs typeface="Carlito"/>
              </a:rPr>
              <a:t>the </a:t>
            </a:r>
            <a:r>
              <a:rPr sz="1500" spc="-4" dirty="0">
                <a:latin typeface="Carlito"/>
                <a:cs typeface="Carlito"/>
              </a:rPr>
              <a:t>equation </a:t>
            </a:r>
            <a:r>
              <a:rPr sz="1500" spc="-13" dirty="0">
                <a:latin typeface="Carlito"/>
                <a:cs typeface="Carlito"/>
              </a:rPr>
              <a:t>for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4" dirty="0">
                <a:latin typeface="Carlito"/>
                <a:cs typeface="Carlito"/>
              </a:rPr>
              <a:t>hyperplane </a:t>
            </a:r>
            <a:r>
              <a:rPr sz="1500" dirty="0">
                <a:latin typeface="Carlito"/>
                <a:cs typeface="Carlito"/>
              </a:rPr>
              <a:t>itself means “the set of all Xs that</a:t>
            </a:r>
            <a:r>
              <a:rPr sz="1500" spc="-93" dirty="0">
                <a:latin typeface="Carlito"/>
                <a:cs typeface="Carlito"/>
              </a:rPr>
              <a:t> </a:t>
            </a:r>
            <a:r>
              <a:rPr sz="1500" spc="-4" dirty="0">
                <a:latin typeface="Carlito"/>
                <a:cs typeface="Carlito"/>
              </a:rPr>
              <a:t>are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04315" y="6000915"/>
            <a:ext cx="259416" cy="18047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103" spc="115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103" spc="176" dirty="0">
                <a:solidFill>
                  <a:srgbClr val="BF0000"/>
                </a:solidFill>
                <a:latin typeface="Times New Roman"/>
                <a:cs typeface="Times New Roman"/>
              </a:rPr>
              <a:t>=</a:t>
            </a:r>
            <a:r>
              <a:rPr sz="1103" spc="84" dirty="0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endParaRPr sz="110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7924" y="5902798"/>
            <a:ext cx="3491193" cy="24271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500" spc="-4" dirty="0">
                <a:latin typeface="Carlito"/>
                <a:cs typeface="Carlito"/>
              </a:rPr>
              <a:t>orthogonal to </a:t>
            </a:r>
            <a:r>
              <a:rPr sz="1500" spc="154" dirty="0">
                <a:latin typeface="Times New Roman"/>
                <a:cs typeface="Times New Roman"/>
              </a:rPr>
              <a:t>𝑊</a:t>
            </a:r>
            <a:r>
              <a:rPr sz="1500" spc="154" dirty="0">
                <a:latin typeface="Carlito"/>
                <a:cs typeface="Carlito"/>
              </a:rPr>
              <a:t>” </a:t>
            </a:r>
            <a:r>
              <a:rPr sz="1500" spc="62" dirty="0">
                <a:latin typeface="Carlito"/>
                <a:cs typeface="Carlito"/>
              </a:rPr>
              <a:t>(</a:t>
            </a:r>
            <a:r>
              <a:rPr sz="2250" spc="92" baseline="1633" dirty="0">
                <a:solidFill>
                  <a:srgbClr val="BF0000"/>
                </a:solidFill>
                <a:latin typeface="Times New Roman"/>
                <a:cs typeface="Times New Roman"/>
              </a:rPr>
              <a:t>∑</a:t>
            </a:r>
            <a:r>
              <a:rPr sz="1655" spc="92" baseline="31111" dirty="0">
                <a:solidFill>
                  <a:srgbClr val="BF0000"/>
                </a:solidFill>
                <a:latin typeface="Times New Roman"/>
                <a:cs typeface="Times New Roman"/>
              </a:rPr>
              <a:t>N+1 </a:t>
            </a:r>
            <a:r>
              <a:rPr sz="1500" spc="-31" dirty="0">
                <a:solidFill>
                  <a:srgbClr val="BF0000"/>
                </a:solidFill>
                <a:latin typeface="Times New Roman"/>
                <a:cs typeface="Times New Roman"/>
              </a:rPr>
              <a:t>𝑤</a:t>
            </a:r>
            <a:r>
              <a:rPr sz="1655" spc="-46" baseline="-15555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1500" spc="-31" dirty="0">
                <a:solidFill>
                  <a:srgbClr val="BF0000"/>
                </a:solidFill>
                <a:latin typeface="Times New Roman"/>
                <a:cs typeface="Times New Roman"/>
              </a:rPr>
              <a:t>𝑋</a:t>
            </a:r>
            <a:r>
              <a:rPr sz="1655" spc="-46" baseline="-15555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1500" spc="274" dirty="0">
                <a:solidFill>
                  <a:srgbClr val="BF0000"/>
                </a:solidFill>
                <a:latin typeface="Times New Roman"/>
                <a:cs typeface="Times New Roman"/>
              </a:rPr>
              <a:t>= </a:t>
            </a:r>
            <a:r>
              <a:rPr sz="1500" spc="84" dirty="0">
                <a:solidFill>
                  <a:srgbClr val="BF0000"/>
                </a:solidFill>
                <a:latin typeface="Times New Roman"/>
                <a:cs typeface="Times New Roman"/>
              </a:rPr>
              <a:t>𝑊</a:t>
            </a:r>
            <a:r>
              <a:rPr sz="1655" spc="125" baseline="2666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1500" spc="84" dirty="0">
                <a:solidFill>
                  <a:srgbClr val="BF0000"/>
                </a:solidFill>
                <a:latin typeface="Times New Roman"/>
                <a:cs typeface="Times New Roman"/>
              </a:rPr>
              <a:t>𝑋 </a:t>
            </a:r>
            <a:r>
              <a:rPr sz="1500" spc="274" dirty="0">
                <a:solidFill>
                  <a:srgbClr val="BF0000"/>
                </a:solidFill>
                <a:latin typeface="Times New Roman"/>
                <a:cs typeface="Times New Roman"/>
              </a:rPr>
              <a:t>=</a:t>
            </a:r>
            <a:r>
              <a:rPr sz="1500" spc="-1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500" spc="31" dirty="0">
                <a:solidFill>
                  <a:srgbClr val="BF0000"/>
                </a:solidFill>
                <a:latin typeface="Times New Roman"/>
                <a:cs typeface="Times New Roman"/>
              </a:rPr>
              <a:t>0</a:t>
            </a:r>
            <a:r>
              <a:rPr sz="1500" spc="31" dirty="0">
                <a:latin typeface="Carlito"/>
                <a:cs typeface="Carlito"/>
              </a:rPr>
              <a:t>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72301" y="6073573"/>
            <a:ext cx="15968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898989"/>
                </a:solidFill>
                <a:latin typeface="Carlito"/>
                <a:cs typeface="Carlito"/>
              </a:rPr>
              <a:t>35</a:t>
            </a:r>
            <a:endParaRPr sz="1059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17059" y="1678192"/>
            <a:ext cx="4303059" cy="3032312"/>
            <a:chOff x="2133600" y="1901951"/>
            <a:chExt cx="4876800" cy="3436620"/>
          </a:xfrm>
        </p:grpSpPr>
        <p:sp>
          <p:nvSpPr>
            <p:cNvPr id="27" name="object 27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5448300" y="2636519"/>
              <a:ext cx="1524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6248400" y="2438399"/>
              <a:ext cx="152400" cy="152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5486400" y="3886200"/>
              <a:ext cx="152400" cy="152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6705600" y="3428999"/>
              <a:ext cx="152400" cy="152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6156959" y="3099815"/>
              <a:ext cx="1524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505200" y="2438399"/>
              <a:ext cx="152400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657600" y="3505199"/>
              <a:ext cx="152400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2743200" y="3276599"/>
              <a:ext cx="152400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2133600" y="2590799"/>
              <a:ext cx="152400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3735324" y="1901951"/>
              <a:ext cx="798830" cy="3436620"/>
            </a:xfrm>
            <a:custGeom>
              <a:avLst/>
              <a:gdLst/>
              <a:ahLst/>
              <a:cxnLst/>
              <a:rect l="l" t="t" r="r" b="b"/>
              <a:pathLst>
                <a:path w="798829" h="3436620">
                  <a:moveTo>
                    <a:pt x="762000" y="3436620"/>
                  </a:moveTo>
                  <a:lnTo>
                    <a:pt x="0" y="7619"/>
                  </a:lnTo>
                  <a:lnTo>
                    <a:pt x="36575" y="0"/>
                  </a:lnTo>
                  <a:lnTo>
                    <a:pt x="798576" y="3429000"/>
                  </a:lnTo>
                  <a:lnTo>
                    <a:pt x="762000" y="34366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4114800" y="3290315"/>
              <a:ext cx="152400" cy="152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4206239" y="3621023"/>
              <a:ext cx="1027430" cy="276225"/>
            </a:xfrm>
            <a:custGeom>
              <a:avLst/>
              <a:gdLst/>
              <a:ahLst/>
              <a:cxnLst/>
              <a:rect l="l" t="t" r="r" b="b"/>
              <a:pathLst>
                <a:path w="1027429" h="276225">
                  <a:moveTo>
                    <a:pt x="910718" y="36545"/>
                  </a:moveTo>
                  <a:lnTo>
                    <a:pt x="902208" y="0"/>
                  </a:lnTo>
                  <a:lnTo>
                    <a:pt x="1027176" y="30480"/>
                  </a:lnTo>
                  <a:lnTo>
                    <a:pt x="1025306" y="32004"/>
                  </a:lnTo>
                  <a:lnTo>
                    <a:pt x="929640" y="32004"/>
                  </a:lnTo>
                  <a:lnTo>
                    <a:pt x="910718" y="36545"/>
                  </a:lnTo>
                  <a:close/>
                </a:path>
                <a:path w="1027429" h="276225">
                  <a:moveTo>
                    <a:pt x="919400" y="73824"/>
                  </a:moveTo>
                  <a:lnTo>
                    <a:pt x="910718" y="36545"/>
                  </a:lnTo>
                  <a:lnTo>
                    <a:pt x="929640" y="32004"/>
                  </a:lnTo>
                  <a:lnTo>
                    <a:pt x="937260" y="70104"/>
                  </a:lnTo>
                  <a:lnTo>
                    <a:pt x="919400" y="73824"/>
                  </a:lnTo>
                  <a:close/>
                </a:path>
                <a:path w="1027429" h="276225">
                  <a:moveTo>
                    <a:pt x="928116" y="111252"/>
                  </a:moveTo>
                  <a:lnTo>
                    <a:pt x="919400" y="73824"/>
                  </a:lnTo>
                  <a:lnTo>
                    <a:pt x="937260" y="70104"/>
                  </a:lnTo>
                  <a:lnTo>
                    <a:pt x="929640" y="32004"/>
                  </a:lnTo>
                  <a:lnTo>
                    <a:pt x="1025306" y="32004"/>
                  </a:lnTo>
                  <a:lnTo>
                    <a:pt x="928116" y="111252"/>
                  </a:lnTo>
                  <a:close/>
                </a:path>
                <a:path w="1027429" h="276225">
                  <a:moveTo>
                    <a:pt x="900684" y="77724"/>
                  </a:moveTo>
                  <a:lnTo>
                    <a:pt x="891540" y="41148"/>
                  </a:lnTo>
                  <a:lnTo>
                    <a:pt x="910718" y="36545"/>
                  </a:lnTo>
                  <a:lnTo>
                    <a:pt x="919400" y="73824"/>
                  </a:lnTo>
                  <a:lnTo>
                    <a:pt x="900684" y="77724"/>
                  </a:lnTo>
                  <a:close/>
                </a:path>
                <a:path w="1027429" h="276225">
                  <a:moveTo>
                    <a:pt x="826008" y="94488"/>
                  </a:moveTo>
                  <a:lnTo>
                    <a:pt x="818388" y="56388"/>
                  </a:lnTo>
                  <a:lnTo>
                    <a:pt x="854964" y="48768"/>
                  </a:lnTo>
                  <a:lnTo>
                    <a:pt x="862584" y="85344"/>
                  </a:lnTo>
                  <a:lnTo>
                    <a:pt x="826008" y="94488"/>
                  </a:lnTo>
                  <a:close/>
                </a:path>
                <a:path w="1027429" h="276225">
                  <a:moveTo>
                    <a:pt x="751332" y="111252"/>
                  </a:moveTo>
                  <a:lnTo>
                    <a:pt x="743712" y="73152"/>
                  </a:lnTo>
                  <a:lnTo>
                    <a:pt x="780288" y="65532"/>
                  </a:lnTo>
                  <a:lnTo>
                    <a:pt x="789432" y="102108"/>
                  </a:lnTo>
                  <a:lnTo>
                    <a:pt x="751332" y="111252"/>
                  </a:lnTo>
                  <a:close/>
                </a:path>
                <a:path w="1027429" h="276225">
                  <a:moveTo>
                    <a:pt x="676656" y="128016"/>
                  </a:moveTo>
                  <a:lnTo>
                    <a:pt x="669036" y="89916"/>
                  </a:lnTo>
                  <a:lnTo>
                    <a:pt x="705612" y="82296"/>
                  </a:lnTo>
                  <a:lnTo>
                    <a:pt x="714756" y="118872"/>
                  </a:lnTo>
                  <a:lnTo>
                    <a:pt x="676656" y="128016"/>
                  </a:lnTo>
                  <a:close/>
                </a:path>
                <a:path w="1027429" h="276225">
                  <a:moveTo>
                    <a:pt x="603504" y="143256"/>
                  </a:moveTo>
                  <a:lnTo>
                    <a:pt x="594360" y="106680"/>
                  </a:lnTo>
                  <a:lnTo>
                    <a:pt x="632460" y="99060"/>
                  </a:lnTo>
                  <a:lnTo>
                    <a:pt x="640080" y="135636"/>
                  </a:lnTo>
                  <a:lnTo>
                    <a:pt x="603504" y="143256"/>
                  </a:lnTo>
                  <a:close/>
                </a:path>
                <a:path w="1027429" h="276225">
                  <a:moveTo>
                    <a:pt x="528828" y="160020"/>
                  </a:moveTo>
                  <a:lnTo>
                    <a:pt x="519684" y="123444"/>
                  </a:lnTo>
                  <a:lnTo>
                    <a:pt x="557784" y="114300"/>
                  </a:lnTo>
                  <a:lnTo>
                    <a:pt x="565404" y="152400"/>
                  </a:lnTo>
                  <a:lnTo>
                    <a:pt x="528828" y="160020"/>
                  </a:lnTo>
                  <a:close/>
                </a:path>
                <a:path w="1027429" h="276225">
                  <a:moveTo>
                    <a:pt x="454152" y="176784"/>
                  </a:moveTo>
                  <a:lnTo>
                    <a:pt x="446532" y="140208"/>
                  </a:lnTo>
                  <a:lnTo>
                    <a:pt x="483108" y="131064"/>
                  </a:lnTo>
                  <a:lnTo>
                    <a:pt x="490728" y="169164"/>
                  </a:lnTo>
                  <a:lnTo>
                    <a:pt x="454152" y="176784"/>
                  </a:lnTo>
                  <a:close/>
                </a:path>
                <a:path w="1027429" h="276225">
                  <a:moveTo>
                    <a:pt x="379476" y="193548"/>
                  </a:moveTo>
                  <a:lnTo>
                    <a:pt x="371856" y="156972"/>
                  </a:lnTo>
                  <a:lnTo>
                    <a:pt x="408432" y="147828"/>
                  </a:lnTo>
                  <a:lnTo>
                    <a:pt x="417576" y="185928"/>
                  </a:lnTo>
                  <a:lnTo>
                    <a:pt x="379476" y="193548"/>
                  </a:lnTo>
                  <a:close/>
                </a:path>
                <a:path w="1027429" h="276225">
                  <a:moveTo>
                    <a:pt x="304800" y="210312"/>
                  </a:moveTo>
                  <a:lnTo>
                    <a:pt x="297180" y="172212"/>
                  </a:lnTo>
                  <a:lnTo>
                    <a:pt x="333756" y="164592"/>
                  </a:lnTo>
                  <a:lnTo>
                    <a:pt x="342900" y="201168"/>
                  </a:lnTo>
                  <a:lnTo>
                    <a:pt x="304800" y="210312"/>
                  </a:lnTo>
                  <a:close/>
                </a:path>
                <a:path w="1027429" h="276225">
                  <a:moveTo>
                    <a:pt x="231648" y="227076"/>
                  </a:moveTo>
                  <a:lnTo>
                    <a:pt x="222504" y="188976"/>
                  </a:lnTo>
                  <a:lnTo>
                    <a:pt x="260604" y="181356"/>
                  </a:lnTo>
                  <a:lnTo>
                    <a:pt x="268224" y="217932"/>
                  </a:lnTo>
                  <a:lnTo>
                    <a:pt x="231648" y="227076"/>
                  </a:lnTo>
                  <a:close/>
                </a:path>
                <a:path w="1027429" h="276225">
                  <a:moveTo>
                    <a:pt x="156972" y="242316"/>
                  </a:moveTo>
                  <a:lnTo>
                    <a:pt x="147828" y="205740"/>
                  </a:lnTo>
                  <a:lnTo>
                    <a:pt x="185928" y="198120"/>
                  </a:lnTo>
                  <a:lnTo>
                    <a:pt x="193548" y="234696"/>
                  </a:lnTo>
                  <a:lnTo>
                    <a:pt x="156972" y="242316"/>
                  </a:lnTo>
                  <a:close/>
                </a:path>
                <a:path w="1027429" h="276225">
                  <a:moveTo>
                    <a:pt x="82296" y="259080"/>
                  </a:moveTo>
                  <a:lnTo>
                    <a:pt x="74676" y="222504"/>
                  </a:lnTo>
                  <a:lnTo>
                    <a:pt x="111252" y="214884"/>
                  </a:lnTo>
                  <a:lnTo>
                    <a:pt x="118872" y="251460"/>
                  </a:lnTo>
                  <a:lnTo>
                    <a:pt x="82296" y="259080"/>
                  </a:lnTo>
                  <a:close/>
                </a:path>
                <a:path w="1027429" h="276225">
                  <a:moveTo>
                    <a:pt x="7620" y="275844"/>
                  </a:moveTo>
                  <a:lnTo>
                    <a:pt x="0" y="239268"/>
                  </a:lnTo>
                  <a:lnTo>
                    <a:pt x="36576" y="230124"/>
                  </a:lnTo>
                  <a:lnTo>
                    <a:pt x="45720" y="268224"/>
                  </a:lnTo>
                  <a:lnTo>
                    <a:pt x="7620" y="275844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5056155" y="3427475"/>
              <a:ext cx="203644" cy="1539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4899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Recall:</a:t>
            </a:r>
            <a:r>
              <a:rPr spc="-25" dirty="0"/>
              <a:t> </a:t>
            </a:r>
            <a:r>
              <a:rPr spc="-5" dirty="0"/>
              <a:t>Linear</a:t>
            </a:r>
            <a:r>
              <a:rPr spc="-20" dirty="0"/>
              <a:t> </a:t>
            </a:r>
            <a:r>
              <a:rPr spc="-15" dirty="0"/>
              <a:t>Classifiers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8202" y="6433493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538393"/>
            <a:ext cx="7855584" cy="47358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Input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dimensional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2400" dirty="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label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1}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3250" dirty="0">
              <a:latin typeface="Calibri"/>
              <a:cs typeface="Calibri"/>
            </a:endParaRPr>
          </a:p>
          <a:p>
            <a:pPr marL="381000" marR="30480" indent="-342900">
              <a:lnSpc>
                <a:spcPct val="100699"/>
              </a:lnSpc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i="1" spc="-5" dirty="0">
                <a:solidFill>
                  <a:srgbClr val="3366CC"/>
                </a:solidFill>
                <a:latin typeface="Calibri"/>
                <a:cs typeface="Calibri"/>
              </a:rPr>
              <a:t>Linear </a:t>
            </a:r>
            <a:r>
              <a:rPr sz="2400" i="1" dirty="0">
                <a:solidFill>
                  <a:srgbClr val="3366CC"/>
                </a:solidFill>
                <a:latin typeface="Calibri"/>
                <a:cs typeface="Calibri"/>
              </a:rPr>
              <a:t>Threshold </a:t>
            </a:r>
            <a:r>
              <a:rPr sz="2400" i="1" spc="-5" dirty="0">
                <a:solidFill>
                  <a:srgbClr val="3366CC"/>
                </a:solidFill>
                <a:latin typeface="Calibri"/>
                <a:cs typeface="Calibri"/>
              </a:rPr>
              <a:t>Units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(LTUs)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classify an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using 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classification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rule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600" dirty="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buFont typeface="Arial MT"/>
              <a:buChar char="–"/>
              <a:tabLst>
                <a:tab pos="78105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b)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sgn(b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5" dirty="0">
                <a:solidFill>
                  <a:srgbClr val="333333"/>
                </a:solidFill>
                <a:latin typeface="Symbol"/>
                <a:cs typeface="Symbol"/>
              </a:rPr>
              <a:t>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333333"/>
              </a:buClr>
              <a:buFont typeface="Arial MT"/>
              <a:buChar char="–"/>
            </a:pPr>
            <a:endParaRPr sz="3250" dirty="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buFont typeface="Arial MT"/>
              <a:buChar char="–"/>
              <a:tabLst>
                <a:tab pos="781050" algn="l"/>
              </a:tabLst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≥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→</a:t>
            </a:r>
            <a:r>
              <a:rPr sz="2400" spc="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81050" algn="l"/>
                <a:tab pos="2274570" algn="l"/>
              </a:tabLst>
            </a:pP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	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→</a:t>
            </a:r>
            <a:r>
              <a:rPr sz="2400" spc="-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-1</a:t>
            </a:r>
            <a:endParaRPr sz="2400" dirty="0">
              <a:latin typeface="Calibri"/>
              <a:cs typeface="Calibri"/>
            </a:endParaRPr>
          </a:p>
          <a:p>
            <a:pPr marL="913765">
              <a:lnSpc>
                <a:spcPct val="100000"/>
              </a:lnSpc>
              <a:spcBef>
                <a:spcPts val="1520"/>
              </a:spcBef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called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bias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term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791" y="568326"/>
            <a:ext cx="6306670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 </a:t>
            </a:r>
            <a:r>
              <a:rPr sz="3883" spc="-4" dirty="0">
                <a:solidFill>
                  <a:srgbClr val="BF0000"/>
                </a:solidFill>
              </a:rPr>
              <a:t>Learning</a:t>
            </a:r>
            <a:r>
              <a:rPr sz="3883" spc="-2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sp>
        <p:nvSpPr>
          <p:cNvPr id="3" name="object 3"/>
          <p:cNvSpPr txBox="1"/>
          <p:nvPr/>
        </p:nvSpPr>
        <p:spPr>
          <a:xfrm>
            <a:off x="1212429" y="1761094"/>
            <a:ext cx="975472" cy="3502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indent="-303135">
              <a:spcBef>
                <a:spcPts val="84"/>
              </a:spcBef>
              <a:buFont typeface="Arial"/>
              <a:buChar char="•"/>
              <a:tabLst>
                <a:tab pos="313781" algn="l"/>
                <a:tab pos="314342" algn="l"/>
              </a:tabLst>
            </a:pPr>
            <a:r>
              <a:rPr sz="2206" spc="-9" dirty="0">
                <a:latin typeface="Carlito"/>
                <a:cs typeface="Carlito"/>
              </a:rPr>
              <a:t>G</a:t>
            </a:r>
            <a:r>
              <a:rPr sz="2206" spc="-4" dirty="0">
                <a:latin typeface="Carlito"/>
                <a:cs typeface="Carlito"/>
              </a:rPr>
              <a:t>i</a:t>
            </a:r>
            <a:r>
              <a:rPr sz="2206" spc="-31" dirty="0">
                <a:latin typeface="Carlito"/>
                <a:cs typeface="Carlito"/>
              </a:rPr>
              <a:t>v</a:t>
            </a:r>
            <a:r>
              <a:rPr sz="2206" dirty="0">
                <a:latin typeface="Carlito"/>
                <a:cs typeface="Carlito"/>
              </a:rPr>
              <a:t>e</a:t>
            </a:r>
            <a:r>
              <a:rPr sz="2206" spc="-4" dirty="0">
                <a:latin typeface="Carlito"/>
                <a:cs typeface="Carlito"/>
              </a:rPr>
              <a:t>n</a:t>
            </a:r>
            <a:endParaRPr sz="2206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7760" y="1865107"/>
            <a:ext cx="189603" cy="186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5" name="object 5"/>
          <p:cNvGrpSpPr/>
          <p:nvPr/>
        </p:nvGrpSpPr>
        <p:grpSpPr>
          <a:xfrm>
            <a:off x="4600239" y="1844936"/>
            <a:ext cx="891987" cy="263899"/>
            <a:chOff x="5061203" y="2090927"/>
            <a:chExt cx="1010919" cy="299085"/>
          </a:xfrm>
        </p:grpSpPr>
        <p:sp>
          <p:nvSpPr>
            <p:cNvPr id="6" name="object 6"/>
            <p:cNvSpPr/>
            <p:nvPr/>
          </p:nvSpPr>
          <p:spPr>
            <a:xfrm>
              <a:off x="5061203" y="2090927"/>
              <a:ext cx="934719" cy="292735"/>
            </a:xfrm>
            <a:custGeom>
              <a:avLst/>
              <a:gdLst/>
              <a:ahLst/>
              <a:cxnLst/>
              <a:rect l="l" t="t" r="r" b="b"/>
              <a:pathLst>
                <a:path w="934720" h="292735">
                  <a:moveTo>
                    <a:pt x="839724" y="292608"/>
                  </a:moveTo>
                  <a:lnTo>
                    <a:pt x="836676" y="281940"/>
                  </a:lnTo>
                  <a:lnTo>
                    <a:pt x="852939" y="273915"/>
                  </a:lnTo>
                  <a:lnTo>
                    <a:pt x="867346" y="263461"/>
                  </a:lnTo>
                  <a:lnTo>
                    <a:pt x="897135" y="215503"/>
                  </a:lnTo>
                  <a:lnTo>
                    <a:pt x="905660" y="170830"/>
                  </a:lnTo>
                  <a:lnTo>
                    <a:pt x="906780" y="144780"/>
                  </a:lnTo>
                  <a:lnTo>
                    <a:pt x="905660" y="119634"/>
                  </a:lnTo>
                  <a:lnTo>
                    <a:pt x="897135" y="76200"/>
                  </a:lnTo>
                  <a:lnTo>
                    <a:pt x="879729" y="42195"/>
                  </a:lnTo>
                  <a:lnTo>
                    <a:pt x="835152" y="12192"/>
                  </a:lnTo>
                  <a:lnTo>
                    <a:pt x="839724" y="0"/>
                  </a:lnTo>
                  <a:lnTo>
                    <a:pt x="879919" y="18288"/>
                  </a:lnTo>
                  <a:lnTo>
                    <a:pt x="909828" y="50292"/>
                  </a:lnTo>
                  <a:lnTo>
                    <a:pt x="927735" y="94869"/>
                  </a:lnTo>
                  <a:lnTo>
                    <a:pt x="934212" y="146304"/>
                  </a:lnTo>
                  <a:lnTo>
                    <a:pt x="932545" y="173521"/>
                  </a:lnTo>
                  <a:lnTo>
                    <a:pt x="920067" y="221099"/>
                  </a:lnTo>
                  <a:lnTo>
                    <a:pt x="896088" y="260032"/>
                  </a:lnTo>
                  <a:lnTo>
                    <a:pt x="861179" y="285178"/>
                  </a:lnTo>
                  <a:lnTo>
                    <a:pt x="839724" y="292608"/>
                  </a:lnTo>
                  <a:close/>
                </a:path>
                <a:path w="934720" h="292735">
                  <a:moveTo>
                    <a:pt x="92964" y="292608"/>
                  </a:moveTo>
                  <a:lnTo>
                    <a:pt x="52959" y="274320"/>
                  </a:lnTo>
                  <a:lnTo>
                    <a:pt x="24384" y="242316"/>
                  </a:lnTo>
                  <a:lnTo>
                    <a:pt x="5905" y="198310"/>
                  </a:lnTo>
                  <a:lnTo>
                    <a:pt x="0" y="146304"/>
                  </a:lnTo>
                  <a:lnTo>
                    <a:pt x="1469" y="119634"/>
                  </a:lnTo>
                  <a:lnTo>
                    <a:pt x="13501" y="71723"/>
                  </a:lnTo>
                  <a:lnTo>
                    <a:pt x="37242" y="32575"/>
                  </a:lnTo>
                  <a:lnTo>
                    <a:pt x="71532" y="7429"/>
                  </a:lnTo>
                  <a:lnTo>
                    <a:pt x="92964" y="0"/>
                  </a:lnTo>
                  <a:lnTo>
                    <a:pt x="97536" y="12192"/>
                  </a:lnTo>
                  <a:lnTo>
                    <a:pt x="80414" y="19335"/>
                  </a:lnTo>
                  <a:lnTo>
                    <a:pt x="65722" y="29337"/>
                  </a:lnTo>
                  <a:lnTo>
                    <a:pt x="36195" y="76200"/>
                  </a:lnTo>
                  <a:lnTo>
                    <a:pt x="27046" y="119729"/>
                  </a:lnTo>
                  <a:lnTo>
                    <a:pt x="25908" y="144780"/>
                  </a:lnTo>
                  <a:lnTo>
                    <a:pt x="27051" y="170830"/>
                  </a:lnTo>
                  <a:lnTo>
                    <a:pt x="36195" y="215503"/>
                  </a:lnTo>
                  <a:lnTo>
                    <a:pt x="53601" y="250436"/>
                  </a:lnTo>
                  <a:lnTo>
                    <a:pt x="97536" y="281940"/>
                  </a:lnTo>
                  <a:lnTo>
                    <a:pt x="92964" y="292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60073" y="2113787"/>
              <a:ext cx="302704" cy="275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97067" y="2289047"/>
              <a:ext cx="45720" cy="79375"/>
            </a:xfrm>
            <a:custGeom>
              <a:avLst/>
              <a:gdLst/>
              <a:ahLst/>
              <a:cxnLst/>
              <a:rect l="l" t="t" r="r" b="b"/>
              <a:pathLst>
                <a:path w="45720" h="79375">
                  <a:moveTo>
                    <a:pt x="8286" y="79248"/>
                  </a:moveTo>
                  <a:lnTo>
                    <a:pt x="0" y="69723"/>
                  </a:lnTo>
                  <a:lnTo>
                    <a:pt x="5334" y="64769"/>
                  </a:lnTo>
                  <a:lnTo>
                    <a:pt x="9144" y="60293"/>
                  </a:lnTo>
                  <a:lnTo>
                    <a:pt x="14001" y="52292"/>
                  </a:lnTo>
                  <a:lnTo>
                    <a:pt x="15716" y="47815"/>
                  </a:lnTo>
                  <a:lnTo>
                    <a:pt x="17811" y="37528"/>
                  </a:lnTo>
                  <a:lnTo>
                    <a:pt x="18288" y="31242"/>
                  </a:lnTo>
                  <a:lnTo>
                    <a:pt x="18288" y="15621"/>
                  </a:lnTo>
                  <a:lnTo>
                    <a:pt x="17811" y="7810"/>
                  </a:lnTo>
                  <a:lnTo>
                    <a:pt x="16764" y="0"/>
                  </a:lnTo>
                  <a:lnTo>
                    <a:pt x="43529" y="0"/>
                  </a:lnTo>
                  <a:lnTo>
                    <a:pt x="45053" y="7429"/>
                  </a:lnTo>
                  <a:lnTo>
                    <a:pt x="45720" y="14573"/>
                  </a:lnTo>
                  <a:lnTo>
                    <a:pt x="45720" y="28956"/>
                  </a:lnTo>
                  <a:lnTo>
                    <a:pt x="26007" y="64138"/>
                  </a:lnTo>
                  <a:lnTo>
                    <a:pt x="14967" y="73997"/>
                  </a:lnTo>
                  <a:lnTo>
                    <a:pt x="8286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5627465" y="2113787"/>
              <a:ext cx="231552" cy="2758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25895" y="2289047"/>
              <a:ext cx="45720" cy="79375"/>
            </a:xfrm>
            <a:custGeom>
              <a:avLst/>
              <a:gdLst/>
              <a:ahLst/>
              <a:cxnLst/>
              <a:rect l="l" t="t" r="r" b="b"/>
              <a:pathLst>
                <a:path w="45720" h="79375">
                  <a:moveTo>
                    <a:pt x="8286" y="79248"/>
                  </a:moveTo>
                  <a:lnTo>
                    <a:pt x="0" y="69723"/>
                  </a:lnTo>
                  <a:lnTo>
                    <a:pt x="5334" y="64769"/>
                  </a:lnTo>
                  <a:lnTo>
                    <a:pt x="9144" y="60293"/>
                  </a:lnTo>
                  <a:lnTo>
                    <a:pt x="14001" y="52292"/>
                  </a:lnTo>
                  <a:lnTo>
                    <a:pt x="15716" y="47815"/>
                  </a:lnTo>
                  <a:lnTo>
                    <a:pt x="17811" y="37528"/>
                  </a:lnTo>
                  <a:lnTo>
                    <a:pt x="18288" y="31242"/>
                  </a:lnTo>
                  <a:lnTo>
                    <a:pt x="18288" y="15621"/>
                  </a:lnTo>
                  <a:lnTo>
                    <a:pt x="17811" y="7810"/>
                  </a:lnTo>
                  <a:lnTo>
                    <a:pt x="16764" y="0"/>
                  </a:lnTo>
                  <a:lnTo>
                    <a:pt x="43529" y="0"/>
                  </a:lnTo>
                  <a:lnTo>
                    <a:pt x="45053" y="7429"/>
                  </a:lnTo>
                  <a:lnTo>
                    <a:pt x="45720" y="14573"/>
                  </a:lnTo>
                  <a:lnTo>
                    <a:pt x="45720" y="28956"/>
                  </a:lnTo>
                  <a:lnTo>
                    <a:pt x="26007" y="64138"/>
                  </a:lnTo>
                  <a:lnTo>
                    <a:pt x="14967" y="73997"/>
                  </a:lnTo>
                  <a:lnTo>
                    <a:pt x="8286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77840" y="1844936"/>
            <a:ext cx="905435" cy="263899"/>
            <a:chOff x="6169152" y="2090927"/>
            <a:chExt cx="1026160" cy="299085"/>
          </a:xfrm>
        </p:grpSpPr>
        <p:sp>
          <p:nvSpPr>
            <p:cNvPr id="12" name="object 12"/>
            <p:cNvSpPr/>
            <p:nvPr/>
          </p:nvSpPr>
          <p:spPr>
            <a:xfrm>
              <a:off x="6169152" y="2090927"/>
              <a:ext cx="951230" cy="292735"/>
            </a:xfrm>
            <a:custGeom>
              <a:avLst/>
              <a:gdLst/>
              <a:ahLst/>
              <a:cxnLst/>
              <a:rect l="l" t="t" r="r" b="b"/>
              <a:pathLst>
                <a:path w="951229" h="292735">
                  <a:moveTo>
                    <a:pt x="856488" y="292608"/>
                  </a:moveTo>
                  <a:lnTo>
                    <a:pt x="853440" y="281940"/>
                  </a:lnTo>
                  <a:lnTo>
                    <a:pt x="869703" y="273915"/>
                  </a:lnTo>
                  <a:lnTo>
                    <a:pt x="884110" y="263461"/>
                  </a:lnTo>
                  <a:lnTo>
                    <a:pt x="913899" y="215503"/>
                  </a:lnTo>
                  <a:lnTo>
                    <a:pt x="922424" y="170830"/>
                  </a:lnTo>
                  <a:lnTo>
                    <a:pt x="923544" y="144780"/>
                  </a:lnTo>
                  <a:lnTo>
                    <a:pt x="922424" y="119634"/>
                  </a:lnTo>
                  <a:lnTo>
                    <a:pt x="913899" y="76200"/>
                  </a:lnTo>
                  <a:lnTo>
                    <a:pt x="896493" y="42195"/>
                  </a:lnTo>
                  <a:lnTo>
                    <a:pt x="851916" y="12192"/>
                  </a:lnTo>
                  <a:lnTo>
                    <a:pt x="856488" y="0"/>
                  </a:lnTo>
                  <a:lnTo>
                    <a:pt x="896683" y="18288"/>
                  </a:lnTo>
                  <a:lnTo>
                    <a:pt x="926592" y="50292"/>
                  </a:lnTo>
                  <a:lnTo>
                    <a:pt x="944499" y="94869"/>
                  </a:lnTo>
                  <a:lnTo>
                    <a:pt x="950976" y="146304"/>
                  </a:lnTo>
                  <a:lnTo>
                    <a:pt x="949309" y="173521"/>
                  </a:lnTo>
                  <a:lnTo>
                    <a:pt x="936831" y="221099"/>
                  </a:lnTo>
                  <a:lnTo>
                    <a:pt x="912852" y="260032"/>
                  </a:lnTo>
                  <a:lnTo>
                    <a:pt x="877943" y="285178"/>
                  </a:lnTo>
                  <a:lnTo>
                    <a:pt x="856488" y="292608"/>
                  </a:lnTo>
                  <a:close/>
                </a:path>
                <a:path w="951229" h="292735">
                  <a:moveTo>
                    <a:pt x="92964" y="292608"/>
                  </a:moveTo>
                  <a:lnTo>
                    <a:pt x="52959" y="274320"/>
                  </a:lnTo>
                  <a:lnTo>
                    <a:pt x="24384" y="242316"/>
                  </a:lnTo>
                  <a:lnTo>
                    <a:pt x="5905" y="198310"/>
                  </a:lnTo>
                  <a:lnTo>
                    <a:pt x="0" y="146304"/>
                  </a:lnTo>
                  <a:lnTo>
                    <a:pt x="1469" y="119634"/>
                  </a:lnTo>
                  <a:lnTo>
                    <a:pt x="13501" y="71723"/>
                  </a:lnTo>
                  <a:lnTo>
                    <a:pt x="37242" y="32575"/>
                  </a:lnTo>
                  <a:lnTo>
                    <a:pt x="71532" y="7429"/>
                  </a:lnTo>
                  <a:lnTo>
                    <a:pt x="92964" y="0"/>
                  </a:lnTo>
                  <a:lnTo>
                    <a:pt x="97536" y="12192"/>
                  </a:lnTo>
                  <a:lnTo>
                    <a:pt x="80414" y="19335"/>
                  </a:lnTo>
                  <a:lnTo>
                    <a:pt x="65722" y="29337"/>
                  </a:lnTo>
                  <a:lnTo>
                    <a:pt x="36195" y="76200"/>
                  </a:lnTo>
                  <a:lnTo>
                    <a:pt x="27046" y="119729"/>
                  </a:lnTo>
                  <a:lnTo>
                    <a:pt x="25908" y="144780"/>
                  </a:lnTo>
                  <a:lnTo>
                    <a:pt x="27051" y="170830"/>
                  </a:lnTo>
                  <a:lnTo>
                    <a:pt x="36195" y="215503"/>
                  </a:lnTo>
                  <a:lnTo>
                    <a:pt x="53601" y="250436"/>
                  </a:lnTo>
                  <a:lnTo>
                    <a:pt x="97536" y="281940"/>
                  </a:lnTo>
                  <a:lnTo>
                    <a:pt x="92964" y="292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269545" y="2113787"/>
              <a:ext cx="307086" cy="2758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614160" y="2289047"/>
              <a:ext cx="45720" cy="79375"/>
            </a:xfrm>
            <a:custGeom>
              <a:avLst/>
              <a:gdLst/>
              <a:ahLst/>
              <a:cxnLst/>
              <a:rect l="l" t="t" r="r" b="b"/>
              <a:pathLst>
                <a:path w="45720" h="79375">
                  <a:moveTo>
                    <a:pt x="8286" y="79248"/>
                  </a:moveTo>
                  <a:lnTo>
                    <a:pt x="0" y="69723"/>
                  </a:lnTo>
                  <a:lnTo>
                    <a:pt x="5334" y="64769"/>
                  </a:lnTo>
                  <a:lnTo>
                    <a:pt x="9144" y="60293"/>
                  </a:lnTo>
                  <a:lnTo>
                    <a:pt x="14001" y="52292"/>
                  </a:lnTo>
                  <a:lnTo>
                    <a:pt x="15716" y="47815"/>
                  </a:lnTo>
                  <a:lnTo>
                    <a:pt x="17811" y="37528"/>
                  </a:lnTo>
                  <a:lnTo>
                    <a:pt x="18288" y="31242"/>
                  </a:lnTo>
                  <a:lnTo>
                    <a:pt x="18288" y="15621"/>
                  </a:lnTo>
                  <a:lnTo>
                    <a:pt x="17811" y="7810"/>
                  </a:lnTo>
                  <a:lnTo>
                    <a:pt x="16764" y="0"/>
                  </a:lnTo>
                  <a:lnTo>
                    <a:pt x="43529" y="0"/>
                  </a:lnTo>
                  <a:lnTo>
                    <a:pt x="45053" y="7429"/>
                  </a:lnTo>
                  <a:lnTo>
                    <a:pt x="45720" y="14573"/>
                  </a:lnTo>
                  <a:lnTo>
                    <a:pt x="45720" y="28956"/>
                  </a:lnTo>
                  <a:lnTo>
                    <a:pt x="26007" y="64138"/>
                  </a:lnTo>
                  <a:lnTo>
                    <a:pt x="14967" y="73997"/>
                  </a:lnTo>
                  <a:lnTo>
                    <a:pt x="8286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6744557" y="2113787"/>
              <a:ext cx="235934" cy="2758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149084" y="2289047"/>
              <a:ext cx="45720" cy="79375"/>
            </a:xfrm>
            <a:custGeom>
              <a:avLst/>
              <a:gdLst/>
              <a:ahLst/>
              <a:cxnLst/>
              <a:rect l="l" t="t" r="r" b="b"/>
              <a:pathLst>
                <a:path w="45720" h="79375">
                  <a:moveTo>
                    <a:pt x="8286" y="79248"/>
                  </a:moveTo>
                  <a:lnTo>
                    <a:pt x="0" y="69723"/>
                  </a:lnTo>
                  <a:lnTo>
                    <a:pt x="5334" y="64769"/>
                  </a:lnTo>
                  <a:lnTo>
                    <a:pt x="9144" y="60293"/>
                  </a:lnTo>
                  <a:lnTo>
                    <a:pt x="14001" y="52292"/>
                  </a:lnTo>
                  <a:lnTo>
                    <a:pt x="15716" y="47815"/>
                  </a:lnTo>
                  <a:lnTo>
                    <a:pt x="17811" y="37528"/>
                  </a:lnTo>
                  <a:lnTo>
                    <a:pt x="18288" y="31242"/>
                  </a:lnTo>
                  <a:lnTo>
                    <a:pt x="18288" y="15621"/>
                  </a:lnTo>
                  <a:lnTo>
                    <a:pt x="17811" y="7810"/>
                  </a:lnTo>
                  <a:lnTo>
                    <a:pt x="16764" y="0"/>
                  </a:lnTo>
                  <a:lnTo>
                    <a:pt x="43529" y="0"/>
                  </a:lnTo>
                  <a:lnTo>
                    <a:pt x="45053" y="7429"/>
                  </a:lnTo>
                  <a:lnTo>
                    <a:pt x="45720" y="14573"/>
                  </a:lnTo>
                  <a:lnTo>
                    <a:pt x="45720" y="28956"/>
                  </a:lnTo>
                  <a:lnTo>
                    <a:pt x="26007" y="64138"/>
                  </a:lnTo>
                  <a:lnTo>
                    <a:pt x="14967" y="73997"/>
                  </a:lnTo>
                  <a:lnTo>
                    <a:pt x="8286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7"/>
          <p:cNvSpPr/>
          <p:nvPr/>
        </p:nvSpPr>
        <p:spPr>
          <a:xfrm>
            <a:off x="6576945" y="2019747"/>
            <a:ext cx="163046" cy="32497"/>
          </a:xfrm>
          <a:custGeom>
            <a:avLst/>
            <a:gdLst/>
            <a:ahLst/>
            <a:cxnLst/>
            <a:rect l="l" t="t" r="r" b="b"/>
            <a:pathLst>
              <a:path w="184784" h="36830">
                <a:moveTo>
                  <a:pt x="32004" y="0"/>
                </a:moveTo>
                <a:lnTo>
                  <a:pt x="0" y="0"/>
                </a:lnTo>
                <a:lnTo>
                  <a:pt x="0" y="36588"/>
                </a:lnTo>
                <a:lnTo>
                  <a:pt x="32004" y="36588"/>
                </a:lnTo>
                <a:lnTo>
                  <a:pt x="32004" y="0"/>
                </a:lnTo>
                <a:close/>
              </a:path>
              <a:path w="184784" h="36830">
                <a:moveTo>
                  <a:pt x="108216" y="0"/>
                </a:moveTo>
                <a:lnTo>
                  <a:pt x="76212" y="0"/>
                </a:lnTo>
                <a:lnTo>
                  <a:pt x="76212" y="36588"/>
                </a:lnTo>
                <a:lnTo>
                  <a:pt x="108216" y="36588"/>
                </a:lnTo>
                <a:lnTo>
                  <a:pt x="108216" y="0"/>
                </a:lnTo>
                <a:close/>
              </a:path>
              <a:path w="184784" h="36830">
                <a:moveTo>
                  <a:pt x="184416" y="0"/>
                </a:moveTo>
                <a:lnTo>
                  <a:pt x="152412" y="0"/>
                </a:lnTo>
                <a:lnTo>
                  <a:pt x="152412" y="36588"/>
                </a:lnTo>
                <a:lnTo>
                  <a:pt x="184416" y="36588"/>
                </a:lnTo>
                <a:lnTo>
                  <a:pt x="184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802867" y="2019749"/>
            <a:ext cx="40341" cy="70037"/>
          </a:xfrm>
          <a:custGeom>
            <a:avLst/>
            <a:gdLst/>
            <a:ahLst/>
            <a:cxnLst/>
            <a:rect l="l" t="t" r="r" b="b"/>
            <a:pathLst>
              <a:path w="45720" h="79375">
                <a:moveTo>
                  <a:pt x="8286" y="79248"/>
                </a:moveTo>
                <a:lnTo>
                  <a:pt x="0" y="69723"/>
                </a:lnTo>
                <a:lnTo>
                  <a:pt x="5334" y="64769"/>
                </a:lnTo>
                <a:lnTo>
                  <a:pt x="9144" y="60293"/>
                </a:lnTo>
                <a:lnTo>
                  <a:pt x="14001" y="52292"/>
                </a:lnTo>
                <a:lnTo>
                  <a:pt x="15716" y="47815"/>
                </a:lnTo>
                <a:lnTo>
                  <a:pt x="17811" y="37528"/>
                </a:lnTo>
                <a:lnTo>
                  <a:pt x="18288" y="31242"/>
                </a:lnTo>
                <a:lnTo>
                  <a:pt x="18288" y="15621"/>
                </a:lnTo>
                <a:lnTo>
                  <a:pt x="17811" y="7810"/>
                </a:lnTo>
                <a:lnTo>
                  <a:pt x="16764" y="0"/>
                </a:lnTo>
                <a:lnTo>
                  <a:pt x="43529" y="0"/>
                </a:lnTo>
                <a:lnTo>
                  <a:pt x="45053" y="7429"/>
                </a:lnTo>
                <a:lnTo>
                  <a:pt x="45720" y="14573"/>
                </a:lnTo>
                <a:lnTo>
                  <a:pt x="45720" y="28956"/>
                </a:lnTo>
                <a:lnTo>
                  <a:pt x="26007" y="64138"/>
                </a:lnTo>
                <a:lnTo>
                  <a:pt x="14967" y="73997"/>
                </a:lnTo>
                <a:lnTo>
                  <a:pt x="8286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9" name="object 19"/>
          <p:cNvGrpSpPr/>
          <p:nvPr/>
        </p:nvGrpSpPr>
        <p:grpSpPr>
          <a:xfrm>
            <a:off x="6929269" y="1854349"/>
            <a:ext cx="475129" cy="259976"/>
            <a:chOff x="7700771" y="2101595"/>
            <a:chExt cx="538480" cy="294640"/>
          </a:xfrm>
        </p:grpSpPr>
        <p:sp>
          <p:nvSpPr>
            <p:cNvPr id="20" name="object 20"/>
            <p:cNvSpPr/>
            <p:nvPr/>
          </p:nvSpPr>
          <p:spPr>
            <a:xfrm>
              <a:off x="7700771" y="2101595"/>
              <a:ext cx="98425" cy="294640"/>
            </a:xfrm>
            <a:custGeom>
              <a:avLst/>
              <a:gdLst/>
              <a:ahLst/>
              <a:cxnLst/>
              <a:rect l="l" t="t" r="r" b="b"/>
              <a:pathLst>
                <a:path w="98425" h="294639">
                  <a:moveTo>
                    <a:pt x="94297" y="294132"/>
                  </a:moveTo>
                  <a:lnTo>
                    <a:pt x="54137" y="275355"/>
                  </a:lnTo>
                  <a:lnTo>
                    <a:pt x="24479" y="242792"/>
                  </a:lnTo>
                  <a:lnTo>
                    <a:pt x="6131" y="199191"/>
                  </a:lnTo>
                  <a:lnTo>
                    <a:pt x="0" y="147161"/>
                  </a:lnTo>
                  <a:lnTo>
                    <a:pt x="1535" y="120300"/>
                  </a:lnTo>
                  <a:lnTo>
                    <a:pt x="13823" y="72580"/>
                  </a:lnTo>
                  <a:lnTo>
                    <a:pt x="38147" y="33647"/>
                  </a:lnTo>
                  <a:lnTo>
                    <a:pt x="73009" y="7786"/>
                  </a:lnTo>
                  <a:lnTo>
                    <a:pt x="94297" y="0"/>
                  </a:lnTo>
                  <a:lnTo>
                    <a:pt x="98393" y="12001"/>
                  </a:lnTo>
                  <a:lnTo>
                    <a:pt x="81496" y="19428"/>
                  </a:lnTo>
                  <a:lnTo>
                    <a:pt x="66948" y="29694"/>
                  </a:lnTo>
                  <a:lnTo>
                    <a:pt x="37236" y="77124"/>
                  </a:lnTo>
                  <a:lnTo>
                    <a:pt x="28521" y="120596"/>
                  </a:lnTo>
                  <a:lnTo>
                    <a:pt x="27432" y="145637"/>
                  </a:lnTo>
                  <a:lnTo>
                    <a:pt x="28521" y="171641"/>
                  </a:lnTo>
                  <a:lnTo>
                    <a:pt x="37236" y="216400"/>
                  </a:lnTo>
                  <a:lnTo>
                    <a:pt x="54721" y="251297"/>
                  </a:lnTo>
                  <a:lnTo>
                    <a:pt x="98012" y="282225"/>
                  </a:lnTo>
                  <a:lnTo>
                    <a:pt x="94297" y="294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801165" y="2113787"/>
              <a:ext cx="361664" cy="2758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8193023" y="2289047"/>
              <a:ext cx="45720" cy="79375"/>
            </a:xfrm>
            <a:custGeom>
              <a:avLst/>
              <a:gdLst/>
              <a:ahLst/>
              <a:cxnLst/>
              <a:rect l="l" t="t" r="r" b="b"/>
              <a:pathLst>
                <a:path w="45720" h="79375">
                  <a:moveTo>
                    <a:pt x="8286" y="79248"/>
                  </a:moveTo>
                  <a:lnTo>
                    <a:pt x="0" y="69723"/>
                  </a:lnTo>
                  <a:lnTo>
                    <a:pt x="5334" y="64769"/>
                  </a:lnTo>
                  <a:lnTo>
                    <a:pt x="9144" y="60293"/>
                  </a:lnTo>
                  <a:lnTo>
                    <a:pt x="14001" y="52292"/>
                  </a:lnTo>
                  <a:lnTo>
                    <a:pt x="15716" y="47815"/>
                  </a:lnTo>
                  <a:lnTo>
                    <a:pt x="17811" y="37528"/>
                  </a:lnTo>
                  <a:lnTo>
                    <a:pt x="18288" y="31242"/>
                  </a:lnTo>
                  <a:lnTo>
                    <a:pt x="18288" y="15621"/>
                  </a:lnTo>
                  <a:lnTo>
                    <a:pt x="17811" y="7810"/>
                  </a:lnTo>
                  <a:lnTo>
                    <a:pt x="16764" y="0"/>
                  </a:lnTo>
                  <a:lnTo>
                    <a:pt x="43529" y="0"/>
                  </a:lnTo>
                  <a:lnTo>
                    <a:pt x="45053" y="7429"/>
                  </a:lnTo>
                  <a:lnTo>
                    <a:pt x="45720" y="14573"/>
                  </a:lnTo>
                  <a:lnTo>
                    <a:pt x="45720" y="28956"/>
                  </a:lnTo>
                  <a:lnTo>
                    <a:pt x="26007" y="64138"/>
                  </a:lnTo>
                  <a:lnTo>
                    <a:pt x="14967" y="73997"/>
                  </a:lnTo>
                  <a:lnTo>
                    <a:pt x="8286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478666" y="1854349"/>
            <a:ext cx="372035" cy="259976"/>
            <a:chOff x="8323421" y="2101595"/>
            <a:chExt cx="421640" cy="294640"/>
          </a:xfrm>
        </p:grpSpPr>
        <p:sp>
          <p:nvSpPr>
            <p:cNvPr id="24" name="object 24"/>
            <p:cNvSpPr/>
            <p:nvPr/>
          </p:nvSpPr>
          <p:spPr>
            <a:xfrm>
              <a:off x="8323421" y="2113787"/>
              <a:ext cx="290512" cy="2758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8646223" y="2101595"/>
              <a:ext cx="99060" cy="294640"/>
            </a:xfrm>
            <a:custGeom>
              <a:avLst/>
              <a:gdLst/>
              <a:ahLst/>
              <a:cxnLst/>
              <a:rect l="l" t="t" r="r" b="b"/>
              <a:pathLst>
                <a:path w="99059" h="294639">
                  <a:moveTo>
                    <a:pt x="4191" y="294132"/>
                  </a:moveTo>
                  <a:lnTo>
                    <a:pt x="476" y="282225"/>
                  </a:lnTo>
                  <a:lnTo>
                    <a:pt x="17192" y="274833"/>
                  </a:lnTo>
                  <a:lnTo>
                    <a:pt x="31623" y="264521"/>
                  </a:lnTo>
                  <a:lnTo>
                    <a:pt x="61251" y="216400"/>
                  </a:lnTo>
                  <a:lnTo>
                    <a:pt x="69967" y="171641"/>
                  </a:lnTo>
                  <a:lnTo>
                    <a:pt x="71056" y="145637"/>
                  </a:lnTo>
                  <a:lnTo>
                    <a:pt x="69981" y="120596"/>
                  </a:lnTo>
                  <a:lnTo>
                    <a:pt x="61332" y="77124"/>
                  </a:lnTo>
                  <a:lnTo>
                    <a:pt x="43880" y="42782"/>
                  </a:lnTo>
                  <a:lnTo>
                    <a:pt x="0" y="12001"/>
                  </a:lnTo>
                  <a:lnTo>
                    <a:pt x="4191" y="0"/>
                  </a:lnTo>
                  <a:lnTo>
                    <a:pt x="44196" y="19002"/>
                  </a:lnTo>
                  <a:lnTo>
                    <a:pt x="73914" y="51720"/>
                  </a:lnTo>
                  <a:lnTo>
                    <a:pt x="92344" y="95440"/>
                  </a:lnTo>
                  <a:lnTo>
                    <a:pt x="98488" y="147161"/>
                  </a:lnTo>
                  <a:lnTo>
                    <a:pt x="96967" y="174239"/>
                  </a:lnTo>
                  <a:lnTo>
                    <a:pt x="84745" y="222036"/>
                  </a:lnTo>
                  <a:lnTo>
                    <a:pt x="60488" y="260793"/>
                  </a:lnTo>
                  <a:lnTo>
                    <a:pt x="25588" y="286471"/>
                  </a:lnTo>
                  <a:lnTo>
                    <a:pt x="4191" y="294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15844" y="2157733"/>
            <a:ext cx="159684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spc="-4" dirty="0">
                <a:latin typeface="Arial"/>
                <a:cs typeface="Arial"/>
              </a:rPr>
              <a:t>–</a:t>
            </a:r>
            <a:endParaRPr sz="1941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92336" y="2251038"/>
            <a:ext cx="133966" cy="1640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 txBox="1"/>
          <p:nvPr/>
        </p:nvSpPr>
        <p:spPr>
          <a:xfrm>
            <a:off x="1976298" y="2273477"/>
            <a:ext cx="85725" cy="229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412" spc="101" dirty="0">
                <a:latin typeface="Times New Roman"/>
                <a:cs typeface="Times New Roman"/>
              </a:rPr>
              <a:t>i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53289" y="2311549"/>
            <a:ext cx="148478" cy="67796"/>
          </a:xfrm>
          <a:custGeom>
            <a:avLst/>
            <a:gdLst/>
            <a:ahLst/>
            <a:cxnLst/>
            <a:rect l="l" t="t" r="r" b="b"/>
            <a:pathLst>
              <a:path w="168275" h="76835">
                <a:moveTo>
                  <a:pt x="167741" y="57924"/>
                </a:moveTo>
                <a:lnTo>
                  <a:pt x="0" y="57924"/>
                </a:lnTo>
                <a:lnTo>
                  <a:pt x="0" y="76212"/>
                </a:lnTo>
                <a:lnTo>
                  <a:pt x="167741" y="76212"/>
                </a:lnTo>
                <a:lnTo>
                  <a:pt x="167741" y="57924"/>
                </a:lnTo>
                <a:close/>
              </a:path>
              <a:path w="168275" h="76835">
                <a:moveTo>
                  <a:pt x="167741" y="0"/>
                </a:moveTo>
                <a:lnTo>
                  <a:pt x="0" y="0"/>
                </a:lnTo>
                <a:lnTo>
                  <a:pt x="0" y="18288"/>
                </a:lnTo>
                <a:lnTo>
                  <a:pt x="167741" y="18288"/>
                </a:lnTo>
                <a:lnTo>
                  <a:pt x="167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2404749" y="2268070"/>
            <a:ext cx="148478" cy="153521"/>
          </a:xfrm>
          <a:custGeom>
            <a:avLst/>
            <a:gdLst/>
            <a:ahLst/>
            <a:cxnLst/>
            <a:rect l="l" t="t" r="r" b="b"/>
            <a:pathLst>
              <a:path w="168275" h="173989">
                <a:moveTo>
                  <a:pt x="167728" y="78740"/>
                </a:moveTo>
                <a:lnTo>
                  <a:pt x="93535" y="78740"/>
                </a:lnTo>
                <a:lnTo>
                  <a:pt x="93535" y="0"/>
                </a:lnTo>
                <a:lnTo>
                  <a:pt x="74193" y="0"/>
                </a:lnTo>
                <a:lnTo>
                  <a:pt x="74193" y="78740"/>
                </a:lnTo>
                <a:lnTo>
                  <a:pt x="0" y="78740"/>
                </a:lnTo>
                <a:lnTo>
                  <a:pt x="0" y="96520"/>
                </a:lnTo>
                <a:lnTo>
                  <a:pt x="74193" y="96520"/>
                </a:lnTo>
                <a:lnTo>
                  <a:pt x="74193" y="173990"/>
                </a:lnTo>
                <a:lnTo>
                  <a:pt x="93535" y="173990"/>
                </a:lnTo>
                <a:lnTo>
                  <a:pt x="93535" y="96520"/>
                </a:lnTo>
                <a:lnTo>
                  <a:pt x="167728" y="96520"/>
                </a:lnTo>
                <a:lnTo>
                  <a:pt x="167728" y="7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2592593" y="2249692"/>
            <a:ext cx="95474" cy="1653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 txBox="1"/>
          <p:nvPr/>
        </p:nvSpPr>
        <p:spPr>
          <a:xfrm>
            <a:off x="2503447" y="1691760"/>
            <a:ext cx="2017059" cy="783148"/>
          </a:xfrm>
          <a:prstGeom prst="rect">
            <a:avLst/>
          </a:prstGeom>
        </p:spPr>
        <p:txBody>
          <a:bodyPr vert="horz" wrap="square" lIns="0" tIns="80122" rIns="0" bIns="0" rtlCol="0">
            <a:spAutoFit/>
          </a:bodyPr>
          <a:lstStyle/>
          <a:p>
            <a:pPr marL="11206">
              <a:spcBef>
                <a:spcPts val="631"/>
              </a:spcBef>
            </a:pPr>
            <a:r>
              <a:rPr sz="2206" spc="-9" dirty="0">
                <a:latin typeface="Carlito"/>
                <a:cs typeface="Carlito"/>
              </a:rPr>
              <a:t>training</a:t>
            </a:r>
            <a:r>
              <a:rPr sz="2206" spc="-26" dirty="0">
                <a:latin typeface="Carlito"/>
                <a:cs typeface="Carlito"/>
              </a:rPr>
              <a:t> </a:t>
            </a:r>
            <a:r>
              <a:rPr sz="2206" spc="-13" dirty="0">
                <a:latin typeface="Carlito"/>
                <a:cs typeface="Carlito"/>
              </a:rPr>
              <a:t>instances</a:t>
            </a:r>
            <a:endParaRPr sz="2206">
              <a:latin typeface="Carlito"/>
              <a:cs typeface="Carlito"/>
            </a:endParaRPr>
          </a:p>
          <a:p>
            <a:pPr marL="259430">
              <a:spcBef>
                <a:spcPts val="476"/>
              </a:spcBef>
            </a:pPr>
            <a:r>
              <a:rPr sz="1941" dirty="0">
                <a:latin typeface="Carlito"/>
                <a:cs typeface="Carlito"/>
              </a:rPr>
              <a:t>or</a:t>
            </a:r>
            <a:endParaRPr sz="1941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52903" y="2337098"/>
            <a:ext cx="148478" cy="16249"/>
          </a:xfrm>
          <a:custGeom>
            <a:avLst/>
            <a:gdLst/>
            <a:ahLst/>
            <a:cxnLst/>
            <a:rect l="l" t="t" r="r" b="b"/>
            <a:pathLst>
              <a:path w="168275" h="18414">
                <a:moveTo>
                  <a:pt x="167735" y="18287"/>
                </a:moveTo>
                <a:lnTo>
                  <a:pt x="0" y="18287"/>
                </a:lnTo>
                <a:lnTo>
                  <a:pt x="0" y="0"/>
                </a:lnTo>
                <a:lnTo>
                  <a:pt x="167735" y="0"/>
                </a:lnTo>
                <a:lnTo>
                  <a:pt x="16773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240742" y="2249692"/>
            <a:ext cx="95473" cy="1653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2551747" y="2881705"/>
            <a:ext cx="249331" cy="189940"/>
          </a:xfrm>
          <a:custGeom>
            <a:avLst/>
            <a:gdLst/>
            <a:ahLst/>
            <a:cxnLst/>
            <a:rect l="l" t="t" r="r" b="b"/>
            <a:pathLst>
              <a:path w="282575" h="215264">
                <a:moveTo>
                  <a:pt x="156781" y="214884"/>
                </a:moveTo>
                <a:lnTo>
                  <a:pt x="132969" y="214884"/>
                </a:lnTo>
                <a:lnTo>
                  <a:pt x="133058" y="86824"/>
                </a:lnTo>
                <a:lnTo>
                  <a:pt x="133772" y="57925"/>
                </a:lnTo>
                <a:lnTo>
                  <a:pt x="134397" y="42957"/>
                </a:lnTo>
                <a:lnTo>
                  <a:pt x="132873" y="42957"/>
                </a:lnTo>
                <a:lnTo>
                  <a:pt x="50006" y="214884"/>
                </a:lnTo>
                <a:lnTo>
                  <a:pt x="25717" y="214884"/>
                </a:lnTo>
                <a:lnTo>
                  <a:pt x="18097" y="32956"/>
                </a:lnTo>
                <a:lnTo>
                  <a:pt x="17144" y="26384"/>
                </a:lnTo>
                <a:lnTo>
                  <a:pt x="0" y="7715"/>
                </a:lnTo>
                <a:lnTo>
                  <a:pt x="1714" y="0"/>
                </a:lnTo>
                <a:lnTo>
                  <a:pt x="66293" y="0"/>
                </a:lnTo>
                <a:lnTo>
                  <a:pt x="64579" y="7620"/>
                </a:lnTo>
                <a:lnTo>
                  <a:pt x="60007" y="8001"/>
                </a:lnTo>
                <a:lnTo>
                  <a:pt x="56387" y="9429"/>
                </a:lnTo>
                <a:lnTo>
                  <a:pt x="51053" y="14287"/>
                </a:lnTo>
                <a:lnTo>
                  <a:pt x="49244" y="17621"/>
                </a:lnTo>
                <a:lnTo>
                  <a:pt x="47148" y="26098"/>
                </a:lnTo>
                <a:lnTo>
                  <a:pt x="46577" y="32099"/>
                </a:lnTo>
                <a:lnTo>
                  <a:pt x="46767" y="50768"/>
                </a:lnTo>
                <a:lnTo>
                  <a:pt x="48251" y="116483"/>
                </a:lnTo>
                <a:lnTo>
                  <a:pt x="48196" y="177736"/>
                </a:lnTo>
                <a:lnTo>
                  <a:pt x="49720" y="177736"/>
                </a:lnTo>
                <a:lnTo>
                  <a:pt x="135350" y="0"/>
                </a:lnTo>
                <a:lnTo>
                  <a:pt x="158686" y="0"/>
                </a:lnTo>
                <a:lnTo>
                  <a:pt x="158597" y="118546"/>
                </a:lnTo>
                <a:lnTo>
                  <a:pt x="157882" y="155303"/>
                </a:lnTo>
                <a:lnTo>
                  <a:pt x="157257" y="177736"/>
                </a:lnTo>
                <a:lnTo>
                  <a:pt x="158876" y="177736"/>
                </a:lnTo>
                <a:lnTo>
                  <a:pt x="223932" y="50958"/>
                </a:lnTo>
                <a:lnTo>
                  <a:pt x="226409" y="45624"/>
                </a:lnTo>
                <a:lnTo>
                  <a:pt x="231743" y="33242"/>
                </a:lnTo>
                <a:lnTo>
                  <a:pt x="232981" y="27813"/>
                </a:lnTo>
                <a:lnTo>
                  <a:pt x="232981" y="14668"/>
                </a:lnTo>
                <a:lnTo>
                  <a:pt x="227837" y="9429"/>
                </a:lnTo>
                <a:lnTo>
                  <a:pt x="217455" y="7620"/>
                </a:lnTo>
                <a:lnTo>
                  <a:pt x="219170" y="0"/>
                </a:lnTo>
                <a:lnTo>
                  <a:pt x="282511" y="0"/>
                </a:lnTo>
                <a:lnTo>
                  <a:pt x="280797" y="7620"/>
                </a:lnTo>
                <a:lnTo>
                  <a:pt x="276034" y="8382"/>
                </a:lnTo>
                <a:lnTo>
                  <a:pt x="271557" y="11049"/>
                </a:lnTo>
                <a:lnTo>
                  <a:pt x="249840" y="42576"/>
                </a:lnTo>
                <a:lnTo>
                  <a:pt x="156781" y="21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 txBox="1"/>
          <p:nvPr/>
        </p:nvSpPr>
        <p:spPr>
          <a:xfrm>
            <a:off x="1212429" y="2711309"/>
            <a:ext cx="4470026" cy="1224106"/>
          </a:xfrm>
          <a:prstGeom prst="rect">
            <a:avLst/>
          </a:prstGeom>
        </p:spPr>
        <p:txBody>
          <a:bodyPr vert="horz" wrap="square" lIns="0" tIns="76760" rIns="0" bIns="0" rtlCol="0">
            <a:spAutoFit/>
          </a:bodyPr>
          <a:lstStyle/>
          <a:p>
            <a:pPr marL="313781" indent="-303135">
              <a:spcBef>
                <a:spcPts val="604"/>
              </a:spcBef>
              <a:buFont typeface="Arial"/>
              <a:buChar char="•"/>
              <a:tabLst>
                <a:tab pos="313781" algn="l"/>
                <a:tab pos="314342" algn="l"/>
              </a:tabLst>
            </a:pPr>
            <a:r>
              <a:rPr sz="2206" spc="-9" dirty="0">
                <a:latin typeface="Carlito"/>
                <a:cs typeface="Carlito"/>
              </a:rPr>
              <a:t>Initialize</a:t>
            </a:r>
            <a:endParaRPr sz="2206">
              <a:latin typeface="Carlito"/>
              <a:cs typeface="Carlito"/>
            </a:endParaRPr>
          </a:p>
          <a:p>
            <a:pPr marL="313781" indent="-303135">
              <a:spcBef>
                <a:spcPts val="521"/>
              </a:spcBef>
              <a:buFont typeface="Arial"/>
              <a:buChar char="•"/>
              <a:tabLst>
                <a:tab pos="313781" algn="l"/>
                <a:tab pos="314342" algn="l"/>
              </a:tabLst>
            </a:pPr>
            <a:r>
              <a:rPr sz="2206" spc="-9" dirty="0">
                <a:latin typeface="Carlito"/>
                <a:cs typeface="Carlito"/>
              </a:rPr>
              <a:t>Cycle through </a:t>
            </a:r>
            <a:r>
              <a:rPr sz="2206" spc="-4" dirty="0">
                <a:latin typeface="Carlito"/>
                <a:cs typeface="Carlito"/>
              </a:rPr>
              <a:t>the </a:t>
            </a:r>
            <a:r>
              <a:rPr sz="2206" spc="-9" dirty="0">
                <a:latin typeface="Carlito"/>
                <a:cs typeface="Carlito"/>
              </a:rPr>
              <a:t>training</a:t>
            </a:r>
            <a:r>
              <a:rPr sz="2206" spc="4" dirty="0">
                <a:latin typeface="Carlito"/>
                <a:cs typeface="Carlito"/>
              </a:rPr>
              <a:t> </a:t>
            </a:r>
            <a:r>
              <a:rPr sz="2206" spc="-9" dirty="0">
                <a:latin typeface="Carlito"/>
                <a:cs typeface="Carlito"/>
              </a:rPr>
              <a:t>instances:</a:t>
            </a:r>
            <a:endParaRPr sz="2206">
              <a:latin typeface="Carlito"/>
              <a:cs typeface="Carlito"/>
            </a:endParaRPr>
          </a:p>
          <a:p>
            <a:pPr marL="313781" indent="-303135">
              <a:spcBef>
                <a:spcPts val="529"/>
              </a:spcBef>
              <a:buFont typeface="Arial"/>
              <a:buChar char="•"/>
              <a:tabLst>
                <a:tab pos="313781" algn="l"/>
                <a:tab pos="314342" algn="l"/>
              </a:tabLst>
            </a:pPr>
            <a:r>
              <a:rPr sz="2206" dirty="0">
                <a:latin typeface="Carlito"/>
                <a:cs typeface="Carlito"/>
              </a:rPr>
              <a:t>While </a:t>
            </a:r>
            <a:r>
              <a:rPr sz="2206" spc="-13" dirty="0">
                <a:latin typeface="Carlito"/>
                <a:cs typeface="Carlito"/>
              </a:rPr>
              <a:t>more </a:t>
            </a:r>
            <a:r>
              <a:rPr sz="2206" spc="-9" dirty="0">
                <a:latin typeface="Carlito"/>
                <a:cs typeface="Carlito"/>
              </a:rPr>
              <a:t>classification</a:t>
            </a:r>
            <a:r>
              <a:rPr sz="2206" spc="49" dirty="0">
                <a:latin typeface="Carlito"/>
                <a:cs typeface="Carlito"/>
              </a:rPr>
              <a:t> </a:t>
            </a:r>
            <a:r>
              <a:rPr sz="2206" spc="-13" dirty="0">
                <a:latin typeface="Carlito"/>
                <a:cs typeface="Carlito"/>
              </a:rPr>
              <a:t>errors</a:t>
            </a:r>
            <a:endParaRPr sz="2206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15845" y="3981223"/>
            <a:ext cx="602316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263913" algn="l"/>
              </a:tabLst>
            </a:pPr>
            <a:r>
              <a:rPr sz="1941" spc="-4" dirty="0">
                <a:latin typeface="Arial"/>
                <a:cs typeface="Arial"/>
              </a:rPr>
              <a:t>–	</a:t>
            </a:r>
            <a:r>
              <a:rPr sz="1941" spc="-26" dirty="0">
                <a:latin typeface="Carlito"/>
                <a:cs typeface="Carlito"/>
              </a:rPr>
              <a:t>F</a:t>
            </a:r>
            <a:r>
              <a:rPr sz="1941" dirty="0">
                <a:latin typeface="Carlito"/>
                <a:cs typeface="Carlito"/>
              </a:rPr>
              <a:t>o</a:t>
            </a:r>
            <a:r>
              <a:rPr sz="1941" spc="-4" dirty="0">
                <a:latin typeface="Carlito"/>
                <a:cs typeface="Carlito"/>
              </a:rPr>
              <a:t>r</a:t>
            </a:r>
            <a:endParaRPr sz="1941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78659" y="4077148"/>
            <a:ext cx="52668" cy="163046"/>
          </a:xfrm>
          <a:custGeom>
            <a:avLst/>
            <a:gdLst/>
            <a:ahLst/>
            <a:cxnLst/>
            <a:rect l="l" t="t" r="r" b="b"/>
            <a:pathLst>
              <a:path w="59689" h="184785">
                <a:moveTo>
                  <a:pt x="51563" y="25908"/>
                </a:moveTo>
                <a:lnTo>
                  <a:pt x="27464" y="25908"/>
                </a:lnTo>
                <a:lnTo>
                  <a:pt x="33656" y="0"/>
                </a:lnTo>
                <a:lnTo>
                  <a:pt x="57754" y="0"/>
                </a:lnTo>
                <a:lnTo>
                  <a:pt x="51563" y="25908"/>
                </a:lnTo>
                <a:close/>
              </a:path>
              <a:path w="59689" h="184785">
                <a:moveTo>
                  <a:pt x="26321" y="184404"/>
                </a:moveTo>
                <a:lnTo>
                  <a:pt x="13463" y="184404"/>
                </a:lnTo>
                <a:lnTo>
                  <a:pt x="8795" y="182403"/>
                </a:lnTo>
                <a:lnTo>
                  <a:pt x="5271" y="178022"/>
                </a:lnTo>
                <a:lnTo>
                  <a:pt x="1747" y="173831"/>
                </a:lnTo>
                <a:lnTo>
                  <a:pt x="0" y="168497"/>
                </a:lnTo>
                <a:lnTo>
                  <a:pt x="45" y="159067"/>
                </a:lnTo>
                <a:lnTo>
                  <a:pt x="184" y="156000"/>
                </a:lnTo>
                <a:lnTo>
                  <a:pt x="13939" y="90582"/>
                </a:lnTo>
                <a:lnTo>
                  <a:pt x="16034" y="81629"/>
                </a:lnTo>
                <a:lnTo>
                  <a:pt x="17082" y="74866"/>
                </a:lnTo>
                <a:lnTo>
                  <a:pt x="17082" y="66198"/>
                </a:lnTo>
                <a:lnTo>
                  <a:pt x="16130" y="63531"/>
                </a:lnTo>
                <a:lnTo>
                  <a:pt x="12224" y="60579"/>
                </a:lnTo>
                <a:lnTo>
                  <a:pt x="8319" y="59721"/>
                </a:lnTo>
                <a:lnTo>
                  <a:pt x="2604" y="59436"/>
                </a:lnTo>
                <a:lnTo>
                  <a:pt x="4128" y="53340"/>
                </a:lnTo>
                <a:lnTo>
                  <a:pt x="37370" y="51816"/>
                </a:lnTo>
                <a:lnTo>
                  <a:pt x="45371" y="51816"/>
                </a:lnTo>
                <a:lnTo>
                  <a:pt x="25750" y="138874"/>
                </a:lnTo>
                <a:lnTo>
                  <a:pt x="23845" y="147828"/>
                </a:lnTo>
                <a:lnTo>
                  <a:pt x="22797" y="154495"/>
                </a:lnTo>
                <a:lnTo>
                  <a:pt x="22797" y="162591"/>
                </a:lnTo>
                <a:lnTo>
                  <a:pt x="23464" y="165258"/>
                </a:lnTo>
                <a:lnTo>
                  <a:pt x="24607" y="166782"/>
                </a:lnTo>
                <a:lnTo>
                  <a:pt x="25750" y="168497"/>
                </a:lnTo>
                <a:lnTo>
                  <a:pt x="27655" y="169259"/>
                </a:lnTo>
                <a:lnTo>
                  <a:pt x="50502" y="169259"/>
                </a:lnTo>
                <a:lnTo>
                  <a:pt x="47598" y="172009"/>
                </a:lnTo>
                <a:lnTo>
                  <a:pt x="42500" y="176267"/>
                </a:lnTo>
                <a:lnTo>
                  <a:pt x="38037" y="179355"/>
                </a:lnTo>
                <a:lnTo>
                  <a:pt x="32513" y="182784"/>
                </a:lnTo>
                <a:lnTo>
                  <a:pt x="26321" y="184404"/>
                </a:lnTo>
                <a:close/>
              </a:path>
              <a:path w="59689" h="184785">
                <a:moveTo>
                  <a:pt x="50502" y="169259"/>
                </a:moveTo>
                <a:lnTo>
                  <a:pt x="32894" y="169259"/>
                </a:lnTo>
                <a:lnTo>
                  <a:pt x="35846" y="168116"/>
                </a:lnTo>
                <a:lnTo>
                  <a:pt x="38894" y="165735"/>
                </a:lnTo>
                <a:lnTo>
                  <a:pt x="41942" y="163449"/>
                </a:lnTo>
                <a:lnTo>
                  <a:pt x="46324" y="159067"/>
                </a:lnTo>
                <a:lnTo>
                  <a:pt x="51944" y="152400"/>
                </a:lnTo>
                <a:lnTo>
                  <a:pt x="59659" y="160020"/>
                </a:lnTo>
                <a:lnTo>
                  <a:pt x="53320" y="166590"/>
                </a:lnTo>
                <a:lnTo>
                  <a:pt x="50502" y="169259"/>
                </a:lnTo>
                <a:close/>
              </a:path>
              <a:path w="59689" h="184785">
                <a:moveTo>
                  <a:pt x="32894" y="169259"/>
                </a:moveTo>
                <a:lnTo>
                  <a:pt x="27655" y="169259"/>
                </a:lnTo>
                <a:lnTo>
                  <a:pt x="30131" y="169164"/>
                </a:lnTo>
                <a:lnTo>
                  <a:pt x="32894" y="169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2489466" y="4134971"/>
            <a:ext cx="148478" cy="67796"/>
          </a:xfrm>
          <a:custGeom>
            <a:avLst/>
            <a:gdLst/>
            <a:ahLst/>
            <a:cxnLst/>
            <a:rect l="l" t="t" r="r" b="b"/>
            <a:pathLst>
              <a:path w="168275" h="76835">
                <a:moveTo>
                  <a:pt x="167741" y="57924"/>
                </a:moveTo>
                <a:lnTo>
                  <a:pt x="0" y="57924"/>
                </a:lnTo>
                <a:lnTo>
                  <a:pt x="0" y="76212"/>
                </a:lnTo>
                <a:lnTo>
                  <a:pt x="167741" y="76212"/>
                </a:lnTo>
                <a:lnTo>
                  <a:pt x="167741" y="57924"/>
                </a:lnTo>
                <a:close/>
              </a:path>
              <a:path w="168275" h="76835">
                <a:moveTo>
                  <a:pt x="167741" y="0"/>
                </a:moveTo>
                <a:lnTo>
                  <a:pt x="0" y="0"/>
                </a:lnTo>
                <a:lnTo>
                  <a:pt x="0" y="18288"/>
                </a:lnTo>
                <a:lnTo>
                  <a:pt x="167741" y="18288"/>
                </a:lnTo>
                <a:lnTo>
                  <a:pt x="167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2799677" y="4073114"/>
            <a:ext cx="95474" cy="165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2982558" y="4210274"/>
            <a:ext cx="24653" cy="28574"/>
          </a:xfrm>
          <a:custGeom>
            <a:avLst/>
            <a:gdLst/>
            <a:ahLst/>
            <a:cxnLst/>
            <a:rect l="l" t="t" r="r" b="b"/>
            <a:pathLst>
              <a:path w="27939" h="32385">
                <a:moveTo>
                  <a:pt x="27431" y="32004"/>
                </a:moveTo>
                <a:lnTo>
                  <a:pt x="0" y="32004"/>
                </a:lnTo>
                <a:lnTo>
                  <a:pt x="0" y="0"/>
                </a:lnTo>
                <a:lnTo>
                  <a:pt x="27431" y="0"/>
                </a:lnTo>
                <a:lnTo>
                  <a:pt x="27431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3073998" y="4210274"/>
            <a:ext cx="24653" cy="28574"/>
          </a:xfrm>
          <a:custGeom>
            <a:avLst/>
            <a:gdLst/>
            <a:ahLst/>
            <a:cxnLst/>
            <a:rect l="l" t="t" r="r" b="b"/>
            <a:pathLst>
              <a:path w="27939" h="32385">
                <a:moveTo>
                  <a:pt x="27432" y="32004"/>
                </a:moveTo>
                <a:lnTo>
                  <a:pt x="0" y="32004"/>
                </a:lnTo>
                <a:lnTo>
                  <a:pt x="0" y="0"/>
                </a:lnTo>
                <a:lnTo>
                  <a:pt x="27432" y="0"/>
                </a:lnTo>
                <a:lnTo>
                  <a:pt x="2743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3158546" y="4074459"/>
            <a:ext cx="166827" cy="1640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 txBox="1"/>
          <p:nvPr/>
        </p:nvSpPr>
        <p:spPr>
          <a:xfrm>
            <a:off x="3320941" y="4123769"/>
            <a:ext cx="403971" cy="20929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279" spc="-401" dirty="0">
                <a:latin typeface="Times New Roman"/>
                <a:cs typeface="Times New Roman"/>
              </a:rPr>
              <a:t>𝑡𝑟𝑎𝑖𝑛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274444" y="4403912"/>
            <a:ext cx="133965" cy="166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46" name="object 46"/>
          <p:cNvGrpSpPr/>
          <p:nvPr/>
        </p:nvGrpSpPr>
        <p:grpSpPr>
          <a:xfrm>
            <a:off x="3451860" y="4395843"/>
            <a:ext cx="238125" cy="227479"/>
            <a:chOff x="3759708" y="4981955"/>
            <a:chExt cx="269875" cy="257810"/>
          </a:xfrm>
        </p:grpSpPr>
        <p:sp>
          <p:nvSpPr>
            <p:cNvPr id="47" name="object 47"/>
            <p:cNvSpPr/>
            <p:nvPr/>
          </p:nvSpPr>
          <p:spPr>
            <a:xfrm>
              <a:off x="3759708" y="4981955"/>
              <a:ext cx="85725" cy="257810"/>
            </a:xfrm>
            <a:custGeom>
              <a:avLst/>
              <a:gdLst/>
              <a:ahLst/>
              <a:cxnLst/>
              <a:rect l="l" t="t" r="r" b="b"/>
              <a:pathLst>
                <a:path w="85725" h="257810">
                  <a:moveTo>
                    <a:pt x="81629" y="257556"/>
                  </a:moveTo>
                  <a:lnTo>
                    <a:pt x="46493" y="241149"/>
                  </a:lnTo>
                  <a:lnTo>
                    <a:pt x="20859" y="212598"/>
                  </a:lnTo>
                  <a:lnTo>
                    <a:pt x="5214" y="174450"/>
                  </a:lnTo>
                  <a:lnTo>
                    <a:pt x="0" y="128873"/>
                  </a:lnTo>
                  <a:lnTo>
                    <a:pt x="1318" y="105331"/>
                  </a:lnTo>
                  <a:lnTo>
                    <a:pt x="11813" y="63534"/>
                  </a:lnTo>
                  <a:lnTo>
                    <a:pt x="32618" y="29441"/>
                  </a:lnTo>
                  <a:lnTo>
                    <a:pt x="81629" y="0"/>
                  </a:lnTo>
                  <a:lnTo>
                    <a:pt x="85344" y="10572"/>
                  </a:lnTo>
                  <a:lnTo>
                    <a:pt x="70449" y="17076"/>
                  </a:lnTo>
                  <a:lnTo>
                    <a:pt x="57626" y="26027"/>
                  </a:lnTo>
                  <a:lnTo>
                    <a:pt x="31499" y="67518"/>
                  </a:lnTo>
                  <a:lnTo>
                    <a:pt x="23822" y="105627"/>
                  </a:lnTo>
                  <a:lnTo>
                    <a:pt x="22860" y="127539"/>
                  </a:lnTo>
                  <a:lnTo>
                    <a:pt x="23822" y="150329"/>
                  </a:lnTo>
                  <a:lnTo>
                    <a:pt x="31499" y="189516"/>
                  </a:lnTo>
                  <a:lnTo>
                    <a:pt x="57495" y="231648"/>
                  </a:lnTo>
                  <a:lnTo>
                    <a:pt x="84867" y="247078"/>
                  </a:lnTo>
                  <a:lnTo>
                    <a:pt x="81629" y="257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3848290" y="4992623"/>
              <a:ext cx="180689" cy="1859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669288" y="4427680"/>
            <a:ext cx="85725" cy="229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412" spc="101" dirty="0">
                <a:latin typeface="Times New Roman"/>
                <a:cs typeface="Times New Roman"/>
              </a:rPr>
              <a:t>i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65092" y="4395843"/>
            <a:ext cx="75640" cy="227479"/>
          </a:xfrm>
          <a:custGeom>
            <a:avLst/>
            <a:gdLst/>
            <a:ahLst/>
            <a:cxnLst/>
            <a:rect l="l" t="t" r="r" b="b"/>
            <a:pathLst>
              <a:path w="85725" h="257810">
                <a:moveTo>
                  <a:pt x="3714" y="257556"/>
                </a:moveTo>
                <a:lnTo>
                  <a:pt x="476" y="247078"/>
                </a:lnTo>
                <a:lnTo>
                  <a:pt x="15190" y="240649"/>
                </a:lnTo>
                <a:lnTo>
                  <a:pt x="27896" y="231648"/>
                </a:lnTo>
                <a:lnTo>
                  <a:pt x="53979" y="189516"/>
                </a:lnTo>
                <a:lnTo>
                  <a:pt x="61629" y="150329"/>
                </a:lnTo>
                <a:lnTo>
                  <a:pt x="62579" y="127539"/>
                </a:lnTo>
                <a:lnTo>
                  <a:pt x="61631" y="105627"/>
                </a:lnTo>
                <a:lnTo>
                  <a:pt x="54020" y="67518"/>
                </a:lnTo>
                <a:lnTo>
                  <a:pt x="27848" y="26027"/>
                </a:lnTo>
                <a:lnTo>
                  <a:pt x="0" y="10572"/>
                </a:lnTo>
                <a:lnTo>
                  <a:pt x="3714" y="0"/>
                </a:lnTo>
                <a:lnTo>
                  <a:pt x="38850" y="16621"/>
                </a:lnTo>
                <a:lnTo>
                  <a:pt x="64484" y="45243"/>
                </a:lnTo>
                <a:lnTo>
                  <a:pt x="80212" y="83558"/>
                </a:lnTo>
                <a:lnTo>
                  <a:pt x="85439" y="128873"/>
                </a:lnTo>
                <a:lnTo>
                  <a:pt x="84135" y="152590"/>
                </a:lnTo>
                <a:lnTo>
                  <a:pt x="73705" y="194452"/>
                </a:lnTo>
                <a:lnTo>
                  <a:pt x="52953" y="228382"/>
                </a:lnTo>
                <a:lnTo>
                  <a:pt x="22520" y="250879"/>
                </a:lnTo>
                <a:lnTo>
                  <a:pt x="3714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3949816" y="4465768"/>
            <a:ext cx="148478" cy="67796"/>
          </a:xfrm>
          <a:custGeom>
            <a:avLst/>
            <a:gdLst/>
            <a:ahLst/>
            <a:cxnLst/>
            <a:rect l="l" t="t" r="r" b="b"/>
            <a:pathLst>
              <a:path w="168275" h="76835">
                <a:moveTo>
                  <a:pt x="167741" y="57924"/>
                </a:moveTo>
                <a:lnTo>
                  <a:pt x="0" y="57924"/>
                </a:lnTo>
                <a:lnTo>
                  <a:pt x="0" y="76212"/>
                </a:lnTo>
                <a:lnTo>
                  <a:pt x="167741" y="76212"/>
                </a:lnTo>
                <a:lnTo>
                  <a:pt x="167741" y="57924"/>
                </a:lnTo>
                <a:close/>
              </a:path>
              <a:path w="168275" h="76835">
                <a:moveTo>
                  <a:pt x="167741" y="0"/>
                </a:moveTo>
                <a:lnTo>
                  <a:pt x="0" y="0"/>
                </a:lnTo>
                <a:lnTo>
                  <a:pt x="0" y="18288"/>
                </a:lnTo>
                <a:lnTo>
                  <a:pt x="167741" y="18288"/>
                </a:lnTo>
                <a:lnTo>
                  <a:pt x="167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52" name="object 52"/>
          <p:cNvGrpSpPr/>
          <p:nvPr/>
        </p:nvGrpSpPr>
        <p:grpSpPr>
          <a:xfrm>
            <a:off x="4189347" y="4386430"/>
            <a:ext cx="1270187" cy="235324"/>
            <a:chOff x="4595526" y="4971288"/>
            <a:chExt cx="1439545" cy="266700"/>
          </a:xfrm>
        </p:grpSpPr>
        <p:sp>
          <p:nvSpPr>
            <p:cNvPr id="53" name="object 53"/>
            <p:cNvSpPr/>
            <p:nvPr/>
          </p:nvSpPr>
          <p:spPr>
            <a:xfrm>
              <a:off x="4595520" y="4971287"/>
              <a:ext cx="1439545" cy="267335"/>
            </a:xfrm>
            <a:custGeom>
              <a:avLst/>
              <a:gdLst/>
              <a:ahLst/>
              <a:cxnLst/>
              <a:rect l="l" t="t" r="r" b="b"/>
              <a:pathLst>
                <a:path w="1439545" h="267335">
                  <a:moveTo>
                    <a:pt x="113068" y="82880"/>
                  </a:moveTo>
                  <a:lnTo>
                    <a:pt x="69151" y="76212"/>
                  </a:lnTo>
                  <a:lnTo>
                    <a:pt x="62242" y="76530"/>
                  </a:lnTo>
                  <a:lnTo>
                    <a:pt x="27622" y="92976"/>
                  </a:lnTo>
                  <a:lnTo>
                    <a:pt x="21818" y="104597"/>
                  </a:lnTo>
                  <a:lnTo>
                    <a:pt x="21818" y="116878"/>
                  </a:lnTo>
                  <a:lnTo>
                    <a:pt x="50292" y="148031"/>
                  </a:lnTo>
                  <a:lnTo>
                    <a:pt x="56959" y="152120"/>
                  </a:lnTo>
                  <a:lnTo>
                    <a:pt x="73723" y="183553"/>
                  </a:lnTo>
                  <a:lnTo>
                    <a:pt x="71348" y="188887"/>
                  </a:lnTo>
                  <a:lnTo>
                    <a:pt x="66484" y="192608"/>
                  </a:lnTo>
                  <a:lnTo>
                    <a:pt x="61633" y="196418"/>
                  </a:lnTo>
                  <a:lnTo>
                    <a:pt x="54864" y="198221"/>
                  </a:lnTo>
                  <a:lnTo>
                    <a:pt x="46202" y="198132"/>
                  </a:lnTo>
                  <a:lnTo>
                    <a:pt x="36296" y="198221"/>
                  </a:lnTo>
                  <a:lnTo>
                    <a:pt x="29146" y="196037"/>
                  </a:lnTo>
                  <a:lnTo>
                    <a:pt x="24574" y="191655"/>
                  </a:lnTo>
                  <a:lnTo>
                    <a:pt x="20002" y="187363"/>
                  </a:lnTo>
                  <a:lnTo>
                    <a:pt x="17526" y="180886"/>
                  </a:lnTo>
                  <a:lnTo>
                    <a:pt x="17145" y="172224"/>
                  </a:lnTo>
                  <a:lnTo>
                    <a:pt x="6578" y="172224"/>
                  </a:lnTo>
                  <a:lnTo>
                    <a:pt x="0" y="201460"/>
                  </a:lnTo>
                  <a:lnTo>
                    <a:pt x="8953" y="204228"/>
                  </a:lnTo>
                  <a:lnTo>
                    <a:pt x="17056" y="206133"/>
                  </a:lnTo>
                  <a:lnTo>
                    <a:pt x="24295" y="207175"/>
                  </a:lnTo>
                  <a:lnTo>
                    <a:pt x="31534" y="208318"/>
                  </a:lnTo>
                  <a:lnTo>
                    <a:pt x="38963" y="208800"/>
                  </a:lnTo>
                  <a:lnTo>
                    <a:pt x="46482" y="208800"/>
                  </a:lnTo>
                  <a:lnTo>
                    <a:pt x="84429" y="198221"/>
                  </a:lnTo>
                  <a:lnTo>
                    <a:pt x="84963" y="197840"/>
                  </a:lnTo>
                  <a:lnTo>
                    <a:pt x="89255" y="192125"/>
                  </a:lnTo>
                  <a:lnTo>
                    <a:pt x="93637" y="186512"/>
                  </a:lnTo>
                  <a:lnTo>
                    <a:pt x="95732" y="179654"/>
                  </a:lnTo>
                  <a:lnTo>
                    <a:pt x="95618" y="166319"/>
                  </a:lnTo>
                  <a:lnTo>
                    <a:pt x="95351" y="163652"/>
                  </a:lnTo>
                  <a:lnTo>
                    <a:pt x="94424" y="160693"/>
                  </a:lnTo>
                  <a:lnTo>
                    <a:pt x="93535" y="157556"/>
                  </a:lnTo>
                  <a:lnTo>
                    <a:pt x="60871" y="129933"/>
                  </a:lnTo>
                  <a:lnTo>
                    <a:pt x="55537" y="126314"/>
                  </a:lnTo>
                  <a:lnTo>
                    <a:pt x="52108" y="123266"/>
                  </a:lnTo>
                  <a:lnTo>
                    <a:pt x="48679" y="120408"/>
                  </a:lnTo>
                  <a:lnTo>
                    <a:pt x="46291" y="117640"/>
                  </a:lnTo>
                  <a:lnTo>
                    <a:pt x="45148" y="115163"/>
                  </a:lnTo>
                  <a:lnTo>
                    <a:pt x="44005" y="112788"/>
                  </a:lnTo>
                  <a:lnTo>
                    <a:pt x="43434" y="109931"/>
                  </a:lnTo>
                  <a:lnTo>
                    <a:pt x="43434" y="100787"/>
                  </a:lnTo>
                  <a:lnTo>
                    <a:pt x="45720" y="96024"/>
                  </a:lnTo>
                  <a:lnTo>
                    <a:pt x="50101" y="92405"/>
                  </a:lnTo>
                  <a:lnTo>
                    <a:pt x="54584" y="88785"/>
                  </a:lnTo>
                  <a:lnTo>
                    <a:pt x="60388" y="86969"/>
                  </a:lnTo>
                  <a:lnTo>
                    <a:pt x="67538" y="86880"/>
                  </a:lnTo>
                  <a:lnTo>
                    <a:pt x="76873" y="86969"/>
                  </a:lnTo>
                  <a:lnTo>
                    <a:pt x="83629" y="89065"/>
                  </a:lnTo>
                  <a:lnTo>
                    <a:pt x="92303" y="97358"/>
                  </a:lnTo>
                  <a:lnTo>
                    <a:pt x="94970" y="103352"/>
                  </a:lnTo>
                  <a:lnTo>
                    <a:pt x="95923" y="111264"/>
                  </a:lnTo>
                  <a:lnTo>
                    <a:pt x="106870" y="111264"/>
                  </a:lnTo>
                  <a:lnTo>
                    <a:pt x="112191" y="86880"/>
                  </a:lnTo>
                  <a:lnTo>
                    <a:pt x="113068" y="82880"/>
                  </a:lnTo>
                  <a:close/>
                </a:path>
                <a:path w="1439545" h="267335">
                  <a:moveTo>
                    <a:pt x="199644" y="24396"/>
                  </a:moveTo>
                  <a:lnTo>
                    <a:pt x="175552" y="24396"/>
                  </a:lnTo>
                  <a:lnTo>
                    <a:pt x="169354" y="50304"/>
                  </a:lnTo>
                  <a:lnTo>
                    <a:pt x="193459" y="50304"/>
                  </a:lnTo>
                  <a:lnTo>
                    <a:pt x="199644" y="24396"/>
                  </a:lnTo>
                  <a:close/>
                </a:path>
                <a:path w="1439545" h="267335">
                  <a:moveTo>
                    <a:pt x="201549" y="184416"/>
                  </a:moveTo>
                  <a:lnTo>
                    <a:pt x="193840" y="176796"/>
                  </a:lnTo>
                  <a:lnTo>
                    <a:pt x="188214" y="183464"/>
                  </a:lnTo>
                  <a:lnTo>
                    <a:pt x="183832" y="187845"/>
                  </a:lnTo>
                  <a:lnTo>
                    <a:pt x="180784" y="190131"/>
                  </a:lnTo>
                  <a:lnTo>
                    <a:pt x="177736" y="192506"/>
                  </a:lnTo>
                  <a:lnTo>
                    <a:pt x="174790" y="193649"/>
                  </a:lnTo>
                  <a:lnTo>
                    <a:pt x="172021" y="193560"/>
                  </a:lnTo>
                  <a:lnTo>
                    <a:pt x="169545" y="193649"/>
                  </a:lnTo>
                  <a:lnTo>
                    <a:pt x="167640" y="192887"/>
                  </a:lnTo>
                  <a:lnTo>
                    <a:pt x="166497" y="191173"/>
                  </a:lnTo>
                  <a:lnTo>
                    <a:pt x="165354" y="189649"/>
                  </a:lnTo>
                  <a:lnTo>
                    <a:pt x="164693" y="186982"/>
                  </a:lnTo>
                  <a:lnTo>
                    <a:pt x="164693" y="178892"/>
                  </a:lnTo>
                  <a:lnTo>
                    <a:pt x="165735" y="172224"/>
                  </a:lnTo>
                  <a:lnTo>
                    <a:pt x="167640" y="163271"/>
                  </a:lnTo>
                  <a:lnTo>
                    <a:pt x="187261" y="76212"/>
                  </a:lnTo>
                  <a:lnTo>
                    <a:pt x="179260" y="76212"/>
                  </a:lnTo>
                  <a:lnTo>
                    <a:pt x="146024" y="77736"/>
                  </a:lnTo>
                  <a:lnTo>
                    <a:pt x="144500" y="83832"/>
                  </a:lnTo>
                  <a:lnTo>
                    <a:pt x="150215" y="84112"/>
                  </a:lnTo>
                  <a:lnTo>
                    <a:pt x="154114" y="84975"/>
                  </a:lnTo>
                  <a:lnTo>
                    <a:pt x="158026" y="87922"/>
                  </a:lnTo>
                  <a:lnTo>
                    <a:pt x="158978" y="90589"/>
                  </a:lnTo>
                  <a:lnTo>
                    <a:pt x="158978" y="99263"/>
                  </a:lnTo>
                  <a:lnTo>
                    <a:pt x="157924" y="106019"/>
                  </a:lnTo>
                  <a:lnTo>
                    <a:pt x="155829" y="114973"/>
                  </a:lnTo>
                  <a:lnTo>
                    <a:pt x="145643" y="159461"/>
                  </a:lnTo>
                  <a:lnTo>
                    <a:pt x="141884" y="192887"/>
                  </a:lnTo>
                  <a:lnTo>
                    <a:pt x="143637" y="198221"/>
                  </a:lnTo>
                  <a:lnTo>
                    <a:pt x="147167" y="202412"/>
                  </a:lnTo>
                  <a:lnTo>
                    <a:pt x="150685" y="206794"/>
                  </a:lnTo>
                  <a:lnTo>
                    <a:pt x="155359" y="208800"/>
                  </a:lnTo>
                  <a:lnTo>
                    <a:pt x="168211" y="208800"/>
                  </a:lnTo>
                  <a:lnTo>
                    <a:pt x="192392" y="193649"/>
                  </a:lnTo>
                  <a:lnTo>
                    <a:pt x="195211" y="190982"/>
                  </a:lnTo>
                  <a:lnTo>
                    <a:pt x="201549" y="184416"/>
                  </a:lnTo>
                  <a:close/>
                </a:path>
                <a:path w="1439545" h="267335">
                  <a:moveTo>
                    <a:pt x="365950" y="78397"/>
                  </a:moveTo>
                  <a:lnTo>
                    <a:pt x="357289" y="76212"/>
                  </a:lnTo>
                  <a:lnTo>
                    <a:pt x="344716" y="85166"/>
                  </a:lnTo>
                  <a:lnTo>
                    <a:pt x="339572" y="82016"/>
                  </a:lnTo>
                  <a:lnTo>
                    <a:pt x="334810" y="79870"/>
                  </a:lnTo>
                  <a:lnTo>
                    <a:pt x="334810" y="99834"/>
                  </a:lnTo>
                  <a:lnTo>
                    <a:pt x="334810" y="113550"/>
                  </a:lnTo>
                  <a:lnTo>
                    <a:pt x="333857" y="121450"/>
                  </a:lnTo>
                  <a:lnTo>
                    <a:pt x="329666" y="139738"/>
                  </a:lnTo>
                  <a:lnTo>
                    <a:pt x="327190" y="147358"/>
                  </a:lnTo>
                  <a:lnTo>
                    <a:pt x="324332" y="153454"/>
                  </a:lnTo>
                  <a:lnTo>
                    <a:pt x="321475" y="159651"/>
                  </a:lnTo>
                  <a:lnTo>
                    <a:pt x="317373" y="166128"/>
                  </a:lnTo>
                  <a:lnTo>
                    <a:pt x="312140" y="172796"/>
                  </a:lnTo>
                  <a:lnTo>
                    <a:pt x="306997" y="179552"/>
                  </a:lnTo>
                  <a:lnTo>
                    <a:pt x="302044" y="184416"/>
                  </a:lnTo>
                  <a:lnTo>
                    <a:pt x="297472" y="187464"/>
                  </a:lnTo>
                  <a:lnTo>
                    <a:pt x="292900" y="190601"/>
                  </a:lnTo>
                  <a:lnTo>
                    <a:pt x="288226" y="192125"/>
                  </a:lnTo>
                  <a:lnTo>
                    <a:pt x="283565" y="192036"/>
                  </a:lnTo>
                  <a:lnTo>
                    <a:pt x="277850" y="192125"/>
                  </a:lnTo>
                  <a:lnTo>
                    <a:pt x="273558" y="189839"/>
                  </a:lnTo>
                  <a:lnTo>
                    <a:pt x="270802" y="185267"/>
                  </a:lnTo>
                  <a:lnTo>
                    <a:pt x="268135" y="180797"/>
                  </a:lnTo>
                  <a:lnTo>
                    <a:pt x="266738" y="174028"/>
                  </a:lnTo>
                  <a:lnTo>
                    <a:pt x="266814" y="162039"/>
                  </a:lnTo>
                  <a:lnTo>
                    <a:pt x="276529" y="118732"/>
                  </a:lnTo>
                  <a:lnTo>
                    <a:pt x="302209" y="89725"/>
                  </a:lnTo>
                  <a:lnTo>
                    <a:pt x="315277" y="86880"/>
                  </a:lnTo>
                  <a:lnTo>
                    <a:pt x="322326" y="86969"/>
                  </a:lnTo>
                  <a:lnTo>
                    <a:pt x="327279" y="88595"/>
                  </a:lnTo>
                  <a:lnTo>
                    <a:pt x="330327" y="91643"/>
                  </a:lnTo>
                  <a:lnTo>
                    <a:pt x="333375" y="94881"/>
                  </a:lnTo>
                  <a:lnTo>
                    <a:pt x="334810" y="99834"/>
                  </a:lnTo>
                  <a:lnTo>
                    <a:pt x="334810" y="79870"/>
                  </a:lnTo>
                  <a:lnTo>
                    <a:pt x="313093" y="76212"/>
                  </a:lnTo>
                  <a:lnTo>
                    <a:pt x="303441" y="77050"/>
                  </a:lnTo>
                  <a:lnTo>
                    <a:pt x="269405" y="95592"/>
                  </a:lnTo>
                  <a:lnTo>
                    <a:pt x="247751" y="133083"/>
                  </a:lnTo>
                  <a:lnTo>
                    <a:pt x="242608" y="166408"/>
                  </a:lnTo>
                  <a:lnTo>
                    <a:pt x="243116" y="176085"/>
                  </a:lnTo>
                  <a:lnTo>
                    <a:pt x="266941" y="208127"/>
                  </a:lnTo>
                  <a:lnTo>
                    <a:pt x="273939" y="208800"/>
                  </a:lnTo>
                  <a:lnTo>
                    <a:pt x="280390" y="208292"/>
                  </a:lnTo>
                  <a:lnTo>
                    <a:pt x="316344" y="182016"/>
                  </a:lnTo>
                  <a:lnTo>
                    <a:pt x="322808" y="173367"/>
                  </a:lnTo>
                  <a:lnTo>
                    <a:pt x="324713" y="173837"/>
                  </a:lnTo>
                  <a:lnTo>
                    <a:pt x="314337" y="214896"/>
                  </a:lnTo>
                  <a:lnTo>
                    <a:pt x="293370" y="248513"/>
                  </a:lnTo>
                  <a:lnTo>
                    <a:pt x="266420" y="256044"/>
                  </a:lnTo>
                  <a:lnTo>
                    <a:pt x="256514" y="256044"/>
                  </a:lnTo>
                  <a:lnTo>
                    <a:pt x="249174" y="254520"/>
                  </a:lnTo>
                  <a:lnTo>
                    <a:pt x="244221" y="251472"/>
                  </a:lnTo>
                  <a:lnTo>
                    <a:pt x="239369" y="248424"/>
                  </a:lnTo>
                  <a:lnTo>
                    <a:pt x="236893" y="243560"/>
                  </a:lnTo>
                  <a:lnTo>
                    <a:pt x="236893" y="234327"/>
                  </a:lnTo>
                  <a:lnTo>
                    <a:pt x="244513" y="218224"/>
                  </a:lnTo>
                  <a:lnTo>
                    <a:pt x="234696" y="210324"/>
                  </a:lnTo>
                  <a:lnTo>
                    <a:pt x="215265" y="237185"/>
                  </a:lnTo>
                  <a:lnTo>
                    <a:pt x="218478" y="250113"/>
                  </a:lnTo>
                  <a:lnTo>
                    <a:pt x="228130" y="259334"/>
                  </a:lnTo>
                  <a:lnTo>
                    <a:pt x="244195" y="264871"/>
                  </a:lnTo>
                  <a:lnTo>
                    <a:pt x="266700" y="266712"/>
                  </a:lnTo>
                  <a:lnTo>
                    <a:pt x="274421" y="266471"/>
                  </a:lnTo>
                  <a:lnTo>
                    <a:pt x="309359" y="256044"/>
                  </a:lnTo>
                  <a:lnTo>
                    <a:pt x="319570" y="247091"/>
                  </a:lnTo>
                  <a:lnTo>
                    <a:pt x="337997" y="207098"/>
                  </a:lnTo>
                  <a:lnTo>
                    <a:pt x="345224" y="173367"/>
                  </a:lnTo>
                  <a:lnTo>
                    <a:pt x="351955" y="140881"/>
                  </a:lnTo>
                  <a:lnTo>
                    <a:pt x="364045" y="86880"/>
                  </a:lnTo>
                  <a:lnTo>
                    <a:pt x="364439" y="85166"/>
                  </a:lnTo>
                  <a:lnTo>
                    <a:pt x="365950" y="78397"/>
                  </a:lnTo>
                  <a:close/>
                </a:path>
                <a:path w="1439545" h="267335">
                  <a:moveTo>
                    <a:pt x="538543" y="184416"/>
                  </a:moveTo>
                  <a:lnTo>
                    <a:pt x="530834" y="176796"/>
                  </a:lnTo>
                  <a:lnTo>
                    <a:pt x="525208" y="183464"/>
                  </a:lnTo>
                  <a:lnTo>
                    <a:pt x="520827" y="187845"/>
                  </a:lnTo>
                  <a:lnTo>
                    <a:pt x="517779" y="190131"/>
                  </a:lnTo>
                  <a:lnTo>
                    <a:pt x="514731" y="192506"/>
                  </a:lnTo>
                  <a:lnTo>
                    <a:pt x="511784" y="193649"/>
                  </a:lnTo>
                  <a:lnTo>
                    <a:pt x="509016" y="193560"/>
                  </a:lnTo>
                  <a:lnTo>
                    <a:pt x="506539" y="193649"/>
                  </a:lnTo>
                  <a:lnTo>
                    <a:pt x="504634" y="192887"/>
                  </a:lnTo>
                  <a:lnTo>
                    <a:pt x="503491" y="191274"/>
                  </a:lnTo>
                  <a:lnTo>
                    <a:pt x="502348" y="189750"/>
                  </a:lnTo>
                  <a:lnTo>
                    <a:pt x="501688" y="187083"/>
                  </a:lnTo>
                  <a:lnTo>
                    <a:pt x="501688" y="179463"/>
                  </a:lnTo>
                  <a:lnTo>
                    <a:pt x="502920" y="172605"/>
                  </a:lnTo>
                  <a:lnTo>
                    <a:pt x="505307" y="162699"/>
                  </a:lnTo>
                  <a:lnTo>
                    <a:pt x="514159" y="127457"/>
                  </a:lnTo>
                  <a:lnTo>
                    <a:pt x="516826" y="117170"/>
                  </a:lnTo>
                  <a:lnTo>
                    <a:pt x="518160" y="109067"/>
                  </a:lnTo>
                  <a:lnTo>
                    <a:pt x="518033" y="94589"/>
                  </a:lnTo>
                  <a:lnTo>
                    <a:pt x="517499" y="92976"/>
                  </a:lnTo>
                  <a:lnTo>
                    <a:pt x="515975" y="88303"/>
                  </a:lnTo>
                  <a:lnTo>
                    <a:pt x="511403" y="83451"/>
                  </a:lnTo>
                  <a:lnTo>
                    <a:pt x="506831" y="78689"/>
                  </a:lnTo>
                  <a:lnTo>
                    <a:pt x="500354" y="76301"/>
                  </a:lnTo>
                  <a:lnTo>
                    <a:pt x="491871" y="76212"/>
                  </a:lnTo>
                  <a:lnTo>
                    <a:pt x="485495" y="76847"/>
                  </a:lnTo>
                  <a:lnTo>
                    <a:pt x="448208" y="105067"/>
                  </a:lnTo>
                  <a:lnTo>
                    <a:pt x="441579" y="114020"/>
                  </a:lnTo>
                  <a:lnTo>
                    <a:pt x="439966" y="112306"/>
                  </a:lnTo>
                  <a:lnTo>
                    <a:pt x="442150" y="106591"/>
                  </a:lnTo>
                  <a:lnTo>
                    <a:pt x="443204" y="101257"/>
                  </a:lnTo>
                  <a:lnTo>
                    <a:pt x="443204" y="91452"/>
                  </a:lnTo>
                  <a:lnTo>
                    <a:pt x="443204" y="90500"/>
                  </a:lnTo>
                  <a:lnTo>
                    <a:pt x="441579" y="85737"/>
                  </a:lnTo>
                  <a:lnTo>
                    <a:pt x="435013" y="78206"/>
                  </a:lnTo>
                  <a:lnTo>
                    <a:pt x="430441" y="76301"/>
                  </a:lnTo>
                  <a:lnTo>
                    <a:pt x="424726" y="76212"/>
                  </a:lnTo>
                  <a:lnTo>
                    <a:pt x="417766" y="76301"/>
                  </a:lnTo>
                  <a:lnTo>
                    <a:pt x="385102" y="100596"/>
                  </a:lnTo>
                  <a:lnTo>
                    <a:pt x="392811" y="108216"/>
                  </a:lnTo>
                  <a:lnTo>
                    <a:pt x="398335" y="101930"/>
                  </a:lnTo>
                  <a:lnTo>
                    <a:pt x="402628" y="97637"/>
                  </a:lnTo>
                  <a:lnTo>
                    <a:pt x="405765" y="95161"/>
                  </a:lnTo>
                  <a:lnTo>
                    <a:pt x="408914" y="92786"/>
                  </a:lnTo>
                  <a:lnTo>
                    <a:pt x="411861" y="91541"/>
                  </a:lnTo>
                  <a:lnTo>
                    <a:pt x="414629" y="91452"/>
                  </a:lnTo>
                  <a:lnTo>
                    <a:pt x="417195" y="91541"/>
                  </a:lnTo>
                  <a:lnTo>
                    <a:pt x="419100" y="92405"/>
                  </a:lnTo>
                  <a:lnTo>
                    <a:pt x="420243" y="93929"/>
                  </a:lnTo>
                  <a:lnTo>
                    <a:pt x="421386" y="95643"/>
                  </a:lnTo>
                  <a:lnTo>
                    <a:pt x="421830" y="97637"/>
                  </a:lnTo>
                  <a:lnTo>
                    <a:pt x="421716" y="108216"/>
                  </a:lnTo>
                  <a:lnTo>
                    <a:pt x="421005" y="113169"/>
                  </a:lnTo>
                  <a:lnTo>
                    <a:pt x="399097" y="207276"/>
                  </a:lnTo>
                  <a:lnTo>
                    <a:pt x="422719" y="207276"/>
                  </a:lnTo>
                  <a:lnTo>
                    <a:pt x="435584" y="149453"/>
                  </a:lnTo>
                  <a:lnTo>
                    <a:pt x="452513" y="114020"/>
                  </a:lnTo>
                  <a:lnTo>
                    <a:pt x="481203" y="92976"/>
                  </a:lnTo>
                  <a:lnTo>
                    <a:pt x="485965" y="93065"/>
                  </a:lnTo>
                  <a:lnTo>
                    <a:pt x="489394" y="94500"/>
                  </a:lnTo>
                  <a:lnTo>
                    <a:pt x="491490" y="97167"/>
                  </a:lnTo>
                  <a:lnTo>
                    <a:pt x="493585" y="99923"/>
                  </a:lnTo>
                  <a:lnTo>
                    <a:pt x="494538" y="104305"/>
                  </a:lnTo>
                  <a:lnTo>
                    <a:pt x="494436" y="114020"/>
                  </a:lnTo>
                  <a:lnTo>
                    <a:pt x="494258" y="116116"/>
                  </a:lnTo>
                  <a:lnTo>
                    <a:pt x="492925" y="124117"/>
                  </a:lnTo>
                  <a:lnTo>
                    <a:pt x="491490" y="130314"/>
                  </a:lnTo>
                  <a:lnTo>
                    <a:pt x="489305" y="138506"/>
                  </a:lnTo>
                  <a:lnTo>
                    <a:pt x="483298" y="161455"/>
                  </a:lnTo>
                  <a:lnTo>
                    <a:pt x="481355" y="169367"/>
                  </a:lnTo>
                  <a:lnTo>
                    <a:pt x="479958" y="176237"/>
                  </a:lnTo>
                  <a:lnTo>
                    <a:pt x="479107" y="182079"/>
                  </a:lnTo>
                  <a:lnTo>
                    <a:pt x="478828" y="186893"/>
                  </a:lnTo>
                  <a:lnTo>
                    <a:pt x="478917" y="193649"/>
                  </a:lnTo>
                  <a:lnTo>
                    <a:pt x="480631" y="198704"/>
                  </a:lnTo>
                  <a:lnTo>
                    <a:pt x="484162" y="202704"/>
                  </a:lnTo>
                  <a:lnTo>
                    <a:pt x="487680" y="206895"/>
                  </a:lnTo>
                  <a:lnTo>
                    <a:pt x="492353" y="208800"/>
                  </a:lnTo>
                  <a:lnTo>
                    <a:pt x="505688" y="208800"/>
                  </a:lnTo>
                  <a:lnTo>
                    <a:pt x="532879" y="190398"/>
                  </a:lnTo>
                  <a:lnTo>
                    <a:pt x="538543" y="184416"/>
                  </a:lnTo>
                  <a:close/>
                </a:path>
                <a:path w="1439545" h="267335">
                  <a:moveTo>
                    <a:pt x="659218" y="10680"/>
                  </a:moveTo>
                  <a:lnTo>
                    <a:pt x="656170" y="0"/>
                  </a:lnTo>
                  <a:lnTo>
                    <a:pt x="637006" y="7150"/>
                  </a:lnTo>
                  <a:lnTo>
                    <a:pt x="620547" y="17157"/>
                  </a:lnTo>
                  <a:lnTo>
                    <a:pt x="595210" y="45732"/>
                  </a:lnTo>
                  <a:lnTo>
                    <a:pt x="578827" y="84213"/>
                  </a:lnTo>
                  <a:lnTo>
                    <a:pt x="573874" y="129552"/>
                  </a:lnTo>
                  <a:lnTo>
                    <a:pt x="575043" y="153568"/>
                  </a:lnTo>
                  <a:lnTo>
                    <a:pt x="584809" y="195338"/>
                  </a:lnTo>
                  <a:lnTo>
                    <a:pt x="606031" y="229082"/>
                  </a:lnTo>
                  <a:lnTo>
                    <a:pt x="636981" y="251942"/>
                  </a:lnTo>
                  <a:lnTo>
                    <a:pt x="656170" y="259092"/>
                  </a:lnTo>
                  <a:lnTo>
                    <a:pt x="659218" y="248424"/>
                  </a:lnTo>
                  <a:lnTo>
                    <a:pt x="644347" y="241566"/>
                  </a:lnTo>
                  <a:lnTo>
                    <a:pt x="631596" y="232422"/>
                  </a:lnTo>
                  <a:lnTo>
                    <a:pt x="605104" y="190385"/>
                  </a:lnTo>
                  <a:lnTo>
                    <a:pt x="597623" y="150901"/>
                  </a:lnTo>
                  <a:lnTo>
                    <a:pt x="596734" y="128028"/>
                  </a:lnTo>
                  <a:lnTo>
                    <a:pt x="597611" y="106159"/>
                  </a:lnTo>
                  <a:lnTo>
                    <a:pt x="605104" y="67805"/>
                  </a:lnTo>
                  <a:lnTo>
                    <a:pt x="631596" y="26682"/>
                  </a:lnTo>
                  <a:lnTo>
                    <a:pt x="644347" y="17538"/>
                  </a:lnTo>
                  <a:lnTo>
                    <a:pt x="659218" y="10680"/>
                  </a:lnTo>
                  <a:close/>
                </a:path>
                <a:path w="1439545" h="267335">
                  <a:moveTo>
                    <a:pt x="1439519" y="129552"/>
                  </a:moveTo>
                  <a:lnTo>
                    <a:pt x="1434566" y="84213"/>
                  </a:lnTo>
                  <a:lnTo>
                    <a:pt x="1418183" y="45732"/>
                  </a:lnTo>
                  <a:lnTo>
                    <a:pt x="1392847" y="17157"/>
                  </a:lnTo>
                  <a:lnTo>
                    <a:pt x="1357223" y="0"/>
                  </a:lnTo>
                  <a:lnTo>
                    <a:pt x="1354162" y="10680"/>
                  </a:lnTo>
                  <a:lnTo>
                    <a:pt x="1369047" y="17538"/>
                  </a:lnTo>
                  <a:lnTo>
                    <a:pt x="1381798" y="26682"/>
                  </a:lnTo>
                  <a:lnTo>
                    <a:pt x="1408290" y="67805"/>
                  </a:lnTo>
                  <a:lnTo>
                    <a:pt x="1415770" y="106045"/>
                  </a:lnTo>
                  <a:lnTo>
                    <a:pt x="1416659" y="128028"/>
                  </a:lnTo>
                  <a:lnTo>
                    <a:pt x="1415770" y="150901"/>
                  </a:lnTo>
                  <a:lnTo>
                    <a:pt x="1408290" y="190385"/>
                  </a:lnTo>
                  <a:lnTo>
                    <a:pt x="1381798" y="232422"/>
                  </a:lnTo>
                  <a:lnTo>
                    <a:pt x="1354162" y="248424"/>
                  </a:lnTo>
                  <a:lnTo>
                    <a:pt x="1357223" y="259092"/>
                  </a:lnTo>
                  <a:lnTo>
                    <a:pt x="1392847" y="241947"/>
                  </a:lnTo>
                  <a:lnTo>
                    <a:pt x="1418183" y="213372"/>
                  </a:lnTo>
                  <a:lnTo>
                    <a:pt x="1434566" y="175463"/>
                  </a:lnTo>
                  <a:lnTo>
                    <a:pt x="1438325" y="153568"/>
                  </a:lnTo>
                  <a:lnTo>
                    <a:pt x="1439519" y="129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5273611" y="4992624"/>
              <a:ext cx="248507" cy="1874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012629" y="4287874"/>
            <a:ext cx="133350" cy="229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412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147702" y="4405256"/>
            <a:ext cx="159431" cy="1640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 txBox="1"/>
          <p:nvPr/>
        </p:nvSpPr>
        <p:spPr>
          <a:xfrm>
            <a:off x="5286964" y="4427680"/>
            <a:ext cx="85725" cy="229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412" spc="101" dirty="0">
                <a:latin typeface="Times New Roman"/>
                <a:cs typeface="Times New Roman"/>
              </a:rPr>
              <a:t>i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019242" y="4685788"/>
            <a:ext cx="342340" cy="26883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12923" indent="-202277">
              <a:spcBef>
                <a:spcPts val="84"/>
              </a:spcBef>
              <a:buFont typeface="Arial"/>
              <a:buChar char="•"/>
              <a:tabLst>
                <a:tab pos="212923" algn="l"/>
                <a:tab pos="213483" algn="l"/>
              </a:tabLst>
            </a:pPr>
            <a:r>
              <a:rPr sz="1677" spc="-9" dirty="0">
                <a:latin typeface="Carlito"/>
                <a:cs typeface="Carlito"/>
              </a:rPr>
              <a:t>I</a:t>
            </a:r>
            <a:r>
              <a:rPr sz="1677" spc="-4" dirty="0">
                <a:latin typeface="Carlito"/>
                <a:cs typeface="Carlito"/>
              </a:rPr>
              <a:t>f</a:t>
            </a:r>
            <a:endParaRPr sz="1677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411561" y="4760259"/>
            <a:ext cx="359709" cy="196663"/>
            <a:chOff x="2580703" y="5394959"/>
            <a:chExt cx="407670" cy="222885"/>
          </a:xfrm>
        </p:grpSpPr>
        <p:sp>
          <p:nvSpPr>
            <p:cNvPr id="60" name="object 60"/>
            <p:cNvSpPr/>
            <p:nvPr/>
          </p:nvSpPr>
          <p:spPr>
            <a:xfrm>
              <a:off x="2580703" y="5402579"/>
              <a:ext cx="131159" cy="1630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2755392" y="5394959"/>
              <a:ext cx="232791" cy="2225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752149" y="4786624"/>
            <a:ext cx="76760" cy="19796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91" spc="93" dirty="0">
                <a:latin typeface="Times New Roman"/>
                <a:cs typeface="Times New Roman"/>
              </a:rPr>
              <a:t>i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35396" y="4760258"/>
            <a:ext cx="65134" cy="1963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2995332" y="4787153"/>
            <a:ext cx="127747" cy="12640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3208469" y="4768327"/>
            <a:ext cx="115644" cy="14119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 txBox="1"/>
          <p:nvPr/>
        </p:nvSpPr>
        <p:spPr>
          <a:xfrm>
            <a:off x="3279270" y="4786624"/>
            <a:ext cx="76760" cy="19796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91" spc="93" dirty="0">
                <a:latin typeface="Times New Roman"/>
                <a:cs typeface="Times New Roman"/>
              </a:rPr>
              <a:t>i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624487" y="5066852"/>
            <a:ext cx="219271" cy="1653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3941748" y="5127363"/>
            <a:ext cx="148478" cy="67796"/>
          </a:xfrm>
          <a:custGeom>
            <a:avLst/>
            <a:gdLst/>
            <a:ahLst/>
            <a:cxnLst/>
            <a:rect l="l" t="t" r="r" b="b"/>
            <a:pathLst>
              <a:path w="168275" h="76835">
                <a:moveTo>
                  <a:pt x="167741" y="57924"/>
                </a:moveTo>
                <a:lnTo>
                  <a:pt x="0" y="57924"/>
                </a:lnTo>
                <a:lnTo>
                  <a:pt x="0" y="76212"/>
                </a:lnTo>
                <a:lnTo>
                  <a:pt x="167741" y="76212"/>
                </a:lnTo>
                <a:lnTo>
                  <a:pt x="167741" y="57924"/>
                </a:lnTo>
                <a:close/>
              </a:path>
              <a:path w="168275" h="76835">
                <a:moveTo>
                  <a:pt x="167741" y="0"/>
                </a:moveTo>
                <a:lnTo>
                  <a:pt x="0" y="0"/>
                </a:lnTo>
                <a:lnTo>
                  <a:pt x="0" y="18288"/>
                </a:lnTo>
                <a:lnTo>
                  <a:pt x="167741" y="18288"/>
                </a:lnTo>
                <a:lnTo>
                  <a:pt x="167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4187918" y="5066852"/>
            <a:ext cx="219271" cy="1653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4491732" y="5083884"/>
            <a:ext cx="148478" cy="153521"/>
          </a:xfrm>
          <a:custGeom>
            <a:avLst/>
            <a:gdLst/>
            <a:ahLst/>
            <a:cxnLst/>
            <a:rect l="l" t="t" r="r" b="b"/>
            <a:pathLst>
              <a:path w="168275" h="173989">
                <a:moveTo>
                  <a:pt x="167741" y="78740"/>
                </a:moveTo>
                <a:lnTo>
                  <a:pt x="93535" y="78740"/>
                </a:lnTo>
                <a:lnTo>
                  <a:pt x="93535" y="0"/>
                </a:lnTo>
                <a:lnTo>
                  <a:pt x="74206" y="0"/>
                </a:lnTo>
                <a:lnTo>
                  <a:pt x="74206" y="78740"/>
                </a:lnTo>
                <a:lnTo>
                  <a:pt x="0" y="78740"/>
                </a:lnTo>
                <a:lnTo>
                  <a:pt x="0" y="96520"/>
                </a:lnTo>
                <a:lnTo>
                  <a:pt x="74206" y="96520"/>
                </a:lnTo>
                <a:lnTo>
                  <a:pt x="74206" y="173990"/>
                </a:lnTo>
                <a:lnTo>
                  <a:pt x="93535" y="173990"/>
                </a:lnTo>
                <a:lnTo>
                  <a:pt x="93535" y="96520"/>
                </a:lnTo>
                <a:lnTo>
                  <a:pt x="167741" y="96520"/>
                </a:lnTo>
                <a:lnTo>
                  <a:pt x="167741" y="7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4724287" y="5066852"/>
            <a:ext cx="133966" cy="1640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4897587" y="5066852"/>
            <a:ext cx="159431" cy="1640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 txBox="1"/>
          <p:nvPr/>
        </p:nvSpPr>
        <p:spPr>
          <a:xfrm>
            <a:off x="4808243" y="5089320"/>
            <a:ext cx="314325" cy="229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239258" algn="l"/>
              </a:tabLst>
            </a:pPr>
            <a:r>
              <a:rPr sz="1412" spc="101" dirty="0">
                <a:latin typeface="Times New Roman"/>
                <a:cs typeface="Times New Roman"/>
              </a:rPr>
              <a:t>i	i</a:t>
            </a:r>
            <a:endParaRPr sz="1412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496236" y="2319618"/>
            <a:ext cx="5028079" cy="920002"/>
            <a:chOff x="3810000" y="2628900"/>
            <a:chExt cx="5698490" cy="1042669"/>
          </a:xfrm>
        </p:grpSpPr>
        <p:sp>
          <p:nvSpPr>
            <p:cNvPr id="75" name="object 75"/>
            <p:cNvSpPr/>
            <p:nvPr/>
          </p:nvSpPr>
          <p:spPr>
            <a:xfrm>
              <a:off x="3810000" y="2628900"/>
              <a:ext cx="3051175" cy="515620"/>
            </a:xfrm>
            <a:custGeom>
              <a:avLst/>
              <a:gdLst/>
              <a:ahLst/>
              <a:cxnLst/>
              <a:rect l="l" t="t" r="r" b="b"/>
              <a:pathLst>
                <a:path w="3051175" h="515619">
                  <a:moveTo>
                    <a:pt x="105156" y="112776"/>
                  </a:moveTo>
                  <a:lnTo>
                    <a:pt x="0" y="38100"/>
                  </a:lnTo>
                  <a:lnTo>
                    <a:pt x="121920" y="0"/>
                  </a:lnTo>
                  <a:lnTo>
                    <a:pt x="116936" y="33528"/>
                  </a:lnTo>
                  <a:lnTo>
                    <a:pt x="97536" y="33528"/>
                  </a:lnTo>
                  <a:lnTo>
                    <a:pt x="91440" y="71628"/>
                  </a:lnTo>
                  <a:lnTo>
                    <a:pt x="110839" y="74539"/>
                  </a:lnTo>
                  <a:lnTo>
                    <a:pt x="105156" y="112776"/>
                  </a:lnTo>
                  <a:close/>
                </a:path>
                <a:path w="3051175" h="515619">
                  <a:moveTo>
                    <a:pt x="110839" y="74539"/>
                  </a:moveTo>
                  <a:lnTo>
                    <a:pt x="91440" y="71628"/>
                  </a:lnTo>
                  <a:lnTo>
                    <a:pt x="97536" y="33528"/>
                  </a:lnTo>
                  <a:lnTo>
                    <a:pt x="116512" y="36377"/>
                  </a:lnTo>
                  <a:lnTo>
                    <a:pt x="110839" y="74539"/>
                  </a:lnTo>
                  <a:close/>
                </a:path>
                <a:path w="3051175" h="515619">
                  <a:moveTo>
                    <a:pt x="116512" y="36377"/>
                  </a:moveTo>
                  <a:lnTo>
                    <a:pt x="97536" y="33528"/>
                  </a:lnTo>
                  <a:lnTo>
                    <a:pt x="116936" y="33528"/>
                  </a:lnTo>
                  <a:lnTo>
                    <a:pt x="116512" y="36377"/>
                  </a:lnTo>
                  <a:close/>
                </a:path>
                <a:path w="3051175" h="515619">
                  <a:moveTo>
                    <a:pt x="3046476" y="515112"/>
                  </a:moveTo>
                  <a:lnTo>
                    <a:pt x="110839" y="74539"/>
                  </a:lnTo>
                  <a:lnTo>
                    <a:pt x="116512" y="36377"/>
                  </a:lnTo>
                  <a:lnTo>
                    <a:pt x="3051048" y="477012"/>
                  </a:lnTo>
                  <a:lnTo>
                    <a:pt x="3046476" y="515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6629400" y="2743200"/>
              <a:ext cx="2872740" cy="923925"/>
            </a:xfrm>
            <a:custGeom>
              <a:avLst/>
              <a:gdLst/>
              <a:ahLst/>
              <a:cxnLst/>
              <a:rect l="l" t="t" r="r" b="b"/>
              <a:pathLst>
                <a:path w="2872740" h="923925">
                  <a:moveTo>
                    <a:pt x="2872740" y="923543"/>
                  </a:moveTo>
                  <a:lnTo>
                    <a:pt x="0" y="923543"/>
                  </a:lnTo>
                  <a:lnTo>
                    <a:pt x="0" y="0"/>
                  </a:lnTo>
                  <a:lnTo>
                    <a:pt x="2872740" y="0"/>
                  </a:lnTo>
                  <a:lnTo>
                    <a:pt x="2872740" y="923543"/>
                  </a:lnTo>
                  <a:close/>
                </a:path>
              </a:pathLst>
            </a:custGeom>
            <a:solidFill>
              <a:srgbClr val="EDEBE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6624828" y="2738628"/>
              <a:ext cx="2883535" cy="932815"/>
            </a:xfrm>
            <a:custGeom>
              <a:avLst/>
              <a:gdLst/>
              <a:ahLst/>
              <a:cxnLst/>
              <a:rect l="l" t="t" r="r" b="b"/>
              <a:pathLst>
                <a:path w="2883534" h="932814">
                  <a:moveTo>
                    <a:pt x="2880360" y="932688"/>
                  </a:moveTo>
                  <a:lnTo>
                    <a:pt x="3048" y="932688"/>
                  </a:lnTo>
                  <a:lnTo>
                    <a:pt x="0" y="929640"/>
                  </a:lnTo>
                  <a:lnTo>
                    <a:pt x="0" y="1524"/>
                  </a:lnTo>
                  <a:lnTo>
                    <a:pt x="3048" y="0"/>
                  </a:lnTo>
                  <a:lnTo>
                    <a:pt x="2880360" y="0"/>
                  </a:lnTo>
                  <a:lnTo>
                    <a:pt x="2883408" y="1524"/>
                  </a:lnTo>
                  <a:lnTo>
                    <a:pt x="2883408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923544"/>
                  </a:lnTo>
                  <a:lnTo>
                    <a:pt x="4572" y="923544"/>
                  </a:lnTo>
                  <a:lnTo>
                    <a:pt x="10668" y="928116"/>
                  </a:lnTo>
                  <a:lnTo>
                    <a:pt x="2883408" y="928116"/>
                  </a:lnTo>
                  <a:lnTo>
                    <a:pt x="2883408" y="929640"/>
                  </a:lnTo>
                  <a:lnTo>
                    <a:pt x="2880360" y="932688"/>
                  </a:lnTo>
                  <a:close/>
                </a:path>
                <a:path w="2883534" h="932814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2883534" h="932814">
                  <a:moveTo>
                    <a:pt x="2872740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2872740" y="4572"/>
                  </a:lnTo>
                  <a:lnTo>
                    <a:pt x="2872740" y="9144"/>
                  </a:lnTo>
                  <a:close/>
                </a:path>
                <a:path w="2883534" h="932814">
                  <a:moveTo>
                    <a:pt x="2872740" y="928116"/>
                  </a:moveTo>
                  <a:lnTo>
                    <a:pt x="2872740" y="4572"/>
                  </a:lnTo>
                  <a:lnTo>
                    <a:pt x="2877312" y="9144"/>
                  </a:lnTo>
                  <a:lnTo>
                    <a:pt x="2883408" y="9144"/>
                  </a:lnTo>
                  <a:lnTo>
                    <a:pt x="2883408" y="923544"/>
                  </a:lnTo>
                  <a:lnTo>
                    <a:pt x="2877312" y="923544"/>
                  </a:lnTo>
                  <a:lnTo>
                    <a:pt x="2872740" y="928116"/>
                  </a:lnTo>
                  <a:close/>
                </a:path>
                <a:path w="2883534" h="932814">
                  <a:moveTo>
                    <a:pt x="2883408" y="9144"/>
                  </a:moveTo>
                  <a:lnTo>
                    <a:pt x="2877312" y="9144"/>
                  </a:lnTo>
                  <a:lnTo>
                    <a:pt x="2872740" y="4572"/>
                  </a:lnTo>
                  <a:lnTo>
                    <a:pt x="2883408" y="4572"/>
                  </a:lnTo>
                  <a:lnTo>
                    <a:pt x="2883408" y="9144"/>
                  </a:lnTo>
                  <a:close/>
                </a:path>
                <a:path w="2883534" h="932814">
                  <a:moveTo>
                    <a:pt x="10668" y="928116"/>
                  </a:moveTo>
                  <a:lnTo>
                    <a:pt x="4572" y="923544"/>
                  </a:lnTo>
                  <a:lnTo>
                    <a:pt x="10668" y="923544"/>
                  </a:lnTo>
                  <a:lnTo>
                    <a:pt x="10668" y="928116"/>
                  </a:lnTo>
                  <a:close/>
                </a:path>
                <a:path w="2883534" h="932814">
                  <a:moveTo>
                    <a:pt x="2872740" y="928116"/>
                  </a:moveTo>
                  <a:lnTo>
                    <a:pt x="10668" y="928116"/>
                  </a:lnTo>
                  <a:lnTo>
                    <a:pt x="10668" y="923544"/>
                  </a:lnTo>
                  <a:lnTo>
                    <a:pt x="2872740" y="923544"/>
                  </a:lnTo>
                  <a:lnTo>
                    <a:pt x="2872740" y="928116"/>
                  </a:lnTo>
                  <a:close/>
                </a:path>
                <a:path w="2883534" h="932814">
                  <a:moveTo>
                    <a:pt x="2883408" y="928116"/>
                  </a:moveTo>
                  <a:lnTo>
                    <a:pt x="2872740" y="928116"/>
                  </a:lnTo>
                  <a:lnTo>
                    <a:pt x="2877312" y="923544"/>
                  </a:lnTo>
                  <a:lnTo>
                    <a:pt x="2883408" y="923544"/>
                  </a:lnTo>
                  <a:lnTo>
                    <a:pt x="2883408" y="928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983941" y="2420471"/>
            <a:ext cx="2534771" cy="758545"/>
          </a:xfrm>
          <a:prstGeom prst="rect">
            <a:avLst/>
          </a:prstGeom>
        </p:spPr>
        <p:txBody>
          <a:bodyPr vert="horz" wrap="square" lIns="0" tIns="25213" rIns="0" bIns="0" rtlCol="0">
            <a:spAutoFit/>
          </a:bodyPr>
          <a:lstStyle/>
          <a:p>
            <a:pPr marL="80126" marR="98057">
              <a:spcBef>
                <a:spcPts val="199"/>
              </a:spcBef>
            </a:pPr>
            <a:r>
              <a:rPr sz="1588" spc="-4" dirty="0">
                <a:solidFill>
                  <a:srgbClr val="BF0000"/>
                </a:solidFill>
                <a:latin typeface="Carlito"/>
                <a:cs typeface="Carlito"/>
              </a:rPr>
              <a:t>Using </a:t>
            </a:r>
            <a:r>
              <a:rPr sz="1588" dirty="0">
                <a:solidFill>
                  <a:srgbClr val="BF0000"/>
                </a:solidFill>
                <a:latin typeface="Carlito"/>
                <a:cs typeface="Carlito"/>
              </a:rPr>
              <a:t>a </a:t>
            </a:r>
            <a:r>
              <a:rPr sz="1588" spc="-4" dirty="0">
                <a:solidFill>
                  <a:srgbClr val="BF0000"/>
                </a:solidFill>
                <a:latin typeface="Carlito"/>
                <a:cs typeface="Carlito"/>
              </a:rPr>
              <a:t>+1/-1 </a:t>
            </a:r>
            <a:r>
              <a:rPr sz="1588" spc="-9" dirty="0">
                <a:solidFill>
                  <a:srgbClr val="BF0000"/>
                </a:solidFill>
                <a:latin typeface="Carlito"/>
                <a:cs typeface="Carlito"/>
              </a:rPr>
              <a:t>representation  </a:t>
            </a:r>
            <a:r>
              <a:rPr sz="1588" spc="-13" dirty="0">
                <a:solidFill>
                  <a:srgbClr val="BF0000"/>
                </a:solidFill>
                <a:latin typeface="Carlito"/>
                <a:cs typeface="Carlito"/>
              </a:rPr>
              <a:t>for </a:t>
            </a:r>
            <a:r>
              <a:rPr sz="1588" spc="-4" dirty="0">
                <a:solidFill>
                  <a:srgbClr val="BF0000"/>
                </a:solidFill>
                <a:latin typeface="Carlito"/>
                <a:cs typeface="Carlito"/>
              </a:rPr>
              <a:t>classes to simplify  </a:t>
            </a:r>
            <a:r>
              <a:rPr sz="1588" spc="-9" dirty="0">
                <a:solidFill>
                  <a:srgbClr val="BF0000"/>
                </a:solidFill>
                <a:latin typeface="Carlito"/>
                <a:cs typeface="Carlito"/>
              </a:rPr>
              <a:t>notation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36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1486" y="568326"/>
            <a:ext cx="6637243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 </a:t>
            </a:r>
            <a:r>
              <a:rPr sz="3883" spc="-9" dirty="0">
                <a:solidFill>
                  <a:srgbClr val="BF0000"/>
                </a:solidFill>
              </a:rPr>
              <a:t>Algorithm:</a:t>
            </a:r>
            <a:r>
              <a:rPr sz="3883" spc="-49" dirty="0">
                <a:solidFill>
                  <a:srgbClr val="BF0000"/>
                </a:solidFill>
              </a:rPr>
              <a:t> </a:t>
            </a:r>
            <a:r>
              <a:rPr sz="3883" dirty="0">
                <a:solidFill>
                  <a:srgbClr val="BF0000"/>
                </a:solidFill>
              </a:rPr>
              <a:t>Summary</a:t>
            </a:r>
            <a:endParaRPr sz="3883"/>
          </a:p>
        </p:txBody>
      </p:sp>
      <p:sp>
        <p:nvSpPr>
          <p:cNvPr id="3" name="object 3"/>
          <p:cNvSpPr/>
          <p:nvPr/>
        </p:nvSpPr>
        <p:spPr>
          <a:xfrm>
            <a:off x="3409754" y="2538804"/>
            <a:ext cx="319928" cy="242047"/>
          </a:xfrm>
          <a:custGeom>
            <a:avLst/>
            <a:gdLst/>
            <a:ahLst/>
            <a:cxnLst/>
            <a:rect l="l" t="t" r="r" b="b"/>
            <a:pathLst>
              <a:path w="362585" h="274319">
                <a:moveTo>
                  <a:pt x="201263" y="274320"/>
                </a:moveTo>
                <a:lnTo>
                  <a:pt x="170592" y="274320"/>
                </a:lnTo>
                <a:lnTo>
                  <a:pt x="170592" y="128682"/>
                </a:lnTo>
                <a:lnTo>
                  <a:pt x="170714" y="110824"/>
                </a:lnTo>
                <a:lnTo>
                  <a:pt x="171069" y="92547"/>
                </a:lnTo>
                <a:lnTo>
                  <a:pt x="172402" y="54768"/>
                </a:lnTo>
                <a:lnTo>
                  <a:pt x="170402" y="54768"/>
                </a:lnTo>
                <a:lnTo>
                  <a:pt x="64103" y="274320"/>
                </a:lnTo>
                <a:lnTo>
                  <a:pt x="32956" y="274320"/>
                </a:lnTo>
                <a:lnTo>
                  <a:pt x="23145" y="42100"/>
                </a:lnTo>
                <a:lnTo>
                  <a:pt x="22002" y="33718"/>
                </a:lnTo>
                <a:lnTo>
                  <a:pt x="0" y="9810"/>
                </a:lnTo>
                <a:lnTo>
                  <a:pt x="2190" y="0"/>
                </a:lnTo>
                <a:lnTo>
                  <a:pt x="84963" y="0"/>
                </a:lnTo>
                <a:lnTo>
                  <a:pt x="82772" y="9144"/>
                </a:lnTo>
                <a:lnTo>
                  <a:pt x="76866" y="9715"/>
                </a:lnTo>
                <a:lnTo>
                  <a:pt x="72294" y="11525"/>
                </a:lnTo>
                <a:lnTo>
                  <a:pt x="65436" y="17716"/>
                </a:lnTo>
                <a:lnTo>
                  <a:pt x="63150" y="22002"/>
                </a:lnTo>
                <a:lnTo>
                  <a:pt x="60483" y="32766"/>
                </a:lnTo>
                <a:lnTo>
                  <a:pt x="59817" y="40386"/>
                </a:lnTo>
                <a:lnTo>
                  <a:pt x="60007" y="64293"/>
                </a:lnTo>
                <a:lnTo>
                  <a:pt x="61832" y="148328"/>
                </a:lnTo>
                <a:lnTo>
                  <a:pt x="61912" y="184975"/>
                </a:lnTo>
                <a:lnTo>
                  <a:pt x="61722" y="226695"/>
                </a:lnTo>
                <a:lnTo>
                  <a:pt x="63722" y="226695"/>
                </a:lnTo>
                <a:lnTo>
                  <a:pt x="173640" y="0"/>
                </a:lnTo>
                <a:lnTo>
                  <a:pt x="203644" y="0"/>
                </a:lnTo>
                <a:lnTo>
                  <a:pt x="203644" y="132873"/>
                </a:lnTo>
                <a:lnTo>
                  <a:pt x="203203" y="172819"/>
                </a:lnTo>
                <a:lnTo>
                  <a:pt x="201834" y="226695"/>
                </a:lnTo>
                <a:lnTo>
                  <a:pt x="203835" y="226695"/>
                </a:lnTo>
                <a:lnTo>
                  <a:pt x="287369" y="64579"/>
                </a:lnTo>
                <a:lnTo>
                  <a:pt x="290607" y="57721"/>
                </a:lnTo>
                <a:lnTo>
                  <a:pt x="297370" y="41814"/>
                </a:lnTo>
                <a:lnTo>
                  <a:pt x="298989" y="34956"/>
                </a:lnTo>
                <a:lnTo>
                  <a:pt x="298989" y="29146"/>
                </a:lnTo>
                <a:lnTo>
                  <a:pt x="297754" y="21681"/>
                </a:lnTo>
                <a:lnTo>
                  <a:pt x="294036" y="15859"/>
                </a:lnTo>
                <a:lnTo>
                  <a:pt x="287818" y="11680"/>
                </a:lnTo>
                <a:lnTo>
                  <a:pt x="279082" y="9144"/>
                </a:lnTo>
                <a:lnTo>
                  <a:pt x="281273" y="0"/>
                </a:lnTo>
                <a:lnTo>
                  <a:pt x="362521" y="0"/>
                </a:lnTo>
                <a:lnTo>
                  <a:pt x="360426" y="9144"/>
                </a:lnTo>
                <a:lnTo>
                  <a:pt x="354330" y="10096"/>
                </a:lnTo>
                <a:lnTo>
                  <a:pt x="348519" y="13430"/>
                </a:lnTo>
                <a:lnTo>
                  <a:pt x="320611" y="53911"/>
                </a:lnTo>
                <a:lnTo>
                  <a:pt x="201263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540526" y="4167244"/>
            <a:ext cx="279587" cy="211231"/>
          </a:xfrm>
          <a:custGeom>
            <a:avLst/>
            <a:gdLst/>
            <a:ahLst/>
            <a:cxnLst/>
            <a:rect l="l" t="t" r="r" b="b"/>
            <a:pathLst>
              <a:path w="316864" h="239395">
                <a:moveTo>
                  <a:pt x="175641" y="239268"/>
                </a:moveTo>
                <a:lnTo>
                  <a:pt x="148875" y="239268"/>
                </a:lnTo>
                <a:lnTo>
                  <a:pt x="148981" y="96665"/>
                </a:lnTo>
                <a:lnTo>
                  <a:pt x="149799" y="64479"/>
                </a:lnTo>
                <a:lnTo>
                  <a:pt x="150495" y="47815"/>
                </a:lnTo>
                <a:lnTo>
                  <a:pt x="148780" y="47815"/>
                </a:lnTo>
                <a:lnTo>
                  <a:pt x="56007" y="239268"/>
                </a:lnTo>
                <a:lnTo>
                  <a:pt x="28765" y="239268"/>
                </a:lnTo>
                <a:lnTo>
                  <a:pt x="20193" y="36671"/>
                </a:lnTo>
                <a:lnTo>
                  <a:pt x="19145" y="29432"/>
                </a:lnTo>
                <a:lnTo>
                  <a:pt x="0" y="8572"/>
                </a:lnTo>
                <a:lnTo>
                  <a:pt x="1905" y="0"/>
                </a:lnTo>
                <a:lnTo>
                  <a:pt x="74199" y="0"/>
                </a:lnTo>
                <a:lnTo>
                  <a:pt x="72294" y="9144"/>
                </a:lnTo>
                <a:lnTo>
                  <a:pt x="67151" y="9620"/>
                </a:lnTo>
                <a:lnTo>
                  <a:pt x="63055" y="11144"/>
                </a:lnTo>
                <a:lnTo>
                  <a:pt x="57150" y="16573"/>
                </a:lnTo>
                <a:lnTo>
                  <a:pt x="55054" y="20288"/>
                </a:lnTo>
                <a:lnTo>
                  <a:pt x="52768" y="29622"/>
                </a:lnTo>
                <a:lnTo>
                  <a:pt x="52197" y="36195"/>
                </a:lnTo>
                <a:lnTo>
                  <a:pt x="52292" y="56959"/>
                </a:lnTo>
                <a:lnTo>
                  <a:pt x="54021" y="129785"/>
                </a:lnTo>
                <a:lnTo>
                  <a:pt x="54102" y="161544"/>
                </a:lnTo>
                <a:lnTo>
                  <a:pt x="53911" y="197643"/>
                </a:lnTo>
                <a:lnTo>
                  <a:pt x="55626" y="197643"/>
                </a:lnTo>
                <a:lnTo>
                  <a:pt x="151542" y="0"/>
                </a:lnTo>
                <a:lnTo>
                  <a:pt x="177736" y="0"/>
                </a:lnTo>
                <a:lnTo>
                  <a:pt x="177644" y="131796"/>
                </a:lnTo>
                <a:lnTo>
                  <a:pt x="176852" y="172658"/>
                </a:lnTo>
                <a:lnTo>
                  <a:pt x="176117" y="197643"/>
                </a:lnTo>
                <a:lnTo>
                  <a:pt x="177831" y="197643"/>
                </a:lnTo>
                <a:lnTo>
                  <a:pt x="250793" y="57150"/>
                </a:lnTo>
                <a:lnTo>
                  <a:pt x="259461" y="37433"/>
                </a:lnTo>
                <a:lnTo>
                  <a:pt x="260889" y="31527"/>
                </a:lnTo>
                <a:lnTo>
                  <a:pt x="260889" y="16859"/>
                </a:lnTo>
                <a:lnTo>
                  <a:pt x="255174" y="11049"/>
                </a:lnTo>
                <a:lnTo>
                  <a:pt x="243554" y="9144"/>
                </a:lnTo>
                <a:lnTo>
                  <a:pt x="245459" y="0"/>
                </a:lnTo>
                <a:lnTo>
                  <a:pt x="316420" y="0"/>
                </a:lnTo>
                <a:lnTo>
                  <a:pt x="314515" y="9144"/>
                </a:lnTo>
                <a:lnTo>
                  <a:pt x="309181" y="9906"/>
                </a:lnTo>
                <a:lnTo>
                  <a:pt x="304133" y="12858"/>
                </a:lnTo>
                <a:lnTo>
                  <a:pt x="279844" y="48006"/>
                </a:lnTo>
                <a:lnTo>
                  <a:pt x="175641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45283" y="4242547"/>
            <a:ext cx="188819" cy="20171"/>
          </a:xfrm>
          <a:custGeom>
            <a:avLst/>
            <a:gdLst/>
            <a:ahLst/>
            <a:cxnLst/>
            <a:rect l="l" t="t" r="r" b="b"/>
            <a:pathLst>
              <a:path w="213995" h="22860">
                <a:moveTo>
                  <a:pt x="213550" y="22860"/>
                </a:moveTo>
                <a:lnTo>
                  <a:pt x="0" y="22860"/>
                </a:lnTo>
                <a:lnTo>
                  <a:pt x="0" y="0"/>
                </a:lnTo>
                <a:lnTo>
                  <a:pt x="213550" y="0"/>
                </a:lnTo>
                <a:lnTo>
                  <a:pt x="21355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945283" y="4308437"/>
            <a:ext cx="188819" cy="20171"/>
          </a:xfrm>
          <a:custGeom>
            <a:avLst/>
            <a:gdLst/>
            <a:ahLst/>
            <a:cxnLst/>
            <a:rect l="l" t="t" r="r" b="b"/>
            <a:pathLst>
              <a:path w="213995" h="22860">
                <a:moveTo>
                  <a:pt x="213550" y="22860"/>
                </a:moveTo>
                <a:lnTo>
                  <a:pt x="0" y="22860"/>
                </a:lnTo>
                <a:lnTo>
                  <a:pt x="0" y="0"/>
                </a:lnTo>
                <a:lnTo>
                  <a:pt x="213550" y="0"/>
                </a:lnTo>
                <a:lnTo>
                  <a:pt x="21355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258599" y="4167244"/>
            <a:ext cx="279587" cy="211231"/>
          </a:xfrm>
          <a:custGeom>
            <a:avLst/>
            <a:gdLst/>
            <a:ahLst/>
            <a:cxnLst/>
            <a:rect l="l" t="t" r="r" b="b"/>
            <a:pathLst>
              <a:path w="316864" h="239395">
                <a:moveTo>
                  <a:pt x="175641" y="239268"/>
                </a:moveTo>
                <a:lnTo>
                  <a:pt x="148875" y="239268"/>
                </a:lnTo>
                <a:lnTo>
                  <a:pt x="148981" y="96665"/>
                </a:lnTo>
                <a:lnTo>
                  <a:pt x="149799" y="64479"/>
                </a:lnTo>
                <a:lnTo>
                  <a:pt x="150495" y="47815"/>
                </a:lnTo>
                <a:lnTo>
                  <a:pt x="148780" y="47815"/>
                </a:lnTo>
                <a:lnTo>
                  <a:pt x="56007" y="239268"/>
                </a:lnTo>
                <a:lnTo>
                  <a:pt x="28765" y="239268"/>
                </a:lnTo>
                <a:lnTo>
                  <a:pt x="20193" y="36671"/>
                </a:lnTo>
                <a:lnTo>
                  <a:pt x="19145" y="29432"/>
                </a:lnTo>
                <a:lnTo>
                  <a:pt x="0" y="8572"/>
                </a:lnTo>
                <a:lnTo>
                  <a:pt x="1905" y="0"/>
                </a:lnTo>
                <a:lnTo>
                  <a:pt x="74199" y="0"/>
                </a:lnTo>
                <a:lnTo>
                  <a:pt x="72294" y="9144"/>
                </a:lnTo>
                <a:lnTo>
                  <a:pt x="67151" y="9620"/>
                </a:lnTo>
                <a:lnTo>
                  <a:pt x="63055" y="11144"/>
                </a:lnTo>
                <a:lnTo>
                  <a:pt x="57150" y="16573"/>
                </a:lnTo>
                <a:lnTo>
                  <a:pt x="55054" y="20288"/>
                </a:lnTo>
                <a:lnTo>
                  <a:pt x="52768" y="29622"/>
                </a:lnTo>
                <a:lnTo>
                  <a:pt x="52197" y="36195"/>
                </a:lnTo>
                <a:lnTo>
                  <a:pt x="52292" y="56959"/>
                </a:lnTo>
                <a:lnTo>
                  <a:pt x="54021" y="129785"/>
                </a:lnTo>
                <a:lnTo>
                  <a:pt x="54102" y="161544"/>
                </a:lnTo>
                <a:lnTo>
                  <a:pt x="53911" y="197643"/>
                </a:lnTo>
                <a:lnTo>
                  <a:pt x="55626" y="197643"/>
                </a:lnTo>
                <a:lnTo>
                  <a:pt x="151542" y="0"/>
                </a:lnTo>
                <a:lnTo>
                  <a:pt x="177736" y="0"/>
                </a:lnTo>
                <a:lnTo>
                  <a:pt x="177644" y="131796"/>
                </a:lnTo>
                <a:lnTo>
                  <a:pt x="176852" y="172658"/>
                </a:lnTo>
                <a:lnTo>
                  <a:pt x="176117" y="197643"/>
                </a:lnTo>
                <a:lnTo>
                  <a:pt x="177831" y="197643"/>
                </a:lnTo>
                <a:lnTo>
                  <a:pt x="250793" y="57150"/>
                </a:lnTo>
                <a:lnTo>
                  <a:pt x="259461" y="37433"/>
                </a:lnTo>
                <a:lnTo>
                  <a:pt x="260889" y="31527"/>
                </a:lnTo>
                <a:lnTo>
                  <a:pt x="260889" y="16859"/>
                </a:lnTo>
                <a:lnTo>
                  <a:pt x="255174" y="11049"/>
                </a:lnTo>
                <a:lnTo>
                  <a:pt x="243554" y="9144"/>
                </a:lnTo>
                <a:lnTo>
                  <a:pt x="245459" y="0"/>
                </a:lnTo>
                <a:lnTo>
                  <a:pt x="316420" y="0"/>
                </a:lnTo>
                <a:lnTo>
                  <a:pt x="314515" y="9144"/>
                </a:lnTo>
                <a:lnTo>
                  <a:pt x="309181" y="9906"/>
                </a:lnTo>
                <a:lnTo>
                  <a:pt x="304133" y="12858"/>
                </a:lnTo>
                <a:lnTo>
                  <a:pt x="279844" y="48006"/>
                </a:lnTo>
                <a:lnTo>
                  <a:pt x="175641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645869" y="4187637"/>
            <a:ext cx="188819" cy="197224"/>
          </a:xfrm>
          <a:custGeom>
            <a:avLst/>
            <a:gdLst/>
            <a:ahLst/>
            <a:cxnLst/>
            <a:rect l="l" t="t" r="r" b="b"/>
            <a:pathLst>
              <a:path w="213995" h="223520">
                <a:moveTo>
                  <a:pt x="213550" y="100330"/>
                </a:moveTo>
                <a:lnTo>
                  <a:pt x="119062" y="100330"/>
                </a:lnTo>
                <a:lnTo>
                  <a:pt x="119062" y="0"/>
                </a:lnTo>
                <a:lnTo>
                  <a:pt x="94488" y="0"/>
                </a:lnTo>
                <a:lnTo>
                  <a:pt x="94488" y="100330"/>
                </a:lnTo>
                <a:lnTo>
                  <a:pt x="0" y="100330"/>
                </a:lnTo>
                <a:lnTo>
                  <a:pt x="0" y="123190"/>
                </a:lnTo>
                <a:lnTo>
                  <a:pt x="94488" y="123190"/>
                </a:lnTo>
                <a:lnTo>
                  <a:pt x="94488" y="223520"/>
                </a:lnTo>
                <a:lnTo>
                  <a:pt x="119062" y="223520"/>
                </a:lnTo>
                <a:lnTo>
                  <a:pt x="119062" y="123190"/>
                </a:lnTo>
                <a:lnTo>
                  <a:pt x="213550" y="123190"/>
                </a:lnTo>
                <a:lnTo>
                  <a:pt x="213550" y="100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923725" y="4167243"/>
            <a:ext cx="265159" cy="275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1212469" y="1634014"/>
            <a:ext cx="6358218" cy="3359785"/>
          </a:xfrm>
          <a:prstGeom prst="rect">
            <a:avLst/>
          </a:prstGeom>
        </p:spPr>
        <p:txBody>
          <a:bodyPr vert="horz" wrap="square" lIns="0" tIns="183216" rIns="0" bIns="0" rtlCol="0">
            <a:spAutoFit/>
          </a:bodyPr>
          <a:lstStyle/>
          <a:p>
            <a:pPr marL="313781" indent="-303135">
              <a:spcBef>
                <a:spcPts val="1443"/>
              </a:spcBef>
              <a:buFont typeface="Arial"/>
              <a:buChar char="•"/>
              <a:tabLst>
                <a:tab pos="313221" algn="l"/>
                <a:tab pos="314342" algn="l"/>
              </a:tabLst>
            </a:pPr>
            <a:r>
              <a:rPr sz="2824" spc="-9" dirty="0">
                <a:latin typeface="Carlito"/>
                <a:cs typeface="Carlito"/>
              </a:rPr>
              <a:t>Cycle </a:t>
            </a:r>
            <a:r>
              <a:rPr sz="2824" spc="-13" dirty="0">
                <a:latin typeface="Carlito"/>
                <a:cs typeface="Carlito"/>
              </a:rPr>
              <a:t>through </a:t>
            </a:r>
            <a:r>
              <a:rPr sz="2824" spc="-4" dirty="0">
                <a:latin typeface="Carlito"/>
                <a:cs typeface="Carlito"/>
              </a:rPr>
              <a:t>the </a:t>
            </a:r>
            <a:r>
              <a:rPr sz="2824" spc="-9" dirty="0">
                <a:latin typeface="Carlito"/>
                <a:cs typeface="Carlito"/>
              </a:rPr>
              <a:t>training</a:t>
            </a:r>
            <a:r>
              <a:rPr sz="2824" spc="49" dirty="0">
                <a:latin typeface="Carlito"/>
                <a:cs typeface="Carlito"/>
              </a:rPr>
              <a:t> </a:t>
            </a:r>
            <a:r>
              <a:rPr sz="2824" spc="-13" dirty="0">
                <a:latin typeface="Carlito"/>
                <a:cs typeface="Carlito"/>
              </a:rPr>
              <a:t>instances</a:t>
            </a:r>
            <a:endParaRPr sz="2824">
              <a:latin typeface="Carlito"/>
              <a:cs typeface="Carlito"/>
            </a:endParaRPr>
          </a:p>
          <a:p>
            <a:pPr marL="313781" indent="-303135">
              <a:spcBef>
                <a:spcPts val="1354"/>
              </a:spcBef>
              <a:buFont typeface="Arial"/>
              <a:buChar char="•"/>
              <a:tabLst>
                <a:tab pos="313221" algn="l"/>
                <a:tab pos="314342" algn="l"/>
                <a:tab pos="2615592" algn="l"/>
              </a:tabLst>
            </a:pPr>
            <a:r>
              <a:rPr sz="2824" dirty="0">
                <a:latin typeface="Carlito"/>
                <a:cs typeface="Carlito"/>
              </a:rPr>
              <a:t>Only</a:t>
            </a:r>
            <a:r>
              <a:rPr sz="2824" spc="22" dirty="0">
                <a:latin typeface="Carlito"/>
                <a:cs typeface="Carlito"/>
              </a:rPr>
              <a:t> </a:t>
            </a:r>
            <a:r>
              <a:rPr sz="2824" spc="-18" dirty="0">
                <a:latin typeface="Carlito"/>
                <a:cs typeface="Carlito"/>
              </a:rPr>
              <a:t>update	</a:t>
            </a:r>
            <a:r>
              <a:rPr sz="2824" dirty="0">
                <a:latin typeface="Carlito"/>
                <a:cs typeface="Carlito"/>
              </a:rPr>
              <a:t>on </a:t>
            </a:r>
            <a:r>
              <a:rPr sz="2824" spc="-4" dirty="0">
                <a:latin typeface="Carlito"/>
                <a:cs typeface="Carlito"/>
              </a:rPr>
              <a:t>misclassified</a:t>
            </a:r>
            <a:r>
              <a:rPr sz="2824" spc="-9" dirty="0">
                <a:latin typeface="Carlito"/>
                <a:cs typeface="Carlito"/>
              </a:rPr>
              <a:t> </a:t>
            </a:r>
            <a:r>
              <a:rPr sz="2824" spc="-13" dirty="0">
                <a:latin typeface="Carlito"/>
                <a:cs typeface="Carlito"/>
              </a:rPr>
              <a:t>instances</a:t>
            </a:r>
            <a:endParaRPr sz="2824">
              <a:latin typeface="Carlito"/>
              <a:cs typeface="Carlito"/>
            </a:endParaRPr>
          </a:p>
          <a:p>
            <a:pPr marL="313781" indent="-303135">
              <a:spcBef>
                <a:spcPts val="1354"/>
              </a:spcBef>
              <a:buFont typeface="Arial"/>
              <a:buChar char="•"/>
              <a:tabLst>
                <a:tab pos="313221" algn="l"/>
                <a:tab pos="314342" algn="l"/>
              </a:tabLst>
            </a:pPr>
            <a:r>
              <a:rPr sz="2824" spc="-4" dirty="0">
                <a:latin typeface="Carlito"/>
                <a:cs typeface="Carlito"/>
              </a:rPr>
              <a:t>If </a:t>
            </a:r>
            <a:r>
              <a:rPr sz="2824" spc="-13" dirty="0">
                <a:latin typeface="Carlito"/>
                <a:cs typeface="Carlito"/>
              </a:rPr>
              <a:t>instance</a:t>
            </a:r>
            <a:r>
              <a:rPr sz="2824" spc="13" dirty="0">
                <a:latin typeface="Carlito"/>
                <a:cs typeface="Carlito"/>
              </a:rPr>
              <a:t> </a:t>
            </a:r>
            <a:r>
              <a:rPr sz="2824" spc="-4" dirty="0">
                <a:latin typeface="Carlito"/>
                <a:cs typeface="Carlito"/>
              </a:rPr>
              <a:t>misclassified:</a:t>
            </a:r>
            <a:endParaRPr sz="2824">
              <a:latin typeface="Carlito"/>
              <a:cs typeface="Carlito"/>
            </a:endParaRPr>
          </a:p>
          <a:p>
            <a:pPr marL="667346" lvl="1" indent="-253266">
              <a:spcBef>
                <a:spcPts val="1240"/>
              </a:spcBef>
              <a:buFont typeface="Arial"/>
              <a:buChar char="–"/>
              <a:tabLst>
                <a:tab pos="667906" algn="l"/>
              </a:tabLst>
            </a:pPr>
            <a:r>
              <a:rPr sz="2471" spc="-9" dirty="0">
                <a:latin typeface="Carlito"/>
                <a:cs typeface="Carlito"/>
              </a:rPr>
              <a:t>If </a:t>
            </a:r>
            <a:r>
              <a:rPr sz="2471" spc="-13" dirty="0">
                <a:latin typeface="Carlito"/>
                <a:cs typeface="Carlito"/>
              </a:rPr>
              <a:t>instance </a:t>
            </a:r>
            <a:r>
              <a:rPr sz="2471" spc="-4" dirty="0">
                <a:latin typeface="Carlito"/>
                <a:cs typeface="Carlito"/>
              </a:rPr>
              <a:t>is </a:t>
            </a:r>
            <a:r>
              <a:rPr sz="2471" spc="-13" dirty="0">
                <a:latin typeface="Carlito"/>
                <a:cs typeface="Carlito"/>
              </a:rPr>
              <a:t>positive</a:t>
            </a:r>
            <a:r>
              <a:rPr sz="2471" spc="71" dirty="0">
                <a:latin typeface="Carlito"/>
                <a:cs typeface="Carlito"/>
              </a:rPr>
              <a:t> </a:t>
            </a:r>
            <a:r>
              <a:rPr sz="2471" dirty="0">
                <a:latin typeface="Carlito"/>
                <a:cs typeface="Carlito"/>
              </a:rPr>
              <a:t>class</a:t>
            </a:r>
            <a:endParaRPr sz="2471">
              <a:latin typeface="Carlito"/>
              <a:cs typeface="Carlito"/>
            </a:endParaRPr>
          </a:p>
          <a:p>
            <a:pPr lvl="1">
              <a:spcBef>
                <a:spcPts val="4"/>
              </a:spcBef>
              <a:buFont typeface="Arial"/>
              <a:buChar char="–"/>
            </a:pPr>
            <a:endParaRPr sz="3883">
              <a:latin typeface="Carlito"/>
              <a:cs typeface="Carlito"/>
            </a:endParaRPr>
          </a:p>
          <a:p>
            <a:pPr marL="667346" lvl="1" indent="-253266">
              <a:buFont typeface="Arial"/>
              <a:buChar char="–"/>
              <a:tabLst>
                <a:tab pos="667906" algn="l"/>
              </a:tabLst>
            </a:pPr>
            <a:r>
              <a:rPr sz="2471" spc="-9" dirty="0">
                <a:latin typeface="Carlito"/>
                <a:cs typeface="Carlito"/>
              </a:rPr>
              <a:t>If </a:t>
            </a:r>
            <a:r>
              <a:rPr sz="2471" spc="-13" dirty="0">
                <a:latin typeface="Carlito"/>
                <a:cs typeface="Carlito"/>
              </a:rPr>
              <a:t>instance </a:t>
            </a:r>
            <a:r>
              <a:rPr sz="2471" spc="-4" dirty="0">
                <a:latin typeface="Carlito"/>
                <a:cs typeface="Carlito"/>
              </a:rPr>
              <a:t>is </a:t>
            </a:r>
            <a:r>
              <a:rPr sz="2471" spc="-18" dirty="0">
                <a:latin typeface="Carlito"/>
                <a:cs typeface="Carlito"/>
              </a:rPr>
              <a:t>negative</a:t>
            </a:r>
            <a:r>
              <a:rPr sz="2471" spc="40" dirty="0">
                <a:latin typeface="Carlito"/>
                <a:cs typeface="Carlito"/>
              </a:rPr>
              <a:t> </a:t>
            </a:r>
            <a:r>
              <a:rPr sz="2471" spc="-4" dirty="0">
                <a:latin typeface="Carlito"/>
                <a:cs typeface="Carlito"/>
              </a:rPr>
              <a:t>class</a:t>
            </a:r>
            <a:endParaRPr sz="2471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40526" y="5146189"/>
            <a:ext cx="279587" cy="211231"/>
          </a:xfrm>
          <a:custGeom>
            <a:avLst/>
            <a:gdLst/>
            <a:ahLst/>
            <a:cxnLst/>
            <a:rect l="l" t="t" r="r" b="b"/>
            <a:pathLst>
              <a:path w="316864" h="239395">
                <a:moveTo>
                  <a:pt x="175641" y="239268"/>
                </a:moveTo>
                <a:lnTo>
                  <a:pt x="148875" y="239268"/>
                </a:lnTo>
                <a:lnTo>
                  <a:pt x="148981" y="96665"/>
                </a:lnTo>
                <a:lnTo>
                  <a:pt x="149799" y="64479"/>
                </a:lnTo>
                <a:lnTo>
                  <a:pt x="150495" y="47815"/>
                </a:lnTo>
                <a:lnTo>
                  <a:pt x="148780" y="47815"/>
                </a:lnTo>
                <a:lnTo>
                  <a:pt x="56007" y="239268"/>
                </a:lnTo>
                <a:lnTo>
                  <a:pt x="28765" y="239268"/>
                </a:lnTo>
                <a:lnTo>
                  <a:pt x="20193" y="36671"/>
                </a:lnTo>
                <a:lnTo>
                  <a:pt x="19145" y="29432"/>
                </a:lnTo>
                <a:lnTo>
                  <a:pt x="0" y="8572"/>
                </a:lnTo>
                <a:lnTo>
                  <a:pt x="1905" y="0"/>
                </a:lnTo>
                <a:lnTo>
                  <a:pt x="74199" y="0"/>
                </a:lnTo>
                <a:lnTo>
                  <a:pt x="72294" y="9144"/>
                </a:lnTo>
                <a:lnTo>
                  <a:pt x="67151" y="9620"/>
                </a:lnTo>
                <a:lnTo>
                  <a:pt x="63055" y="11144"/>
                </a:lnTo>
                <a:lnTo>
                  <a:pt x="57150" y="16573"/>
                </a:lnTo>
                <a:lnTo>
                  <a:pt x="55054" y="20288"/>
                </a:lnTo>
                <a:lnTo>
                  <a:pt x="52768" y="29622"/>
                </a:lnTo>
                <a:lnTo>
                  <a:pt x="52197" y="36195"/>
                </a:lnTo>
                <a:lnTo>
                  <a:pt x="52292" y="56959"/>
                </a:lnTo>
                <a:lnTo>
                  <a:pt x="54021" y="129785"/>
                </a:lnTo>
                <a:lnTo>
                  <a:pt x="54102" y="161544"/>
                </a:lnTo>
                <a:lnTo>
                  <a:pt x="53911" y="197643"/>
                </a:lnTo>
                <a:lnTo>
                  <a:pt x="55626" y="197643"/>
                </a:lnTo>
                <a:lnTo>
                  <a:pt x="151542" y="0"/>
                </a:lnTo>
                <a:lnTo>
                  <a:pt x="177736" y="0"/>
                </a:lnTo>
                <a:lnTo>
                  <a:pt x="177644" y="131796"/>
                </a:lnTo>
                <a:lnTo>
                  <a:pt x="176852" y="172658"/>
                </a:lnTo>
                <a:lnTo>
                  <a:pt x="176117" y="197643"/>
                </a:lnTo>
                <a:lnTo>
                  <a:pt x="177831" y="197643"/>
                </a:lnTo>
                <a:lnTo>
                  <a:pt x="250793" y="57150"/>
                </a:lnTo>
                <a:lnTo>
                  <a:pt x="259461" y="37433"/>
                </a:lnTo>
                <a:lnTo>
                  <a:pt x="260889" y="31527"/>
                </a:lnTo>
                <a:lnTo>
                  <a:pt x="260889" y="16859"/>
                </a:lnTo>
                <a:lnTo>
                  <a:pt x="255174" y="11049"/>
                </a:lnTo>
                <a:lnTo>
                  <a:pt x="243554" y="9144"/>
                </a:lnTo>
                <a:lnTo>
                  <a:pt x="245459" y="0"/>
                </a:lnTo>
                <a:lnTo>
                  <a:pt x="316420" y="0"/>
                </a:lnTo>
                <a:lnTo>
                  <a:pt x="314515" y="9144"/>
                </a:lnTo>
                <a:lnTo>
                  <a:pt x="309181" y="9906"/>
                </a:lnTo>
                <a:lnTo>
                  <a:pt x="304133" y="12858"/>
                </a:lnTo>
                <a:lnTo>
                  <a:pt x="279844" y="48006"/>
                </a:lnTo>
                <a:lnTo>
                  <a:pt x="175641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945283" y="5221492"/>
            <a:ext cx="188819" cy="20171"/>
          </a:xfrm>
          <a:custGeom>
            <a:avLst/>
            <a:gdLst/>
            <a:ahLst/>
            <a:cxnLst/>
            <a:rect l="l" t="t" r="r" b="b"/>
            <a:pathLst>
              <a:path w="213995" h="22860">
                <a:moveTo>
                  <a:pt x="213550" y="22860"/>
                </a:moveTo>
                <a:lnTo>
                  <a:pt x="0" y="22860"/>
                </a:lnTo>
                <a:lnTo>
                  <a:pt x="0" y="0"/>
                </a:lnTo>
                <a:lnTo>
                  <a:pt x="213550" y="0"/>
                </a:lnTo>
                <a:lnTo>
                  <a:pt x="21355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945283" y="5287382"/>
            <a:ext cx="188819" cy="20171"/>
          </a:xfrm>
          <a:custGeom>
            <a:avLst/>
            <a:gdLst/>
            <a:ahLst/>
            <a:cxnLst/>
            <a:rect l="l" t="t" r="r" b="b"/>
            <a:pathLst>
              <a:path w="213995" h="22860">
                <a:moveTo>
                  <a:pt x="213550" y="22860"/>
                </a:moveTo>
                <a:lnTo>
                  <a:pt x="0" y="22860"/>
                </a:lnTo>
                <a:lnTo>
                  <a:pt x="0" y="0"/>
                </a:lnTo>
                <a:lnTo>
                  <a:pt x="213550" y="0"/>
                </a:lnTo>
                <a:lnTo>
                  <a:pt x="21355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4258599" y="5146189"/>
            <a:ext cx="279587" cy="211231"/>
          </a:xfrm>
          <a:custGeom>
            <a:avLst/>
            <a:gdLst/>
            <a:ahLst/>
            <a:cxnLst/>
            <a:rect l="l" t="t" r="r" b="b"/>
            <a:pathLst>
              <a:path w="316864" h="239395">
                <a:moveTo>
                  <a:pt x="175641" y="239268"/>
                </a:moveTo>
                <a:lnTo>
                  <a:pt x="148875" y="239268"/>
                </a:lnTo>
                <a:lnTo>
                  <a:pt x="148981" y="96665"/>
                </a:lnTo>
                <a:lnTo>
                  <a:pt x="149799" y="64479"/>
                </a:lnTo>
                <a:lnTo>
                  <a:pt x="150495" y="47815"/>
                </a:lnTo>
                <a:lnTo>
                  <a:pt x="148780" y="47815"/>
                </a:lnTo>
                <a:lnTo>
                  <a:pt x="56007" y="239268"/>
                </a:lnTo>
                <a:lnTo>
                  <a:pt x="28765" y="239268"/>
                </a:lnTo>
                <a:lnTo>
                  <a:pt x="20193" y="36671"/>
                </a:lnTo>
                <a:lnTo>
                  <a:pt x="19145" y="29432"/>
                </a:lnTo>
                <a:lnTo>
                  <a:pt x="0" y="8572"/>
                </a:lnTo>
                <a:lnTo>
                  <a:pt x="1905" y="0"/>
                </a:lnTo>
                <a:lnTo>
                  <a:pt x="74199" y="0"/>
                </a:lnTo>
                <a:lnTo>
                  <a:pt x="72294" y="9144"/>
                </a:lnTo>
                <a:lnTo>
                  <a:pt x="67151" y="9620"/>
                </a:lnTo>
                <a:lnTo>
                  <a:pt x="63055" y="11144"/>
                </a:lnTo>
                <a:lnTo>
                  <a:pt x="57150" y="16573"/>
                </a:lnTo>
                <a:lnTo>
                  <a:pt x="55054" y="20288"/>
                </a:lnTo>
                <a:lnTo>
                  <a:pt x="52768" y="29622"/>
                </a:lnTo>
                <a:lnTo>
                  <a:pt x="52197" y="36195"/>
                </a:lnTo>
                <a:lnTo>
                  <a:pt x="52292" y="56959"/>
                </a:lnTo>
                <a:lnTo>
                  <a:pt x="54021" y="129785"/>
                </a:lnTo>
                <a:lnTo>
                  <a:pt x="54102" y="161544"/>
                </a:lnTo>
                <a:lnTo>
                  <a:pt x="53911" y="197643"/>
                </a:lnTo>
                <a:lnTo>
                  <a:pt x="55626" y="197643"/>
                </a:lnTo>
                <a:lnTo>
                  <a:pt x="151542" y="0"/>
                </a:lnTo>
                <a:lnTo>
                  <a:pt x="177736" y="0"/>
                </a:lnTo>
                <a:lnTo>
                  <a:pt x="177644" y="131796"/>
                </a:lnTo>
                <a:lnTo>
                  <a:pt x="176852" y="172658"/>
                </a:lnTo>
                <a:lnTo>
                  <a:pt x="176117" y="197643"/>
                </a:lnTo>
                <a:lnTo>
                  <a:pt x="177831" y="197643"/>
                </a:lnTo>
                <a:lnTo>
                  <a:pt x="250793" y="57150"/>
                </a:lnTo>
                <a:lnTo>
                  <a:pt x="259461" y="37433"/>
                </a:lnTo>
                <a:lnTo>
                  <a:pt x="260889" y="31527"/>
                </a:lnTo>
                <a:lnTo>
                  <a:pt x="260889" y="16859"/>
                </a:lnTo>
                <a:lnTo>
                  <a:pt x="255174" y="11049"/>
                </a:lnTo>
                <a:lnTo>
                  <a:pt x="243554" y="9144"/>
                </a:lnTo>
                <a:lnTo>
                  <a:pt x="245459" y="0"/>
                </a:lnTo>
                <a:lnTo>
                  <a:pt x="316420" y="0"/>
                </a:lnTo>
                <a:lnTo>
                  <a:pt x="314515" y="9144"/>
                </a:lnTo>
                <a:lnTo>
                  <a:pt x="309181" y="9906"/>
                </a:lnTo>
                <a:lnTo>
                  <a:pt x="304133" y="12858"/>
                </a:lnTo>
                <a:lnTo>
                  <a:pt x="279844" y="48006"/>
                </a:lnTo>
                <a:lnTo>
                  <a:pt x="175641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4645875" y="5255110"/>
            <a:ext cx="188819" cy="20171"/>
          </a:xfrm>
          <a:custGeom>
            <a:avLst/>
            <a:gdLst/>
            <a:ahLst/>
            <a:cxnLst/>
            <a:rect l="l" t="t" r="r" b="b"/>
            <a:pathLst>
              <a:path w="213995" h="22860">
                <a:moveTo>
                  <a:pt x="213550" y="22860"/>
                </a:moveTo>
                <a:lnTo>
                  <a:pt x="0" y="22860"/>
                </a:lnTo>
                <a:lnTo>
                  <a:pt x="0" y="0"/>
                </a:lnTo>
                <a:lnTo>
                  <a:pt x="213550" y="0"/>
                </a:lnTo>
                <a:lnTo>
                  <a:pt x="21355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4923725" y="5146188"/>
            <a:ext cx="265159" cy="275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56" y="180110"/>
            <a:ext cx="9106619" cy="56474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228409" marR="4483" indent="-2217762">
              <a:spcBef>
                <a:spcPts val="84"/>
              </a:spcBef>
            </a:pPr>
            <a:r>
              <a:rPr sz="3600" spc="-4" dirty="0">
                <a:solidFill>
                  <a:srgbClr val="BF0000"/>
                </a:solidFill>
              </a:rPr>
              <a:t>A Simple </a:t>
            </a:r>
            <a:r>
              <a:rPr sz="3600" spc="-9" dirty="0">
                <a:solidFill>
                  <a:srgbClr val="BF0000"/>
                </a:solidFill>
              </a:rPr>
              <a:t>Method: </a:t>
            </a:r>
            <a:r>
              <a:rPr sz="3600" spc="4" dirty="0">
                <a:solidFill>
                  <a:srgbClr val="BF0000"/>
                </a:solidFill>
              </a:rPr>
              <a:t>The</a:t>
            </a:r>
            <a:r>
              <a:rPr sz="3600" spc="-79" dirty="0">
                <a:solidFill>
                  <a:srgbClr val="BF0000"/>
                </a:solidFill>
              </a:rPr>
              <a:t> </a:t>
            </a:r>
            <a:r>
              <a:rPr sz="3600" spc="-18" dirty="0">
                <a:solidFill>
                  <a:srgbClr val="BF0000"/>
                </a:solidFill>
              </a:rPr>
              <a:t>Perceptron </a:t>
            </a:r>
            <a:r>
              <a:rPr sz="3600" spc="-9" dirty="0">
                <a:solidFill>
                  <a:srgbClr val="BF0000"/>
                </a:solidFill>
              </a:rPr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256034" y="4929692"/>
            <a:ext cx="179686" cy="135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1212432" y="5145697"/>
            <a:ext cx="1961029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13781" indent="-303135">
              <a:spcBef>
                <a:spcPts val="93"/>
              </a:spcBef>
              <a:buFont typeface="Arial"/>
              <a:buChar char="•"/>
              <a:tabLst>
                <a:tab pos="313781" algn="l"/>
                <a:tab pos="314342" algn="l"/>
              </a:tabLst>
            </a:pPr>
            <a:r>
              <a:rPr sz="1765" b="1" spc="-4" dirty="0">
                <a:solidFill>
                  <a:srgbClr val="BF0000"/>
                </a:solidFill>
                <a:latin typeface="Carlito"/>
                <a:cs typeface="Carlito"/>
              </a:rPr>
              <a:t>Classification</a:t>
            </a:r>
            <a:r>
              <a:rPr sz="1765" b="1" spc="-75" dirty="0">
                <a:solidFill>
                  <a:srgbClr val="BF0000"/>
                </a:solidFill>
                <a:latin typeface="Carlito"/>
                <a:cs typeface="Carlito"/>
              </a:rPr>
              <a:t> </a:t>
            </a:r>
            <a:r>
              <a:rPr sz="1765" b="1" spc="-4" dirty="0">
                <a:solidFill>
                  <a:srgbClr val="BF0000"/>
                </a:solidFill>
                <a:latin typeface="Carlito"/>
                <a:cs typeface="Carlito"/>
              </a:rPr>
              <a:t>rule</a:t>
            </a:r>
            <a:endParaRPr sz="1765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19310" y="5214769"/>
            <a:ext cx="1100418" cy="215153"/>
            <a:chOff x="3496151" y="5910071"/>
            <a:chExt cx="1247140" cy="243840"/>
          </a:xfrm>
        </p:grpSpPr>
        <p:sp>
          <p:nvSpPr>
            <p:cNvPr id="6" name="object 6"/>
            <p:cNvSpPr/>
            <p:nvPr/>
          </p:nvSpPr>
          <p:spPr>
            <a:xfrm>
              <a:off x="3496145" y="5910071"/>
              <a:ext cx="1247140" cy="244475"/>
            </a:xfrm>
            <a:custGeom>
              <a:avLst/>
              <a:gdLst/>
              <a:ahLst/>
              <a:cxnLst/>
              <a:rect l="l" t="t" r="r" b="b"/>
              <a:pathLst>
                <a:path w="1247139" h="244475">
                  <a:moveTo>
                    <a:pt x="103162" y="74688"/>
                  </a:moveTo>
                  <a:lnTo>
                    <a:pt x="63157" y="68592"/>
                  </a:lnTo>
                  <a:lnTo>
                    <a:pt x="54483" y="68681"/>
                  </a:lnTo>
                  <a:lnTo>
                    <a:pt x="21717" y="88976"/>
                  </a:lnTo>
                  <a:lnTo>
                    <a:pt x="19913" y="94589"/>
                  </a:lnTo>
                  <a:lnTo>
                    <a:pt x="20015" y="106502"/>
                  </a:lnTo>
                  <a:lnTo>
                    <a:pt x="20866" y="110210"/>
                  </a:lnTo>
                  <a:lnTo>
                    <a:pt x="22669" y="113830"/>
                  </a:lnTo>
                  <a:lnTo>
                    <a:pt x="24485" y="117551"/>
                  </a:lnTo>
                  <a:lnTo>
                    <a:pt x="27152" y="120980"/>
                  </a:lnTo>
                  <a:lnTo>
                    <a:pt x="30772" y="124028"/>
                  </a:lnTo>
                  <a:lnTo>
                    <a:pt x="34391" y="127266"/>
                  </a:lnTo>
                  <a:lnTo>
                    <a:pt x="39433" y="130695"/>
                  </a:lnTo>
                  <a:lnTo>
                    <a:pt x="45821" y="134505"/>
                  </a:lnTo>
                  <a:lnTo>
                    <a:pt x="52006" y="138315"/>
                  </a:lnTo>
                  <a:lnTo>
                    <a:pt x="67246" y="167741"/>
                  </a:lnTo>
                  <a:lnTo>
                    <a:pt x="65062" y="172796"/>
                  </a:lnTo>
                  <a:lnTo>
                    <a:pt x="60579" y="176225"/>
                  </a:lnTo>
                  <a:lnTo>
                    <a:pt x="56197" y="179743"/>
                  </a:lnTo>
                  <a:lnTo>
                    <a:pt x="50012" y="181457"/>
                  </a:lnTo>
                  <a:lnTo>
                    <a:pt x="42100" y="181368"/>
                  </a:lnTo>
                  <a:lnTo>
                    <a:pt x="33147" y="181457"/>
                  </a:lnTo>
                  <a:lnTo>
                    <a:pt x="26581" y="179463"/>
                  </a:lnTo>
                  <a:lnTo>
                    <a:pt x="22390" y="175272"/>
                  </a:lnTo>
                  <a:lnTo>
                    <a:pt x="18199" y="171272"/>
                  </a:lnTo>
                  <a:lnTo>
                    <a:pt x="16002" y="165176"/>
                  </a:lnTo>
                  <a:lnTo>
                    <a:pt x="15621" y="156984"/>
                  </a:lnTo>
                  <a:lnTo>
                    <a:pt x="5905" y="156984"/>
                  </a:lnTo>
                  <a:lnTo>
                    <a:pt x="0" y="183743"/>
                  </a:lnTo>
                  <a:lnTo>
                    <a:pt x="8191" y="186321"/>
                  </a:lnTo>
                  <a:lnTo>
                    <a:pt x="15532" y="188036"/>
                  </a:lnTo>
                  <a:lnTo>
                    <a:pt x="22098" y="188988"/>
                  </a:lnTo>
                  <a:lnTo>
                    <a:pt x="28765" y="190030"/>
                  </a:lnTo>
                  <a:lnTo>
                    <a:pt x="35534" y="190512"/>
                  </a:lnTo>
                  <a:lnTo>
                    <a:pt x="50965" y="190512"/>
                  </a:lnTo>
                  <a:lnTo>
                    <a:pt x="58674" y="189268"/>
                  </a:lnTo>
                  <a:lnTo>
                    <a:pt x="72199" y="184315"/>
                  </a:lnTo>
                  <a:lnTo>
                    <a:pt x="76098" y="181457"/>
                  </a:lnTo>
                  <a:lnTo>
                    <a:pt x="77533" y="180416"/>
                  </a:lnTo>
                  <a:lnTo>
                    <a:pt x="81368" y="175272"/>
                  </a:lnTo>
                  <a:lnTo>
                    <a:pt x="85445" y="170027"/>
                  </a:lnTo>
                  <a:lnTo>
                    <a:pt x="87350" y="163842"/>
                  </a:lnTo>
                  <a:lnTo>
                    <a:pt x="87261" y="151650"/>
                  </a:lnTo>
                  <a:lnTo>
                    <a:pt x="86969" y="148983"/>
                  </a:lnTo>
                  <a:lnTo>
                    <a:pt x="86194" y="146405"/>
                  </a:lnTo>
                  <a:lnTo>
                    <a:pt x="85344" y="143357"/>
                  </a:lnTo>
                  <a:lnTo>
                    <a:pt x="55537" y="117932"/>
                  </a:lnTo>
                  <a:lnTo>
                    <a:pt x="50673" y="114592"/>
                  </a:lnTo>
                  <a:lnTo>
                    <a:pt x="47536" y="111734"/>
                  </a:lnTo>
                  <a:lnTo>
                    <a:pt x="44386" y="109067"/>
                  </a:lnTo>
                  <a:lnTo>
                    <a:pt x="42291" y="106502"/>
                  </a:lnTo>
                  <a:lnTo>
                    <a:pt x="40195" y="101930"/>
                  </a:lnTo>
                  <a:lnTo>
                    <a:pt x="39624" y="99263"/>
                  </a:lnTo>
                  <a:lnTo>
                    <a:pt x="39624" y="90779"/>
                  </a:lnTo>
                  <a:lnTo>
                    <a:pt x="61633" y="77736"/>
                  </a:lnTo>
                  <a:lnTo>
                    <a:pt x="70104" y="77825"/>
                  </a:lnTo>
                  <a:lnTo>
                    <a:pt x="76301" y="79832"/>
                  </a:lnTo>
                  <a:lnTo>
                    <a:pt x="84201" y="87541"/>
                  </a:lnTo>
                  <a:lnTo>
                    <a:pt x="86588" y="93167"/>
                  </a:lnTo>
                  <a:lnTo>
                    <a:pt x="87439" y="100596"/>
                  </a:lnTo>
                  <a:lnTo>
                    <a:pt x="97536" y="100596"/>
                  </a:lnTo>
                  <a:lnTo>
                    <a:pt x="102489" y="77736"/>
                  </a:lnTo>
                  <a:lnTo>
                    <a:pt x="103162" y="74688"/>
                  </a:lnTo>
                  <a:close/>
                </a:path>
                <a:path w="1247139" h="244475">
                  <a:moveTo>
                    <a:pt x="181356" y="21348"/>
                  </a:moveTo>
                  <a:lnTo>
                    <a:pt x="159359" y="21348"/>
                  </a:lnTo>
                  <a:lnTo>
                    <a:pt x="153644" y="45732"/>
                  </a:lnTo>
                  <a:lnTo>
                    <a:pt x="175641" y="45732"/>
                  </a:lnTo>
                  <a:lnTo>
                    <a:pt x="181356" y="21348"/>
                  </a:lnTo>
                  <a:close/>
                </a:path>
                <a:path w="1247139" h="244475">
                  <a:moveTo>
                    <a:pt x="183070" y="168503"/>
                  </a:moveTo>
                  <a:lnTo>
                    <a:pt x="176022" y="161556"/>
                  </a:lnTo>
                  <a:lnTo>
                    <a:pt x="170878" y="167652"/>
                  </a:lnTo>
                  <a:lnTo>
                    <a:pt x="166979" y="171653"/>
                  </a:lnTo>
                  <a:lnTo>
                    <a:pt x="161264" y="175844"/>
                  </a:lnTo>
                  <a:lnTo>
                    <a:pt x="158597" y="176885"/>
                  </a:lnTo>
                  <a:lnTo>
                    <a:pt x="156121" y="176796"/>
                  </a:lnTo>
                  <a:lnTo>
                    <a:pt x="153835" y="176885"/>
                  </a:lnTo>
                  <a:lnTo>
                    <a:pt x="152120" y="176123"/>
                  </a:lnTo>
                  <a:lnTo>
                    <a:pt x="149923" y="173177"/>
                  </a:lnTo>
                  <a:lnTo>
                    <a:pt x="149352" y="170789"/>
                  </a:lnTo>
                  <a:lnTo>
                    <a:pt x="149352" y="163271"/>
                  </a:lnTo>
                  <a:lnTo>
                    <a:pt x="150304" y="157073"/>
                  </a:lnTo>
                  <a:lnTo>
                    <a:pt x="152120" y="148882"/>
                  </a:lnTo>
                  <a:lnTo>
                    <a:pt x="170027" y="68592"/>
                  </a:lnTo>
                  <a:lnTo>
                    <a:pt x="162687" y="68592"/>
                  </a:lnTo>
                  <a:lnTo>
                    <a:pt x="132397" y="70116"/>
                  </a:lnTo>
                  <a:lnTo>
                    <a:pt x="130975" y="76212"/>
                  </a:lnTo>
                  <a:lnTo>
                    <a:pt x="136309" y="76492"/>
                  </a:lnTo>
                  <a:lnTo>
                    <a:pt x="139827" y="77254"/>
                  </a:lnTo>
                  <a:lnTo>
                    <a:pt x="141541" y="78587"/>
                  </a:lnTo>
                  <a:lnTo>
                    <a:pt x="143357" y="79921"/>
                  </a:lnTo>
                  <a:lnTo>
                    <a:pt x="144208" y="82499"/>
                  </a:lnTo>
                  <a:lnTo>
                    <a:pt x="144208" y="90309"/>
                  </a:lnTo>
                  <a:lnTo>
                    <a:pt x="143256" y="96494"/>
                  </a:lnTo>
                  <a:lnTo>
                    <a:pt x="141351" y="104686"/>
                  </a:lnTo>
                  <a:lnTo>
                    <a:pt x="129730" y="155270"/>
                  </a:lnTo>
                  <a:lnTo>
                    <a:pt x="128498" y="163271"/>
                  </a:lnTo>
                  <a:lnTo>
                    <a:pt x="128612" y="176123"/>
                  </a:lnTo>
                  <a:lnTo>
                    <a:pt x="130111" y="180797"/>
                  </a:lnTo>
                  <a:lnTo>
                    <a:pt x="133350" y="184696"/>
                  </a:lnTo>
                  <a:lnTo>
                    <a:pt x="136588" y="188696"/>
                  </a:lnTo>
                  <a:lnTo>
                    <a:pt x="140970" y="190512"/>
                  </a:lnTo>
                  <a:lnTo>
                    <a:pt x="152590" y="190512"/>
                  </a:lnTo>
                  <a:lnTo>
                    <a:pt x="174713" y="176885"/>
                  </a:lnTo>
                  <a:lnTo>
                    <a:pt x="177279" y="174472"/>
                  </a:lnTo>
                  <a:lnTo>
                    <a:pt x="183070" y="168503"/>
                  </a:lnTo>
                  <a:close/>
                </a:path>
                <a:path w="1247139" h="244475">
                  <a:moveTo>
                    <a:pt x="333184" y="70586"/>
                  </a:moveTo>
                  <a:lnTo>
                    <a:pt x="325285" y="68592"/>
                  </a:lnTo>
                  <a:lnTo>
                    <a:pt x="313855" y="76301"/>
                  </a:lnTo>
                  <a:lnTo>
                    <a:pt x="309092" y="73634"/>
                  </a:lnTo>
                  <a:lnTo>
                    <a:pt x="304711" y="71767"/>
                  </a:lnTo>
                  <a:lnTo>
                    <a:pt x="304711" y="89827"/>
                  </a:lnTo>
                  <a:lnTo>
                    <a:pt x="304711" y="102501"/>
                  </a:lnTo>
                  <a:lnTo>
                    <a:pt x="303847" y="109931"/>
                  </a:lnTo>
                  <a:lnTo>
                    <a:pt x="301942" y="118313"/>
                  </a:lnTo>
                  <a:lnTo>
                    <a:pt x="300139" y="126784"/>
                  </a:lnTo>
                  <a:lnTo>
                    <a:pt x="297853" y="133832"/>
                  </a:lnTo>
                  <a:lnTo>
                    <a:pt x="295186" y="139458"/>
                  </a:lnTo>
                  <a:lnTo>
                    <a:pt x="292519" y="145173"/>
                  </a:lnTo>
                  <a:lnTo>
                    <a:pt x="288798" y="151168"/>
                  </a:lnTo>
                  <a:lnTo>
                    <a:pt x="284035" y="157365"/>
                  </a:lnTo>
                  <a:lnTo>
                    <a:pt x="279273" y="163652"/>
                  </a:lnTo>
                  <a:lnTo>
                    <a:pt x="274802" y="168224"/>
                  </a:lnTo>
                  <a:lnTo>
                    <a:pt x="266420" y="173939"/>
                  </a:lnTo>
                  <a:lnTo>
                    <a:pt x="262229" y="175361"/>
                  </a:lnTo>
                  <a:lnTo>
                    <a:pt x="258038" y="175272"/>
                  </a:lnTo>
                  <a:lnTo>
                    <a:pt x="252704" y="175361"/>
                  </a:lnTo>
                  <a:lnTo>
                    <a:pt x="248793" y="173266"/>
                  </a:lnTo>
                  <a:lnTo>
                    <a:pt x="246316" y="168986"/>
                  </a:lnTo>
                  <a:lnTo>
                    <a:pt x="243840" y="164795"/>
                  </a:lnTo>
                  <a:lnTo>
                    <a:pt x="242658" y="158699"/>
                  </a:lnTo>
                  <a:lnTo>
                    <a:pt x="242697" y="147574"/>
                  </a:lnTo>
                  <a:lnTo>
                    <a:pt x="242976" y="141224"/>
                  </a:lnTo>
                  <a:lnTo>
                    <a:pt x="255244" y="100025"/>
                  </a:lnTo>
                  <a:lnTo>
                    <a:pt x="286994" y="77736"/>
                  </a:lnTo>
                  <a:lnTo>
                    <a:pt x="293370" y="77825"/>
                  </a:lnTo>
                  <a:lnTo>
                    <a:pt x="297942" y="79349"/>
                  </a:lnTo>
                  <a:lnTo>
                    <a:pt x="303377" y="85166"/>
                  </a:lnTo>
                  <a:lnTo>
                    <a:pt x="304711" y="89827"/>
                  </a:lnTo>
                  <a:lnTo>
                    <a:pt x="304711" y="71767"/>
                  </a:lnTo>
                  <a:lnTo>
                    <a:pt x="284988" y="68592"/>
                  </a:lnTo>
                  <a:lnTo>
                    <a:pt x="276123" y="69354"/>
                  </a:lnTo>
                  <a:lnTo>
                    <a:pt x="238925" y="93586"/>
                  </a:lnTo>
                  <a:lnTo>
                    <a:pt x="222719" y="130911"/>
                  </a:lnTo>
                  <a:lnTo>
                    <a:pt x="220599" y="151549"/>
                  </a:lnTo>
                  <a:lnTo>
                    <a:pt x="221081" y="160439"/>
                  </a:lnTo>
                  <a:lnTo>
                    <a:pt x="240220" y="190512"/>
                  </a:lnTo>
                  <a:lnTo>
                    <a:pt x="257175" y="190512"/>
                  </a:lnTo>
                  <a:lnTo>
                    <a:pt x="287858" y="166166"/>
                  </a:lnTo>
                  <a:lnTo>
                    <a:pt x="293751" y="158318"/>
                  </a:lnTo>
                  <a:lnTo>
                    <a:pt x="295567" y="158699"/>
                  </a:lnTo>
                  <a:lnTo>
                    <a:pt x="286067" y="196684"/>
                  </a:lnTo>
                  <a:lnTo>
                    <a:pt x="261924" y="230809"/>
                  </a:lnTo>
                  <a:lnTo>
                    <a:pt x="242316" y="234708"/>
                  </a:lnTo>
                  <a:lnTo>
                    <a:pt x="233362" y="234708"/>
                  </a:lnTo>
                  <a:lnTo>
                    <a:pt x="226606" y="233273"/>
                  </a:lnTo>
                  <a:lnTo>
                    <a:pt x="217652" y="227558"/>
                  </a:lnTo>
                  <a:lnTo>
                    <a:pt x="215366" y="222986"/>
                  </a:lnTo>
                  <a:lnTo>
                    <a:pt x="215366" y="214325"/>
                  </a:lnTo>
                  <a:lnTo>
                    <a:pt x="222313" y="199275"/>
                  </a:lnTo>
                  <a:lnTo>
                    <a:pt x="213360" y="192036"/>
                  </a:lnTo>
                  <a:lnTo>
                    <a:pt x="195643" y="212128"/>
                  </a:lnTo>
                  <a:lnTo>
                    <a:pt x="195643" y="216700"/>
                  </a:lnTo>
                  <a:lnTo>
                    <a:pt x="198589" y="228574"/>
                  </a:lnTo>
                  <a:lnTo>
                    <a:pt x="207403" y="237058"/>
                  </a:lnTo>
                  <a:lnTo>
                    <a:pt x="222084" y="242150"/>
                  </a:lnTo>
                  <a:lnTo>
                    <a:pt x="242608" y="243852"/>
                  </a:lnTo>
                  <a:lnTo>
                    <a:pt x="249656" y="243636"/>
                  </a:lnTo>
                  <a:lnTo>
                    <a:pt x="290804" y="225844"/>
                  </a:lnTo>
                  <a:lnTo>
                    <a:pt x="307632" y="189001"/>
                  </a:lnTo>
                  <a:lnTo>
                    <a:pt x="314198" y="158318"/>
                  </a:lnTo>
                  <a:lnTo>
                    <a:pt x="317639" y="141224"/>
                  </a:lnTo>
                  <a:lnTo>
                    <a:pt x="319417" y="132664"/>
                  </a:lnTo>
                  <a:lnTo>
                    <a:pt x="331597" y="77736"/>
                  </a:lnTo>
                  <a:lnTo>
                    <a:pt x="331914" y="76301"/>
                  </a:lnTo>
                  <a:lnTo>
                    <a:pt x="333184" y="70586"/>
                  </a:lnTo>
                  <a:close/>
                </a:path>
                <a:path w="1247139" h="244475">
                  <a:moveTo>
                    <a:pt x="490347" y="168503"/>
                  </a:moveTo>
                  <a:lnTo>
                    <a:pt x="483298" y="161556"/>
                  </a:lnTo>
                  <a:lnTo>
                    <a:pt x="478155" y="167652"/>
                  </a:lnTo>
                  <a:lnTo>
                    <a:pt x="474256" y="171653"/>
                  </a:lnTo>
                  <a:lnTo>
                    <a:pt x="468541" y="175844"/>
                  </a:lnTo>
                  <a:lnTo>
                    <a:pt x="465874" y="176885"/>
                  </a:lnTo>
                  <a:lnTo>
                    <a:pt x="463397" y="176796"/>
                  </a:lnTo>
                  <a:lnTo>
                    <a:pt x="461111" y="176885"/>
                  </a:lnTo>
                  <a:lnTo>
                    <a:pt x="459486" y="176225"/>
                  </a:lnTo>
                  <a:lnTo>
                    <a:pt x="457301" y="173266"/>
                  </a:lnTo>
                  <a:lnTo>
                    <a:pt x="456730" y="170789"/>
                  </a:lnTo>
                  <a:lnTo>
                    <a:pt x="456730" y="163741"/>
                  </a:lnTo>
                  <a:lnTo>
                    <a:pt x="457873" y="157454"/>
                  </a:lnTo>
                  <a:lnTo>
                    <a:pt x="460057" y="148310"/>
                  </a:lnTo>
                  <a:lnTo>
                    <a:pt x="468160" y="115836"/>
                  </a:lnTo>
                  <a:lnTo>
                    <a:pt x="470636" y="106311"/>
                  </a:lnTo>
                  <a:lnTo>
                    <a:pt x="471779" y="98971"/>
                  </a:lnTo>
                  <a:lnTo>
                    <a:pt x="471716" y="85737"/>
                  </a:lnTo>
                  <a:lnTo>
                    <a:pt x="471081" y="83832"/>
                  </a:lnTo>
                  <a:lnTo>
                    <a:pt x="469773" y="79832"/>
                  </a:lnTo>
                  <a:lnTo>
                    <a:pt x="465582" y="75349"/>
                  </a:lnTo>
                  <a:lnTo>
                    <a:pt x="461391" y="70967"/>
                  </a:lnTo>
                  <a:lnTo>
                    <a:pt x="455485" y="68681"/>
                  </a:lnTo>
                  <a:lnTo>
                    <a:pt x="447776" y="68592"/>
                  </a:lnTo>
                  <a:lnTo>
                    <a:pt x="439966" y="68681"/>
                  </a:lnTo>
                  <a:lnTo>
                    <a:pt x="407911" y="94881"/>
                  </a:lnTo>
                  <a:lnTo>
                    <a:pt x="401866" y="102971"/>
                  </a:lnTo>
                  <a:lnTo>
                    <a:pt x="400431" y="101358"/>
                  </a:lnTo>
                  <a:lnTo>
                    <a:pt x="402437" y="96215"/>
                  </a:lnTo>
                  <a:lnTo>
                    <a:pt x="403275" y="91922"/>
                  </a:lnTo>
                  <a:lnTo>
                    <a:pt x="403390" y="82308"/>
                  </a:lnTo>
                  <a:lnTo>
                    <a:pt x="403390" y="81635"/>
                  </a:lnTo>
                  <a:lnTo>
                    <a:pt x="386524" y="68592"/>
                  </a:lnTo>
                  <a:lnTo>
                    <a:pt x="380149" y="68681"/>
                  </a:lnTo>
                  <a:lnTo>
                    <a:pt x="350329" y="90589"/>
                  </a:lnTo>
                  <a:lnTo>
                    <a:pt x="357378" y="97548"/>
                  </a:lnTo>
                  <a:lnTo>
                    <a:pt x="362432" y="91922"/>
                  </a:lnTo>
                  <a:lnTo>
                    <a:pt x="366331" y="88023"/>
                  </a:lnTo>
                  <a:lnTo>
                    <a:pt x="369189" y="85737"/>
                  </a:lnTo>
                  <a:lnTo>
                    <a:pt x="372046" y="83540"/>
                  </a:lnTo>
                  <a:lnTo>
                    <a:pt x="374815" y="82397"/>
                  </a:lnTo>
                  <a:lnTo>
                    <a:pt x="377291" y="82308"/>
                  </a:lnTo>
                  <a:lnTo>
                    <a:pt x="379666" y="82397"/>
                  </a:lnTo>
                  <a:lnTo>
                    <a:pt x="381381" y="83159"/>
                  </a:lnTo>
                  <a:lnTo>
                    <a:pt x="383578" y="86118"/>
                  </a:lnTo>
                  <a:lnTo>
                    <a:pt x="383933" y="88023"/>
                  </a:lnTo>
                  <a:lnTo>
                    <a:pt x="383857" y="97548"/>
                  </a:lnTo>
                  <a:lnTo>
                    <a:pt x="383209" y="102209"/>
                  </a:lnTo>
                  <a:lnTo>
                    <a:pt x="381292" y="110210"/>
                  </a:lnTo>
                  <a:lnTo>
                    <a:pt x="363093" y="188988"/>
                  </a:lnTo>
                  <a:lnTo>
                    <a:pt x="384619" y="188988"/>
                  </a:lnTo>
                  <a:lnTo>
                    <a:pt x="396430" y="135737"/>
                  </a:lnTo>
                  <a:lnTo>
                    <a:pt x="398145" y="128219"/>
                  </a:lnTo>
                  <a:lnTo>
                    <a:pt x="418630" y="94970"/>
                  </a:lnTo>
                  <a:lnTo>
                    <a:pt x="438061" y="83832"/>
                  </a:lnTo>
                  <a:lnTo>
                    <a:pt x="442442" y="83921"/>
                  </a:lnTo>
                  <a:lnTo>
                    <a:pt x="445490" y="85166"/>
                  </a:lnTo>
                  <a:lnTo>
                    <a:pt x="447395" y="87642"/>
                  </a:lnTo>
                  <a:lnTo>
                    <a:pt x="449300" y="90208"/>
                  </a:lnTo>
                  <a:lnTo>
                    <a:pt x="450253" y="94310"/>
                  </a:lnTo>
                  <a:lnTo>
                    <a:pt x="450176" y="102971"/>
                  </a:lnTo>
                  <a:lnTo>
                    <a:pt x="449961" y="105168"/>
                  </a:lnTo>
                  <a:lnTo>
                    <a:pt x="449300" y="108788"/>
                  </a:lnTo>
                  <a:lnTo>
                    <a:pt x="448729" y="112496"/>
                  </a:lnTo>
                  <a:lnTo>
                    <a:pt x="447395" y="118122"/>
                  </a:lnTo>
                  <a:lnTo>
                    <a:pt x="445389" y="125742"/>
                  </a:lnTo>
                  <a:lnTo>
                    <a:pt x="437299" y="157365"/>
                  </a:lnTo>
                  <a:lnTo>
                    <a:pt x="435864" y="165176"/>
                  </a:lnTo>
                  <a:lnTo>
                    <a:pt x="435864" y="176314"/>
                  </a:lnTo>
                  <a:lnTo>
                    <a:pt x="437489" y="181178"/>
                  </a:lnTo>
                  <a:lnTo>
                    <a:pt x="440728" y="184886"/>
                  </a:lnTo>
                  <a:lnTo>
                    <a:pt x="443966" y="188696"/>
                  </a:lnTo>
                  <a:lnTo>
                    <a:pt x="448246" y="190512"/>
                  </a:lnTo>
                  <a:lnTo>
                    <a:pt x="460438" y="190512"/>
                  </a:lnTo>
                  <a:lnTo>
                    <a:pt x="466445" y="188887"/>
                  </a:lnTo>
                  <a:lnTo>
                    <a:pt x="471779" y="185267"/>
                  </a:lnTo>
                  <a:lnTo>
                    <a:pt x="477113" y="181838"/>
                  </a:lnTo>
                  <a:lnTo>
                    <a:pt x="482561" y="176885"/>
                  </a:lnTo>
                  <a:lnTo>
                    <a:pt x="483298" y="176225"/>
                  </a:lnTo>
                  <a:lnTo>
                    <a:pt x="490347" y="168503"/>
                  </a:lnTo>
                  <a:close/>
                </a:path>
                <a:path w="1247139" h="244475">
                  <a:moveTo>
                    <a:pt x="600354" y="9156"/>
                  </a:moveTo>
                  <a:lnTo>
                    <a:pt x="595782" y="0"/>
                  </a:lnTo>
                  <a:lnTo>
                    <a:pt x="579285" y="6007"/>
                  </a:lnTo>
                  <a:lnTo>
                    <a:pt x="564349" y="14871"/>
                  </a:lnTo>
                  <a:lnTo>
                    <a:pt x="532041" y="57772"/>
                  </a:lnTo>
                  <a:lnTo>
                    <a:pt x="522274" y="95592"/>
                  </a:lnTo>
                  <a:lnTo>
                    <a:pt x="521106" y="117360"/>
                  </a:lnTo>
                  <a:lnTo>
                    <a:pt x="522274" y="139115"/>
                  </a:lnTo>
                  <a:lnTo>
                    <a:pt x="532041" y="176936"/>
                  </a:lnTo>
                  <a:lnTo>
                    <a:pt x="564324" y="219824"/>
                  </a:lnTo>
                  <a:lnTo>
                    <a:pt x="595782" y="234708"/>
                  </a:lnTo>
                  <a:lnTo>
                    <a:pt x="598830" y="225564"/>
                  </a:lnTo>
                  <a:lnTo>
                    <a:pt x="586003" y="219849"/>
                  </a:lnTo>
                  <a:lnTo>
                    <a:pt x="574636" y="211658"/>
                  </a:lnTo>
                  <a:lnTo>
                    <a:pt x="550164" y="172618"/>
                  </a:lnTo>
                  <a:lnTo>
                    <a:pt x="542442" y="115836"/>
                  </a:lnTo>
                  <a:lnTo>
                    <a:pt x="543306" y="96088"/>
                  </a:lnTo>
                  <a:lnTo>
                    <a:pt x="556158" y="45732"/>
                  </a:lnTo>
                  <a:lnTo>
                    <a:pt x="586600" y="14871"/>
                  </a:lnTo>
                  <a:lnTo>
                    <a:pt x="600354" y="9156"/>
                  </a:lnTo>
                  <a:close/>
                </a:path>
                <a:path w="1247139" h="244475">
                  <a:moveTo>
                    <a:pt x="1246543" y="117360"/>
                  </a:moveTo>
                  <a:lnTo>
                    <a:pt x="1241780" y="75831"/>
                  </a:lnTo>
                  <a:lnTo>
                    <a:pt x="1216444" y="26581"/>
                  </a:lnTo>
                  <a:lnTo>
                    <a:pt x="1171867" y="0"/>
                  </a:lnTo>
                  <a:lnTo>
                    <a:pt x="1168806" y="9156"/>
                  </a:lnTo>
                  <a:lnTo>
                    <a:pt x="1181912" y="14871"/>
                  </a:lnTo>
                  <a:lnTo>
                    <a:pt x="1193584" y="22872"/>
                  </a:lnTo>
                  <a:lnTo>
                    <a:pt x="1217485" y="61175"/>
                  </a:lnTo>
                  <a:lnTo>
                    <a:pt x="1225207" y="115836"/>
                  </a:lnTo>
                  <a:lnTo>
                    <a:pt x="1224343" y="136664"/>
                  </a:lnTo>
                  <a:lnTo>
                    <a:pt x="1211491" y="187464"/>
                  </a:lnTo>
                  <a:lnTo>
                    <a:pt x="1181912" y="219824"/>
                  </a:lnTo>
                  <a:lnTo>
                    <a:pt x="1168806" y="225564"/>
                  </a:lnTo>
                  <a:lnTo>
                    <a:pt x="1171867" y="234708"/>
                  </a:lnTo>
                  <a:lnTo>
                    <a:pt x="1216444" y="208127"/>
                  </a:lnTo>
                  <a:lnTo>
                    <a:pt x="1241780" y="158889"/>
                  </a:lnTo>
                  <a:lnTo>
                    <a:pt x="1245374" y="139115"/>
                  </a:lnTo>
                  <a:lnTo>
                    <a:pt x="1246543" y="117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112609" y="5929883"/>
              <a:ext cx="226790" cy="1706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69063" y="5124179"/>
            <a:ext cx="123265" cy="20929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279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92277" y="5232251"/>
            <a:ext cx="145564" cy="1492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5715924" y="5542878"/>
            <a:ext cx="179686" cy="135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1212431" y="5464386"/>
            <a:ext cx="4542865" cy="830590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667346" marR="4483" indent="-253266">
              <a:lnSpc>
                <a:spcPts val="1897"/>
              </a:lnSpc>
              <a:spcBef>
                <a:spcPts val="159"/>
              </a:spcBef>
              <a:tabLst>
                <a:tab pos="667346" algn="l"/>
              </a:tabLst>
            </a:pPr>
            <a:r>
              <a:rPr sz="1588" dirty="0">
                <a:latin typeface="Arial"/>
                <a:cs typeface="Arial"/>
              </a:rPr>
              <a:t>–	</a:t>
            </a:r>
            <a:r>
              <a:rPr sz="1588" spc="-22" dirty="0">
                <a:latin typeface="Carlito"/>
                <a:cs typeface="Carlito"/>
              </a:rPr>
              <a:t>Vectors </a:t>
            </a:r>
            <a:r>
              <a:rPr sz="1588" dirty="0">
                <a:latin typeface="Carlito"/>
                <a:cs typeface="Carlito"/>
              </a:rPr>
              <a:t>on </a:t>
            </a:r>
            <a:r>
              <a:rPr sz="1588" spc="-4" dirty="0">
                <a:latin typeface="Carlito"/>
                <a:cs typeface="Carlito"/>
              </a:rPr>
              <a:t>the same </a:t>
            </a:r>
            <a:r>
              <a:rPr sz="1588" dirty="0">
                <a:latin typeface="Carlito"/>
                <a:cs typeface="Carlito"/>
              </a:rPr>
              <a:t>side </a:t>
            </a:r>
            <a:r>
              <a:rPr sz="1588" spc="-9" dirty="0">
                <a:latin typeface="Carlito"/>
                <a:cs typeface="Carlito"/>
              </a:rPr>
              <a:t>of </a:t>
            </a:r>
            <a:r>
              <a:rPr sz="1588" spc="-4" dirty="0">
                <a:latin typeface="Carlito"/>
                <a:cs typeface="Carlito"/>
              </a:rPr>
              <a:t>the </a:t>
            </a:r>
            <a:r>
              <a:rPr sz="1588" spc="-9" dirty="0">
                <a:latin typeface="Carlito"/>
                <a:cs typeface="Carlito"/>
              </a:rPr>
              <a:t>hyperplane </a:t>
            </a:r>
            <a:r>
              <a:rPr sz="1588" dirty="0">
                <a:latin typeface="Carlito"/>
                <a:cs typeface="Carlito"/>
              </a:rPr>
              <a:t>as  and </a:t>
            </a:r>
            <a:r>
              <a:rPr sz="1588" spc="-4" dirty="0">
                <a:latin typeface="Carlito"/>
                <a:cs typeface="Carlito"/>
              </a:rPr>
              <a:t>those </a:t>
            </a:r>
            <a:r>
              <a:rPr sz="1588" dirty="0">
                <a:latin typeface="Carlito"/>
                <a:cs typeface="Carlito"/>
              </a:rPr>
              <a:t>on </a:t>
            </a:r>
            <a:r>
              <a:rPr sz="1588" spc="-4" dirty="0">
                <a:latin typeface="Carlito"/>
                <a:cs typeface="Carlito"/>
              </a:rPr>
              <a:t>the other </a:t>
            </a:r>
            <a:r>
              <a:rPr sz="1588" dirty="0">
                <a:latin typeface="Carlito"/>
                <a:cs typeface="Carlito"/>
              </a:rPr>
              <a:t>side </a:t>
            </a:r>
            <a:r>
              <a:rPr sz="1588" spc="-9" dirty="0">
                <a:latin typeface="Carlito"/>
                <a:cs typeface="Carlito"/>
              </a:rPr>
              <a:t>will </a:t>
            </a:r>
            <a:r>
              <a:rPr sz="1588" dirty="0">
                <a:latin typeface="Carlito"/>
                <a:cs typeface="Carlito"/>
              </a:rPr>
              <a:t>be assigned</a:t>
            </a:r>
            <a:r>
              <a:rPr sz="1588" spc="44" dirty="0">
                <a:latin typeface="Carlito"/>
                <a:cs typeface="Carlito"/>
              </a:rPr>
              <a:t> </a:t>
            </a:r>
            <a:r>
              <a:rPr sz="1588" spc="-9" dirty="0">
                <a:latin typeface="Carlito"/>
                <a:cs typeface="Carlito"/>
              </a:rPr>
              <a:t>-1</a:t>
            </a:r>
            <a:endParaRPr sz="1588">
              <a:latin typeface="Carlito"/>
              <a:cs typeface="Carlito"/>
            </a:endParaRPr>
          </a:p>
          <a:p>
            <a:pPr marL="313781" indent="-303135">
              <a:spcBef>
                <a:spcPts val="353"/>
              </a:spcBef>
              <a:buFont typeface="Arial"/>
              <a:buChar char="•"/>
              <a:tabLst>
                <a:tab pos="313781" algn="l"/>
                <a:tab pos="314342" algn="l"/>
              </a:tabLst>
            </a:pPr>
            <a:r>
              <a:rPr sz="1765" spc="-4" dirty="0">
                <a:latin typeface="Carlito"/>
                <a:cs typeface="Carlito"/>
              </a:rPr>
              <a:t>The </a:t>
            </a:r>
            <a:r>
              <a:rPr sz="1765" spc="-9" dirty="0">
                <a:latin typeface="Carlito"/>
                <a:cs typeface="Carlito"/>
              </a:rPr>
              <a:t>random </a:t>
            </a:r>
            <a:r>
              <a:rPr sz="1765" spc="-4" dirty="0">
                <a:latin typeface="Carlito"/>
                <a:cs typeface="Carlito"/>
              </a:rPr>
              <a:t>initial plane will </a:t>
            </a:r>
            <a:r>
              <a:rPr sz="1765" spc="-18" dirty="0">
                <a:latin typeface="Carlito"/>
                <a:cs typeface="Carlito"/>
              </a:rPr>
              <a:t>make</a:t>
            </a:r>
            <a:r>
              <a:rPr sz="1765" spc="26" dirty="0">
                <a:latin typeface="Carlito"/>
                <a:cs typeface="Carlito"/>
              </a:rPr>
              <a:t> </a:t>
            </a:r>
            <a:r>
              <a:rPr sz="1765" spc="-13" dirty="0">
                <a:latin typeface="Carlito"/>
                <a:cs typeface="Carlito"/>
              </a:rPr>
              <a:t>mistakes</a:t>
            </a:r>
            <a:endParaRPr sz="1765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0416" y="5464385"/>
            <a:ext cx="204787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" dirty="0">
                <a:latin typeface="Carlito"/>
                <a:cs typeface="Carlito"/>
              </a:rPr>
              <a:t>will </a:t>
            </a:r>
            <a:r>
              <a:rPr sz="1588" dirty="0">
                <a:latin typeface="Carlito"/>
                <a:cs typeface="Carlito"/>
              </a:rPr>
              <a:t>be assigned +1</a:t>
            </a:r>
            <a:r>
              <a:rPr sz="1588" spc="-57" dirty="0">
                <a:latin typeface="Carlito"/>
                <a:cs typeface="Carlito"/>
              </a:rPr>
              <a:t> </a:t>
            </a:r>
            <a:r>
              <a:rPr sz="1588" dirty="0">
                <a:latin typeface="Carlito"/>
                <a:cs typeface="Carlito"/>
              </a:rPr>
              <a:t>class,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2301" y="6073573"/>
            <a:ext cx="15968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898989"/>
                </a:solidFill>
                <a:latin typeface="Carlito"/>
                <a:cs typeface="Carlito"/>
              </a:rPr>
              <a:t>38</a:t>
            </a:r>
            <a:endParaRPr sz="1059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13024" y="2084294"/>
            <a:ext cx="4379819" cy="2286000"/>
            <a:chOff x="2129027" y="2362200"/>
            <a:chExt cx="4963795" cy="2590800"/>
          </a:xfrm>
        </p:grpSpPr>
        <p:sp>
          <p:nvSpPr>
            <p:cNvPr id="15" name="object 15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5448299" y="263652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8399" y="2438400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486399" y="3886200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6705599" y="3429000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133599" y="2590800"/>
              <a:ext cx="152400" cy="152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29027" y="3105912"/>
              <a:ext cx="4963795" cy="1333500"/>
            </a:xfrm>
            <a:custGeom>
              <a:avLst/>
              <a:gdLst/>
              <a:ahLst/>
              <a:cxnLst/>
              <a:rect l="l" t="t" r="r" b="b"/>
              <a:pathLst>
                <a:path w="4963795" h="1333500">
                  <a:moveTo>
                    <a:pt x="10667" y="1333500"/>
                  </a:moveTo>
                  <a:lnTo>
                    <a:pt x="0" y="1295400"/>
                  </a:lnTo>
                  <a:lnTo>
                    <a:pt x="4953000" y="0"/>
                  </a:lnTo>
                  <a:lnTo>
                    <a:pt x="4963668" y="38100"/>
                  </a:lnTo>
                  <a:lnTo>
                    <a:pt x="10667" y="133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4015739" y="3352800"/>
              <a:ext cx="195580" cy="579120"/>
            </a:xfrm>
            <a:custGeom>
              <a:avLst/>
              <a:gdLst/>
              <a:ahLst/>
              <a:cxnLst/>
              <a:rect l="l" t="t" r="r" b="b"/>
              <a:pathLst>
                <a:path w="195579" h="579120">
                  <a:moveTo>
                    <a:pt x="0" y="126492"/>
                  </a:moveTo>
                  <a:lnTo>
                    <a:pt x="25908" y="0"/>
                  </a:lnTo>
                  <a:lnTo>
                    <a:pt x="101869" y="88392"/>
                  </a:lnTo>
                  <a:lnTo>
                    <a:pt x="68580" y="88392"/>
                  </a:lnTo>
                  <a:lnTo>
                    <a:pt x="32004" y="97536"/>
                  </a:lnTo>
                  <a:lnTo>
                    <a:pt x="36985" y="116732"/>
                  </a:lnTo>
                  <a:lnTo>
                    <a:pt x="0" y="126492"/>
                  </a:lnTo>
                  <a:close/>
                </a:path>
                <a:path w="195579" h="579120">
                  <a:moveTo>
                    <a:pt x="36985" y="116732"/>
                  </a:moveTo>
                  <a:lnTo>
                    <a:pt x="32004" y="97536"/>
                  </a:lnTo>
                  <a:lnTo>
                    <a:pt x="68580" y="88392"/>
                  </a:lnTo>
                  <a:lnTo>
                    <a:pt x="73507" y="107094"/>
                  </a:lnTo>
                  <a:lnTo>
                    <a:pt x="36985" y="116732"/>
                  </a:lnTo>
                  <a:close/>
                </a:path>
                <a:path w="195579" h="579120">
                  <a:moveTo>
                    <a:pt x="73507" y="107094"/>
                  </a:moveTo>
                  <a:lnTo>
                    <a:pt x="68580" y="88392"/>
                  </a:lnTo>
                  <a:lnTo>
                    <a:pt x="101869" y="88392"/>
                  </a:lnTo>
                  <a:lnTo>
                    <a:pt x="109728" y="97536"/>
                  </a:lnTo>
                  <a:lnTo>
                    <a:pt x="73507" y="107094"/>
                  </a:lnTo>
                  <a:close/>
                </a:path>
                <a:path w="195579" h="579120">
                  <a:moveTo>
                    <a:pt x="156972" y="579120"/>
                  </a:moveTo>
                  <a:lnTo>
                    <a:pt x="36985" y="116732"/>
                  </a:lnTo>
                  <a:lnTo>
                    <a:pt x="73507" y="107094"/>
                  </a:lnTo>
                  <a:lnTo>
                    <a:pt x="195072" y="568452"/>
                  </a:lnTo>
                  <a:lnTo>
                    <a:pt x="156972" y="57912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862863" y="3067812"/>
              <a:ext cx="203644" cy="1539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6156960" y="3099816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18298" y="3404252"/>
            <a:ext cx="4474509" cy="1712044"/>
          </a:xfrm>
          <a:prstGeom prst="rect">
            <a:avLst/>
          </a:prstGeom>
        </p:spPr>
        <p:txBody>
          <a:bodyPr vert="horz" wrap="square" lIns="0" tIns="128307" rIns="0" bIns="0" rtlCol="0">
            <a:spAutoFit/>
          </a:bodyPr>
          <a:lstStyle/>
          <a:p>
            <a:pPr marL="11206">
              <a:spcBef>
                <a:spcPts val="1010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13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  <a:p>
            <a:pPr marL="694241">
              <a:spcBef>
                <a:spcPts val="918"/>
              </a:spcBef>
            </a:pPr>
            <a:r>
              <a:rPr sz="1588" spc="-9" dirty="0">
                <a:latin typeface="Carlito"/>
                <a:cs typeface="Carlito"/>
              </a:rPr>
              <a:t>-1(Red)</a:t>
            </a:r>
            <a:endParaRPr sz="1588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588">
              <a:latin typeface="Carlito"/>
              <a:cs typeface="Carlito"/>
            </a:endParaRPr>
          </a:p>
          <a:p>
            <a:pPr marL="407916" indent="-303135">
              <a:spcBef>
                <a:spcPts val="1284"/>
              </a:spcBef>
              <a:buFont typeface="Arial"/>
              <a:buChar char="•"/>
              <a:tabLst>
                <a:tab pos="407916" algn="l"/>
                <a:tab pos="408476" algn="l"/>
              </a:tabLst>
            </a:pPr>
            <a:r>
              <a:rPr sz="1765" b="1" spc="-4" dirty="0">
                <a:solidFill>
                  <a:srgbClr val="BF0000"/>
                </a:solidFill>
                <a:latin typeface="Carlito"/>
                <a:cs typeface="Carlito"/>
              </a:rPr>
              <a:t>Initialize: </a:t>
            </a:r>
            <a:r>
              <a:rPr sz="1765" dirty="0">
                <a:latin typeface="Carlito"/>
                <a:cs typeface="Carlito"/>
              </a:rPr>
              <a:t>Randomly </a:t>
            </a:r>
            <a:r>
              <a:rPr sz="1765" spc="-9" dirty="0">
                <a:latin typeface="Carlito"/>
                <a:cs typeface="Carlito"/>
              </a:rPr>
              <a:t>initialize </a:t>
            </a:r>
            <a:r>
              <a:rPr sz="1765" dirty="0">
                <a:latin typeface="Carlito"/>
                <a:cs typeface="Carlito"/>
              </a:rPr>
              <a:t>the</a:t>
            </a:r>
            <a:r>
              <a:rPr sz="1765" spc="-18" dirty="0">
                <a:latin typeface="Carlito"/>
                <a:cs typeface="Carlito"/>
              </a:rPr>
              <a:t> </a:t>
            </a:r>
            <a:r>
              <a:rPr sz="1765" spc="-9" dirty="0">
                <a:latin typeface="Carlito"/>
                <a:cs typeface="Carlito"/>
              </a:rPr>
              <a:t>hyperplane</a:t>
            </a:r>
            <a:endParaRPr sz="1765">
              <a:latin typeface="Carlito"/>
              <a:cs typeface="Carlito"/>
            </a:endParaRPr>
          </a:p>
          <a:p>
            <a:pPr marL="508774">
              <a:spcBef>
                <a:spcPts val="401"/>
              </a:spcBef>
              <a:tabLst>
                <a:tab pos="761480" algn="l"/>
              </a:tabLst>
            </a:pPr>
            <a:r>
              <a:rPr sz="1588" dirty="0">
                <a:latin typeface="Arial"/>
                <a:cs typeface="Arial"/>
              </a:rPr>
              <a:t>–	</a:t>
            </a:r>
            <a:r>
              <a:rPr sz="1588" dirty="0">
                <a:latin typeface="Carlito"/>
                <a:cs typeface="Carlito"/>
              </a:rPr>
              <a:t>I.e. </a:t>
            </a:r>
            <a:r>
              <a:rPr sz="1588" spc="-9" dirty="0">
                <a:latin typeface="Carlito"/>
                <a:cs typeface="Carlito"/>
              </a:rPr>
              <a:t>randomly initialize </a:t>
            </a:r>
            <a:r>
              <a:rPr sz="1588" spc="-4" dirty="0">
                <a:latin typeface="Carlito"/>
                <a:cs typeface="Carlito"/>
              </a:rPr>
              <a:t>the normal</a:t>
            </a:r>
            <a:r>
              <a:rPr sz="1588" spc="35" dirty="0">
                <a:latin typeface="Carlito"/>
                <a:cs typeface="Carlito"/>
              </a:rPr>
              <a:t> </a:t>
            </a:r>
            <a:r>
              <a:rPr sz="1588" spc="-9" dirty="0">
                <a:latin typeface="Carlito"/>
                <a:cs typeface="Carlito"/>
              </a:rPr>
              <a:t>vector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65176" y="2903219"/>
            <a:ext cx="134471" cy="134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3024" y="2084294"/>
            <a:ext cx="4379819" cy="2286000"/>
            <a:chOff x="2129027" y="2362200"/>
            <a:chExt cx="4963795" cy="2590800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299" y="263652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399" y="243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399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599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599" y="25908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9027" y="3105912"/>
              <a:ext cx="4963795" cy="1333500"/>
            </a:xfrm>
            <a:custGeom>
              <a:avLst/>
              <a:gdLst/>
              <a:ahLst/>
              <a:cxnLst/>
              <a:rect l="l" t="t" r="r" b="b"/>
              <a:pathLst>
                <a:path w="4963795" h="1333500">
                  <a:moveTo>
                    <a:pt x="10667" y="1333500"/>
                  </a:moveTo>
                  <a:lnTo>
                    <a:pt x="0" y="1295400"/>
                  </a:lnTo>
                  <a:lnTo>
                    <a:pt x="4953000" y="0"/>
                  </a:lnTo>
                  <a:lnTo>
                    <a:pt x="4963668" y="38100"/>
                  </a:lnTo>
                  <a:lnTo>
                    <a:pt x="10667" y="133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5739" y="3352800"/>
              <a:ext cx="195580" cy="579120"/>
            </a:xfrm>
            <a:custGeom>
              <a:avLst/>
              <a:gdLst/>
              <a:ahLst/>
              <a:cxnLst/>
              <a:rect l="l" t="t" r="r" b="b"/>
              <a:pathLst>
                <a:path w="195579" h="579120">
                  <a:moveTo>
                    <a:pt x="0" y="126492"/>
                  </a:moveTo>
                  <a:lnTo>
                    <a:pt x="25908" y="0"/>
                  </a:lnTo>
                  <a:lnTo>
                    <a:pt x="101869" y="88392"/>
                  </a:lnTo>
                  <a:lnTo>
                    <a:pt x="68580" y="88392"/>
                  </a:lnTo>
                  <a:lnTo>
                    <a:pt x="32004" y="97536"/>
                  </a:lnTo>
                  <a:lnTo>
                    <a:pt x="36985" y="116732"/>
                  </a:lnTo>
                  <a:lnTo>
                    <a:pt x="0" y="126492"/>
                  </a:lnTo>
                  <a:close/>
                </a:path>
                <a:path w="195579" h="579120">
                  <a:moveTo>
                    <a:pt x="36985" y="116732"/>
                  </a:moveTo>
                  <a:lnTo>
                    <a:pt x="32004" y="97536"/>
                  </a:lnTo>
                  <a:lnTo>
                    <a:pt x="68580" y="88392"/>
                  </a:lnTo>
                  <a:lnTo>
                    <a:pt x="73507" y="107094"/>
                  </a:lnTo>
                  <a:lnTo>
                    <a:pt x="36985" y="116732"/>
                  </a:lnTo>
                  <a:close/>
                </a:path>
                <a:path w="195579" h="579120">
                  <a:moveTo>
                    <a:pt x="73507" y="107094"/>
                  </a:moveTo>
                  <a:lnTo>
                    <a:pt x="68580" y="88392"/>
                  </a:lnTo>
                  <a:lnTo>
                    <a:pt x="101869" y="88392"/>
                  </a:lnTo>
                  <a:lnTo>
                    <a:pt x="109728" y="97536"/>
                  </a:lnTo>
                  <a:lnTo>
                    <a:pt x="73507" y="107094"/>
                  </a:lnTo>
                  <a:close/>
                </a:path>
                <a:path w="195579" h="579120">
                  <a:moveTo>
                    <a:pt x="156972" y="579120"/>
                  </a:moveTo>
                  <a:lnTo>
                    <a:pt x="36985" y="116732"/>
                  </a:lnTo>
                  <a:lnTo>
                    <a:pt x="73507" y="107094"/>
                  </a:lnTo>
                  <a:lnTo>
                    <a:pt x="195072" y="568452"/>
                  </a:lnTo>
                  <a:lnTo>
                    <a:pt x="156972" y="57912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2863" y="3067812"/>
              <a:ext cx="203644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56960" y="3099816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4800" y="3290316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18299" y="3404253"/>
            <a:ext cx="1303244" cy="733700"/>
          </a:xfrm>
          <a:prstGeom prst="rect">
            <a:avLst/>
          </a:prstGeom>
        </p:spPr>
        <p:txBody>
          <a:bodyPr vert="horz" wrap="square" lIns="0" tIns="128307" rIns="0" bIns="0" rtlCol="0">
            <a:spAutoFit/>
          </a:bodyPr>
          <a:lstStyle/>
          <a:p>
            <a:pPr marL="11206">
              <a:spcBef>
                <a:spcPts val="1010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18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  <a:p>
            <a:pPr marL="694241">
              <a:spcBef>
                <a:spcPts val="918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49889" y="6107190"/>
            <a:ext cx="182096" cy="141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094"/>
              </a:lnSpc>
            </a:pPr>
            <a:r>
              <a:rPr sz="1059" dirty="0">
                <a:solidFill>
                  <a:srgbClr val="898989"/>
                </a:solidFill>
                <a:latin typeface="Carlito"/>
                <a:cs typeface="Carlito"/>
              </a:rPr>
              <a:t>39</a:t>
            </a:r>
            <a:endParaRPr sz="1059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1297" y="2169930"/>
            <a:ext cx="12399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" dirty="0">
                <a:latin typeface="Comic Sans MS"/>
                <a:cs typeface="Comic Sans MS"/>
              </a:rPr>
              <a:t>Initialization</a:t>
            </a:r>
            <a:endParaRPr sz="1588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3024" y="2084294"/>
            <a:ext cx="4379819" cy="3426759"/>
            <a:chOff x="2129027" y="2362200"/>
            <a:chExt cx="4963795" cy="3883660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299" y="263652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399" y="243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399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599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599" y="25908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9027" y="3105912"/>
              <a:ext cx="4963795" cy="1333500"/>
            </a:xfrm>
            <a:custGeom>
              <a:avLst/>
              <a:gdLst/>
              <a:ahLst/>
              <a:cxnLst/>
              <a:rect l="l" t="t" r="r" b="b"/>
              <a:pathLst>
                <a:path w="4963795" h="1333500">
                  <a:moveTo>
                    <a:pt x="10667" y="1333500"/>
                  </a:moveTo>
                  <a:lnTo>
                    <a:pt x="0" y="1295400"/>
                  </a:lnTo>
                  <a:lnTo>
                    <a:pt x="4953000" y="0"/>
                  </a:lnTo>
                  <a:lnTo>
                    <a:pt x="4963668" y="38100"/>
                  </a:lnTo>
                  <a:lnTo>
                    <a:pt x="10667" y="133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5739" y="3352800"/>
              <a:ext cx="195580" cy="579120"/>
            </a:xfrm>
            <a:custGeom>
              <a:avLst/>
              <a:gdLst/>
              <a:ahLst/>
              <a:cxnLst/>
              <a:rect l="l" t="t" r="r" b="b"/>
              <a:pathLst>
                <a:path w="195579" h="579120">
                  <a:moveTo>
                    <a:pt x="0" y="126492"/>
                  </a:moveTo>
                  <a:lnTo>
                    <a:pt x="25908" y="0"/>
                  </a:lnTo>
                  <a:lnTo>
                    <a:pt x="101869" y="88392"/>
                  </a:lnTo>
                  <a:lnTo>
                    <a:pt x="68580" y="88392"/>
                  </a:lnTo>
                  <a:lnTo>
                    <a:pt x="32004" y="97536"/>
                  </a:lnTo>
                  <a:lnTo>
                    <a:pt x="36985" y="116732"/>
                  </a:lnTo>
                  <a:lnTo>
                    <a:pt x="0" y="126492"/>
                  </a:lnTo>
                  <a:close/>
                </a:path>
                <a:path w="195579" h="579120">
                  <a:moveTo>
                    <a:pt x="36985" y="116732"/>
                  </a:moveTo>
                  <a:lnTo>
                    <a:pt x="32004" y="97536"/>
                  </a:lnTo>
                  <a:lnTo>
                    <a:pt x="68580" y="88392"/>
                  </a:lnTo>
                  <a:lnTo>
                    <a:pt x="73507" y="107094"/>
                  </a:lnTo>
                  <a:lnTo>
                    <a:pt x="36985" y="116732"/>
                  </a:lnTo>
                  <a:close/>
                </a:path>
                <a:path w="195579" h="579120">
                  <a:moveTo>
                    <a:pt x="73507" y="107094"/>
                  </a:moveTo>
                  <a:lnTo>
                    <a:pt x="68580" y="88392"/>
                  </a:lnTo>
                  <a:lnTo>
                    <a:pt x="101869" y="88392"/>
                  </a:lnTo>
                  <a:lnTo>
                    <a:pt x="109728" y="97536"/>
                  </a:lnTo>
                  <a:lnTo>
                    <a:pt x="73507" y="107094"/>
                  </a:lnTo>
                  <a:close/>
                </a:path>
                <a:path w="195579" h="579120">
                  <a:moveTo>
                    <a:pt x="156972" y="579120"/>
                  </a:moveTo>
                  <a:lnTo>
                    <a:pt x="36985" y="116732"/>
                  </a:lnTo>
                  <a:lnTo>
                    <a:pt x="73507" y="107094"/>
                  </a:lnTo>
                  <a:lnTo>
                    <a:pt x="195072" y="568452"/>
                  </a:lnTo>
                  <a:lnTo>
                    <a:pt x="156972" y="57912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2863" y="3067812"/>
              <a:ext cx="203644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56960" y="3099816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2027" y="411022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4" y="1524"/>
                  </a:moveTo>
                  <a:lnTo>
                    <a:pt x="222504" y="1524"/>
                  </a:lnTo>
                  <a:lnTo>
                    <a:pt x="233172" y="0"/>
                  </a:lnTo>
                  <a:lnTo>
                    <a:pt x="245364" y="1524"/>
                  </a:lnTo>
                  <a:close/>
                </a:path>
                <a:path w="467995" h="467995">
                  <a:moveTo>
                    <a:pt x="257556" y="467868"/>
                  </a:moveTo>
                  <a:lnTo>
                    <a:pt x="210312" y="467868"/>
                  </a:lnTo>
                  <a:lnTo>
                    <a:pt x="198120" y="466344"/>
                  </a:lnTo>
                  <a:lnTo>
                    <a:pt x="187452" y="463296"/>
                  </a:lnTo>
                  <a:lnTo>
                    <a:pt x="164592" y="458724"/>
                  </a:lnTo>
                  <a:lnTo>
                    <a:pt x="121920" y="440436"/>
                  </a:lnTo>
                  <a:lnTo>
                    <a:pt x="85344" y="414528"/>
                  </a:lnTo>
                  <a:lnTo>
                    <a:pt x="53340" y="384048"/>
                  </a:lnTo>
                  <a:lnTo>
                    <a:pt x="18288" y="326136"/>
                  </a:lnTo>
                  <a:lnTo>
                    <a:pt x="4572" y="281940"/>
                  </a:lnTo>
                  <a:lnTo>
                    <a:pt x="3048" y="269748"/>
                  </a:lnTo>
                  <a:lnTo>
                    <a:pt x="1524" y="259080"/>
                  </a:lnTo>
                  <a:lnTo>
                    <a:pt x="0" y="246888"/>
                  </a:lnTo>
                  <a:lnTo>
                    <a:pt x="0" y="222504"/>
                  </a:lnTo>
                  <a:lnTo>
                    <a:pt x="1524" y="210312"/>
                  </a:lnTo>
                  <a:lnTo>
                    <a:pt x="3048" y="199644"/>
                  </a:lnTo>
                  <a:lnTo>
                    <a:pt x="4572" y="187452"/>
                  </a:lnTo>
                  <a:lnTo>
                    <a:pt x="18288" y="143256"/>
                  </a:lnTo>
                  <a:lnTo>
                    <a:pt x="39624" y="103632"/>
                  </a:lnTo>
                  <a:lnTo>
                    <a:pt x="68580" y="68580"/>
                  </a:lnTo>
                  <a:lnTo>
                    <a:pt x="103632" y="41148"/>
                  </a:lnTo>
                  <a:lnTo>
                    <a:pt x="143256" y="18288"/>
                  </a:lnTo>
                  <a:lnTo>
                    <a:pt x="185928" y="6096"/>
                  </a:lnTo>
                  <a:lnTo>
                    <a:pt x="198120" y="3048"/>
                  </a:lnTo>
                  <a:lnTo>
                    <a:pt x="210312" y="1524"/>
                  </a:lnTo>
                  <a:lnTo>
                    <a:pt x="257556" y="1524"/>
                  </a:lnTo>
                  <a:lnTo>
                    <a:pt x="269748" y="3048"/>
                  </a:lnTo>
                  <a:lnTo>
                    <a:pt x="280416" y="4572"/>
                  </a:lnTo>
                  <a:lnTo>
                    <a:pt x="303276" y="10668"/>
                  </a:lnTo>
                  <a:lnTo>
                    <a:pt x="211836" y="10668"/>
                  </a:lnTo>
                  <a:lnTo>
                    <a:pt x="199644" y="12192"/>
                  </a:lnTo>
                  <a:lnTo>
                    <a:pt x="188976" y="15240"/>
                  </a:lnTo>
                  <a:lnTo>
                    <a:pt x="167640" y="19812"/>
                  </a:lnTo>
                  <a:lnTo>
                    <a:pt x="146304" y="27432"/>
                  </a:lnTo>
                  <a:lnTo>
                    <a:pt x="108204" y="48768"/>
                  </a:lnTo>
                  <a:lnTo>
                    <a:pt x="74676" y="76200"/>
                  </a:lnTo>
                  <a:lnTo>
                    <a:pt x="47244" y="108204"/>
                  </a:lnTo>
                  <a:lnTo>
                    <a:pt x="27432" y="146304"/>
                  </a:lnTo>
                  <a:lnTo>
                    <a:pt x="13716" y="188976"/>
                  </a:lnTo>
                  <a:lnTo>
                    <a:pt x="10668" y="211836"/>
                  </a:lnTo>
                  <a:lnTo>
                    <a:pt x="9144" y="222504"/>
                  </a:lnTo>
                  <a:lnTo>
                    <a:pt x="9144" y="245364"/>
                  </a:lnTo>
                  <a:lnTo>
                    <a:pt x="10668" y="257556"/>
                  </a:lnTo>
                  <a:lnTo>
                    <a:pt x="19812" y="301752"/>
                  </a:lnTo>
                  <a:lnTo>
                    <a:pt x="36576" y="341376"/>
                  </a:lnTo>
                  <a:lnTo>
                    <a:pt x="74676" y="393192"/>
                  </a:lnTo>
                  <a:lnTo>
                    <a:pt x="108204" y="420624"/>
                  </a:lnTo>
                  <a:lnTo>
                    <a:pt x="146304" y="441960"/>
                  </a:lnTo>
                  <a:lnTo>
                    <a:pt x="188976" y="454152"/>
                  </a:lnTo>
                  <a:lnTo>
                    <a:pt x="222504" y="458724"/>
                  </a:lnTo>
                  <a:lnTo>
                    <a:pt x="297942" y="458724"/>
                  </a:lnTo>
                  <a:lnTo>
                    <a:pt x="281940" y="463296"/>
                  </a:lnTo>
                  <a:lnTo>
                    <a:pt x="269748" y="466344"/>
                  </a:lnTo>
                  <a:lnTo>
                    <a:pt x="257556" y="467868"/>
                  </a:lnTo>
                  <a:close/>
                </a:path>
                <a:path w="467995" h="467995">
                  <a:moveTo>
                    <a:pt x="297942" y="458724"/>
                  </a:moveTo>
                  <a:lnTo>
                    <a:pt x="245364" y="458724"/>
                  </a:lnTo>
                  <a:lnTo>
                    <a:pt x="256032" y="457200"/>
                  </a:lnTo>
                  <a:lnTo>
                    <a:pt x="268224" y="455676"/>
                  </a:lnTo>
                  <a:lnTo>
                    <a:pt x="278892" y="454152"/>
                  </a:lnTo>
                  <a:lnTo>
                    <a:pt x="321564" y="441960"/>
                  </a:lnTo>
                  <a:lnTo>
                    <a:pt x="359664" y="420624"/>
                  </a:lnTo>
                  <a:lnTo>
                    <a:pt x="393192" y="393192"/>
                  </a:lnTo>
                  <a:lnTo>
                    <a:pt x="420624" y="359664"/>
                  </a:lnTo>
                  <a:lnTo>
                    <a:pt x="440436" y="321564"/>
                  </a:lnTo>
                  <a:lnTo>
                    <a:pt x="454152" y="280416"/>
                  </a:lnTo>
                  <a:lnTo>
                    <a:pt x="455676" y="268224"/>
                  </a:lnTo>
                  <a:lnTo>
                    <a:pt x="458724" y="246888"/>
                  </a:lnTo>
                  <a:lnTo>
                    <a:pt x="458724" y="222504"/>
                  </a:lnTo>
                  <a:lnTo>
                    <a:pt x="455676" y="201168"/>
                  </a:lnTo>
                  <a:lnTo>
                    <a:pt x="454152" y="188976"/>
                  </a:lnTo>
                  <a:lnTo>
                    <a:pt x="440436" y="147828"/>
                  </a:lnTo>
                  <a:lnTo>
                    <a:pt x="420624" y="109728"/>
                  </a:lnTo>
                  <a:lnTo>
                    <a:pt x="393192" y="76200"/>
                  </a:lnTo>
                  <a:lnTo>
                    <a:pt x="359664" y="48768"/>
                  </a:lnTo>
                  <a:lnTo>
                    <a:pt x="321564" y="27432"/>
                  </a:lnTo>
                  <a:lnTo>
                    <a:pt x="278892" y="15240"/>
                  </a:lnTo>
                  <a:lnTo>
                    <a:pt x="268224" y="12192"/>
                  </a:lnTo>
                  <a:lnTo>
                    <a:pt x="257556" y="10668"/>
                  </a:lnTo>
                  <a:lnTo>
                    <a:pt x="303276" y="10668"/>
                  </a:lnTo>
                  <a:lnTo>
                    <a:pt x="345948" y="28956"/>
                  </a:lnTo>
                  <a:lnTo>
                    <a:pt x="382524" y="53340"/>
                  </a:lnTo>
                  <a:lnTo>
                    <a:pt x="414528" y="85344"/>
                  </a:lnTo>
                  <a:lnTo>
                    <a:pt x="449580" y="143256"/>
                  </a:lnTo>
                  <a:lnTo>
                    <a:pt x="463296" y="187452"/>
                  </a:lnTo>
                  <a:lnTo>
                    <a:pt x="467868" y="222504"/>
                  </a:lnTo>
                  <a:lnTo>
                    <a:pt x="467868" y="246888"/>
                  </a:lnTo>
                  <a:lnTo>
                    <a:pt x="466344" y="259080"/>
                  </a:lnTo>
                  <a:lnTo>
                    <a:pt x="464820" y="269748"/>
                  </a:lnTo>
                  <a:lnTo>
                    <a:pt x="463296" y="281940"/>
                  </a:lnTo>
                  <a:lnTo>
                    <a:pt x="449580" y="326136"/>
                  </a:lnTo>
                  <a:lnTo>
                    <a:pt x="428244" y="365760"/>
                  </a:lnTo>
                  <a:lnTo>
                    <a:pt x="399288" y="399288"/>
                  </a:lnTo>
                  <a:lnTo>
                    <a:pt x="364236" y="428244"/>
                  </a:lnTo>
                  <a:lnTo>
                    <a:pt x="324612" y="449580"/>
                  </a:lnTo>
                  <a:lnTo>
                    <a:pt x="303276" y="457200"/>
                  </a:lnTo>
                  <a:lnTo>
                    <a:pt x="297942" y="458724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2027" y="4573523"/>
              <a:ext cx="260985" cy="1671955"/>
            </a:xfrm>
            <a:custGeom>
              <a:avLst/>
              <a:gdLst/>
              <a:ahLst/>
              <a:cxnLst/>
              <a:rect l="l" t="t" r="r" b="b"/>
              <a:pathLst>
                <a:path w="260985" h="1671954">
                  <a:moveTo>
                    <a:pt x="219277" y="74868"/>
                  </a:moveTo>
                  <a:lnTo>
                    <a:pt x="185928" y="70104"/>
                  </a:lnTo>
                  <a:lnTo>
                    <a:pt x="233172" y="0"/>
                  </a:lnTo>
                  <a:lnTo>
                    <a:pt x="254392" y="62484"/>
                  </a:lnTo>
                  <a:lnTo>
                    <a:pt x="220980" y="62484"/>
                  </a:lnTo>
                  <a:lnTo>
                    <a:pt x="219277" y="74868"/>
                  </a:lnTo>
                  <a:close/>
                </a:path>
                <a:path w="260985" h="1671954">
                  <a:moveTo>
                    <a:pt x="228451" y="76178"/>
                  </a:moveTo>
                  <a:lnTo>
                    <a:pt x="219277" y="74868"/>
                  </a:lnTo>
                  <a:lnTo>
                    <a:pt x="220980" y="62484"/>
                  </a:lnTo>
                  <a:lnTo>
                    <a:pt x="230124" y="64008"/>
                  </a:lnTo>
                  <a:lnTo>
                    <a:pt x="228451" y="76178"/>
                  </a:lnTo>
                  <a:close/>
                </a:path>
                <a:path w="260985" h="1671954">
                  <a:moveTo>
                    <a:pt x="260604" y="80772"/>
                  </a:moveTo>
                  <a:lnTo>
                    <a:pt x="228451" y="76178"/>
                  </a:lnTo>
                  <a:lnTo>
                    <a:pt x="230124" y="64008"/>
                  </a:lnTo>
                  <a:lnTo>
                    <a:pt x="220980" y="62484"/>
                  </a:lnTo>
                  <a:lnTo>
                    <a:pt x="254392" y="62484"/>
                  </a:lnTo>
                  <a:lnTo>
                    <a:pt x="260604" y="80772"/>
                  </a:lnTo>
                  <a:close/>
                </a:path>
                <a:path w="260985" h="1671954">
                  <a:moveTo>
                    <a:pt x="9144" y="1671828"/>
                  </a:moveTo>
                  <a:lnTo>
                    <a:pt x="0" y="1670304"/>
                  </a:lnTo>
                  <a:lnTo>
                    <a:pt x="219277" y="74868"/>
                  </a:lnTo>
                  <a:lnTo>
                    <a:pt x="228451" y="76178"/>
                  </a:lnTo>
                  <a:lnTo>
                    <a:pt x="9144" y="1671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14800" y="3290316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18299" y="3404253"/>
            <a:ext cx="1303244" cy="733700"/>
          </a:xfrm>
          <a:prstGeom prst="rect">
            <a:avLst/>
          </a:prstGeom>
        </p:spPr>
        <p:txBody>
          <a:bodyPr vert="horz" wrap="square" lIns="0" tIns="128307" rIns="0" bIns="0" rtlCol="0">
            <a:spAutoFit/>
          </a:bodyPr>
          <a:lstStyle/>
          <a:p>
            <a:pPr marL="11206">
              <a:spcBef>
                <a:spcPts val="1010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18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  <a:p>
            <a:pPr marL="694241">
              <a:spcBef>
                <a:spcPts val="918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49889" y="6107190"/>
            <a:ext cx="182096" cy="141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094"/>
              </a:lnSpc>
            </a:pPr>
            <a:r>
              <a:rPr sz="1059" dirty="0">
                <a:solidFill>
                  <a:srgbClr val="898989"/>
                </a:solidFill>
                <a:latin typeface="Carlito"/>
                <a:cs typeface="Carlito"/>
              </a:rPr>
              <a:t>49</a:t>
            </a:r>
            <a:endParaRPr sz="1059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6093" y="5527616"/>
            <a:ext cx="288663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" dirty="0">
                <a:latin typeface="Comic Sans MS"/>
                <a:cs typeface="Comic Sans MS"/>
              </a:rPr>
              <a:t>Misclassified positive</a:t>
            </a:r>
            <a:r>
              <a:rPr sz="1588" spc="-31" dirty="0">
                <a:latin typeface="Comic Sans MS"/>
                <a:cs typeface="Comic Sans MS"/>
              </a:rPr>
              <a:t> </a:t>
            </a:r>
            <a:r>
              <a:rPr sz="1588" spc="-4" dirty="0">
                <a:latin typeface="Comic Sans MS"/>
                <a:cs typeface="Comic Sans MS"/>
              </a:rPr>
              <a:t>instance</a:t>
            </a:r>
            <a:endParaRPr sz="1588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3024" y="2084294"/>
            <a:ext cx="4379819" cy="2286000"/>
            <a:chOff x="2129027" y="2362200"/>
            <a:chExt cx="4963795" cy="2590800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299" y="263652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399" y="243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399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599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599" y="25908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9027" y="3105912"/>
              <a:ext cx="4963795" cy="1333500"/>
            </a:xfrm>
            <a:custGeom>
              <a:avLst/>
              <a:gdLst/>
              <a:ahLst/>
              <a:cxnLst/>
              <a:rect l="l" t="t" r="r" b="b"/>
              <a:pathLst>
                <a:path w="4963795" h="1333500">
                  <a:moveTo>
                    <a:pt x="10667" y="1333500"/>
                  </a:moveTo>
                  <a:lnTo>
                    <a:pt x="0" y="1295400"/>
                  </a:lnTo>
                  <a:lnTo>
                    <a:pt x="4953000" y="0"/>
                  </a:lnTo>
                  <a:lnTo>
                    <a:pt x="4963668" y="38100"/>
                  </a:lnTo>
                  <a:lnTo>
                    <a:pt x="10667" y="133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5739" y="3352800"/>
              <a:ext cx="195580" cy="579120"/>
            </a:xfrm>
            <a:custGeom>
              <a:avLst/>
              <a:gdLst/>
              <a:ahLst/>
              <a:cxnLst/>
              <a:rect l="l" t="t" r="r" b="b"/>
              <a:pathLst>
                <a:path w="195579" h="579120">
                  <a:moveTo>
                    <a:pt x="0" y="126492"/>
                  </a:moveTo>
                  <a:lnTo>
                    <a:pt x="25908" y="0"/>
                  </a:lnTo>
                  <a:lnTo>
                    <a:pt x="101869" y="88392"/>
                  </a:lnTo>
                  <a:lnTo>
                    <a:pt x="68580" y="88392"/>
                  </a:lnTo>
                  <a:lnTo>
                    <a:pt x="32004" y="97536"/>
                  </a:lnTo>
                  <a:lnTo>
                    <a:pt x="36985" y="116732"/>
                  </a:lnTo>
                  <a:lnTo>
                    <a:pt x="0" y="126492"/>
                  </a:lnTo>
                  <a:close/>
                </a:path>
                <a:path w="195579" h="579120">
                  <a:moveTo>
                    <a:pt x="36985" y="116732"/>
                  </a:moveTo>
                  <a:lnTo>
                    <a:pt x="32004" y="97536"/>
                  </a:lnTo>
                  <a:lnTo>
                    <a:pt x="68580" y="88392"/>
                  </a:lnTo>
                  <a:lnTo>
                    <a:pt x="73507" y="107094"/>
                  </a:lnTo>
                  <a:lnTo>
                    <a:pt x="36985" y="116732"/>
                  </a:lnTo>
                  <a:close/>
                </a:path>
                <a:path w="195579" h="579120">
                  <a:moveTo>
                    <a:pt x="73507" y="107094"/>
                  </a:moveTo>
                  <a:lnTo>
                    <a:pt x="68580" y="88392"/>
                  </a:lnTo>
                  <a:lnTo>
                    <a:pt x="101869" y="88392"/>
                  </a:lnTo>
                  <a:lnTo>
                    <a:pt x="109728" y="97536"/>
                  </a:lnTo>
                  <a:lnTo>
                    <a:pt x="73507" y="107094"/>
                  </a:lnTo>
                  <a:close/>
                </a:path>
                <a:path w="195579" h="579120">
                  <a:moveTo>
                    <a:pt x="156972" y="579120"/>
                  </a:moveTo>
                  <a:lnTo>
                    <a:pt x="36985" y="116732"/>
                  </a:lnTo>
                  <a:lnTo>
                    <a:pt x="73507" y="107094"/>
                  </a:lnTo>
                  <a:lnTo>
                    <a:pt x="195072" y="568452"/>
                  </a:lnTo>
                  <a:lnTo>
                    <a:pt x="156972" y="57912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2863" y="3067812"/>
              <a:ext cx="203644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56960" y="3099816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2027" y="411022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4" y="1524"/>
                  </a:moveTo>
                  <a:lnTo>
                    <a:pt x="222504" y="1524"/>
                  </a:lnTo>
                  <a:lnTo>
                    <a:pt x="233172" y="0"/>
                  </a:lnTo>
                  <a:lnTo>
                    <a:pt x="245364" y="1524"/>
                  </a:lnTo>
                  <a:close/>
                </a:path>
                <a:path w="467995" h="467995">
                  <a:moveTo>
                    <a:pt x="257556" y="467868"/>
                  </a:moveTo>
                  <a:lnTo>
                    <a:pt x="210312" y="467868"/>
                  </a:lnTo>
                  <a:lnTo>
                    <a:pt x="198120" y="466344"/>
                  </a:lnTo>
                  <a:lnTo>
                    <a:pt x="187452" y="463296"/>
                  </a:lnTo>
                  <a:lnTo>
                    <a:pt x="164592" y="458724"/>
                  </a:lnTo>
                  <a:lnTo>
                    <a:pt x="121920" y="440436"/>
                  </a:lnTo>
                  <a:lnTo>
                    <a:pt x="85344" y="414528"/>
                  </a:lnTo>
                  <a:lnTo>
                    <a:pt x="53340" y="384048"/>
                  </a:lnTo>
                  <a:lnTo>
                    <a:pt x="18288" y="326136"/>
                  </a:lnTo>
                  <a:lnTo>
                    <a:pt x="4572" y="281940"/>
                  </a:lnTo>
                  <a:lnTo>
                    <a:pt x="3048" y="269748"/>
                  </a:lnTo>
                  <a:lnTo>
                    <a:pt x="1524" y="259080"/>
                  </a:lnTo>
                  <a:lnTo>
                    <a:pt x="0" y="246888"/>
                  </a:lnTo>
                  <a:lnTo>
                    <a:pt x="0" y="222504"/>
                  </a:lnTo>
                  <a:lnTo>
                    <a:pt x="1524" y="210312"/>
                  </a:lnTo>
                  <a:lnTo>
                    <a:pt x="3048" y="199644"/>
                  </a:lnTo>
                  <a:lnTo>
                    <a:pt x="4572" y="187452"/>
                  </a:lnTo>
                  <a:lnTo>
                    <a:pt x="18288" y="143256"/>
                  </a:lnTo>
                  <a:lnTo>
                    <a:pt x="39624" y="103632"/>
                  </a:lnTo>
                  <a:lnTo>
                    <a:pt x="68580" y="68580"/>
                  </a:lnTo>
                  <a:lnTo>
                    <a:pt x="103632" y="41148"/>
                  </a:lnTo>
                  <a:lnTo>
                    <a:pt x="143256" y="18288"/>
                  </a:lnTo>
                  <a:lnTo>
                    <a:pt x="185928" y="6096"/>
                  </a:lnTo>
                  <a:lnTo>
                    <a:pt x="198120" y="3048"/>
                  </a:lnTo>
                  <a:lnTo>
                    <a:pt x="210312" y="1524"/>
                  </a:lnTo>
                  <a:lnTo>
                    <a:pt x="257556" y="1524"/>
                  </a:lnTo>
                  <a:lnTo>
                    <a:pt x="269748" y="3048"/>
                  </a:lnTo>
                  <a:lnTo>
                    <a:pt x="280416" y="4572"/>
                  </a:lnTo>
                  <a:lnTo>
                    <a:pt x="303276" y="10668"/>
                  </a:lnTo>
                  <a:lnTo>
                    <a:pt x="211836" y="10668"/>
                  </a:lnTo>
                  <a:lnTo>
                    <a:pt x="199644" y="12192"/>
                  </a:lnTo>
                  <a:lnTo>
                    <a:pt x="188976" y="15240"/>
                  </a:lnTo>
                  <a:lnTo>
                    <a:pt x="167640" y="19812"/>
                  </a:lnTo>
                  <a:lnTo>
                    <a:pt x="146304" y="27432"/>
                  </a:lnTo>
                  <a:lnTo>
                    <a:pt x="108204" y="48768"/>
                  </a:lnTo>
                  <a:lnTo>
                    <a:pt x="74676" y="76200"/>
                  </a:lnTo>
                  <a:lnTo>
                    <a:pt x="47244" y="108204"/>
                  </a:lnTo>
                  <a:lnTo>
                    <a:pt x="27432" y="146304"/>
                  </a:lnTo>
                  <a:lnTo>
                    <a:pt x="13716" y="188976"/>
                  </a:lnTo>
                  <a:lnTo>
                    <a:pt x="10668" y="211836"/>
                  </a:lnTo>
                  <a:lnTo>
                    <a:pt x="9144" y="222504"/>
                  </a:lnTo>
                  <a:lnTo>
                    <a:pt x="9144" y="245364"/>
                  </a:lnTo>
                  <a:lnTo>
                    <a:pt x="10668" y="257556"/>
                  </a:lnTo>
                  <a:lnTo>
                    <a:pt x="19812" y="301752"/>
                  </a:lnTo>
                  <a:lnTo>
                    <a:pt x="36576" y="341376"/>
                  </a:lnTo>
                  <a:lnTo>
                    <a:pt x="74676" y="393192"/>
                  </a:lnTo>
                  <a:lnTo>
                    <a:pt x="108204" y="420624"/>
                  </a:lnTo>
                  <a:lnTo>
                    <a:pt x="146304" y="441960"/>
                  </a:lnTo>
                  <a:lnTo>
                    <a:pt x="188976" y="454152"/>
                  </a:lnTo>
                  <a:lnTo>
                    <a:pt x="222504" y="458724"/>
                  </a:lnTo>
                  <a:lnTo>
                    <a:pt x="297942" y="458724"/>
                  </a:lnTo>
                  <a:lnTo>
                    <a:pt x="281940" y="463296"/>
                  </a:lnTo>
                  <a:lnTo>
                    <a:pt x="269748" y="466344"/>
                  </a:lnTo>
                  <a:lnTo>
                    <a:pt x="257556" y="467868"/>
                  </a:lnTo>
                  <a:close/>
                </a:path>
                <a:path w="467995" h="467995">
                  <a:moveTo>
                    <a:pt x="297942" y="458724"/>
                  </a:moveTo>
                  <a:lnTo>
                    <a:pt x="245364" y="458724"/>
                  </a:lnTo>
                  <a:lnTo>
                    <a:pt x="256032" y="457200"/>
                  </a:lnTo>
                  <a:lnTo>
                    <a:pt x="268224" y="455676"/>
                  </a:lnTo>
                  <a:lnTo>
                    <a:pt x="278892" y="454152"/>
                  </a:lnTo>
                  <a:lnTo>
                    <a:pt x="321564" y="441960"/>
                  </a:lnTo>
                  <a:lnTo>
                    <a:pt x="359664" y="420624"/>
                  </a:lnTo>
                  <a:lnTo>
                    <a:pt x="393192" y="393192"/>
                  </a:lnTo>
                  <a:lnTo>
                    <a:pt x="420624" y="359664"/>
                  </a:lnTo>
                  <a:lnTo>
                    <a:pt x="440436" y="321564"/>
                  </a:lnTo>
                  <a:lnTo>
                    <a:pt x="454152" y="280416"/>
                  </a:lnTo>
                  <a:lnTo>
                    <a:pt x="455676" y="268224"/>
                  </a:lnTo>
                  <a:lnTo>
                    <a:pt x="458724" y="246888"/>
                  </a:lnTo>
                  <a:lnTo>
                    <a:pt x="458724" y="222504"/>
                  </a:lnTo>
                  <a:lnTo>
                    <a:pt x="455676" y="201168"/>
                  </a:lnTo>
                  <a:lnTo>
                    <a:pt x="454152" y="188976"/>
                  </a:lnTo>
                  <a:lnTo>
                    <a:pt x="440436" y="147828"/>
                  </a:lnTo>
                  <a:lnTo>
                    <a:pt x="420624" y="109728"/>
                  </a:lnTo>
                  <a:lnTo>
                    <a:pt x="393192" y="76200"/>
                  </a:lnTo>
                  <a:lnTo>
                    <a:pt x="359664" y="48768"/>
                  </a:lnTo>
                  <a:lnTo>
                    <a:pt x="321564" y="27432"/>
                  </a:lnTo>
                  <a:lnTo>
                    <a:pt x="278892" y="15240"/>
                  </a:lnTo>
                  <a:lnTo>
                    <a:pt x="268224" y="12192"/>
                  </a:lnTo>
                  <a:lnTo>
                    <a:pt x="257556" y="10668"/>
                  </a:lnTo>
                  <a:lnTo>
                    <a:pt x="303276" y="10668"/>
                  </a:lnTo>
                  <a:lnTo>
                    <a:pt x="345948" y="28956"/>
                  </a:lnTo>
                  <a:lnTo>
                    <a:pt x="382524" y="53340"/>
                  </a:lnTo>
                  <a:lnTo>
                    <a:pt x="414528" y="85344"/>
                  </a:lnTo>
                  <a:lnTo>
                    <a:pt x="449580" y="143256"/>
                  </a:lnTo>
                  <a:lnTo>
                    <a:pt x="463296" y="187452"/>
                  </a:lnTo>
                  <a:lnTo>
                    <a:pt x="467868" y="222504"/>
                  </a:lnTo>
                  <a:lnTo>
                    <a:pt x="467868" y="246888"/>
                  </a:lnTo>
                  <a:lnTo>
                    <a:pt x="466344" y="259080"/>
                  </a:lnTo>
                  <a:lnTo>
                    <a:pt x="464820" y="269748"/>
                  </a:lnTo>
                  <a:lnTo>
                    <a:pt x="463296" y="281940"/>
                  </a:lnTo>
                  <a:lnTo>
                    <a:pt x="449580" y="326136"/>
                  </a:lnTo>
                  <a:lnTo>
                    <a:pt x="428244" y="365760"/>
                  </a:lnTo>
                  <a:lnTo>
                    <a:pt x="399288" y="399288"/>
                  </a:lnTo>
                  <a:lnTo>
                    <a:pt x="364236" y="428244"/>
                  </a:lnTo>
                  <a:lnTo>
                    <a:pt x="324612" y="449580"/>
                  </a:lnTo>
                  <a:lnTo>
                    <a:pt x="303276" y="457200"/>
                  </a:lnTo>
                  <a:lnTo>
                    <a:pt x="297942" y="458724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60063" y="3883152"/>
              <a:ext cx="634365" cy="407034"/>
            </a:xfrm>
            <a:custGeom>
              <a:avLst/>
              <a:gdLst/>
              <a:ahLst/>
              <a:cxnLst/>
              <a:rect l="l" t="t" r="r" b="b"/>
              <a:pathLst>
                <a:path w="634364" h="407035">
                  <a:moveTo>
                    <a:pt x="66582" y="369918"/>
                  </a:moveTo>
                  <a:lnTo>
                    <a:pt x="61482" y="361681"/>
                  </a:lnTo>
                  <a:lnTo>
                    <a:pt x="629412" y="0"/>
                  </a:lnTo>
                  <a:lnTo>
                    <a:pt x="633984" y="7620"/>
                  </a:lnTo>
                  <a:lnTo>
                    <a:pt x="66582" y="369918"/>
                  </a:lnTo>
                  <a:close/>
                </a:path>
                <a:path w="634364" h="407035">
                  <a:moveTo>
                    <a:pt x="0" y="406908"/>
                  </a:moveTo>
                  <a:lnTo>
                    <a:pt x="44196" y="333756"/>
                  </a:lnTo>
                  <a:lnTo>
                    <a:pt x="61482" y="361681"/>
                  </a:lnTo>
                  <a:lnTo>
                    <a:pt x="50292" y="368808"/>
                  </a:lnTo>
                  <a:lnTo>
                    <a:pt x="56388" y="376428"/>
                  </a:lnTo>
                  <a:lnTo>
                    <a:pt x="70612" y="376428"/>
                  </a:lnTo>
                  <a:lnTo>
                    <a:pt x="83820" y="397764"/>
                  </a:lnTo>
                  <a:lnTo>
                    <a:pt x="0" y="406908"/>
                  </a:lnTo>
                  <a:close/>
                </a:path>
                <a:path w="634364" h="407035">
                  <a:moveTo>
                    <a:pt x="56388" y="376428"/>
                  </a:moveTo>
                  <a:lnTo>
                    <a:pt x="50292" y="368808"/>
                  </a:lnTo>
                  <a:lnTo>
                    <a:pt x="61482" y="361681"/>
                  </a:lnTo>
                  <a:lnTo>
                    <a:pt x="66582" y="369918"/>
                  </a:lnTo>
                  <a:lnTo>
                    <a:pt x="56388" y="376428"/>
                  </a:lnTo>
                  <a:close/>
                </a:path>
                <a:path w="634364" h="407035">
                  <a:moveTo>
                    <a:pt x="70612" y="376428"/>
                  </a:moveTo>
                  <a:lnTo>
                    <a:pt x="56388" y="376428"/>
                  </a:lnTo>
                  <a:lnTo>
                    <a:pt x="66582" y="369918"/>
                  </a:lnTo>
                  <a:lnTo>
                    <a:pt x="70612" y="376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14800" y="3290316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18299" y="3404253"/>
            <a:ext cx="1303244" cy="733700"/>
          </a:xfrm>
          <a:prstGeom prst="rect">
            <a:avLst/>
          </a:prstGeom>
        </p:spPr>
        <p:txBody>
          <a:bodyPr vert="horz" wrap="square" lIns="0" tIns="128307" rIns="0" bIns="0" rtlCol="0">
            <a:spAutoFit/>
          </a:bodyPr>
          <a:lstStyle/>
          <a:p>
            <a:pPr marL="11206">
              <a:spcBef>
                <a:spcPts val="1010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18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  <a:p>
            <a:pPr marL="694241">
              <a:spcBef>
                <a:spcPts val="918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3024" y="2084294"/>
            <a:ext cx="4379819" cy="2286000"/>
            <a:chOff x="2129027" y="2362200"/>
            <a:chExt cx="4963795" cy="2590800"/>
          </a:xfrm>
        </p:grpSpPr>
        <p:sp>
          <p:nvSpPr>
            <p:cNvPr id="3" name="object 3"/>
            <p:cNvSpPr/>
            <p:nvPr/>
          </p:nvSpPr>
          <p:spPr>
            <a:xfrm>
              <a:off x="2542031" y="3538728"/>
              <a:ext cx="1013460" cy="368935"/>
            </a:xfrm>
            <a:custGeom>
              <a:avLst/>
              <a:gdLst/>
              <a:ahLst/>
              <a:cxnLst/>
              <a:rect l="l" t="t" r="r" b="b"/>
              <a:pathLst>
                <a:path w="1013460" h="368935">
                  <a:moveTo>
                    <a:pt x="1013459" y="368808"/>
                  </a:moveTo>
                  <a:lnTo>
                    <a:pt x="0" y="368808"/>
                  </a:lnTo>
                  <a:lnTo>
                    <a:pt x="0" y="0"/>
                  </a:lnTo>
                  <a:lnTo>
                    <a:pt x="1013459" y="0"/>
                  </a:lnTo>
                  <a:lnTo>
                    <a:pt x="1013459" y="36880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2701671" y="3645408"/>
              <a:ext cx="407034" cy="109855"/>
            </a:xfrm>
            <a:custGeom>
              <a:avLst/>
              <a:gdLst/>
              <a:ahLst/>
              <a:cxnLst/>
              <a:rect l="l" t="t" r="r" b="b"/>
              <a:pathLst>
                <a:path w="407035" h="109854">
                  <a:moveTo>
                    <a:pt x="6381" y="25908"/>
                  </a:moveTo>
                  <a:lnTo>
                    <a:pt x="32480" y="0"/>
                  </a:lnTo>
                  <a:lnTo>
                    <a:pt x="37242" y="95"/>
                  </a:lnTo>
                  <a:lnTo>
                    <a:pt x="40957" y="1619"/>
                  </a:lnTo>
                  <a:lnTo>
                    <a:pt x="46291" y="7715"/>
                  </a:lnTo>
                  <a:lnTo>
                    <a:pt x="47625" y="11620"/>
                  </a:lnTo>
                  <a:lnTo>
                    <a:pt x="47625" y="12192"/>
                  </a:lnTo>
                  <a:lnTo>
                    <a:pt x="24193" y="12192"/>
                  </a:lnTo>
                  <a:lnTo>
                    <a:pt x="21907" y="12287"/>
                  </a:lnTo>
                  <a:lnTo>
                    <a:pt x="19526" y="13335"/>
                  </a:lnTo>
                  <a:lnTo>
                    <a:pt x="16954" y="15240"/>
                  </a:lnTo>
                  <a:lnTo>
                    <a:pt x="14347" y="17371"/>
                  </a:lnTo>
                  <a:lnTo>
                    <a:pt x="10858" y="20859"/>
                  </a:lnTo>
                  <a:lnTo>
                    <a:pt x="6381" y="25908"/>
                  </a:lnTo>
                  <a:close/>
                </a:path>
                <a:path w="407035" h="109854">
                  <a:moveTo>
                    <a:pt x="55338" y="30956"/>
                  </a:moveTo>
                  <a:lnTo>
                    <a:pt x="46291" y="30956"/>
                  </a:lnTo>
                  <a:lnTo>
                    <a:pt x="51720" y="23668"/>
                  </a:lnTo>
                  <a:lnTo>
                    <a:pt x="87534" y="0"/>
                  </a:lnTo>
                  <a:lnTo>
                    <a:pt x="94392" y="95"/>
                  </a:lnTo>
                  <a:lnTo>
                    <a:pt x="99726" y="2095"/>
                  </a:lnTo>
                  <a:lnTo>
                    <a:pt x="103441" y="6096"/>
                  </a:lnTo>
                  <a:lnTo>
                    <a:pt x="107251" y="10096"/>
                  </a:lnTo>
                  <a:lnTo>
                    <a:pt x="108437" y="13716"/>
                  </a:lnTo>
                  <a:lnTo>
                    <a:pt x="78771" y="13716"/>
                  </a:lnTo>
                  <a:lnTo>
                    <a:pt x="75723" y="13811"/>
                  </a:lnTo>
                  <a:lnTo>
                    <a:pt x="72294" y="15049"/>
                  </a:lnTo>
                  <a:lnTo>
                    <a:pt x="65055" y="20002"/>
                  </a:lnTo>
                  <a:lnTo>
                    <a:pt x="61245" y="23717"/>
                  </a:lnTo>
                  <a:lnTo>
                    <a:pt x="57150" y="28670"/>
                  </a:lnTo>
                  <a:lnTo>
                    <a:pt x="55338" y="30956"/>
                  </a:lnTo>
                  <a:close/>
                </a:path>
                <a:path w="407035" h="109854">
                  <a:moveTo>
                    <a:pt x="30765" y="108204"/>
                  </a:moveTo>
                  <a:lnTo>
                    <a:pt x="11430" y="108204"/>
                  </a:lnTo>
                  <a:lnTo>
                    <a:pt x="29445" y="30194"/>
                  </a:lnTo>
                  <a:lnTo>
                    <a:pt x="30036" y="25908"/>
                  </a:lnTo>
                  <a:lnTo>
                    <a:pt x="24193" y="12192"/>
                  </a:lnTo>
                  <a:lnTo>
                    <a:pt x="47625" y="12192"/>
                  </a:lnTo>
                  <a:lnTo>
                    <a:pt x="47529" y="20859"/>
                  </a:lnTo>
                  <a:lnTo>
                    <a:pt x="46767" y="24669"/>
                  </a:lnTo>
                  <a:lnTo>
                    <a:pt x="44958" y="29337"/>
                  </a:lnTo>
                  <a:lnTo>
                    <a:pt x="46291" y="30956"/>
                  </a:lnTo>
                  <a:lnTo>
                    <a:pt x="55338" y="30956"/>
                  </a:lnTo>
                  <a:lnTo>
                    <a:pt x="53149" y="33718"/>
                  </a:lnTo>
                  <a:lnTo>
                    <a:pt x="49911" y="38576"/>
                  </a:lnTo>
                  <a:lnTo>
                    <a:pt x="47434" y="43148"/>
                  </a:lnTo>
                  <a:lnTo>
                    <a:pt x="44958" y="47910"/>
                  </a:lnTo>
                  <a:lnTo>
                    <a:pt x="42957" y="53625"/>
                  </a:lnTo>
                  <a:lnTo>
                    <a:pt x="30765" y="108204"/>
                  </a:lnTo>
                  <a:close/>
                </a:path>
                <a:path w="407035" h="109854">
                  <a:moveTo>
                    <a:pt x="98869" y="109728"/>
                  </a:moveTo>
                  <a:lnTo>
                    <a:pt x="87915" y="109728"/>
                  </a:lnTo>
                  <a:lnTo>
                    <a:pt x="84010" y="108108"/>
                  </a:lnTo>
                  <a:lnTo>
                    <a:pt x="81153" y="104679"/>
                  </a:lnTo>
                  <a:lnTo>
                    <a:pt x="78295" y="101346"/>
                  </a:lnTo>
                  <a:lnTo>
                    <a:pt x="76771" y="96964"/>
                  </a:lnTo>
                  <a:lnTo>
                    <a:pt x="76771" y="86868"/>
                  </a:lnTo>
                  <a:lnTo>
                    <a:pt x="78009" y="79819"/>
                  </a:lnTo>
                  <a:lnTo>
                    <a:pt x="80486" y="70485"/>
                  </a:lnTo>
                  <a:lnTo>
                    <a:pt x="85344" y="51435"/>
                  </a:lnTo>
                  <a:lnTo>
                    <a:pt x="89725" y="23145"/>
                  </a:lnTo>
                  <a:lnTo>
                    <a:pt x="88868" y="19431"/>
                  </a:lnTo>
                  <a:lnTo>
                    <a:pt x="87153" y="17145"/>
                  </a:lnTo>
                  <a:lnTo>
                    <a:pt x="85439" y="14954"/>
                  </a:lnTo>
                  <a:lnTo>
                    <a:pt x="82677" y="13811"/>
                  </a:lnTo>
                  <a:lnTo>
                    <a:pt x="78771" y="13716"/>
                  </a:lnTo>
                  <a:lnTo>
                    <a:pt x="108437" y="13716"/>
                  </a:lnTo>
                  <a:lnTo>
                    <a:pt x="108936" y="15240"/>
                  </a:lnTo>
                  <a:lnTo>
                    <a:pt x="109061" y="27336"/>
                  </a:lnTo>
                  <a:lnTo>
                    <a:pt x="108013" y="34004"/>
                  </a:lnTo>
                  <a:lnTo>
                    <a:pt x="105822" y="42576"/>
                  </a:lnTo>
                  <a:lnTo>
                    <a:pt x="98583" y="71913"/>
                  </a:lnTo>
                  <a:lnTo>
                    <a:pt x="96583" y="80105"/>
                  </a:lnTo>
                  <a:lnTo>
                    <a:pt x="95535" y="85820"/>
                  </a:lnTo>
                  <a:lnTo>
                    <a:pt x="95535" y="92106"/>
                  </a:lnTo>
                  <a:lnTo>
                    <a:pt x="96012" y="94297"/>
                  </a:lnTo>
                  <a:lnTo>
                    <a:pt x="97917" y="96964"/>
                  </a:lnTo>
                  <a:lnTo>
                    <a:pt x="99441" y="97631"/>
                  </a:lnTo>
                  <a:lnTo>
                    <a:pt x="118701" y="97631"/>
                  </a:lnTo>
                  <a:lnTo>
                    <a:pt x="113823" y="102012"/>
                  </a:lnTo>
                  <a:lnTo>
                    <a:pt x="109061" y="105060"/>
                  </a:lnTo>
                  <a:lnTo>
                    <a:pt x="104298" y="108204"/>
                  </a:lnTo>
                  <a:lnTo>
                    <a:pt x="98869" y="109728"/>
                  </a:lnTo>
                  <a:close/>
                </a:path>
                <a:path w="407035" h="109854">
                  <a:moveTo>
                    <a:pt x="118701" y="97631"/>
                  </a:moveTo>
                  <a:lnTo>
                    <a:pt x="103822" y="97631"/>
                  </a:lnTo>
                  <a:lnTo>
                    <a:pt x="106203" y="96678"/>
                  </a:lnTo>
                  <a:lnTo>
                    <a:pt x="108680" y="94773"/>
                  </a:lnTo>
                  <a:lnTo>
                    <a:pt x="111252" y="92964"/>
                  </a:lnTo>
                  <a:lnTo>
                    <a:pt x="114871" y="89344"/>
                  </a:lnTo>
                  <a:lnTo>
                    <a:pt x="119443" y="83820"/>
                  </a:lnTo>
                  <a:lnTo>
                    <a:pt x="125730" y="90106"/>
                  </a:lnTo>
                  <a:lnTo>
                    <a:pt x="119443" y="96964"/>
                  </a:lnTo>
                  <a:lnTo>
                    <a:pt x="118701" y="97631"/>
                  </a:lnTo>
                  <a:close/>
                </a:path>
                <a:path w="407035" h="109854">
                  <a:moveTo>
                    <a:pt x="103822" y="97631"/>
                  </a:moveTo>
                  <a:lnTo>
                    <a:pt x="99441" y="97631"/>
                  </a:lnTo>
                  <a:lnTo>
                    <a:pt x="101536" y="97536"/>
                  </a:lnTo>
                  <a:lnTo>
                    <a:pt x="103822" y="97631"/>
                  </a:lnTo>
                  <a:close/>
                </a:path>
                <a:path w="407035" h="109854">
                  <a:moveTo>
                    <a:pt x="174021" y="109728"/>
                  </a:moveTo>
                  <a:lnTo>
                    <a:pt x="142327" y="88296"/>
                  </a:lnTo>
                  <a:lnTo>
                    <a:pt x="140112" y="72580"/>
                  </a:lnTo>
                  <a:lnTo>
                    <a:pt x="140380" y="66612"/>
                  </a:lnTo>
                  <a:lnTo>
                    <a:pt x="153359" y="28371"/>
                  </a:lnTo>
                  <a:lnTo>
                    <a:pt x="184470" y="3429"/>
                  </a:lnTo>
                  <a:lnTo>
                    <a:pt x="204120" y="0"/>
                  </a:lnTo>
                  <a:lnTo>
                    <a:pt x="213169" y="95"/>
                  </a:lnTo>
                  <a:lnTo>
                    <a:pt x="219932" y="1905"/>
                  </a:lnTo>
                  <a:lnTo>
                    <a:pt x="228981" y="9048"/>
                  </a:lnTo>
                  <a:lnTo>
                    <a:pt x="200120" y="9144"/>
                  </a:lnTo>
                  <a:lnTo>
                    <a:pt x="192690" y="9239"/>
                  </a:lnTo>
                  <a:lnTo>
                    <a:pt x="165545" y="41399"/>
                  </a:lnTo>
                  <a:lnTo>
                    <a:pt x="162401" y="50292"/>
                  </a:lnTo>
                  <a:lnTo>
                    <a:pt x="213129" y="50292"/>
                  </a:lnTo>
                  <a:lnTo>
                    <a:pt x="203412" y="54305"/>
                  </a:lnTo>
                  <a:lnTo>
                    <a:pt x="191285" y="57209"/>
                  </a:lnTo>
                  <a:lnTo>
                    <a:pt x="176980" y="58916"/>
                  </a:lnTo>
                  <a:lnTo>
                    <a:pt x="160496" y="59436"/>
                  </a:lnTo>
                  <a:lnTo>
                    <a:pt x="159639" y="64008"/>
                  </a:lnTo>
                  <a:lnTo>
                    <a:pt x="159162" y="68770"/>
                  </a:lnTo>
                  <a:lnTo>
                    <a:pt x="159162" y="81724"/>
                  </a:lnTo>
                  <a:lnTo>
                    <a:pt x="160686" y="87439"/>
                  </a:lnTo>
                  <a:lnTo>
                    <a:pt x="163734" y="90868"/>
                  </a:lnTo>
                  <a:lnTo>
                    <a:pt x="166782" y="94392"/>
                  </a:lnTo>
                  <a:lnTo>
                    <a:pt x="171831" y="96107"/>
                  </a:lnTo>
                  <a:lnTo>
                    <a:pt x="210682" y="96107"/>
                  </a:lnTo>
                  <a:lnTo>
                    <a:pt x="205467" y="100165"/>
                  </a:lnTo>
                  <a:lnTo>
                    <a:pt x="199929" y="103632"/>
                  </a:lnTo>
                  <a:lnTo>
                    <a:pt x="194140" y="106352"/>
                  </a:lnTo>
                  <a:lnTo>
                    <a:pt x="187904" y="108251"/>
                  </a:lnTo>
                  <a:lnTo>
                    <a:pt x="181204" y="109364"/>
                  </a:lnTo>
                  <a:lnTo>
                    <a:pt x="174021" y="109728"/>
                  </a:lnTo>
                  <a:close/>
                </a:path>
                <a:path w="407035" h="109854">
                  <a:moveTo>
                    <a:pt x="213129" y="50292"/>
                  </a:moveTo>
                  <a:lnTo>
                    <a:pt x="162401" y="50292"/>
                  </a:lnTo>
                  <a:lnTo>
                    <a:pt x="169990" y="50129"/>
                  </a:lnTo>
                  <a:lnTo>
                    <a:pt x="177034" y="49637"/>
                  </a:lnTo>
                  <a:lnTo>
                    <a:pt x="206787" y="39147"/>
                  </a:lnTo>
                  <a:lnTo>
                    <a:pt x="210788" y="35337"/>
                  </a:lnTo>
                  <a:lnTo>
                    <a:pt x="212788" y="30003"/>
                  </a:lnTo>
                  <a:lnTo>
                    <a:pt x="212788" y="18954"/>
                  </a:lnTo>
                  <a:lnTo>
                    <a:pt x="200120" y="9144"/>
                  </a:lnTo>
                  <a:lnTo>
                    <a:pt x="229018" y="9144"/>
                  </a:lnTo>
                  <a:lnTo>
                    <a:pt x="231171" y="14668"/>
                  </a:lnTo>
                  <a:lnTo>
                    <a:pt x="231099" y="22764"/>
                  </a:lnTo>
                  <a:lnTo>
                    <a:pt x="230062" y="31015"/>
                  </a:lnTo>
                  <a:lnTo>
                    <a:pt x="226730" y="38623"/>
                  </a:lnTo>
                  <a:lnTo>
                    <a:pt x="221166" y="45017"/>
                  </a:lnTo>
                  <a:lnTo>
                    <a:pt x="213360" y="50196"/>
                  </a:lnTo>
                  <a:lnTo>
                    <a:pt x="213129" y="50292"/>
                  </a:lnTo>
                  <a:close/>
                </a:path>
                <a:path w="407035" h="109854">
                  <a:moveTo>
                    <a:pt x="210682" y="96107"/>
                  </a:moveTo>
                  <a:lnTo>
                    <a:pt x="185547" y="96107"/>
                  </a:lnTo>
                  <a:lnTo>
                    <a:pt x="191833" y="94678"/>
                  </a:lnTo>
                  <a:lnTo>
                    <a:pt x="197358" y="91630"/>
                  </a:lnTo>
                  <a:lnTo>
                    <a:pt x="202882" y="88677"/>
                  </a:lnTo>
                  <a:lnTo>
                    <a:pt x="208788" y="84010"/>
                  </a:lnTo>
                  <a:lnTo>
                    <a:pt x="214884" y="77724"/>
                  </a:lnTo>
                  <a:lnTo>
                    <a:pt x="221742" y="84963"/>
                  </a:lnTo>
                  <a:lnTo>
                    <a:pt x="216334" y="90868"/>
                  </a:lnTo>
                  <a:lnTo>
                    <a:pt x="210943" y="95904"/>
                  </a:lnTo>
                  <a:lnTo>
                    <a:pt x="210682" y="96107"/>
                  </a:lnTo>
                  <a:close/>
                </a:path>
                <a:path w="407035" h="109854">
                  <a:moveTo>
                    <a:pt x="185547" y="96107"/>
                  </a:moveTo>
                  <a:lnTo>
                    <a:pt x="171831" y="96107"/>
                  </a:lnTo>
                  <a:lnTo>
                    <a:pt x="178689" y="96012"/>
                  </a:lnTo>
                  <a:lnTo>
                    <a:pt x="185547" y="96107"/>
                  </a:lnTo>
                  <a:close/>
                </a:path>
                <a:path w="407035" h="109854">
                  <a:moveTo>
                    <a:pt x="283464" y="109728"/>
                  </a:moveTo>
                  <a:lnTo>
                    <a:pt x="268509" y="109728"/>
                  </a:lnTo>
                  <a:lnTo>
                    <a:pt x="259997" y="26098"/>
                  </a:lnTo>
                  <a:lnTo>
                    <a:pt x="259651" y="22288"/>
                  </a:lnTo>
                  <a:lnTo>
                    <a:pt x="259080" y="18764"/>
                  </a:lnTo>
                  <a:lnTo>
                    <a:pt x="257746" y="13525"/>
                  </a:lnTo>
                  <a:lnTo>
                    <a:pt x="256603" y="11525"/>
                  </a:lnTo>
                  <a:lnTo>
                    <a:pt x="254984" y="10191"/>
                  </a:lnTo>
                  <a:lnTo>
                    <a:pt x="253460" y="8858"/>
                  </a:lnTo>
                  <a:lnTo>
                    <a:pt x="250888" y="8001"/>
                  </a:lnTo>
                  <a:lnTo>
                    <a:pt x="247269" y="7620"/>
                  </a:lnTo>
                  <a:lnTo>
                    <a:pt x="248507" y="1524"/>
                  </a:lnTo>
                  <a:lnTo>
                    <a:pt x="277749" y="1524"/>
                  </a:lnTo>
                  <a:lnTo>
                    <a:pt x="284416" y="89344"/>
                  </a:lnTo>
                  <a:lnTo>
                    <a:pt x="296583" y="89344"/>
                  </a:lnTo>
                  <a:lnTo>
                    <a:pt x="290802" y="98475"/>
                  </a:lnTo>
                  <a:lnTo>
                    <a:pt x="283464" y="109728"/>
                  </a:lnTo>
                  <a:close/>
                </a:path>
                <a:path w="407035" h="109854">
                  <a:moveTo>
                    <a:pt x="296583" y="89344"/>
                  </a:moveTo>
                  <a:lnTo>
                    <a:pt x="284416" y="89344"/>
                  </a:lnTo>
                  <a:lnTo>
                    <a:pt x="291790" y="77378"/>
                  </a:lnTo>
                  <a:lnTo>
                    <a:pt x="298226" y="66603"/>
                  </a:lnTo>
                  <a:lnTo>
                    <a:pt x="317468" y="27432"/>
                  </a:lnTo>
                  <a:lnTo>
                    <a:pt x="319754" y="20955"/>
                  </a:lnTo>
                  <a:lnTo>
                    <a:pt x="321468" y="14192"/>
                  </a:lnTo>
                  <a:lnTo>
                    <a:pt x="322611" y="7048"/>
                  </a:lnTo>
                  <a:lnTo>
                    <a:pt x="323850" y="1524"/>
                  </a:lnTo>
                  <a:lnTo>
                    <a:pt x="339947" y="1524"/>
                  </a:lnTo>
                  <a:lnTo>
                    <a:pt x="343087" y="35623"/>
                  </a:lnTo>
                  <a:lnTo>
                    <a:pt x="325564" y="35623"/>
                  </a:lnTo>
                  <a:lnTo>
                    <a:pt x="322279" y="43249"/>
                  </a:lnTo>
                  <a:lnTo>
                    <a:pt x="303622" y="77862"/>
                  </a:lnTo>
                  <a:lnTo>
                    <a:pt x="297525" y="87856"/>
                  </a:lnTo>
                  <a:lnTo>
                    <a:pt x="296583" y="89344"/>
                  </a:lnTo>
                  <a:close/>
                </a:path>
                <a:path w="407035" h="109854">
                  <a:moveTo>
                    <a:pt x="361245" y="89439"/>
                  </a:moveTo>
                  <a:lnTo>
                    <a:pt x="348043" y="89439"/>
                  </a:lnTo>
                  <a:lnTo>
                    <a:pt x="356240" y="77655"/>
                  </a:lnTo>
                  <a:lnTo>
                    <a:pt x="363402" y="66603"/>
                  </a:lnTo>
                  <a:lnTo>
                    <a:pt x="381428" y="30182"/>
                  </a:lnTo>
                  <a:lnTo>
                    <a:pt x="383667" y="16954"/>
                  </a:lnTo>
                  <a:lnTo>
                    <a:pt x="383667" y="13525"/>
                  </a:lnTo>
                  <a:lnTo>
                    <a:pt x="373856" y="7620"/>
                  </a:lnTo>
                  <a:lnTo>
                    <a:pt x="374999" y="1524"/>
                  </a:lnTo>
                  <a:lnTo>
                    <a:pt x="403764" y="1524"/>
                  </a:lnTo>
                  <a:lnTo>
                    <a:pt x="406812" y="7143"/>
                  </a:lnTo>
                  <a:lnTo>
                    <a:pt x="404241" y="13811"/>
                  </a:lnTo>
                  <a:lnTo>
                    <a:pt x="402145" y="18954"/>
                  </a:lnTo>
                  <a:lnTo>
                    <a:pt x="400526" y="22479"/>
                  </a:lnTo>
                  <a:lnTo>
                    <a:pt x="399002" y="26098"/>
                  </a:lnTo>
                  <a:lnTo>
                    <a:pt x="396906" y="30384"/>
                  </a:lnTo>
                  <a:lnTo>
                    <a:pt x="394243" y="35718"/>
                  </a:lnTo>
                  <a:lnTo>
                    <a:pt x="391953" y="40386"/>
                  </a:lnTo>
                  <a:lnTo>
                    <a:pt x="389286" y="45339"/>
                  </a:lnTo>
                  <a:lnTo>
                    <a:pt x="383571" y="55245"/>
                  </a:lnTo>
                  <a:lnTo>
                    <a:pt x="380238" y="60769"/>
                  </a:lnTo>
                  <a:lnTo>
                    <a:pt x="376428" y="66675"/>
                  </a:lnTo>
                  <a:lnTo>
                    <a:pt x="372618" y="72771"/>
                  </a:lnTo>
                  <a:lnTo>
                    <a:pt x="368236" y="79248"/>
                  </a:lnTo>
                  <a:lnTo>
                    <a:pt x="361245" y="89439"/>
                  </a:lnTo>
                  <a:close/>
                </a:path>
                <a:path w="407035" h="109854">
                  <a:moveTo>
                    <a:pt x="346614" y="109728"/>
                  </a:moveTo>
                  <a:lnTo>
                    <a:pt x="333375" y="109728"/>
                  </a:lnTo>
                  <a:lnTo>
                    <a:pt x="328803" y="63436"/>
                  </a:lnTo>
                  <a:lnTo>
                    <a:pt x="328403" y="59680"/>
                  </a:lnTo>
                  <a:lnTo>
                    <a:pt x="328041" y="55245"/>
                  </a:lnTo>
                  <a:lnTo>
                    <a:pt x="327255" y="43249"/>
                  </a:lnTo>
                  <a:lnTo>
                    <a:pt x="326898" y="38957"/>
                  </a:lnTo>
                  <a:lnTo>
                    <a:pt x="326707" y="35718"/>
                  </a:lnTo>
                  <a:lnTo>
                    <a:pt x="325564" y="35623"/>
                  </a:lnTo>
                  <a:lnTo>
                    <a:pt x="343087" y="35623"/>
                  </a:lnTo>
                  <a:lnTo>
                    <a:pt x="348043" y="89439"/>
                  </a:lnTo>
                  <a:lnTo>
                    <a:pt x="361245" y="89439"/>
                  </a:lnTo>
                  <a:lnTo>
                    <a:pt x="359741" y="91631"/>
                  </a:lnTo>
                  <a:lnTo>
                    <a:pt x="355687" y="97357"/>
                  </a:lnTo>
                  <a:lnTo>
                    <a:pt x="351311" y="103386"/>
                  </a:lnTo>
                  <a:lnTo>
                    <a:pt x="346614" y="109728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3180111" y="3601212"/>
              <a:ext cx="203644" cy="153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448299" y="263652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6248399" y="24384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5486399" y="38862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5599" y="34290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3599" y="2590800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9015" y="3105911"/>
              <a:ext cx="4963795" cy="1333500"/>
            </a:xfrm>
            <a:custGeom>
              <a:avLst/>
              <a:gdLst/>
              <a:ahLst/>
              <a:cxnLst/>
              <a:rect l="l" t="t" r="r" b="b"/>
              <a:pathLst>
                <a:path w="4963795" h="1333500">
                  <a:moveTo>
                    <a:pt x="47256" y="1322832"/>
                  </a:moveTo>
                  <a:lnTo>
                    <a:pt x="36588" y="1286256"/>
                  </a:lnTo>
                  <a:lnTo>
                    <a:pt x="0" y="1295400"/>
                  </a:lnTo>
                  <a:lnTo>
                    <a:pt x="10680" y="1333500"/>
                  </a:lnTo>
                  <a:lnTo>
                    <a:pt x="47256" y="1322832"/>
                  </a:lnTo>
                  <a:close/>
                </a:path>
                <a:path w="4963795" h="1333500">
                  <a:moveTo>
                    <a:pt x="120408" y="1304544"/>
                  </a:moveTo>
                  <a:lnTo>
                    <a:pt x="111264" y="1266444"/>
                  </a:lnTo>
                  <a:lnTo>
                    <a:pt x="74688" y="1277112"/>
                  </a:lnTo>
                  <a:lnTo>
                    <a:pt x="83832" y="1313688"/>
                  </a:lnTo>
                  <a:lnTo>
                    <a:pt x="120408" y="1304544"/>
                  </a:lnTo>
                  <a:close/>
                </a:path>
                <a:path w="4963795" h="1333500">
                  <a:moveTo>
                    <a:pt x="195084" y="1284732"/>
                  </a:moveTo>
                  <a:lnTo>
                    <a:pt x="184416" y="1248156"/>
                  </a:lnTo>
                  <a:lnTo>
                    <a:pt x="147840" y="1257300"/>
                  </a:lnTo>
                  <a:lnTo>
                    <a:pt x="156984" y="1293876"/>
                  </a:lnTo>
                  <a:lnTo>
                    <a:pt x="195084" y="1284732"/>
                  </a:lnTo>
                  <a:close/>
                </a:path>
                <a:path w="4963795" h="1333500">
                  <a:moveTo>
                    <a:pt x="268236" y="1264920"/>
                  </a:moveTo>
                  <a:lnTo>
                    <a:pt x="259092" y="1228344"/>
                  </a:lnTo>
                  <a:lnTo>
                    <a:pt x="220992" y="1237488"/>
                  </a:lnTo>
                  <a:lnTo>
                    <a:pt x="231660" y="1275588"/>
                  </a:lnTo>
                  <a:lnTo>
                    <a:pt x="268236" y="1264920"/>
                  </a:lnTo>
                  <a:close/>
                </a:path>
                <a:path w="4963795" h="1333500">
                  <a:moveTo>
                    <a:pt x="341388" y="1246632"/>
                  </a:moveTo>
                  <a:lnTo>
                    <a:pt x="332244" y="1208532"/>
                  </a:lnTo>
                  <a:lnTo>
                    <a:pt x="295668" y="1219200"/>
                  </a:lnTo>
                  <a:lnTo>
                    <a:pt x="304812" y="1255776"/>
                  </a:lnTo>
                  <a:lnTo>
                    <a:pt x="341388" y="1246632"/>
                  </a:lnTo>
                  <a:close/>
                </a:path>
                <a:path w="4963795" h="1333500">
                  <a:moveTo>
                    <a:pt x="416064" y="1226820"/>
                  </a:moveTo>
                  <a:lnTo>
                    <a:pt x="405396" y="1190244"/>
                  </a:lnTo>
                  <a:lnTo>
                    <a:pt x="368820" y="1199388"/>
                  </a:lnTo>
                  <a:lnTo>
                    <a:pt x="377964" y="1235964"/>
                  </a:lnTo>
                  <a:lnTo>
                    <a:pt x="416064" y="1226820"/>
                  </a:lnTo>
                  <a:close/>
                </a:path>
                <a:path w="4963795" h="1333500">
                  <a:moveTo>
                    <a:pt x="489216" y="1207008"/>
                  </a:moveTo>
                  <a:lnTo>
                    <a:pt x="480072" y="1170432"/>
                  </a:lnTo>
                  <a:lnTo>
                    <a:pt x="443496" y="1179576"/>
                  </a:lnTo>
                  <a:lnTo>
                    <a:pt x="452640" y="1217676"/>
                  </a:lnTo>
                  <a:lnTo>
                    <a:pt x="489216" y="1207008"/>
                  </a:lnTo>
                  <a:close/>
                </a:path>
                <a:path w="4963795" h="1333500">
                  <a:moveTo>
                    <a:pt x="562368" y="1188720"/>
                  </a:moveTo>
                  <a:lnTo>
                    <a:pt x="553224" y="1150620"/>
                  </a:lnTo>
                  <a:lnTo>
                    <a:pt x="516648" y="1161288"/>
                  </a:lnTo>
                  <a:lnTo>
                    <a:pt x="525792" y="1197864"/>
                  </a:lnTo>
                  <a:lnTo>
                    <a:pt x="562368" y="1188720"/>
                  </a:lnTo>
                  <a:close/>
                </a:path>
                <a:path w="4963795" h="1333500">
                  <a:moveTo>
                    <a:pt x="2406408" y="705612"/>
                  </a:moveTo>
                  <a:lnTo>
                    <a:pt x="2395740" y="669036"/>
                  </a:lnTo>
                  <a:lnTo>
                    <a:pt x="2359152" y="679704"/>
                  </a:lnTo>
                  <a:lnTo>
                    <a:pt x="2369832" y="716280"/>
                  </a:lnTo>
                  <a:lnTo>
                    <a:pt x="2406408" y="705612"/>
                  </a:lnTo>
                  <a:close/>
                </a:path>
                <a:path w="4963795" h="1333500">
                  <a:moveTo>
                    <a:pt x="2479560" y="687324"/>
                  </a:moveTo>
                  <a:lnTo>
                    <a:pt x="2470416" y="650748"/>
                  </a:lnTo>
                  <a:lnTo>
                    <a:pt x="2433840" y="659892"/>
                  </a:lnTo>
                  <a:lnTo>
                    <a:pt x="2442984" y="696468"/>
                  </a:lnTo>
                  <a:lnTo>
                    <a:pt x="2479560" y="687324"/>
                  </a:lnTo>
                  <a:close/>
                </a:path>
                <a:path w="4963795" h="1333500">
                  <a:moveTo>
                    <a:pt x="2552712" y="667512"/>
                  </a:moveTo>
                  <a:lnTo>
                    <a:pt x="2543568" y="630936"/>
                  </a:lnTo>
                  <a:lnTo>
                    <a:pt x="2506992" y="640080"/>
                  </a:lnTo>
                  <a:lnTo>
                    <a:pt x="2516136" y="676656"/>
                  </a:lnTo>
                  <a:lnTo>
                    <a:pt x="2552712" y="667512"/>
                  </a:lnTo>
                  <a:close/>
                </a:path>
                <a:path w="4963795" h="1333500">
                  <a:moveTo>
                    <a:pt x="2627388" y="647700"/>
                  </a:moveTo>
                  <a:lnTo>
                    <a:pt x="2618244" y="611124"/>
                  </a:lnTo>
                  <a:lnTo>
                    <a:pt x="2580144" y="621792"/>
                  </a:lnTo>
                  <a:lnTo>
                    <a:pt x="2590812" y="658368"/>
                  </a:lnTo>
                  <a:lnTo>
                    <a:pt x="2627388" y="647700"/>
                  </a:lnTo>
                  <a:close/>
                </a:path>
                <a:path w="4963795" h="1333500">
                  <a:moveTo>
                    <a:pt x="2700540" y="629412"/>
                  </a:moveTo>
                  <a:lnTo>
                    <a:pt x="2691396" y="592836"/>
                  </a:lnTo>
                  <a:lnTo>
                    <a:pt x="2654820" y="601980"/>
                  </a:lnTo>
                  <a:lnTo>
                    <a:pt x="2663964" y="638556"/>
                  </a:lnTo>
                  <a:lnTo>
                    <a:pt x="2700540" y="629412"/>
                  </a:lnTo>
                  <a:close/>
                </a:path>
                <a:path w="4963795" h="1333500">
                  <a:moveTo>
                    <a:pt x="2775216" y="609600"/>
                  </a:moveTo>
                  <a:lnTo>
                    <a:pt x="2764548" y="573024"/>
                  </a:lnTo>
                  <a:lnTo>
                    <a:pt x="2727972" y="582168"/>
                  </a:lnTo>
                  <a:lnTo>
                    <a:pt x="2737116" y="618744"/>
                  </a:lnTo>
                  <a:lnTo>
                    <a:pt x="2775216" y="609600"/>
                  </a:lnTo>
                  <a:close/>
                </a:path>
                <a:path w="4963795" h="1333500">
                  <a:moveTo>
                    <a:pt x="2848368" y="589788"/>
                  </a:moveTo>
                  <a:lnTo>
                    <a:pt x="2839224" y="553212"/>
                  </a:lnTo>
                  <a:lnTo>
                    <a:pt x="2801124" y="563880"/>
                  </a:lnTo>
                  <a:lnTo>
                    <a:pt x="2811792" y="600456"/>
                  </a:lnTo>
                  <a:lnTo>
                    <a:pt x="2848368" y="589788"/>
                  </a:lnTo>
                  <a:close/>
                </a:path>
                <a:path w="4963795" h="1333500">
                  <a:moveTo>
                    <a:pt x="2921520" y="571500"/>
                  </a:moveTo>
                  <a:lnTo>
                    <a:pt x="2912376" y="534924"/>
                  </a:lnTo>
                  <a:lnTo>
                    <a:pt x="2875800" y="544068"/>
                  </a:lnTo>
                  <a:lnTo>
                    <a:pt x="2884944" y="580644"/>
                  </a:lnTo>
                  <a:lnTo>
                    <a:pt x="2921520" y="571500"/>
                  </a:lnTo>
                  <a:close/>
                </a:path>
                <a:path w="4963795" h="1333500">
                  <a:moveTo>
                    <a:pt x="2996196" y="551688"/>
                  </a:moveTo>
                  <a:lnTo>
                    <a:pt x="2985528" y="515112"/>
                  </a:lnTo>
                  <a:lnTo>
                    <a:pt x="2948940" y="524256"/>
                  </a:lnTo>
                  <a:lnTo>
                    <a:pt x="2959620" y="562368"/>
                  </a:lnTo>
                  <a:lnTo>
                    <a:pt x="2996196" y="551688"/>
                  </a:lnTo>
                  <a:close/>
                </a:path>
                <a:path w="4963795" h="1333500">
                  <a:moveTo>
                    <a:pt x="3069348" y="533400"/>
                  </a:moveTo>
                  <a:lnTo>
                    <a:pt x="3060204" y="495300"/>
                  </a:lnTo>
                  <a:lnTo>
                    <a:pt x="3023628" y="505968"/>
                  </a:lnTo>
                  <a:lnTo>
                    <a:pt x="3032772" y="542544"/>
                  </a:lnTo>
                  <a:lnTo>
                    <a:pt x="3069348" y="533400"/>
                  </a:lnTo>
                  <a:close/>
                </a:path>
                <a:path w="4963795" h="1333500">
                  <a:moveTo>
                    <a:pt x="3142500" y="513588"/>
                  </a:moveTo>
                  <a:lnTo>
                    <a:pt x="3133356" y="477012"/>
                  </a:lnTo>
                  <a:lnTo>
                    <a:pt x="3096780" y="486156"/>
                  </a:lnTo>
                  <a:lnTo>
                    <a:pt x="3105924" y="522732"/>
                  </a:lnTo>
                  <a:lnTo>
                    <a:pt x="3142500" y="513588"/>
                  </a:lnTo>
                  <a:close/>
                </a:path>
                <a:path w="4963795" h="1333500">
                  <a:moveTo>
                    <a:pt x="3217176" y="493776"/>
                  </a:moveTo>
                  <a:lnTo>
                    <a:pt x="3208032" y="457200"/>
                  </a:lnTo>
                  <a:lnTo>
                    <a:pt x="3169932" y="466344"/>
                  </a:lnTo>
                  <a:lnTo>
                    <a:pt x="3180600" y="504444"/>
                  </a:lnTo>
                  <a:lnTo>
                    <a:pt x="3217176" y="493776"/>
                  </a:lnTo>
                  <a:close/>
                </a:path>
                <a:path w="4963795" h="1333500">
                  <a:moveTo>
                    <a:pt x="3290328" y="475488"/>
                  </a:moveTo>
                  <a:lnTo>
                    <a:pt x="3281184" y="437388"/>
                  </a:lnTo>
                  <a:lnTo>
                    <a:pt x="3244608" y="448056"/>
                  </a:lnTo>
                  <a:lnTo>
                    <a:pt x="3253752" y="484632"/>
                  </a:lnTo>
                  <a:lnTo>
                    <a:pt x="3290328" y="475488"/>
                  </a:lnTo>
                  <a:close/>
                </a:path>
                <a:path w="4963795" h="1333500">
                  <a:moveTo>
                    <a:pt x="3365004" y="455676"/>
                  </a:moveTo>
                  <a:lnTo>
                    <a:pt x="3354336" y="419100"/>
                  </a:lnTo>
                  <a:lnTo>
                    <a:pt x="3317760" y="428244"/>
                  </a:lnTo>
                  <a:lnTo>
                    <a:pt x="3326904" y="464820"/>
                  </a:lnTo>
                  <a:lnTo>
                    <a:pt x="3365004" y="455676"/>
                  </a:lnTo>
                  <a:close/>
                </a:path>
                <a:path w="4963795" h="1333500">
                  <a:moveTo>
                    <a:pt x="3438156" y="435864"/>
                  </a:moveTo>
                  <a:lnTo>
                    <a:pt x="3429012" y="399288"/>
                  </a:lnTo>
                  <a:lnTo>
                    <a:pt x="3390912" y="408432"/>
                  </a:lnTo>
                  <a:lnTo>
                    <a:pt x="3401580" y="446532"/>
                  </a:lnTo>
                  <a:lnTo>
                    <a:pt x="3438156" y="435864"/>
                  </a:lnTo>
                  <a:close/>
                </a:path>
                <a:path w="4963795" h="1333500">
                  <a:moveTo>
                    <a:pt x="3511308" y="417576"/>
                  </a:moveTo>
                  <a:lnTo>
                    <a:pt x="3502164" y="379476"/>
                  </a:lnTo>
                  <a:lnTo>
                    <a:pt x="3465588" y="390144"/>
                  </a:lnTo>
                  <a:lnTo>
                    <a:pt x="3474732" y="426720"/>
                  </a:lnTo>
                  <a:lnTo>
                    <a:pt x="3511308" y="417576"/>
                  </a:lnTo>
                  <a:close/>
                </a:path>
                <a:path w="4963795" h="1333500">
                  <a:moveTo>
                    <a:pt x="3585984" y="397764"/>
                  </a:moveTo>
                  <a:lnTo>
                    <a:pt x="3575316" y="361188"/>
                  </a:lnTo>
                  <a:lnTo>
                    <a:pt x="3538728" y="370332"/>
                  </a:lnTo>
                  <a:lnTo>
                    <a:pt x="3549408" y="406908"/>
                  </a:lnTo>
                  <a:lnTo>
                    <a:pt x="3585984" y="397764"/>
                  </a:lnTo>
                  <a:close/>
                </a:path>
                <a:path w="4963795" h="1333500">
                  <a:moveTo>
                    <a:pt x="3659136" y="377952"/>
                  </a:moveTo>
                  <a:lnTo>
                    <a:pt x="3649992" y="341376"/>
                  </a:lnTo>
                  <a:lnTo>
                    <a:pt x="3613416" y="350520"/>
                  </a:lnTo>
                  <a:lnTo>
                    <a:pt x="3622560" y="388620"/>
                  </a:lnTo>
                  <a:lnTo>
                    <a:pt x="3659136" y="377952"/>
                  </a:lnTo>
                  <a:close/>
                </a:path>
                <a:path w="4963795" h="1333500">
                  <a:moveTo>
                    <a:pt x="3732288" y="359664"/>
                  </a:moveTo>
                  <a:lnTo>
                    <a:pt x="3723144" y="321564"/>
                  </a:lnTo>
                  <a:lnTo>
                    <a:pt x="3686568" y="332232"/>
                  </a:lnTo>
                  <a:lnTo>
                    <a:pt x="3695712" y="368808"/>
                  </a:lnTo>
                  <a:lnTo>
                    <a:pt x="3732288" y="359664"/>
                  </a:lnTo>
                  <a:close/>
                </a:path>
                <a:path w="4963795" h="1333500">
                  <a:moveTo>
                    <a:pt x="3806964" y="339852"/>
                  </a:moveTo>
                  <a:lnTo>
                    <a:pt x="3797820" y="303276"/>
                  </a:lnTo>
                  <a:lnTo>
                    <a:pt x="3759720" y="312420"/>
                  </a:lnTo>
                  <a:lnTo>
                    <a:pt x="3770388" y="348996"/>
                  </a:lnTo>
                  <a:lnTo>
                    <a:pt x="3806964" y="339852"/>
                  </a:lnTo>
                  <a:close/>
                </a:path>
                <a:path w="4963795" h="1333500">
                  <a:moveTo>
                    <a:pt x="3880116" y="320040"/>
                  </a:moveTo>
                  <a:lnTo>
                    <a:pt x="3870972" y="283464"/>
                  </a:lnTo>
                  <a:lnTo>
                    <a:pt x="3834396" y="294132"/>
                  </a:lnTo>
                  <a:lnTo>
                    <a:pt x="3843540" y="330708"/>
                  </a:lnTo>
                  <a:lnTo>
                    <a:pt x="3880116" y="320040"/>
                  </a:lnTo>
                  <a:close/>
                </a:path>
                <a:path w="4963795" h="1333500">
                  <a:moveTo>
                    <a:pt x="3954792" y="301752"/>
                  </a:moveTo>
                  <a:lnTo>
                    <a:pt x="3944124" y="265176"/>
                  </a:lnTo>
                  <a:lnTo>
                    <a:pt x="3907548" y="274320"/>
                  </a:lnTo>
                  <a:lnTo>
                    <a:pt x="3916692" y="310896"/>
                  </a:lnTo>
                  <a:lnTo>
                    <a:pt x="3954792" y="301752"/>
                  </a:lnTo>
                  <a:close/>
                </a:path>
                <a:path w="4963795" h="1333500">
                  <a:moveTo>
                    <a:pt x="4027944" y="281940"/>
                  </a:moveTo>
                  <a:lnTo>
                    <a:pt x="4018800" y="245364"/>
                  </a:lnTo>
                  <a:lnTo>
                    <a:pt x="3980700" y="254508"/>
                  </a:lnTo>
                  <a:lnTo>
                    <a:pt x="3991368" y="291084"/>
                  </a:lnTo>
                  <a:lnTo>
                    <a:pt x="4027944" y="281940"/>
                  </a:lnTo>
                  <a:close/>
                </a:path>
                <a:path w="4963795" h="1333500">
                  <a:moveTo>
                    <a:pt x="4101096" y="262128"/>
                  </a:moveTo>
                  <a:lnTo>
                    <a:pt x="4091952" y="225552"/>
                  </a:lnTo>
                  <a:lnTo>
                    <a:pt x="4055376" y="236220"/>
                  </a:lnTo>
                  <a:lnTo>
                    <a:pt x="4064520" y="272796"/>
                  </a:lnTo>
                  <a:lnTo>
                    <a:pt x="4101096" y="262128"/>
                  </a:lnTo>
                  <a:close/>
                </a:path>
                <a:path w="4963795" h="1333500">
                  <a:moveTo>
                    <a:pt x="4175772" y="243840"/>
                  </a:moveTo>
                  <a:lnTo>
                    <a:pt x="4165104" y="207264"/>
                  </a:lnTo>
                  <a:lnTo>
                    <a:pt x="4128516" y="216408"/>
                  </a:lnTo>
                  <a:lnTo>
                    <a:pt x="4139196" y="252984"/>
                  </a:lnTo>
                  <a:lnTo>
                    <a:pt x="4175772" y="243840"/>
                  </a:lnTo>
                  <a:close/>
                </a:path>
                <a:path w="4963795" h="1333500">
                  <a:moveTo>
                    <a:pt x="4248924" y="224028"/>
                  </a:moveTo>
                  <a:lnTo>
                    <a:pt x="4239780" y="187452"/>
                  </a:lnTo>
                  <a:lnTo>
                    <a:pt x="4203204" y="196596"/>
                  </a:lnTo>
                  <a:lnTo>
                    <a:pt x="4212348" y="233172"/>
                  </a:lnTo>
                  <a:lnTo>
                    <a:pt x="4248924" y="224028"/>
                  </a:lnTo>
                  <a:close/>
                </a:path>
                <a:path w="4963795" h="1333500">
                  <a:moveTo>
                    <a:pt x="4322076" y="204216"/>
                  </a:moveTo>
                  <a:lnTo>
                    <a:pt x="4312932" y="167640"/>
                  </a:lnTo>
                  <a:lnTo>
                    <a:pt x="4276356" y="178308"/>
                  </a:lnTo>
                  <a:lnTo>
                    <a:pt x="4285500" y="214884"/>
                  </a:lnTo>
                  <a:lnTo>
                    <a:pt x="4322076" y="204216"/>
                  </a:lnTo>
                  <a:close/>
                </a:path>
                <a:path w="4963795" h="1333500">
                  <a:moveTo>
                    <a:pt x="4396752" y="185928"/>
                  </a:moveTo>
                  <a:lnTo>
                    <a:pt x="4386084" y="149352"/>
                  </a:lnTo>
                  <a:lnTo>
                    <a:pt x="4349508" y="158496"/>
                  </a:lnTo>
                  <a:lnTo>
                    <a:pt x="4360176" y="195072"/>
                  </a:lnTo>
                  <a:lnTo>
                    <a:pt x="4396752" y="185928"/>
                  </a:lnTo>
                  <a:close/>
                </a:path>
                <a:path w="4963795" h="1333500">
                  <a:moveTo>
                    <a:pt x="4469904" y="166116"/>
                  </a:moveTo>
                  <a:lnTo>
                    <a:pt x="4460760" y="129540"/>
                  </a:lnTo>
                  <a:lnTo>
                    <a:pt x="4424184" y="138684"/>
                  </a:lnTo>
                  <a:lnTo>
                    <a:pt x="4433328" y="175260"/>
                  </a:lnTo>
                  <a:lnTo>
                    <a:pt x="4469904" y="166116"/>
                  </a:lnTo>
                  <a:close/>
                </a:path>
                <a:path w="4963795" h="1333500">
                  <a:moveTo>
                    <a:pt x="4544580" y="147828"/>
                  </a:moveTo>
                  <a:lnTo>
                    <a:pt x="4533912" y="109728"/>
                  </a:lnTo>
                  <a:lnTo>
                    <a:pt x="4497336" y="120396"/>
                  </a:lnTo>
                  <a:lnTo>
                    <a:pt x="4506480" y="156972"/>
                  </a:lnTo>
                  <a:lnTo>
                    <a:pt x="4544580" y="147828"/>
                  </a:lnTo>
                  <a:close/>
                </a:path>
                <a:path w="4963795" h="1333500">
                  <a:moveTo>
                    <a:pt x="4617732" y="128016"/>
                  </a:moveTo>
                  <a:lnTo>
                    <a:pt x="4608588" y="91440"/>
                  </a:lnTo>
                  <a:lnTo>
                    <a:pt x="4570488" y="100584"/>
                  </a:lnTo>
                  <a:lnTo>
                    <a:pt x="4581156" y="137160"/>
                  </a:lnTo>
                  <a:lnTo>
                    <a:pt x="4617732" y="128016"/>
                  </a:lnTo>
                  <a:close/>
                </a:path>
                <a:path w="4963795" h="1333500">
                  <a:moveTo>
                    <a:pt x="4690884" y="108204"/>
                  </a:moveTo>
                  <a:lnTo>
                    <a:pt x="4681740" y="71628"/>
                  </a:lnTo>
                  <a:lnTo>
                    <a:pt x="4645164" y="80772"/>
                  </a:lnTo>
                  <a:lnTo>
                    <a:pt x="4654308" y="118872"/>
                  </a:lnTo>
                  <a:lnTo>
                    <a:pt x="4690884" y="108204"/>
                  </a:lnTo>
                  <a:close/>
                </a:path>
                <a:path w="4963795" h="1333500">
                  <a:moveTo>
                    <a:pt x="4765560" y="89916"/>
                  </a:moveTo>
                  <a:lnTo>
                    <a:pt x="4754892" y="51816"/>
                  </a:lnTo>
                  <a:lnTo>
                    <a:pt x="4718316" y="62484"/>
                  </a:lnTo>
                  <a:lnTo>
                    <a:pt x="4728984" y="99060"/>
                  </a:lnTo>
                  <a:lnTo>
                    <a:pt x="4765560" y="89916"/>
                  </a:lnTo>
                  <a:close/>
                </a:path>
                <a:path w="4963795" h="1333500">
                  <a:moveTo>
                    <a:pt x="4838712" y="70104"/>
                  </a:moveTo>
                  <a:lnTo>
                    <a:pt x="4829568" y="33528"/>
                  </a:lnTo>
                  <a:lnTo>
                    <a:pt x="4792992" y="42672"/>
                  </a:lnTo>
                  <a:lnTo>
                    <a:pt x="4802136" y="79248"/>
                  </a:lnTo>
                  <a:lnTo>
                    <a:pt x="4838712" y="70104"/>
                  </a:lnTo>
                  <a:close/>
                </a:path>
                <a:path w="4963795" h="1333500">
                  <a:moveTo>
                    <a:pt x="4911864" y="50292"/>
                  </a:moveTo>
                  <a:lnTo>
                    <a:pt x="4902720" y="13716"/>
                  </a:lnTo>
                  <a:lnTo>
                    <a:pt x="4866144" y="22860"/>
                  </a:lnTo>
                  <a:lnTo>
                    <a:pt x="4875288" y="60960"/>
                  </a:lnTo>
                  <a:lnTo>
                    <a:pt x="4911864" y="50292"/>
                  </a:lnTo>
                  <a:close/>
                </a:path>
                <a:path w="4963795" h="1333500">
                  <a:moveTo>
                    <a:pt x="4963680" y="38100"/>
                  </a:moveTo>
                  <a:lnTo>
                    <a:pt x="4953012" y="0"/>
                  </a:lnTo>
                  <a:lnTo>
                    <a:pt x="4939296" y="4572"/>
                  </a:lnTo>
                  <a:lnTo>
                    <a:pt x="4949964" y="41148"/>
                  </a:lnTo>
                  <a:lnTo>
                    <a:pt x="4963680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6156960" y="3099816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2718815" y="3006852"/>
              <a:ext cx="1741932" cy="15712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245209" y="4650866"/>
            <a:ext cx="189827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rlito"/>
                <a:cs typeface="Carlito"/>
              </a:rPr>
              <a:t>Updated weight vector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7471" y="5177117"/>
            <a:ext cx="5667935" cy="40003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610" rIns="0" bIns="0" rtlCol="0">
            <a:spAutoFit/>
          </a:bodyPr>
          <a:lstStyle/>
          <a:p>
            <a:pPr marL="80687">
              <a:spcBef>
                <a:spcPts val="154"/>
              </a:spcBef>
              <a:tabLst>
                <a:tab pos="4112218" algn="l"/>
              </a:tabLst>
            </a:pPr>
            <a:r>
              <a:rPr sz="2471" spc="-9" dirty="0">
                <a:latin typeface="Carlito"/>
                <a:cs typeface="Carlito"/>
              </a:rPr>
              <a:t>Misclassified</a:t>
            </a:r>
            <a:r>
              <a:rPr sz="2471" spc="53" dirty="0">
                <a:latin typeface="Carlito"/>
                <a:cs typeface="Carlito"/>
              </a:rPr>
              <a:t> </a:t>
            </a:r>
            <a:r>
              <a:rPr sz="2471" i="1" spc="-4" dirty="0">
                <a:latin typeface="Carlito"/>
                <a:cs typeface="Carlito"/>
              </a:rPr>
              <a:t>positive</a:t>
            </a:r>
            <a:r>
              <a:rPr sz="2471" i="1" spc="22" dirty="0">
                <a:latin typeface="Carlito"/>
                <a:cs typeface="Carlito"/>
              </a:rPr>
              <a:t> </a:t>
            </a:r>
            <a:r>
              <a:rPr sz="2471" spc="-13" dirty="0">
                <a:latin typeface="Carlito"/>
                <a:cs typeface="Carlito"/>
              </a:rPr>
              <a:t>instance,	</a:t>
            </a:r>
            <a:r>
              <a:rPr sz="2471" i="1" spc="-4" dirty="0">
                <a:latin typeface="Carlito"/>
                <a:cs typeface="Carlito"/>
              </a:rPr>
              <a:t>add </a:t>
            </a:r>
            <a:r>
              <a:rPr sz="2471" spc="-4" dirty="0">
                <a:latin typeface="Carlito"/>
                <a:cs typeface="Carlito"/>
              </a:rPr>
              <a:t>it </a:t>
            </a:r>
            <a:r>
              <a:rPr sz="2471" spc="-9" dirty="0">
                <a:latin typeface="Carlito"/>
                <a:cs typeface="Carlito"/>
              </a:rPr>
              <a:t>to</a:t>
            </a:r>
            <a:r>
              <a:rPr sz="2471" spc="-62" dirty="0">
                <a:latin typeface="Carlito"/>
                <a:cs typeface="Carlito"/>
              </a:rPr>
              <a:t> </a:t>
            </a:r>
            <a:r>
              <a:rPr sz="2471" spc="-4" dirty="0">
                <a:latin typeface="Carlito"/>
                <a:cs typeface="Carlito"/>
              </a:rPr>
              <a:t>W</a:t>
            </a:r>
            <a:endParaRPr sz="2471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3024" y="2084294"/>
            <a:ext cx="4379819" cy="2286000"/>
            <a:chOff x="2129027" y="2362200"/>
            <a:chExt cx="4963795" cy="2590800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299" y="263652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399" y="243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399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599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599" y="25908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9015" y="3105911"/>
              <a:ext cx="4963795" cy="1333500"/>
            </a:xfrm>
            <a:custGeom>
              <a:avLst/>
              <a:gdLst/>
              <a:ahLst/>
              <a:cxnLst/>
              <a:rect l="l" t="t" r="r" b="b"/>
              <a:pathLst>
                <a:path w="4963795" h="1333500">
                  <a:moveTo>
                    <a:pt x="47256" y="1322832"/>
                  </a:moveTo>
                  <a:lnTo>
                    <a:pt x="36588" y="1286256"/>
                  </a:lnTo>
                  <a:lnTo>
                    <a:pt x="0" y="1295400"/>
                  </a:lnTo>
                  <a:lnTo>
                    <a:pt x="10680" y="1333500"/>
                  </a:lnTo>
                  <a:lnTo>
                    <a:pt x="47256" y="1322832"/>
                  </a:lnTo>
                  <a:close/>
                </a:path>
                <a:path w="4963795" h="1333500">
                  <a:moveTo>
                    <a:pt x="120408" y="1304544"/>
                  </a:moveTo>
                  <a:lnTo>
                    <a:pt x="111264" y="1266444"/>
                  </a:lnTo>
                  <a:lnTo>
                    <a:pt x="74688" y="1277112"/>
                  </a:lnTo>
                  <a:lnTo>
                    <a:pt x="83832" y="1313688"/>
                  </a:lnTo>
                  <a:lnTo>
                    <a:pt x="120408" y="1304544"/>
                  </a:lnTo>
                  <a:close/>
                </a:path>
                <a:path w="4963795" h="1333500">
                  <a:moveTo>
                    <a:pt x="195084" y="1284732"/>
                  </a:moveTo>
                  <a:lnTo>
                    <a:pt x="184416" y="1248156"/>
                  </a:lnTo>
                  <a:lnTo>
                    <a:pt x="147840" y="1257300"/>
                  </a:lnTo>
                  <a:lnTo>
                    <a:pt x="156984" y="1293876"/>
                  </a:lnTo>
                  <a:lnTo>
                    <a:pt x="195084" y="1284732"/>
                  </a:lnTo>
                  <a:close/>
                </a:path>
                <a:path w="4963795" h="1333500">
                  <a:moveTo>
                    <a:pt x="268236" y="1264920"/>
                  </a:moveTo>
                  <a:lnTo>
                    <a:pt x="259092" y="1228344"/>
                  </a:lnTo>
                  <a:lnTo>
                    <a:pt x="220992" y="1237488"/>
                  </a:lnTo>
                  <a:lnTo>
                    <a:pt x="231660" y="1275588"/>
                  </a:lnTo>
                  <a:lnTo>
                    <a:pt x="268236" y="1264920"/>
                  </a:lnTo>
                  <a:close/>
                </a:path>
                <a:path w="4963795" h="1333500">
                  <a:moveTo>
                    <a:pt x="341388" y="1246632"/>
                  </a:moveTo>
                  <a:lnTo>
                    <a:pt x="332244" y="1208532"/>
                  </a:lnTo>
                  <a:lnTo>
                    <a:pt x="295668" y="1219200"/>
                  </a:lnTo>
                  <a:lnTo>
                    <a:pt x="304812" y="1255776"/>
                  </a:lnTo>
                  <a:lnTo>
                    <a:pt x="341388" y="1246632"/>
                  </a:lnTo>
                  <a:close/>
                </a:path>
                <a:path w="4963795" h="1333500">
                  <a:moveTo>
                    <a:pt x="416064" y="1226820"/>
                  </a:moveTo>
                  <a:lnTo>
                    <a:pt x="405396" y="1190244"/>
                  </a:lnTo>
                  <a:lnTo>
                    <a:pt x="368820" y="1199388"/>
                  </a:lnTo>
                  <a:lnTo>
                    <a:pt x="377964" y="1235964"/>
                  </a:lnTo>
                  <a:lnTo>
                    <a:pt x="416064" y="1226820"/>
                  </a:lnTo>
                  <a:close/>
                </a:path>
                <a:path w="4963795" h="1333500">
                  <a:moveTo>
                    <a:pt x="489216" y="1207008"/>
                  </a:moveTo>
                  <a:lnTo>
                    <a:pt x="480072" y="1170432"/>
                  </a:lnTo>
                  <a:lnTo>
                    <a:pt x="443496" y="1179576"/>
                  </a:lnTo>
                  <a:lnTo>
                    <a:pt x="452640" y="1217676"/>
                  </a:lnTo>
                  <a:lnTo>
                    <a:pt x="489216" y="1207008"/>
                  </a:lnTo>
                  <a:close/>
                </a:path>
                <a:path w="4963795" h="1333500">
                  <a:moveTo>
                    <a:pt x="562368" y="1188720"/>
                  </a:moveTo>
                  <a:lnTo>
                    <a:pt x="553224" y="1150620"/>
                  </a:lnTo>
                  <a:lnTo>
                    <a:pt x="516648" y="1161288"/>
                  </a:lnTo>
                  <a:lnTo>
                    <a:pt x="525792" y="1197864"/>
                  </a:lnTo>
                  <a:lnTo>
                    <a:pt x="562368" y="1188720"/>
                  </a:lnTo>
                  <a:close/>
                </a:path>
                <a:path w="4963795" h="1333500">
                  <a:moveTo>
                    <a:pt x="637044" y="1168908"/>
                  </a:moveTo>
                  <a:lnTo>
                    <a:pt x="626376" y="1132332"/>
                  </a:lnTo>
                  <a:lnTo>
                    <a:pt x="589788" y="1141476"/>
                  </a:lnTo>
                  <a:lnTo>
                    <a:pt x="600468" y="1178052"/>
                  </a:lnTo>
                  <a:lnTo>
                    <a:pt x="637044" y="1168908"/>
                  </a:lnTo>
                  <a:close/>
                </a:path>
                <a:path w="4963795" h="1333500">
                  <a:moveTo>
                    <a:pt x="710196" y="1149096"/>
                  </a:moveTo>
                  <a:lnTo>
                    <a:pt x="701052" y="1112520"/>
                  </a:lnTo>
                  <a:lnTo>
                    <a:pt x="664476" y="1123188"/>
                  </a:lnTo>
                  <a:lnTo>
                    <a:pt x="673620" y="1159764"/>
                  </a:lnTo>
                  <a:lnTo>
                    <a:pt x="710196" y="1149096"/>
                  </a:lnTo>
                  <a:close/>
                </a:path>
                <a:path w="4963795" h="1333500">
                  <a:moveTo>
                    <a:pt x="784872" y="1130808"/>
                  </a:moveTo>
                  <a:lnTo>
                    <a:pt x="774204" y="1094232"/>
                  </a:lnTo>
                  <a:lnTo>
                    <a:pt x="737628" y="1103376"/>
                  </a:lnTo>
                  <a:lnTo>
                    <a:pt x="746772" y="1139952"/>
                  </a:lnTo>
                  <a:lnTo>
                    <a:pt x="784872" y="1130808"/>
                  </a:lnTo>
                  <a:close/>
                </a:path>
                <a:path w="4963795" h="1333500">
                  <a:moveTo>
                    <a:pt x="858024" y="1110996"/>
                  </a:moveTo>
                  <a:lnTo>
                    <a:pt x="848880" y="1074420"/>
                  </a:lnTo>
                  <a:lnTo>
                    <a:pt x="810780" y="1083564"/>
                  </a:lnTo>
                  <a:lnTo>
                    <a:pt x="821448" y="1120140"/>
                  </a:lnTo>
                  <a:lnTo>
                    <a:pt x="858024" y="1110996"/>
                  </a:lnTo>
                  <a:close/>
                </a:path>
                <a:path w="4963795" h="1333500">
                  <a:moveTo>
                    <a:pt x="931176" y="1091184"/>
                  </a:moveTo>
                  <a:lnTo>
                    <a:pt x="922032" y="1054608"/>
                  </a:lnTo>
                  <a:lnTo>
                    <a:pt x="885456" y="1065276"/>
                  </a:lnTo>
                  <a:lnTo>
                    <a:pt x="894600" y="1101852"/>
                  </a:lnTo>
                  <a:lnTo>
                    <a:pt x="931176" y="1091184"/>
                  </a:lnTo>
                  <a:close/>
                </a:path>
                <a:path w="4963795" h="1333500">
                  <a:moveTo>
                    <a:pt x="1005852" y="1072896"/>
                  </a:moveTo>
                  <a:lnTo>
                    <a:pt x="995184" y="1036320"/>
                  </a:lnTo>
                  <a:lnTo>
                    <a:pt x="958608" y="1045464"/>
                  </a:lnTo>
                  <a:lnTo>
                    <a:pt x="967752" y="1082040"/>
                  </a:lnTo>
                  <a:lnTo>
                    <a:pt x="1005852" y="1072896"/>
                  </a:lnTo>
                  <a:close/>
                </a:path>
                <a:path w="4963795" h="1333500">
                  <a:moveTo>
                    <a:pt x="1079004" y="1053084"/>
                  </a:moveTo>
                  <a:lnTo>
                    <a:pt x="1069860" y="1016508"/>
                  </a:lnTo>
                  <a:lnTo>
                    <a:pt x="1033284" y="1025652"/>
                  </a:lnTo>
                  <a:lnTo>
                    <a:pt x="1042428" y="1062228"/>
                  </a:lnTo>
                  <a:lnTo>
                    <a:pt x="1079004" y="1053084"/>
                  </a:lnTo>
                  <a:close/>
                </a:path>
                <a:path w="4963795" h="1333500">
                  <a:moveTo>
                    <a:pt x="1152156" y="1033272"/>
                  </a:moveTo>
                  <a:lnTo>
                    <a:pt x="1143012" y="996696"/>
                  </a:lnTo>
                  <a:lnTo>
                    <a:pt x="1106436" y="1007364"/>
                  </a:lnTo>
                  <a:lnTo>
                    <a:pt x="1115580" y="1043940"/>
                  </a:lnTo>
                  <a:lnTo>
                    <a:pt x="1152156" y="1033272"/>
                  </a:lnTo>
                  <a:close/>
                </a:path>
                <a:path w="4963795" h="1333500">
                  <a:moveTo>
                    <a:pt x="1226832" y="1014984"/>
                  </a:moveTo>
                  <a:lnTo>
                    <a:pt x="1216164" y="978408"/>
                  </a:lnTo>
                  <a:lnTo>
                    <a:pt x="1179576" y="987552"/>
                  </a:lnTo>
                  <a:lnTo>
                    <a:pt x="1190256" y="1024140"/>
                  </a:lnTo>
                  <a:lnTo>
                    <a:pt x="1226832" y="1014984"/>
                  </a:lnTo>
                  <a:close/>
                </a:path>
                <a:path w="4963795" h="1333500">
                  <a:moveTo>
                    <a:pt x="1299984" y="995172"/>
                  </a:moveTo>
                  <a:lnTo>
                    <a:pt x="1290840" y="958596"/>
                  </a:lnTo>
                  <a:lnTo>
                    <a:pt x="1254264" y="967740"/>
                  </a:lnTo>
                  <a:lnTo>
                    <a:pt x="1263408" y="1004316"/>
                  </a:lnTo>
                  <a:lnTo>
                    <a:pt x="1299984" y="995172"/>
                  </a:lnTo>
                  <a:close/>
                </a:path>
                <a:path w="4963795" h="1333500">
                  <a:moveTo>
                    <a:pt x="1374660" y="976884"/>
                  </a:moveTo>
                  <a:lnTo>
                    <a:pt x="1363992" y="938784"/>
                  </a:lnTo>
                  <a:lnTo>
                    <a:pt x="1327416" y="949452"/>
                  </a:lnTo>
                  <a:lnTo>
                    <a:pt x="1336560" y="986028"/>
                  </a:lnTo>
                  <a:lnTo>
                    <a:pt x="1374660" y="976884"/>
                  </a:lnTo>
                  <a:close/>
                </a:path>
                <a:path w="4963795" h="1333500">
                  <a:moveTo>
                    <a:pt x="1447812" y="957072"/>
                  </a:moveTo>
                  <a:lnTo>
                    <a:pt x="1438668" y="920496"/>
                  </a:lnTo>
                  <a:lnTo>
                    <a:pt x="1400568" y="929640"/>
                  </a:lnTo>
                  <a:lnTo>
                    <a:pt x="1411236" y="966216"/>
                  </a:lnTo>
                  <a:lnTo>
                    <a:pt x="1447812" y="957072"/>
                  </a:lnTo>
                  <a:close/>
                </a:path>
                <a:path w="4963795" h="1333500">
                  <a:moveTo>
                    <a:pt x="1520964" y="937260"/>
                  </a:moveTo>
                  <a:lnTo>
                    <a:pt x="1511820" y="900684"/>
                  </a:lnTo>
                  <a:lnTo>
                    <a:pt x="1475244" y="909828"/>
                  </a:lnTo>
                  <a:lnTo>
                    <a:pt x="1484388" y="947928"/>
                  </a:lnTo>
                  <a:lnTo>
                    <a:pt x="1520964" y="937260"/>
                  </a:lnTo>
                  <a:close/>
                </a:path>
                <a:path w="4963795" h="1333500">
                  <a:moveTo>
                    <a:pt x="1595640" y="918972"/>
                  </a:moveTo>
                  <a:lnTo>
                    <a:pt x="1584972" y="880872"/>
                  </a:lnTo>
                  <a:lnTo>
                    <a:pt x="1548396" y="891540"/>
                  </a:lnTo>
                  <a:lnTo>
                    <a:pt x="1557540" y="928116"/>
                  </a:lnTo>
                  <a:lnTo>
                    <a:pt x="1595640" y="918972"/>
                  </a:lnTo>
                  <a:close/>
                </a:path>
                <a:path w="4963795" h="1333500">
                  <a:moveTo>
                    <a:pt x="1668792" y="899160"/>
                  </a:moveTo>
                  <a:lnTo>
                    <a:pt x="1659648" y="862584"/>
                  </a:lnTo>
                  <a:lnTo>
                    <a:pt x="1623072" y="871728"/>
                  </a:lnTo>
                  <a:lnTo>
                    <a:pt x="1632216" y="908304"/>
                  </a:lnTo>
                  <a:lnTo>
                    <a:pt x="1668792" y="899160"/>
                  </a:lnTo>
                  <a:close/>
                </a:path>
                <a:path w="4963795" h="1333500">
                  <a:moveTo>
                    <a:pt x="1741944" y="879348"/>
                  </a:moveTo>
                  <a:lnTo>
                    <a:pt x="1732800" y="842772"/>
                  </a:lnTo>
                  <a:lnTo>
                    <a:pt x="1696224" y="851916"/>
                  </a:lnTo>
                  <a:lnTo>
                    <a:pt x="1705368" y="890016"/>
                  </a:lnTo>
                  <a:lnTo>
                    <a:pt x="1741944" y="879348"/>
                  </a:lnTo>
                  <a:close/>
                </a:path>
                <a:path w="4963795" h="1333500">
                  <a:moveTo>
                    <a:pt x="1816620" y="861060"/>
                  </a:moveTo>
                  <a:lnTo>
                    <a:pt x="1805952" y="822960"/>
                  </a:lnTo>
                  <a:lnTo>
                    <a:pt x="1769364" y="833628"/>
                  </a:lnTo>
                  <a:lnTo>
                    <a:pt x="1780032" y="870204"/>
                  </a:lnTo>
                  <a:lnTo>
                    <a:pt x="1816620" y="861060"/>
                  </a:lnTo>
                  <a:close/>
                </a:path>
                <a:path w="4963795" h="1333500">
                  <a:moveTo>
                    <a:pt x="1889772" y="841248"/>
                  </a:moveTo>
                  <a:lnTo>
                    <a:pt x="1880628" y="804672"/>
                  </a:lnTo>
                  <a:lnTo>
                    <a:pt x="1844052" y="813816"/>
                  </a:lnTo>
                  <a:lnTo>
                    <a:pt x="1853196" y="850392"/>
                  </a:lnTo>
                  <a:lnTo>
                    <a:pt x="1889772" y="841248"/>
                  </a:lnTo>
                  <a:close/>
                </a:path>
                <a:path w="4963795" h="1333500">
                  <a:moveTo>
                    <a:pt x="1964448" y="821436"/>
                  </a:moveTo>
                  <a:lnTo>
                    <a:pt x="1953780" y="784860"/>
                  </a:lnTo>
                  <a:lnTo>
                    <a:pt x="1917204" y="794004"/>
                  </a:lnTo>
                  <a:lnTo>
                    <a:pt x="1926348" y="832104"/>
                  </a:lnTo>
                  <a:lnTo>
                    <a:pt x="1964448" y="821436"/>
                  </a:lnTo>
                  <a:close/>
                </a:path>
                <a:path w="4963795" h="1333500">
                  <a:moveTo>
                    <a:pt x="2037600" y="803148"/>
                  </a:moveTo>
                  <a:lnTo>
                    <a:pt x="2028456" y="765048"/>
                  </a:lnTo>
                  <a:lnTo>
                    <a:pt x="1990356" y="775716"/>
                  </a:lnTo>
                  <a:lnTo>
                    <a:pt x="2001024" y="812292"/>
                  </a:lnTo>
                  <a:lnTo>
                    <a:pt x="2037600" y="803148"/>
                  </a:lnTo>
                  <a:close/>
                </a:path>
                <a:path w="4963795" h="1333500">
                  <a:moveTo>
                    <a:pt x="2110752" y="783336"/>
                  </a:moveTo>
                  <a:lnTo>
                    <a:pt x="2101608" y="746760"/>
                  </a:lnTo>
                  <a:lnTo>
                    <a:pt x="2065032" y="755904"/>
                  </a:lnTo>
                  <a:lnTo>
                    <a:pt x="2074176" y="792480"/>
                  </a:lnTo>
                  <a:lnTo>
                    <a:pt x="2110752" y="783336"/>
                  </a:lnTo>
                  <a:close/>
                </a:path>
                <a:path w="4963795" h="1333500">
                  <a:moveTo>
                    <a:pt x="2185428" y="763524"/>
                  </a:moveTo>
                  <a:lnTo>
                    <a:pt x="2174760" y="726948"/>
                  </a:lnTo>
                  <a:lnTo>
                    <a:pt x="2138184" y="736092"/>
                  </a:lnTo>
                  <a:lnTo>
                    <a:pt x="2147328" y="774192"/>
                  </a:lnTo>
                  <a:lnTo>
                    <a:pt x="2185428" y="763524"/>
                  </a:lnTo>
                  <a:close/>
                </a:path>
                <a:path w="4963795" h="1333500">
                  <a:moveTo>
                    <a:pt x="2258580" y="745236"/>
                  </a:moveTo>
                  <a:lnTo>
                    <a:pt x="2249436" y="708660"/>
                  </a:lnTo>
                  <a:lnTo>
                    <a:pt x="2211336" y="717804"/>
                  </a:lnTo>
                  <a:lnTo>
                    <a:pt x="2222004" y="754380"/>
                  </a:lnTo>
                  <a:lnTo>
                    <a:pt x="2258580" y="745236"/>
                  </a:lnTo>
                  <a:close/>
                </a:path>
                <a:path w="4963795" h="1333500">
                  <a:moveTo>
                    <a:pt x="2331732" y="725424"/>
                  </a:moveTo>
                  <a:lnTo>
                    <a:pt x="2322588" y="688848"/>
                  </a:lnTo>
                  <a:lnTo>
                    <a:pt x="2286012" y="697992"/>
                  </a:lnTo>
                  <a:lnTo>
                    <a:pt x="2295156" y="734568"/>
                  </a:lnTo>
                  <a:lnTo>
                    <a:pt x="2331732" y="725424"/>
                  </a:lnTo>
                  <a:close/>
                </a:path>
                <a:path w="4963795" h="1333500">
                  <a:moveTo>
                    <a:pt x="2406408" y="705612"/>
                  </a:moveTo>
                  <a:lnTo>
                    <a:pt x="2395740" y="669036"/>
                  </a:lnTo>
                  <a:lnTo>
                    <a:pt x="2359152" y="679704"/>
                  </a:lnTo>
                  <a:lnTo>
                    <a:pt x="2369832" y="716280"/>
                  </a:lnTo>
                  <a:lnTo>
                    <a:pt x="2406408" y="705612"/>
                  </a:lnTo>
                  <a:close/>
                </a:path>
                <a:path w="4963795" h="1333500">
                  <a:moveTo>
                    <a:pt x="2479560" y="687324"/>
                  </a:moveTo>
                  <a:lnTo>
                    <a:pt x="2470416" y="650748"/>
                  </a:lnTo>
                  <a:lnTo>
                    <a:pt x="2433840" y="659892"/>
                  </a:lnTo>
                  <a:lnTo>
                    <a:pt x="2442984" y="696468"/>
                  </a:lnTo>
                  <a:lnTo>
                    <a:pt x="2479560" y="687324"/>
                  </a:lnTo>
                  <a:close/>
                </a:path>
                <a:path w="4963795" h="1333500">
                  <a:moveTo>
                    <a:pt x="2552712" y="667512"/>
                  </a:moveTo>
                  <a:lnTo>
                    <a:pt x="2543568" y="630936"/>
                  </a:lnTo>
                  <a:lnTo>
                    <a:pt x="2506992" y="640080"/>
                  </a:lnTo>
                  <a:lnTo>
                    <a:pt x="2516136" y="676656"/>
                  </a:lnTo>
                  <a:lnTo>
                    <a:pt x="2552712" y="667512"/>
                  </a:lnTo>
                  <a:close/>
                </a:path>
                <a:path w="4963795" h="1333500">
                  <a:moveTo>
                    <a:pt x="2627388" y="647700"/>
                  </a:moveTo>
                  <a:lnTo>
                    <a:pt x="2618244" y="611124"/>
                  </a:lnTo>
                  <a:lnTo>
                    <a:pt x="2580144" y="621792"/>
                  </a:lnTo>
                  <a:lnTo>
                    <a:pt x="2590812" y="658368"/>
                  </a:lnTo>
                  <a:lnTo>
                    <a:pt x="2627388" y="647700"/>
                  </a:lnTo>
                  <a:close/>
                </a:path>
                <a:path w="4963795" h="1333500">
                  <a:moveTo>
                    <a:pt x="2700540" y="629412"/>
                  </a:moveTo>
                  <a:lnTo>
                    <a:pt x="2691396" y="592836"/>
                  </a:lnTo>
                  <a:lnTo>
                    <a:pt x="2654820" y="601980"/>
                  </a:lnTo>
                  <a:lnTo>
                    <a:pt x="2663964" y="638556"/>
                  </a:lnTo>
                  <a:lnTo>
                    <a:pt x="2700540" y="629412"/>
                  </a:lnTo>
                  <a:close/>
                </a:path>
                <a:path w="4963795" h="1333500">
                  <a:moveTo>
                    <a:pt x="2775216" y="609600"/>
                  </a:moveTo>
                  <a:lnTo>
                    <a:pt x="2764548" y="573024"/>
                  </a:lnTo>
                  <a:lnTo>
                    <a:pt x="2727972" y="582168"/>
                  </a:lnTo>
                  <a:lnTo>
                    <a:pt x="2737116" y="618744"/>
                  </a:lnTo>
                  <a:lnTo>
                    <a:pt x="2775216" y="609600"/>
                  </a:lnTo>
                  <a:close/>
                </a:path>
                <a:path w="4963795" h="1333500">
                  <a:moveTo>
                    <a:pt x="2848368" y="589788"/>
                  </a:moveTo>
                  <a:lnTo>
                    <a:pt x="2839224" y="553212"/>
                  </a:lnTo>
                  <a:lnTo>
                    <a:pt x="2801124" y="563880"/>
                  </a:lnTo>
                  <a:lnTo>
                    <a:pt x="2811792" y="600456"/>
                  </a:lnTo>
                  <a:lnTo>
                    <a:pt x="2848368" y="589788"/>
                  </a:lnTo>
                  <a:close/>
                </a:path>
                <a:path w="4963795" h="1333500">
                  <a:moveTo>
                    <a:pt x="2921520" y="571500"/>
                  </a:moveTo>
                  <a:lnTo>
                    <a:pt x="2912376" y="534924"/>
                  </a:lnTo>
                  <a:lnTo>
                    <a:pt x="2875800" y="544068"/>
                  </a:lnTo>
                  <a:lnTo>
                    <a:pt x="2884944" y="580644"/>
                  </a:lnTo>
                  <a:lnTo>
                    <a:pt x="2921520" y="571500"/>
                  </a:lnTo>
                  <a:close/>
                </a:path>
                <a:path w="4963795" h="1333500">
                  <a:moveTo>
                    <a:pt x="2996196" y="551688"/>
                  </a:moveTo>
                  <a:lnTo>
                    <a:pt x="2985528" y="515112"/>
                  </a:lnTo>
                  <a:lnTo>
                    <a:pt x="2948940" y="524256"/>
                  </a:lnTo>
                  <a:lnTo>
                    <a:pt x="2959620" y="562368"/>
                  </a:lnTo>
                  <a:lnTo>
                    <a:pt x="2996196" y="551688"/>
                  </a:lnTo>
                  <a:close/>
                </a:path>
                <a:path w="4963795" h="1333500">
                  <a:moveTo>
                    <a:pt x="3069348" y="533400"/>
                  </a:moveTo>
                  <a:lnTo>
                    <a:pt x="3060204" y="495300"/>
                  </a:lnTo>
                  <a:lnTo>
                    <a:pt x="3023628" y="505968"/>
                  </a:lnTo>
                  <a:lnTo>
                    <a:pt x="3032772" y="542544"/>
                  </a:lnTo>
                  <a:lnTo>
                    <a:pt x="3069348" y="533400"/>
                  </a:lnTo>
                  <a:close/>
                </a:path>
                <a:path w="4963795" h="1333500">
                  <a:moveTo>
                    <a:pt x="3142500" y="513588"/>
                  </a:moveTo>
                  <a:lnTo>
                    <a:pt x="3133356" y="477012"/>
                  </a:lnTo>
                  <a:lnTo>
                    <a:pt x="3096780" y="486156"/>
                  </a:lnTo>
                  <a:lnTo>
                    <a:pt x="3105924" y="522732"/>
                  </a:lnTo>
                  <a:lnTo>
                    <a:pt x="3142500" y="513588"/>
                  </a:lnTo>
                  <a:close/>
                </a:path>
                <a:path w="4963795" h="1333500">
                  <a:moveTo>
                    <a:pt x="3217176" y="493776"/>
                  </a:moveTo>
                  <a:lnTo>
                    <a:pt x="3208032" y="457200"/>
                  </a:lnTo>
                  <a:lnTo>
                    <a:pt x="3169932" y="466344"/>
                  </a:lnTo>
                  <a:lnTo>
                    <a:pt x="3180600" y="504444"/>
                  </a:lnTo>
                  <a:lnTo>
                    <a:pt x="3217176" y="493776"/>
                  </a:lnTo>
                  <a:close/>
                </a:path>
                <a:path w="4963795" h="1333500">
                  <a:moveTo>
                    <a:pt x="3290328" y="475488"/>
                  </a:moveTo>
                  <a:lnTo>
                    <a:pt x="3281184" y="437388"/>
                  </a:lnTo>
                  <a:lnTo>
                    <a:pt x="3244608" y="448056"/>
                  </a:lnTo>
                  <a:lnTo>
                    <a:pt x="3253752" y="484632"/>
                  </a:lnTo>
                  <a:lnTo>
                    <a:pt x="3290328" y="475488"/>
                  </a:lnTo>
                  <a:close/>
                </a:path>
                <a:path w="4963795" h="1333500">
                  <a:moveTo>
                    <a:pt x="3365004" y="455676"/>
                  </a:moveTo>
                  <a:lnTo>
                    <a:pt x="3354336" y="419100"/>
                  </a:lnTo>
                  <a:lnTo>
                    <a:pt x="3317760" y="428244"/>
                  </a:lnTo>
                  <a:lnTo>
                    <a:pt x="3326904" y="464820"/>
                  </a:lnTo>
                  <a:lnTo>
                    <a:pt x="3365004" y="455676"/>
                  </a:lnTo>
                  <a:close/>
                </a:path>
                <a:path w="4963795" h="1333500">
                  <a:moveTo>
                    <a:pt x="3438156" y="435864"/>
                  </a:moveTo>
                  <a:lnTo>
                    <a:pt x="3429012" y="399288"/>
                  </a:lnTo>
                  <a:lnTo>
                    <a:pt x="3390912" y="408432"/>
                  </a:lnTo>
                  <a:lnTo>
                    <a:pt x="3401580" y="446532"/>
                  </a:lnTo>
                  <a:lnTo>
                    <a:pt x="3438156" y="435864"/>
                  </a:lnTo>
                  <a:close/>
                </a:path>
                <a:path w="4963795" h="1333500">
                  <a:moveTo>
                    <a:pt x="3511308" y="417576"/>
                  </a:moveTo>
                  <a:lnTo>
                    <a:pt x="3502164" y="379476"/>
                  </a:lnTo>
                  <a:lnTo>
                    <a:pt x="3465588" y="390144"/>
                  </a:lnTo>
                  <a:lnTo>
                    <a:pt x="3474732" y="426720"/>
                  </a:lnTo>
                  <a:lnTo>
                    <a:pt x="3511308" y="417576"/>
                  </a:lnTo>
                  <a:close/>
                </a:path>
                <a:path w="4963795" h="1333500">
                  <a:moveTo>
                    <a:pt x="3585984" y="397764"/>
                  </a:moveTo>
                  <a:lnTo>
                    <a:pt x="3575316" y="361188"/>
                  </a:lnTo>
                  <a:lnTo>
                    <a:pt x="3538728" y="370332"/>
                  </a:lnTo>
                  <a:lnTo>
                    <a:pt x="3549408" y="406908"/>
                  </a:lnTo>
                  <a:lnTo>
                    <a:pt x="3585984" y="397764"/>
                  </a:lnTo>
                  <a:close/>
                </a:path>
                <a:path w="4963795" h="1333500">
                  <a:moveTo>
                    <a:pt x="3659136" y="377952"/>
                  </a:moveTo>
                  <a:lnTo>
                    <a:pt x="3649992" y="341376"/>
                  </a:lnTo>
                  <a:lnTo>
                    <a:pt x="3613416" y="350520"/>
                  </a:lnTo>
                  <a:lnTo>
                    <a:pt x="3622560" y="388620"/>
                  </a:lnTo>
                  <a:lnTo>
                    <a:pt x="3659136" y="377952"/>
                  </a:lnTo>
                  <a:close/>
                </a:path>
                <a:path w="4963795" h="1333500">
                  <a:moveTo>
                    <a:pt x="3732288" y="359664"/>
                  </a:moveTo>
                  <a:lnTo>
                    <a:pt x="3723144" y="321564"/>
                  </a:lnTo>
                  <a:lnTo>
                    <a:pt x="3686568" y="332232"/>
                  </a:lnTo>
                  <a:lnTo>
                    <a:pt x="3695712" y="368808"/>
                  </a:lnTo>
                  <a:lnTo>
                    <a:pt x="3732288" y="359664"/>
                  </a:lnTo>
                  <a:close/>
                </a:path>
                <a:path w="4963795" h="1333500">
                  <a:moveTo>
                    <a:pt x="3806964" y="339852"/>
                  </a:moveTo>
                  <a:lnTo>
                    <a:pt x="3797820" y="303276"/>
                  </a:lnTo>
                  <a:lnTo>
                    <a:pt x="3759720" y="312420"/>
                  </a:lnTo>
                  <a:lnTo>
                    <a:pt x="3770388" y="348996"/>
                  </a:lnTo>
                  <a:lnTo>
                    <a:pt x="3806964" y="339852"/>
                  </a:lnTo>
                  <a:close/>
                </a:path>
                <a:path w="4963795" h="1333500">
                  <a:moveTo>
                    <a:pt x="3880116" y="320040"/>
                  </a:moveTo>
                  <a:lnTo>
                    <a:pt x="3870972" y="283464"/>
                  </a:lnTo>
                  <a:lnTo>
                    <a:pt x="3834396" y="294132"/>
                  </a:lnTo>
                  <a:lnTo>
                    <a:pt x="3843540" y="330708"/>
                  </a:lnTo>
                  <a:lnTo>
                    <a:pt x="3880116" y="320040"/>
                  </a:lnTo>
                  <a:close/>
                </a:path>
                <a:path w="4963795" h="1333500">
                  <a:moveTo>
                    <a:pt x="3954792" y="301752"/>
                  </a:moveTo>
                  <a:lnTo>
                    <a:pt x="3944124" y="265176"/>
                  </a:lnTo>
                  <a:lnTo>
                    <a:pt x="3907548" y="274320"/>
                  </a:lnTo>
                  <a:lnTo>
                    <a:pt x="3916692" y="310896"/>
                  </a:lnTo>
                  <a:lnTo>
                    <a:pt x="3954792" y="301752"/>
                  </a:lnTo>
                  <a:close/>
                </a:path>
                <a:path w="4963795" h="1333500">
                  <a:moveTo>
                    <a:pt x="4027944" y="281940"/>
                  </a:moveTo>
                  <a:lnTo>
                    <a:pt x="4018800" y="245364"/>
                  </a:lnTo>
                  <a:lnTo>
                    <a:pt x="3980700" y="254508"/>
                  </a:lnTo>
                  <a:lnTo>
                    <a:pt x="3991368" y="291084"/>
                  </a:lnTo>
                  <a:lnTo>
                    <a:pt x="4027944" y="281940"/>
                  </a:lnTo>
                  <a:close/>
                </a:path>
                <a:path w="4963795" h="1333500">
                  <a:moveTo>
                    <a:pt x="4101096" y="262128"/>
                  </a:moveTo>
                  <a:lnTo>
                    <a:pt x="4091952" y="225552"/>
                  </a:lnTo>
                  <a:lnTo>
                    <a:pt x="4055376" y="236220"/>
                  </a:lnTo>
                  <a:lnTo>
                    <a:pt x="4064520" y="272796"/>
                  </a:lnTo>
                  <a:lnTo>
                    <a:pt x="4101096" y="262128"/>
                  </a:lnTo>
                  <a:close/>
                </a:path>
                <a:path w="4963795" h="1333500">
                  <a:moveTo>
                    <a:pt x="4175772" y="243840"/>
                  </a:moveTo>
                  <a:lnTo>
                    <a:pt x="4165104" y="207264"/>
                  </a:lnTo>
                  <a:lnTo>
                    <a:pt x="4128516" y="216408"/>
                  </a:lnTo>
                  <a:lnTo>
                    <a:pt x="4139196" y="252984"/>
                  </a:lnTo>
                  <a:lnTo>
                    <a:pt x="4175772" y="243840"/>
                  </a:lnTo>
                  <a:close/>
                </a:path>
                <a:path w="4963795" h="1333500">
                  <a:moveTo>
                    <a:pt x="4248924" y="224028"/>
                  </a:moveTo>
                  <a:lnTo>
                    <a:pt x="4239780" y="187452"/>
                  </a:lnTo>
                  <a:lnTo>
                    <a:pt x="4203204" y="196596"/>
                  </a:lnTo>
                  <a:lnTo>
                    <a:pt x="4212348" y="233172"/>
                  </a:lnTo>
                  <a:lnTo>
                    <a:pt x="4248924" y="224028"/>
                  </a:lnTo>
                  <a:close/>
                </a:path>
                <a:path w="4963795" h="1333500">
                  <a:moveTo>
                    <a:pt x="4322076" y="204216"/>
                  </a:moveTo>
                  <a:lnTo>
                    <a:pt x="4312932" y="167640"/>
                  </a:lnTo>
                  <a:lnTo>
                    <a:pt x="4276356" y="178308"/>
                  </a:lnTo>
                  <a:lnTo>
                    <a:pt x="4285500" y="214884"/>
                  </a:lnTo>
                  <a:lnTo>
                    <a:pt x="4322076" y="204216"/>
                  </a:lnTo>
                  <a:close/>
                </a:path>
                <a:path w="4963795" h="1333500">
                  <a:moveTo>
                    <a:pt x="4396752" y="185928"/>
                  </a:moveTo>
                  <a:lnTo>
                    <a:pt x="4386084" y="149352"/>
                  </a:lnTo>
                  <a:lnTo>
                    <a:pt x="4349508" y="158496"/>
                  </a:lnTo>
                  <a:lnTo>
                    <a:pt x="4360176" y="195072"/>
                  </a:lnTo>
                  <a:lnTo>
                    <a:pt x="4396752" y="185928"/>
                  </a:lnTo>
                  <a:close/>
                </a:path>
                <a:path w="4963795" h="1333500">
                  <a:moveTo>
                    <a:pt x="4469904" y="166116"/>
                  </a:moveTo>
                  <a:lnTo>
                    <a:pt x="4460760" y="129540"/>
                  </a:lnTo>
                  <a:lnTo>
                    <a:pt x="4424184" y="138684"/>
                  </a:lnTo>
                  <a:lnTo>
                    <a:pt x="4433328" y="175260"/>
                  </a:lnTo>
                  <a:lnTo>
                    <a:pt x="4469904" y="166116"/>
                  </a:lnTo>
                  <a:close/>
                </a:path>
                <a:path w="4963795" h="1333500">
                  <a:moveTo>
                    <a:pt x="4544580" y="147828"/>
                  </a:moveTo>
                  <a:lnTo>
                    <a:pt x="4533912" y="109728"/>
                  </a:lnTo>
                  <a:lnTo>
                    <a:pt x="4497336" y="120396"/>
                  </a:lnTo>
                  <a:lnTo>
                    <a:pt x="4506480" y="156972"/>
                  </a:lnTo>
                  <a:lnTo>
                    <a:pt x="4544580" y="147828"/>
                  </a:lnTo>
                  <a:close/>
                </a:path>
                <a:path w="4963795" h="1333500">
                  <a:moveTo>
                    <a:pt x="4617732" y="128016"/>
                  </a:moveTo>
                  <a:lnTo>
                    <a:pt x="4608588" y="91440"/>
                  </a:lnTo>
                  <a:lnTo>
                    <a:pt x="4570488" y="100584"/>
                  </a:lnTo>
                  <a:lnTo>
                    <a:pt x="4581156" y="137160"/>
                  </a:lnTo>
                  <a:lnTo>
                    <a:pt x="4617732" y="128016"/>
                  </a:lnTo>
                  <a:close/>
                </a:path>
                <a:path w="4963795" h="1333500">
                  <a:moveTo>
                    <a:pt x="4690884" y="108204"/>
                  </a:moveTo>
                  <a:lnTo>
                    <a:pt x="4681740" y="71628"/>
                  </a:lnTo>
                  <a:lnTo>
                    <a:pt x="4645164" y="80772"/>
                  </a:lnTo>
                  <a:lnTo>
                    <a:pt x="4654308" y="118872"/>
                  </a:lnTo>
                  <a:lnTo>
                    <a:pt x="4690884" y="108204"/>
                  </a:lnTo>
                  <a:close/>
                </a:path>
                <a:path w="4963795" h="1333500">
                  <a:moveTo>
                    <a:pt x="4765560" y="89916"/>
                  </a:moveTo>
                  <a:lnTo>
                    <a:pt x="4754892" y="51816"/>
                  </a:lnTo>
                  <a:lnTo>
                    <a:pt x="4718316" y="62484"/>
                  </a:lnTo>
                  <a:lnTo>
                    <a:pt x="4728984" y="99060"/>
                  </a:lnTo>
                  <a:lnTo>
                    <a:pt x="4765560" y="89916"/>
                  </a:lnTo>
                  <a:close/>
                </a:path>
                <a:path w="4963795" h="1333500">
                  <a:moveTo>
                    <a:pt x="4838712" y="70104"/>
                  </a:moveTo>
                  <a:lnTo>
                    <a:pt x="4829568" y="33528"/>
                  </a:lnTo>
                  <a:lnTo>
                    <a:pt x="4792992" y="42672"/>
                  </a:lnTo>
                  <a:lnTo>
                    <a:pt x="4802136" y="79248"/>
                  </a:lnTo>
                  <a:lnTo>
                    <a:pt x="4838712" y="70104"/>
                  </a:lnTo>
                  <a:close/>
                </a:path>
                <a:path w="4963795" h="1333500">
                  <a:moveTo>
                    <a:pt x="4911864" y="50292"/>
                  </a:moveTo>
                  <a:lnTo>
                    <a:pt x="4902720" y="13716"/>
                  </a:lnTo>
                  <a:lnTo>
                    <a:pt x="4866144" y="22860"/>
                  </a:lnTo>
                  <a:lnTo>
                    <a:pt x="4875288" y="60960"/>
                  </a:lnTo>
                  <a:lnTo>
                    <a:pt x="4911864" y="50292"/>
                  </a:lnTo>
                  <a:close/>
                </a:path>
                <a:path w="4963795" h="1333500">
                  <a:moveTo>
                    <a:pt x="4963680" y="38100"/>
                  </a:moveTo>
                  <a:lnTo>
                    <a:pt x="4953012" y="0"/>
                  </a:lnTo>
                  <a:lnTo>
                    <a:pt x="4939296" y="4572"/>
                  </a:lnTo>
                  <a:lnTo>
                    <a:pt x="4949964" y="41148"/>
                  </a:lnTo>
                  <a:lnTo>
                    <a:pt x="4963680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5739" y="3352800"/>
              <a:ext cx="193675" cy="577850"/>
            </a:xfrm>
            <a:custGeom>
              <a:avLst/>
              <a:gdLst/>
              <a:ahLst/>
              <a:cxnLst/>
              <a:rect l="l" t="t" r="r" b="b"/>
              <a:pathLst>
                <a:path w="193675" h="577850">
                  <a:moveTo>
                    <a:pt x="0" y="126492"/>
                  </a:moveTo>
                  <a:lnTo>
                    <a:pt x="25908" y="0"/>
                  </a:lnTo>
                  <a:lnTo>
                    <a:pt x="101869" y="88392"/>
                  </a:lnTo>
                  <a:lnTo>
                    <a:pt x="68580" y="88392"/>
                  </a:lnTo>
                  <a:lnTo>
                    <a:pt x="32004" y="97536"/>
                  </a:lnTo>
                  <a:lnTo>
                    <a:pt x="36814" y="116777"/>
                  </a:lnTo>
                  <a:lnTo>
                    <a:pt x="0" y="126492"/>
                  </a:lnTo>
                  <a:close/>
                </a:path>
                <a:path w="193675" h="577850">
                  <a:moveTo>
                    <a:pt x="36814" y="116777"/>
                  </a:moveTo>
                  <a:lnTo>
                    <a:pt x="32004" y="97536"/>
                  </a:lnTo>
                  <a:lnTo>
                    <a:pt x="68580" y="88392"/>
                  </a:lnTo>
                  <a:lnTo>
                    <a:pt x="73271" y="107156"/>
                  </a:lnTo>
                  <a:lnTo>
                    <a:pt x="36814" y="116777"/>
                  </a:lnTo>
                  <a:close/>
                </a:path>
                <a:path w="193675" h="577850">
                  <a:moveTo>
                    <a:pt x="73271" y="107156"/>
                  </a:moveTo>
                  <a:lnTo>
                    <a:pt x="68580" y="88392"/>
                  </a:lnTo>
                  <a:lnTo>
                    <a:pt x="101869" y="88392"/>
                  </a:lnTo>
                  <a:lnTo>
                    <a:pt x="109728" y="97536"/>
                  </a:lnTo>
                  <a:lnTo>
                    <a:pt x="73271" y="107156"/>
                  </a:lnTo>
                  <a:close/>
                </a:path>
                <a:path w="193675" h="577850">
                  <a:moveTo>
                    <a:pt x="41148" y="134112"/>
                  </a:moveTo>
                  <a:lnTo>
                    <a:pt x="36814" y="116777"/>
                  </a:lnTo>
                  <a:lnTo>
                    <a:pt x="73271" y="107156"/>
                  </a:lnTo>
                  <a:lnTo>
                    <a:pt x="77724" y="124968"/>
                  </a:lnTo>
                  <a:lnTo>
                    <a:pt x="41148" y="134112"/>
                  </a:lnTo>
                  <a:close/>
                </a:path>
                <a:path w="193675" h="577850">
                  <a:moveTo>
                    <a:pt x="60960" y="208788"/>
                  </a:moveTo>
                  <a:lnTo>
                    <a:pt x="50292" y="170688"/>
                  </a:lnTo>
                  <a:lnTo>
                    <a:pt x="88392" y="161544"/>
                  </a:lnTo>
                  <a:lnTo>
                    <a:pt x="97536" y="198120"/>
                  </a:lnTo>
                  <a:lnTo>
                    <a:pt x="60960" y="208788"/>
                  </a:lnTo>
                  <a:close/>
                </a:path>
                <a:path w="193675" h="577850">
                  <a:moveTo>
                    <a:pt x="79248" y="281940"/>
                  </a:moveTo>
                  <a:lnTo>
                    <a:pt x="70104" y="245364"/>
                  </a:lnTo>
                  <a:lnTo>
                    <a:pt x="106680" y="236220"/>
                  </a:lnTo>
                  <a:lnTo>
                    <a:pt x="117348" y="272796"/>
                  </a:lnTo>
                  <a:lnTo>
                    <a:pt x="79248" y="281940"/>
                  </a:lnTo>
                  <a:close/>
                </a:path>
                <a:path w="193675" h="577850">
                  <a:moveTo>
                    <a:pt x="99060" y="355092"/>
                  </a:moveTo>
                  <a:lnTo>
                    <a:pt x="89916" y="318516"/>
                  </a:lnTo>
                  <a:lnTo>
                    <a:pt x="126492" y="309372"/>
                  </a:lnTo>
                  <a:lnTo>
                    <a:pt x="135636" y="345948"/>
                  </a:lnTo>
                  <a:lnTo>
                    <a:pt x="99060" y="355092"/>
                  </a:lnTo>
                  <a:close/>
                </a:path>
                <a:path w="193675" h="577850">
                  <a:moveTo>
                    <a:pt x="118872" y="429768"/>
                  </a:moveTo>
                  <a:lnTo>
                    <a:pt x="108204" y="393192"/>
                  </a:lnTo>
                  <a:lnTo>
                    <a:pt x="146304" y="382524"/>
                  </a:lnTo>
                  <a:lnTo>
                    <a:pt x="155448" y="419100"/>
                  </a:lnTo>
                  <a:lnTo>
                    <a:pt x="118872" y="429768"/>
                  </a:lnTo>
                  <a:close/>
                </a:path>
                <a:path w="193675" h="577850">
                  <a:moveTo>
                    <a:pt x="137160" y="502920"/>
                  </a:moveTo>
                  <a:lnTo>
                    <a:pt x="128016" y="466344"/>
                  </a:lnTo>
                  <a:lnTo>
                    <a:pt x="164592" y="457200"/>
                  </a:lnTo>
                  <a:lnTo>
                    <a:pt x="175260" y="493776"/>
                  </a:lnTo>
                  <a:lnTo>
                    <a:pt x="137160" y="502920"/>
                  </a:lnTo>
                  <a:close/>
                </a:path>
                <a:path w="193675" h="577850">
                  <a:moveTo>
                    <a:pt x="156972" y="577596"/>
                  </a:moveTo>
                  <a:lnTo>
                    <a:pt x="147828" y="539496"/>
                  </a:lnTo>
                  <a:lnTo>
                    <a:pt x="184404" y="530352"/>
                  </a:lnTo>
                  <a:lnTo>
                    <a:pt x="193548" y="566928"/>
                  </a:lnTo>
                  <a:lnTo>
                    <a:pt x="156972" y="57759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196875" y="3592068"/>
              <a:ext cx="203644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56960" y="3099816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29733" y="4794759"/>
            <a:ext cx="62024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21554" y="1694329"/>
            <a:ext cx="1090893" cy="3889001"/>
            <a:chOff x="3272028" y="1920239"/>
            <a:chExt cx="1236345" cy="4407535"/>
          </a:xfrm>
        </p:grpSpPr>
        <p:sp>
          <p:nvSpPr>
            <p:cNvPr id="21" name="object 21"/>
            <p:cNvSpPr/>
            <p:nvPr/>
          </p:nvSpPr>
          <p:spPr>
            <a:xfrm>
              <a:off x="3272028" y="411022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4" y="1524"/>
                  </a:moveTo>
                  <a:lnTo>
                    <a:pt x="222504" y="1524"/>
                  </a:lnTo>
                  <a:lnTo>
                    <a:pt x="233172" y="0"/>
                  </a:lnTo>
                  <a:lnTo>
                    <a:pt x="245364" y="1524"/>
                  </a:lnTo>
                  <a:close/>
                </a:path>
                <a:path w="467995" h="467995">
                  <a:moveTo>
                    <a:pt x="257556" y="467868"/>
                  </a:moveTo>
                  <a:lnTo>
                    <a:pt x="210312" y="467868"/>
                  </a:lnTo>
                  <a:lnTo>
                    <a:pt x="198120" y="466344"/>
                  </a:lnTo>
                  <a:lnTo>
                    <a:pt x="187452" y="463296"/>
                  </a:lnTo>
                  <a:lnTo>
                    <a:pt x="164592" y="458724"/>
                  </a:lnTo>
                  <a:lnTo>
                    <a:pt x="121920" y="440436"/>
                  </a:lnTo>
                  <a:lnTo>
                    <a:pt x="85344" y="414528"/>
                  </a:lnTo>
                  <a:lnTo>
                    <a:pt x="53340" y="384048"/>
                  </a:lnTo>
                  <a:lnTo>
                    <a:pt x="18288" y="326136"/>
                  </a:lnTo>
                  <a:lnTo>
                    <a:pt x="4572" y="281940"/>
                  </a:lnTo>
                  <a:lnTo>
                    <a:pt x="3048" y="269748"/>
                  </a:lnTo>
                  <a:lnTo>
                    <a:pt x="1524" y="259080"/>
                  </a:lnTo>
                  <a:lnTo>
                    <a:pt x="0" y="246888"/>
                  </a:lnTo>
                  <a:lnTo>
                    <a:pt x="0" y="222504"/>
                  </a:lnTo>
                  <a:lnTo>
                    <a:pt x="1524" y="210312"/>
                  </a:lnTo>
                  <a:lnTo>
                    <a:pt x="3048" y="199644"/>
                  </a:lnTo>
                  <a:lnTo>
                    <a:pt x="4572" y="187452"/>
                  </a:lnTo>
                  <a:lnTo>
                    <a:pt x="18288" y="143256"/>
                  </a:lnTo>
                  <a:lnTo>
                    <a:pt x="39624" y="103632"/>
                  </a:lnTo>
                  <a:lnTo>
                    <a:pt x="68580" y="68580"/>
                  </a:lnTo>
                  <a:lnTo>
                    <a:pt x="103632" y="41148"/>
                  </a:lnTo>
                  <a:lnTo>
                    <a:pt x="143256" y="18288"/>
                  </a:lnTo>
                  <a:lnTo>
                    <a:pt x="185928" y="6096"/>
                  </a:lnTo>
                  <a:lnTo>
                    <a:pt x="198120" y="3048"/>
                  </a:lnTo>
                  <a:lnTo>
                    <a:pt x="210312" y="1524"/>
                  </a:lnTo>
                  <a:lnTo>
                    <a:pt x="257556" y="1524"/>
                  </a:lnTo>
                  <a:lnTo>
                    <a:pt x="269748" y="3048"/>
                  </a:lnTo>
                  <a:lnTo>
                    <a:pt x="280416" y="4572"/>
                  </a:lnTo>
                  <a:lnTo>
                    <a:pt x="303276" y="10668"/>
                  </a:lnTo>
                  <a:lnTo>
                    <a:pt x="211836" y="10668"/>
                  </a:lnTo>
                  <a:lnTo>
                    <a:pt x="199644" y="12192"/>
                  </a:lnTo>
                  <a:lnTo>
                    <a:pt x="188976" y="15240"/>
                  </a:lnTo>
                  <a:lnTo>
                    <a:pt x="167640" y="19812"/>
                  </a:lnTo>
                  <a:lnTo>
                    <a:pt x="146304" y="27432"/>
                  </a:lnTo>
                  <a:lnTo>
                    <a:pt x="108204" y="48768"/>
                  </a:lnTo>
                  <a:lnTo>
                    <a:pt x="74676" y="76200"/>
                  </a:lnTo>
                  <a:lnTo>
                    <a:pt x="47244" y="108204"/>
                  </a:lnTo>
                  <a:lnTo>
                    <a:pt x="27432" y="146304"/>
                  </a:lnTo>
                  <a:lnTo>
                    <a:pt x="13716" y="188976"/>
                  </a:lnTo>
                  <a:lnTo>
                    <a:pt x="10668" y="211836"/>
                  </a:lnTo>
                  <a:lnTo>
                    <a:pt x="9144" y="222504"/>
                  </a:lnTo>
                  <a:lnTo>
                    <a:pt x="9144" y="245364"/>
                  </a:lnTo>
                  <a:lnTo>
                    <a:pt x="10668" y="257556"/>
                  </a:lnTo>
                  <a:lnTo>
                    <a:pt x="19812" y="301752"/>
                  </a:lnTo>
                  <a:lnTo>
                    <a:pt x="36576" y="341376"/>
                  </a:lnTo>
                  <a:lnTo>
                    <a:pt x="74676" y="393192"/>
                  </a:lnTo>
                  <a:lnTo>
                    <a:pt x="108204" y="420624"/>
                  </a:lnTo>
                  <a:lnTo>
                    <a:pt x="146304" y="441960"/>
                  </a:lnTo>
                  <a:lnTo>
                    <a:pt x="188976" y="454152"/>
                  </a:lnTo>
                  <a:lnTo>
                    <a:pt x="222504" y="458724"/>
                  </a:lnTo>
                  <a:lnTo>
                    <a:pt x="297942" y="458724"/>
                  </a:lnTo>
                  <a:lnTo>
                    <a:pt x="281940" y="463296"/>
                  </a:lnTo>
                  <a:lnTo>
                    <a:pt x="269748" y="466344"/>
                  </a:lnTo>
                  <a:lnTo>
                    <a:pt x="257556" y="467868"/>
                  </a:lnTo>
                  <a:close/>
                </a:path>
                <a:path w="467995" h="467995">
                  <a:moveTo>
                    <a:pt x="297942" y="458724"/>
                  </a:moveTo>
                  <a:lnTo>
                    <a:pt x="245364" y="458724"/>
                  </a:lnTo>
                  <a:lnTo>
                    <a:pt x="256032" y="457200"/>
                  </a:lnTo>
                  <a:lnTo>
                    <a:pt x="268224" y="455676"/>
                  </a:lnTo>
                  <a:lnTo>
                    <a:pt x="278892" y="454152"/>
                  </a:lnTo>
                  <a:lnTo>
                    <a:pt x="321564" y="441960"/>
                  </a:lnTo>
                  <a:lnTo>
                    <a:pt x="359664" y="420624"/>
                  </a:lnTo>
                  <a:lnTo>
                    <a:pt x="393192" y="393192"/>
                  </a:lnTo>
                  <a:lnTo>
                    <a:pt x="420624" y="359664"/>
                  </a:lnTo>
                  <a:lnTo>
                    <a:pt x="440436" y="321564"/>
                  </a:lnTo>
                  <a:lnTo>
                    <a:pt x="454152" y="280416"/>
                  </a:lnTo>
                  <a:lnTo>
                    <a:pt x="455676" y="268224"/>
                  </a:lnTo>
                  <a:lnTo>
                    <a:pt x="458724" y="246888"/>
                  </a:lnTo>
                  <a:lnTo>
                    <a:pt x="458724" y="222504"/>
                  </a:lnTo>
                  <a:lnTo>
                    <a:pt x="455676" y="201168"/>
                  </a:lnTo>
                  <a:lnTo>
                    <a:pt x="454152" y="188976"/>
                  </a:lnTo>
                  <a:lnTo>
                    <a:pt x="440436" y="147828"/>
                  </a:lnTo>
                  <a:lnTo>
                    <a:pt x="420624" y="109728"/>
                  </a:lnTo>
                  <a:lnTo>
                    <a:pt x="393192" y="76200"/>
                  </a:lnTo>
                  <a:lnTo>
                    <a:pt x="359664" y="48768"/>
                  </a:lnTo>
                  <a:lnTo>
                    <a:pt x="321564" y="27432"/>
                  </a:lnTo>
                  <a:lnTo>
                    <a:pt x="278892" y="15240"/>
                  </a:lnTo>
                  <a:lnTo>
                    <a:pt x="268224" y="12192"/>
                  </a:lnTo>
                  <a:lnTo>
                    <a:pt x="257556" y="10668"/>
                  </a:lnTo>
                  <a:lnTo>
                    <a:pt x="303276" y="10668"/>
                  </a:lnTo>
                  <a:lnTo>
                    <a:pt x="345948" y="28956"/>
                  </a:lnTo>
                  <a:lnTo>
                    <a:pt x="382524" y="53340"/>
                  </a:lnTo>
                  <a:lnTo>
                    <a:pt x="414528" y="85344"/>
                  </a:lnTo>
                  <a:lnTo>
                    <a:pt x="449580" y="143256"/>
                  </a:lnTo>
                  <a:lnTo>
                    <a:pt x="463296" y="187452"/>
                  </a:lnTo>
                  <a:lnTo>
                    <a:pt x="467868" y="222504"/>
                  </a:lnTo>
                  <a:lnTo>
                    <a:pt x="467868" y="246888"/>
                  </a:lnTo>
                  <a:lnTo>
                    <a:pt x="466344" y="259080"/>
                  </a:lnTo>
                  <a:lnTo>
                    <a:pt x="464820" y="269748"/>
                  </a:lnTo>
                  <a:lnTo>
                    <a:pt x="463296" y="281940"/>
                  </a:lnTo>
                  <a:lnTo>
                    <a:pt x="449580" y="326136"/>
                  </a:lnTo>
                  <a:lnTo>
                    <a:pt x="428244" y="365760"/>
                  </a:lnTo>
                  <a:lnTo>
                    <a:pt x="399288" y="399288"/>
                  </a:lnTo>
                  <a:lnTo>
                    <a:pt x="364236" y="428244"/>
                  </a:lnTo>
                  <a:lnTo>
                    <a:pt x="324612" y="449580"/>
                  </a:lnTo>
                  <a:lnTo>
                    <a:pt x="303276" y="457200"/>
                  </a:lnTo>
                  <a:lnTo>
                    <a:pt x="297942" y="458724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28987" y="3389375"/>
              <a:ext cx="765175" cy="901065"/>
            </a:xfrm>
            <a:custGeom>
              <a:avLst/>
              <a:gdLst/>
              <a:ahLst/>
              <a:cxnLst/>
              <a:rect l="l" t="t" r="r" b="b"/>
              <a:pathLst>
                <a:path w="765175" h="901064">
                  <a:moveTo>
                    <a:pt x="635520" y="7632"/>
                  </a:moveTo>
                  <a:lnTo>
                    <a:pt x="629424" y="0"/>
                  </a:lnTo>
                  <a:lnTo>
                    <a:pt x="62395" y="362064"/>
                  </a:lnTo>
                  <a:lnTo>
                    <a:pt x="44196" y="333768"/>
                  </a:lnTo>
                  <a:lnTo>
                    <a:pt x="0" y="406920"/>
                  </a:lnTo>
                  <a:lnTo>
                    <a:pt x="85344" y="397776"/>
                  </a:lnTo>
                  <a:lnTo>
                    <a:pt x="71628" y="376440"/>
                  </a:lnTo>
                  <a:lnTo>
                    <a:pt x="67208" y="369544"/>
                  </a:lnTo>
                  <a:lnTo>
                    <a:pt x="635520" y="7632"/>
                  </a:lnTo>
                  <a:close/>
                </a:path>
                <a:path w="765175" h="901064">
                  <a:moveTo>
                    <a:pt x="765060" y="501408"/>
                  </a:moveTo>
                  <a:lnTo>
                    <a:pt x="760488" y="493776"/>
                  </a:lnTo>
                  <a:lnTo>
                    <a:pt x="192557" y="855459"/>
                  </a:lnTo>
                  <a:lnTo>
                    <a:pt x="175260" y="827544"/>
                  </a:lnTo>
                  <a:lnTo>
                    <a:pt x="131064" y="900696"/>
                  </a:lnTo>
                  <a:lnTo>
                    <a:pt x="214884" y="891552"/>
                  </a:lnTo>
                  <a:lnTo>
                    <a:pt x="201676" y="870216"/>
                  </a:lnTo>
                  <a:lnTo>
                    <a:pt x="197650" y="863701"/>
                  </a:lnTo>
                  <a:lnTo>
                    <a:pt x="765060" y="501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29000" y="3733800"/>
              <a:ext cx="765175" cy="172720"/>
            </a:xfrm>
            <a:custGeom>
              <a:avLst/>
              <a:gdLst/>
              <a:ahLst/>
              <a:cxnLst/>
              <a:rect l="l" t="t" r="r" b="b"/>
              <a:pathLst>
                <a:path w="765175" h="172720">
                  <a:moveTo>
                    <a:pt x="105156" y="112776"/>
                  </a:moveTo>
                  <a:lnTo>
                    <a:pt x="0" y="38100"/>
                  </a:lnTo>
                  <a:lnTo>
                    <a:pt x="121920" y="0"/>
                  </a:lnTo>
                  <a:lnTo>
                    <a:pt x="116936" y="33528"/>
                  </a:lnTo>
                  <a:lnTo>
                    <a:pt x="97536" y="33528"/>
                  </a:lnTo>
                  <a:lnTo>
                    <a:pt x="91440" y="71628"/>
                  </a:lnTo>
                  <a:lnTo>
                    <a:pt x="110839" y="74544"/>
                  </a:lnTo>
                  <a:lnTo>
                    <a:pt x="105156" y="112776"/>
                  </a:lnTo>
                  <a:close/>
                </a:path>
                <a:path w="765175" h="172720">
                  <a:moveTo>
                    <a:pt x="110839" y="74544"/>
                  </a:moveTo>
                  <a:lnTo>
                    <a:pt x="91440" y="71628"/>
                  </a:lnTo>
                  <a:lnTo>
                    <a:pt x="97536" y="33528"/>
                  </a:lnTo>
                  <a:lnTo>
                    <a:pt x="116511" y="36387"/>
                  </a:lnTo>
                  <a:lnTo>
                    <a:pt x="110839" y="74544"/>
                  </a:lnTo>
                  <a:close/>
                </a:path>
                <a:path w="765175" h="172720">
                  <a:moveTo>
                    <a:pt x="116511" y="36387"/>
                  </a:moveTo>
                  <a:lnTo>
                    <a:pt x="97536" y="33528"/>
                  </a:lnTo>
                  <a:lnTo>
                    <a:pt x="116936" y="33528"/>
                  </a:lnTo>
                  <a:lnTo>
                    <a:pt x="116511" y="36387"/>
                  </a:lnTo>
                  <a:close/>
                </a:path>
                <a:path w="765175" h="172720">
                  <a:moveTo>
                    <a:pt x="760476" y="172212"/>
                  </a:moveTo>
                  <a:lnTo>
                    <a:pt x="110839" y="74544"/>
                  </a:lnTo>
                  <a:lnTo>
                    <a:pt x="116511" y="36387"/>
                  </a:lnTo>
                  <a:lnTo>
                    <a:pt x="765048" y="134112"/>
                  </a:lnTo>
                  <a:lnTo>
                    <a:pt x="760476" y="172212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0000" y="1920239"/>
              <a:ext cx="698500" cy="4407535"/>
            </a:xfrm>
            <a:custGeom>
              <a:avLst/>
              <a:gdLst/>
              <a:ahLst/>
              <a:cxnLst/>
              <a:rect l="l" t="t" r="r" b="b"/>
              <a:pathLst>
                <a:path w="698500" h="4407535">
                  <a:moveTo>
                    <a:pt x="38100" y="4407408"/>
                  </a:moveTo>
                  <a:lnTo>
                    <a:pt x="0" y="4402836"/>
                  </a:lnTo>
                  <a:lnTo>
                    <a:pt x="659891" y="0"/>
                  </a:lnTo>
                  <a:lnTo>
                    <a:pt x="697991" y="4572"/>
                  </a:lnTo>
                  <a:lnTo>
                    <a:pt x="38100" y="44074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14800" y="3290315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55516" y="5655356"/>
            <a:ext cx="170441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rlito"/>
                <a:cs typeface="Carlito"/>
              </a:rPr>
              <a:t>Updated hyperplane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624392" y="4875422"/>
            <a:ext cx="7513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66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7059" y="2084294"/>
            <a:ext cx="4303059" cy="2286000"/>
            <a:chOff x="2133600" y="2362200"/>
            <a:chExt cx="4876800" cy="2590800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300" y="263652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243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400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600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600" y="25908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6875" y="3592068"/>
              <a:ext cx="203644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6156959" y="3099816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29733" y="4794759"/>
            <a:ext cx="62024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60059" y="1694329"/>
            <a:ext cx="1588434" cy="3889001"/>
            <a:chOff x="3429000" y="1920239"/>
            <a:chExt cx="1800225" cy="4407535"/>
          </a:xfrm>
        </p:grpSpPr>
        <p:sp>
          <p:nvSpPr>
            <p:cNvPr id="19" name="object 19"/>
            <p:cNvSpPr/>
            <p:nvPr/>
          </p:nvSpPr>
          <p:spPr>
            <a:xfrm>
              <a:off x="3429000" y="3733800"/>
              <a:ext cx="765175" cy="172720"/>
            </a:xfrm>
            <a:custGeom>
              <a:avLst/>
              <a:gdLst/>
              <a:ahLst/>
              <a:cxnLst/>
              <a:rect l="l" t="t" r="r" b="b"/>
              <a:pathLst>
                <a:path w="765175" h="172720">
                  <a:moveTo>
                    <a:pt x="105156" y="112776"/>
                  </a:moveTo>
                  <a:lnTo>
                    <a:pt x="0" y="38100"/>
                  </a:lnTo>
                  <a:lnTo>
                    <a:pt x="121920" y="0"/>
                  </a:lnTo>
                  <a:lnTo>
                    <a:pt x="116936" y="33528"/>
                  </a:lnTo>
                  <a:lnTo>
                    <a:pt x="97536" y="33528"/>
                  </a:lnTo>
                  <a:lnTo>
                    <a:pt x="91440" y="71628"/>
                  </a:lnTo>
                  <a:lnTo>
                    <a:pt x="110839" y="74544"/>
                  </a:lnTo>
                  <a:lnTo>
                    <a:pt x="105156" y="112776"/>
                  </a:lnTo>
                  <a:close/>
                </a:path>
                <a:path w="765175" h="172720">
                  <a:moveTo>
                    <a:pt x="110839" y="74544"/>
                  </a:moveTo>
                  <a:lnTo>
                    <a:pt x="91440" y="71628"/>
                  </a:lnTo>
                  <a:lnTo>
                    <a:pt x="97536" y="33528"/>
                  </a:lnTo>
                  <a:lnTo>
                    <a:pt x="116511" y="36387"/>
                  </a:lnTo>
                  <a:lnTo>
                    <a:pt x="110839" y="74544"/>
                  </a:lnTo>
                  <a:close/>
                </a:path>
                <a:path w="765175" h="172720">
                  <a:moveTo>
                    <a:pt x="116511" y="36387"/>
                  </a:moveTo>
                  <a:lnTo>
                    <a:pt x="97536" y="33528"/>
                  </a:lnTo>
                  <a:lnTo>
                    <a:pt x="116936" y="33528"/>
                  </a:lnTo>
                  <a:lnTo>
                    <a:pt x="116511" y="36387"/>
                  </a:lnTo>
                  <a:close/>
                </a:path>
                <a:path w="765175" h="172720">
                  <a:moveTo>
                    <a:pt x="760476" y="172212"/>
                  </a:moveTo>
                  <a:lnTo>
                    <a:pt x="110839" y="74544"/>
                  </a:lnTo>
                  <a:lnTo>
                    <a:pt x="116511" y="36387"/>
                  </a:lnTo>
                  <a:lnTo>
                    <a:pt x="765048" y="134112"/>
                  </a:lnTo>
                  <a:lnTo>
                    <a:pt x="760476" y="172212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0" y="1920239"/>
              <a:ext cx="698500" cy="4407535"/>
            </a:xfrm>
            <a:custGeom>
              <a:avLst/>
              <a:gdLst/>
              <a:ahLst/>
              <a:cxnLst/>
              <a:rect l="l" t="t" r="r" b="b"/>
              <a:pathLst>
                <a:path w="698500" h="4407535">
                  <a:moveTo>
                    <a:pt x="38100" y="4407408"/>
                  </a:moveTo>
                  <a:lnTo>
                    <a:pt x="0" y="4402836"/>
                  </a:lnTo>
                  <a:lnTo>
                    <a:pt x="659891" y="0"/>
                  </a:lnTo>
                  <a:lnTo>
                    <a:pt x="697991" y="4572"/>
                  </a:lnTo>
                  <a:lnTo>
                    <a:pt x="38100" y="44074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957828" y="3105911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59080" y="466344"/>
                  </a:moveTo>
                  <a:lnTo>
                    <a:pt x="210312" y="466344"/>
                  </a:lnTo>
                  <a:lnTo>
                    <a:pt x="199644" y="464820"/>
                  </a:lnTo>
                  <a:lnTo>
                    <a:pt x="187452" y="463296"/>
                  </a:lnTo>
                  <a:lnTo>
                    <a:pt x="143256" y="449580"/>
                  </a:lnTo>
                  <a:lnTo>
                    <a:pt x="103632" y="428244"/>
                  </a:lnTo>
                  <a:lnTo>
                    <a:pt x="68580" y="399288"/>
                  </a:lnTo>
                  <a:lnTo>
                    <a:pt x="41148" y="364236"/>
                  </a:lnTo>
                  <a:lnTo>
                    <a:pt x="18288" y="324612"/>
                  </a:lnTo>
                  <a:lnTo>
                    <a:pt x="6096" y="280416"/>
                  </a:lnTo>
                  <a:lnTo>
                    <a:pt x="3048" y="269748"/>
                  </a:lnTo>
                  <a:lnTo>
                    <a:pt x="1524" y="257556"/>
                  </a:lnTo>
                  <a:lnTo>
                    <a:pt x="1524" y="245364"/>
                  </a:lnTo>
                  <a:lnTo>
                    <a:pt x="0" y="233172"/>
                  </a:lnTo>
                  <a:lnTo>
                    <a:pt x="1524" y="220980"/>
                  </a:lnTo>
                  <a:lnTo>
                    <a:pt x="1524" y="210312"/>
                  </a:lnTo>
                  <a:lnTo>
                    <a:pt x="4572" y="185928"/>
                  </a:lnTo>
                  <a:lnTo>
                    <a:pt x="18288" y="143256"/>
                  </a:lnTo>
                  <a:lnTo>
                    <a:pt x="39624" y="102108"/>
                  </a:lnTo>
                  <a:lnTo>
                    <a:pt x="68580" y="68580"/>
                  </a:lnTo>
                  <a:lnTo>
                    <a:pt x="103632" y="39624"/>
                  </a:lnTo>
                  <a:lnTo>
                    <a:pt x="143256" y="18288"/>
                  </a:lnTo>
                  <a:lnTo>
                    <a:pt x="187452" y="4572"/>
                  </a:lnTo>
                  <a:lnTo>
                    <a:pt x="198120" y="1524"/>
                  </a:lnTo>
                  <a:lnTo>
                    <a:pt x="210312" y="0"/>
                  </a:lnTo>
                  <a:lnTo>
                    <a:pt x="259080" y="0"/>
                  </a:lnTo>
                  <a:lnTo>
                    <a:pt x="269748" y="1524"/>
                  </a:lnTo>
                  <a:lnTo>
                    <a:pt x="281940" y="4572"/>
                  </a:lnTo>
                  <a:lnTo>
                    <a:pt x="303276" y="9144"/>
                  </a:lnTo>
                  <a:lnTo>
                    <a:pt x="222504" y="9144"/>
                  </a:lnTo>
                  <a:lnTo>
                    <a:pt x="211836" y="10668"/>
                  </a:lnTo>
                  <a:lnTo>
                    <a:pt x="201168" y="10668"/>
                  </a:lnTo>
                  <a:lnTo>
                    <a:pt x="188976" y="13716"/>
                  </a:lnTo>
                  <a:lnTo>
                    <a:pt x="167640" y="18288"/>
                  </a:lnTo>
                  <a:lnTo>
                    <a:pt x="147828" y="25908"/>
                  </a:lnTo>
                  <a:lnTo>
                    <a:pt x="109728" y="47244"/>
                  </a:lnTo>
                  <a:lnTo>
                    <a:pt x="60960" y="89916"/>
                  </a:lnTo>
                  <a:lnTo>
                    <a:pt x="36576" y="126492"/>
                  </a:lnTo>
                  <a:lnTo>
                    <a:pt x="19812" y="166116"/>
                  </a:lnTo>
                  <a:lnTo>
                    <a:pt x="15240" y="187452"/>
                  </a:lnTo>
                  <a:lnTo>
                    <a:pt x="12192" y="199644"/>
                  </a:lnTo>
                  <a:lnTo>
                    <a:pt x="10668" y="210312"/>
                  </a:lnTo>
                  <a:lnTo>
                    <a:pt x="10668" y="256032"/>
                  </a:lnTo>
                  <a:lnTo>
                    <a:pt x="12192" y="266700"/>
                  </a:lnTo>
                  <a:lnTo>
                    <a:pt x="15240" y="278892"/>
                  </a:lnTo>
                  <a:lnTo>
                    <a:pt x="19812" y="300228"/>
                  </a:lnTo>
                  <a:lnTo>
                    <a:pt x="36576" y="339852"/>
                  </a:lnTo>
                  <a:lnTo>
                    <a:pt x="60960" y="376428"/>
                  </a:lnTo>
                  <a:lnTo>
                    <a:pt x="91440" y="406908"/>
                  </a:lnTo>
                  <a:lnTo>
                    <a:pt x="128016" y="431292"/>
                  </a:lnTo>
                  <a:lnTo>
                    <a:pt x="167640" y="448056"/>
                  </a:lnTo>
                  <a:lnTo>
                    <a:pt x="188976" y="452628"/>
                  </a:lnTo>
                  <a:lnTo>
                    <a:pt x="199644" y="455676"/>
                  </a:lnTo>
                  <a:lnTo>
                    <a:pt x="211836" y="457200"/>
                  </a:lnTo>
                  <a:lnTo>
                    <a:pt x="304800" y="457200"/>
                  </a:lnTo>
                  <a:lnTo>
                    <a:pt x="281940" y="461772"/>
                  </a:lnTo>
                  <a:lnTo>
                    <a:pt x="269748" y="464820"/>
                  </a:lnTo>
                  <a:lnTo>
                    <a:pt x="259080" y="466344"/>
                  </a:lnTo>
                  <a:close/>
                </a:path>
                <a:path w="467995" h="467995">
                  <a:moveTo>
                    <a:pt x="304800" y="457200"/>
                  </a:moveTo>
                  <a:lnTo>
                    <a:pt x="257556" y="457200"/>
                  </a:lnTo>
                  <a:lnTo>
                    <a:pt x="268224" y="455676"/>
                  </a:lnTo>
                  <a:lnTo>
                    <a:pt x="278892" y="452628"/>
                  </a:lnTo>
                  <a:lnTo>
                    <a:pt x="321564" y="440436"/>
                  </a:lnTo>
                  <a:lnTo>
                    <a:pt x="359664" y="419100"/>
                  </a:lnTo>
                  <a:lnTo>
                    <a:pt x="393192" y="391668"/>
                  </a:lnTo>
                  <a:lnTo>
                    <a:pt x="420624" y="359664"/>
                  </a:lnTo>
                  <a:lnTo>
                    <a:pt x="431292" y="339852"/>
                  </a:lnTo>
                  <a:lnTo>
                    <a:pt x="441960" y="321564"/>
                  </a:lnTo>
                  <a:lnTo>
                    <a:pt x="449580" y="300228"/>
                  </a:lnTo>
                  <a:lnTo>
                    <a:pt x="454152" y="278892"/>
                  </a:lnTo>
                  <a:lnTo>
                    <a:pt x="455676" y="268224"/>
                  </a:lnTo>
                  <a:lnTo>
                    <a:pt x="457200" y="256032"/>
                  </a:lnTo>
                  <a:lnTo>
                    <a:pt x="458724" y="245364"/>
                  </a:lnTo>
                  <a:lnTo>
                    <a:pt x="458724" y="222504"/>
                  </a:lnTo>
                  <a:lnTo>
                    <a:pt x="457200" y="210312"/>
                  </a:lnTo>
                  <a:lnTo>
                    <a:pt x="449580" y="166116"/>
                  </a:lnTo>
                  <a:lnTo>
                    <a:pt x="431292" y="126492"/>
                  </a:lnTo>
                  <a:lnTo>
                    <a:pt x="408432" y="91440"/>
                  </a:lnTo>
                  <a:lnTo>
                    <a:pt x="377952" y="60960"/>
                  </a:lnTo>
                  <a:lnTo>
                    <a:pt x="341376" y="36576"/>
                  </a:lnTo>
                  <a:lnTo>
                    <a:pt x="301752" y="18288"/>
                  </a:lnTo>
                  <a:lnTo>
                    <a:pt x="268224" y="12192"/>
                  </a:lnTo>
                  <a:lnTo>
                    <a:pt x="246888" y="9144"/>
                  </a:lnTo>
                  <a:lnTo>
                    <a:pt x="303276" y="9144"/>
                  </a:lnTo>
                  <a:lnTo>
                    <a:pt x="326136" y="18288"/>
                  </a:lnTo>
                  <a:lnTo>
                    <a:pt x="365760" y="39624"/>
                  </a:lnTo>
                  <a:lnTo>
                    <a:pt x="399288" y="67056"/>
                  </a:lnTo>
                  <a:lnTo>
                    <a:pt x="428244" y="102108"/>
                  </a:lnTo>
                  <a:lnTo>
                    <a:pt x="449580" y="141732"/>
                  </a:lnTo>
                  <a:lnTo>
                    <a:pt x="463296" y="185928"/>
                  </a:lnTo>
                  <a:lnTo>
                    <a:pt x="467868" y="208788"/>
                  </a:lnTo>
                  <a:lnTo>
                    <a:pt x="467868" y="257556"/>
                  </a:lnTo>
                  <a:lnTo>
                    <a:pt x="466344" y="268224"/>
                  </a:lnTo>
                  <a:lnTo>
                    <a:pt x="463296" y="280416"/>
                  </a:lnTo>
                  <a:lnTo>
                    <a:pt x="458724" y="303276"/>
                  </a:lnTo>
                  <a:lnTo>
                    <a:pt x="440436" y="344424"/>
                  </a:lnTo>
                  <a:lnTo>
                    <a:pt x="414528" y="382524"/>
                  </a:lnTo>
                  <a:lnTo>
                    <a:pt x="384048" y="414528"/>
                  </a:lnTo>
                  <a:lnTo>
                    <a:pt x="345948" y="438912"/>
                  </a:lnTo>
                  <a:lnTo>
                    <a:pt x="326136" y="449580"/>
                  </a:lnTo>
                  <a:lnTo>
                    <a:pt x="304800" y="457200"/>
                  </a:lnTo>
                  <a:close/>
                </a:path>
                <a:path w="467995" h="467995">
                  <a:moveTo>
                    <a:pt x="234696" y="467868"/>
                  </a:moveTo>
                  <a:lnTo>
                    <a:pt x="222504" y="466344"/>
                  </a:lnTo>
                  <a:lnTo>
                    <a:pt x="246888" y="466344"/>
                  </a:lnTo>
                  <a:lnTo>
                    <a:pt x="234696" y="467868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4114800" y="3290315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354067" y="2119883"/>
              <a:ext cx="875030" cy="1057910"/>
            </a:xfrm>
            <a:custGeom>
              <a:avLst/>
              <a:gdLst/>
              <a:ahLst/>
              <a:cxnLst/>
              <a:rect l="l" t="t" r="r" b="b"/>
              <a:pathLst>
                <a:path w="875029" h="1057910">
                  <a:moveTo>
                    <a:pt x="8415" y="1048048"/>
                  </a:moveTo>
                  <a:lnTo>
                    <a:pt x="9652" y="1040210"/>
                  </a:lnTo>
                  <a:lnTo>
                    <a:pt x="870204" y="0"/>
                  </a:lnTo>
                  <a:lnTo>
                    <a:pt x="874776" y="4572"/>
                  </a:lnTo>
                  <a:lnTo>
                    <a:pt x="12895" y="1046388"/>
                  </a:lnTo>
                  <a:lnTo>
                    <a:pt x="8415" y="1048048"/>
                  </a:lnTo>
                  <a:close/>
                </a:path>
                <a:path w="875029" h="1057910">
                  <a:moveTo>
                    <a:pt x="0" y="1057656"/>
                  </a:moveTo>
                  <a:lnTo>
                    <a:pt x="15240" y="964692"/>
                  </a:lnTo>
                  <a:lnTo>
                    <a:pt x="15240" y="963168"/>
                  </a:lnTo>
                  <a:lnTo>
                    <a:pt x="16764" y="961644"/>
                  </a:lnTo>
                  <a:lnTo>
                    <a:pt x="19812" y="961644"/>
                  </a:lnTo>
                  <a:lnTo>
                    <a:pt x="21336" y="963168"/>
                  </a:lnTo>
                  <a:lnTo>
                    <a:pt x="21336" y="966216"/>
                  </a:lnTo>
                  <a:lnTo>
                    <a:pt x="9652" y="1040210"/>
                  </a:lnTo>
                  <a:lnTo>
                    <a:pt x="1524" y="1050036"/>
                  </a:lnTo>
                  <a:lnTo>
                    <a:pt x="6096" y="1054608"/>
                  </a:lnTo>
                  <a:lnTo>
                    <a:pt x="8418" y="1054608"/>
                  </a:lnTo>
                  <a:lnTo>
                    <a:pt x="0" y="1057656"/>
                  </a:lnTo>
                  <a:close/>
                </a:path>
                <a:path w="875029" h="1057910">
                  <a:moveTo>
                    <a:pt x="12627" y="1053084"/>
                  </a:moveTo>
                  <a:lnTo>
                    <a:pt x="7620" y="1053084"/>
                  </a:lnTo>
                  <a:lnTo>
                    <a:pt x="7682" y="1052690"/>
                  </a:lnTo>
                  <a:lnTo>
                    <a:pt x="12895" y="1046388"/>
                  </a:lnTo>
                  <a:lnTo>
                    <a:pt x="85344" y="1019556"/>
                  </a:lnTo>
                  <a:lnTo>
                    <a:pt x="88392" y="1018032"/>
                  </a:lnTo>
                  <a:lnTo>
                    <a:pt x="89916" y="1019556"/>
                  </a:lnTo>
                  <a:lnTo>
                    <a:pt x="89916" y="1021080"/>
                  </a:lnTo>
                  <a:lnTo>
                    <a:pt x="91440" y="1022604"/>
                  </a:lnTo>
                  <a:lnTo>
                    <a:pt x="88392" y="1025652"/>
                  </a:lnTo>
                  <a:lnTo>
                    <a:pt x="12627" y="1053084"/>
                  </a:lnTo>
                  <a:close/>
                </a:path>
                <a:path w="875029" h="1057910">
                  <a:moveTo>
                    <a:pt x="6096" y="1054608"/>
                  </a:moveTo>
                  <a:lnTo>
                    <a:pt x="1524" y="1050036"/>
                  </a:lnTo>
                  <a:lnTo>
                    <a:pt x="9652" y="1040210"/>
                  </a:lnTo>
                  <a:lnTo>
                    <a:pt x="8415" y="1048048"/>
                  </a:lnTo>
                  <a:lnTo>
                    <a:pt x="3048" y="1050036"/>
                  </a:lnTo>
                  <a:lnTo>
                    <a:pt x="7450" y="1052970"/>
                  </a:lnTo>
                  <a:lnTo>
                    <a:pt x="6096" y="1054608"/>
                  </a:lnTo>
                  <a:close/>
                </a:path>
                <a:path w="875029" h="1057910">
                  <a:moveTo>
                    <a:pt x="7682" y="1052690"/>
                  </a:moveTo>
                  <a:lnTo>
                    <a:pt x="8415" y="1048048"/>
                  </a:lnTo>
                  <a:lnTo>
                    <a:pt x="12895" y="1046388"/>
                  </a:lnTo>
                  <a:lnTo>
                    <a:pt x="7682" y="1052690"/>
                  </a:lnTo>
                  <a:close/>
                </a:path>
                <a:path w="875029" h="1057910">
                  <a:moveTo>
                    <a:pt x="7450" y="1052970"/>
                  </a:moveTo>
                  <a:lnTo>
                    <a:pt x="3048" y="1050036"/>
                  </a:lnTo>
                  <a:lnTo>
                    <a:pt x="8415" y="1048048"/>
                  </a:lnTo>
                  <a:lnTo>
                    <a:pt x="7682" y="1052690"/>
                  </a:lnTo>
                  <a:lnTo>
                    <a:pt x="7450" y="1052970"/>
                  </a:lnTo>
                  <a:close/>
                </a:path>
                <a:path w="875029" h="1057910">
                  <a:moveTo>
                    <a:pt x="7620" y="1053084"/>
                  </a:moveTo>
                  <a:lnTo>
                    <a:pt x="7450" y="1052970"/>
                  </a:lnTo>
                  <a:lnTo>
                    <a:pt x="7682" y="1052690"/>
                  </a:lnTo>
                  <a:lnTo>
                    <a:pt x="7620" y="1053084"/>
                  </a:lnTo>
                  <a:close/>
                </a:path>
                <a:path w="875029" h="1057910">
                  <a:moveTo>
                    <a:pt x="8418" y="1054608"/>
                  </a:moveTo>
                  <a:lnTo>
                    <a:pt x="6096" y="1054608"/>
                  </a:lnTo>
                  <a:lnTo>
                    <a:pt x="7450" y="1052970"/>
                  </a:lnTo>
                  <a:lnTo>
                    <a:pt x="7620" y="1053084"/>
                  </a:lnTo>
                  <a:lnTo>
                    <a:pt x="12627" y="1053084"/>
                  </a:lnTo>
                  <a:lnTo>
                    <a:pt x="8418" y="1054608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36979" y="1564814"/>
            <a:ext cx="351584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" dirty="0">
                <a:latin typeface="Comic Sans MS"/>
                <a:cs typeface="Comic Sans MS"/>
              </a:rPr>
              <a:t>Misclassified </a:t>
            </a:r>
            <a:r>
              <a:rPr sz="1588" dirty="0">
                <a:latin typeface="Comic Sans MS"/>
                <a:cs typeface="Comic Sans MS"/>
              </a:rPr>
              <a:t>instance, </a:t>
            </a:r>
            <a:r>
              <a:rPr sz="1588" spc="-4" dirty="0">
                <a:latin typeface="Comic Sans MS"/>
                <a:cs typeface="Comic Sans MS"/>
              </a:rPr>
              <a:t>negative</a:t>
            </a:r>
            <a:r>
              <a:rPr sz="1588" spc="-97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class</a:t>
            </a:r>
            <a:endParaRPr sz="1588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624392" y="4875422"/>
            <a:ext cx="7513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66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7059" y="2084294"/>
            <a:ext cx="4303059" cy="2286000"/>
            <a:chOff x="2133600" y="2362200"/>
            <a:chExt cx="4876800" cy="2590800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300" y="263652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243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400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600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600" y="25908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6875" y="3592068"/>
              <a:ext cx="203644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6156959" y="3099816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29733" y="4794759"/>
            <a:ext cx="62024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60059" y="1694329"/>
            <a:ext cx="952500" cy="3889001"/>
            <a:chOff x="3429000" y="1920239"/>
            <a:chExt cx="1079500" cy="4407535"/>
          </a:xfrm>
        </p:grpSpPr>
        <p:sp>
          <p:nvSpPr>
            <p:cNvPr id="19" name="object 19"/>
            <p:cNvSpPr/>
            <p:nvPr/>
          </p:nvSpPr>
          <p:spPr>
            <a:xfrm>
              <a:off x="3429000" y="3733800"/>
              <a:ext cx="765175" cy="172720"/>
            </a:xfrm>
            <a:custGeom>
              <a:avLst/>
              <a:gdLst/>
              <a:ahLst/>
              <a:cxnLst/>
              <a:rect l="l" t="t" r="r" b="b"/>
              <a:pathLst>
                <a:path w="765175" h="172720">
                  <a:moveTo>
                    <a:pt x="105156" y="112776"/>
                  </a:moveTo>
                  <a:lnTo>
                    <a:pt x="0" y="38100"/>
                  </a:lnTo>
                  <a:lnTo>
                    <a:pt x="121920" y="0"/>
                  </a:lnTo>
                  <a:lnTo>
                    <a:pt x="116936" y="33528"/>
                  </a:lnTo>
                  <a:lnTo>
                    <a:pt x="97536" y="33528"/>
                  </a:lnTo>
                  <a:lnTo>
                    <a:pt x="91440" y="71628"/>
                  </a:lnTo>
                  <a:lnTo>
                    <a:pt x="110839" y="74544"/>
                  </a:lnTo>
                  <a:lnTo>
                    <a:pt x="105156" y="112776"/>
                  </a:lnTo>
                  <a:close/>
                </a:path>
                <a:path w="765175" h="172720">
                  <a:moveTo>
                    <a:pt x="110839" y="74544"/>
                  </a:moveTo>
                  <a:lnTo>
                    <a:pt x="91440" y="71628"/>
                  </a:lnTo>
                  <a:lnTo>
                    <a:pt x="97536" y="33528"/>
                  </a:lnTo>
                  <a:lnTo>
                    <a:pt x="116511" y="36387"/>
                  </a:lnTo>
                  <a:lnTo>
                    <a:pt x="110839" y="74544"/>
                  </a:lnTo>
                  <a:close/>
                </a:path>
                <a:path w="765175" h="172720">
                  <a:moveTo>
                    <a:pt x="116511" y="36387"/>
                  </a:moveTo>
                  <a:lnTo>
                    <a:pt x="97536" y="33528"/>
                  </a:lnTo>
                  <a:lnTo>
                    <a:pt x="116936" y="33528"/>
                  </a:lnTo>
                  <a:lnTo>
                    <a:pt x="116511" y="36387"/>
                  </a:lnTo>
                  <a:close/>
                </a:path>
                <a:path w="765175" h="172720">
                  <a:moveTo>
                    <a:pt x="760476" y="172212"/>
                  </a:moveTo>
                  <a:lnTo>
                    <a:pt x="110839" y="74544"/>
                  </a:lnTo>
                  <a:lnTo>
                    <a:pt x="116511" y="36387"/>
                  </a:lnTo>
                  <a:lnTo>
                    <a:pt x="765048" y="134112"/>
                  </a:lnTo>
                  <a:lnTo>
                    <a:pt x="760476" y="172212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0" y="1920239"/>
              <a:ext cx="698500" cy="4407535"/>
            </a:xfrm>
            <a:custGeom>
              <a:avLst/>
              <a:gdLst/>
              <a:ahLst/>
              <a:cxnLst/>
              <a:rect l="l" t="t" r="r" b="b"/>
              <a:pathLst>
                <a:path w="698500" h="4407535">
                  <a:moveTo>
                    <a:pt x="38100" y="4407408"/>
                  </a:moveTo>
                  <a:lnTo>
                    <a:pt x="0" y="4402836"/>
                  </a:lnTo>
                  <a:lnTo>
                    <a:pt x="659891" y="0"/>
                  </a:lnTo>
                  <a:lnTo>
                    <a:pt x="697991" y="4572"/>
                  </a:lnTo>
                  <a:lnTo>
                    <a:pt x="38100" y="44074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957828" y="3105911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59080" y="466344"/>
                  </a:moveTo>
                  <a:lnTo>
                    <a:pt x="210312" y="466344"/>
                  </a:lnTo>
                  <a:lnTo>
                    <a:pt x="199644" y="464820"/>
                  </a:lnTo>
                  <a:lnTo>
                    <a:pt x="187452" y="463296"/>
                  </a:lnTo>
                  <a:lnTo>
                    <a:pt x="143256" y="449580"/>
                  </a:lnTo>
                  <a:lnTo>
                    <a:pt x="103632" y="428244"/>
                  </a:lnTo>
                  <a:lnTo>
                    <a:pt x="68580" y="399288"/>
                  </a:lnTo>
                  <a:lnTo>
                    <a:pt x="41148" y="364236"/>
                  </a:lnTo>
                  <a:lnTo>
                    <a:pt x="18288" y="324612"/>
                  </a:lnTo>
                  <a:lnTo>
                    <a:pt x="6096" y="280416"/>
                  </a:lnTo>
                  <a:lnTo>
                    <a:pt x="3048" y="269748"/>
                  </a:lnTo>
                  <a:lnTo>
                    <a:pt x="1524" y="257556"/>
                  </a:lnTo>
                  <a:lnTo>
                    <a:pt x="1524" y="245364"/>
                  </a:lnTo>
                  <a:lnTo>
                    <a:pt x="0" y="233172"/>
                  </a:lnTo>
                  <a:lnTo>
                    <a:pt x="1524" y="220980"/>
                  </a:lnTo>
                  <a:lnTo>
                    <a:pt x="1524" y="210312"/>
                  </a:lnTo>
                  <a:lnTo>
                    <a:pt x="4572" y="185928"/>
                  </a:lnTo>
                  <a:lnTo>
                    <a:pt x="18288" y="143256"/>
                  </a:lnTo>
                  <a:lnTo>
                    <a:pt x="39624" y="102108"/>
                  </a:lnTo>
                  <a:lnTo>
                    <a:pt x="68580" y="68580"/>
                  </a:lnTo>
                  <a:lnTo>
                    <a:pt x="103632" y="39624"/>
                  </a:lnTo>
                  <a:lnTo>
                    <a:pt x="143256" y="18288"/>
                  </a:lnTo>
                  <a:lnTo>
                    <a:pt x="187452" y="4572"/>
                  </a:lnTo>
                  <a:lnTo>
                    <a:pt x="198120" y="1524"/>
                  </a:lnTo>
                  <a:lnTo>
                    <a:pt x="210312" y="0"/>
                  </a:lnTo>
                  <a:lnTo>
                    <a:pt x="259080" y="0"/>
                  </a:lnTo>
                  <a:lnTo>
                    <a:pt x="269748" y="1524"/>
                  </a:lnTo>
                  <a:lnTo>
                    <a:pt x="281940" y="4572"/>
                  </a:lnTo>
                  <a:lnTo>
                    <a:pt x="303276" y="9144"/>
                  </a:lnTo>
                  <a:lnTo>
                    <a:pt x="222504" y="9144"/>
                  </a:lnTo>
                  <a:lnTo>
                    <a:pt x="211836" y="10668"/>
                  </a:lnTo>
                  <a:lnTo>
                    <a:pt x="201168" y="10668"/>
                  </a:lnTo>
                  <a:lnTo>
                    <a:pt x="188976" y="13716"/>
                  </a:lnTo>
                  <a:lnTo>
                    <a:pt x="167640" y="18288"/>
                  </a:lnTo>
                  <a:lnTo>
                    <a:pt x="147828" y="25908"/>
                  </a:lnTo>
                  <a:lnTo>
                    <a:pt x="109728" y="47244"/>
                  </a:lnTo>
                  <a:lnTo>
                    <a:pt x="60960" y="89916"/>
                  </a:lnTo>
                  <a:lnTo>
                    <a:pt x="36576" y="126492"/>
                  </a:lnTo>
                  <a:lnTo>
                    <a:pt x="19812" y="166116"/>
                  </a:lnTo>
                  <a:lnTo>
                    <a:pt x="15240" y="187452"/>
                  </a:lnTo>
                  <a:lnTo>
                    <a:pt x="12192" y="199644"/>
                  </a:lnTo>
                  <a:lnTo>
                    <a:pt x="10668" y="210312"/>
                  </a:lnTo>
                  <a:lnTo>
                    <a:pt x="10668" y="256032"/>
                  </a:lnTo>
                  <a:lnTo>
                    <a:pt x="12192" y="266700"/>
                  </a:lnTo>
                  <a:lnTo>
                    <a:pt x="15240" y="278892"/>
                  </a:lnTo>
                  <a:lnTo>
                    <a:pt x="19812" y="300228"/>
                  </a:lnTo>
                  <a:lnTo>
                    <a:pt x="36576" y="339852"/>
                  </a:lnTo>
                  <a:lnTo>
                    <a:pt x="60960" y="376428"/>
                  </a:lnTo>
                  <a:lnTo>
                    <a:pt x="91440" y="406908"/>
                  </a:lnTo>
                  <a:lnTo>
                    <a:pt x="128016" y="431292"/>
                  </a:lnTo>
                  <a:lnTo>
                    <a:pt x="167640" y="448056"/>
                  </a:lnTo>
                  <a:lnTo>
                    <a:pt x="188976" y="452628"/>
                  </a:lnTo>
                  <a:lnTo>
                    <a:pt x="199644" y="455676"/>
                  </a:lnTo>
                  <a:lnTo>
                    <a:pt x="211836" y="457200"/>
                  </a:lnTo>
                  <a:lnTo>
                    <a:pt x="304800" y="457200"/>
                  </a:lnTo>
                  <a:lnTo>
                    <a:pt x="281940" y="461772"/>
                  </a:lnTo>
                  <a:lnTo>
                    <a:pt x="269748" y="464820"/>
                  </a:lnTo>
                  <a:lnTo>
                    <a:pt x="259080" y="466344"/>
                  </a:lnTo>
                  <a:close/>
                </a:path>
                <a:path w="467995" h="467995">
                  <a:moveTo>
                    <a:pt x="304800" y="457200"/>
                  </a:moveTo>
                  <a:lnTo>
                    <a:pt x="257556" y="457200"/>
                  </a:lnTo>
                  <a:lnTo>
                    <a:pt x="268224" y="455676"/>
                  </a:lnTo>
                  <a:lnTo>
                    <a:pt x="278892" y="452628"/>
                  </a:lnTo>
                  <a:lnTo>
                    <a:pt x="321564" y="440436"/>
                  </a:lnTo>
                  <a:lnTo>
                    <a:pt x="359664" y="419100"/>
                  </a:lnTo>
                  <a:lnTo>
                    <a:pt x="393192" y="391668"/>
                  </a:lnTo>
                  <a:lnTo>
                    <a:pt x="420624" y="359664"/>
                  </a:lnTo>
                  <a:lnTo>
                    <a:pt x="431292" y="339852"/>
                  </a:lnTo>
                  <a:lnTo>
                    <a:pt x="441960" y="321564"/>
                  </a:lnTo>
                  <a:lnTo>
                    <a:pt x="449580" y="300228"/>
                  </a:lnTo>
                  <a:lnTo>
                    <a:pt x="454152" y="278892"/>
                  </a:lnTo>
                  <a:lnTo>
                    <a:pt x="455676" y="268224"/>
                  </a:lnTo>
                  <a:lnTo>
                    <a:pt x="457200" y="256032"/>
                  </a:lnTo>
                  <a:lnTo>
                    <a:pt x="458724" y="245364"/>
                  </a:lnTo>
                  <a:lnTo>
                    <a:pt x="458724" y="222504"/>
                  </a:lnTo>
                  <a:lnTo>
                    <a:pt x="457200" y="210312"/>
                  </a:lnTo>
                  <a:lnTo>
                    <a:pt x="449580" y="166116"/>
                  </a:lnTo>
                  <a:lnTo>
                    <a:pt x="431292" y="126492"/>
                  </a:lnTo>
                  <a:lnTo>
                    <a:pt x="408432" y="91440"/>
                  </a:lnTo>
                  <a:lnTo>
                    <a:pt x="377952" y="60960"/>
                  </a:lnTo>
                  <a:lnTo>
                    <a:pt x="341376" y="36576"/>
                  </a:lnTo>
                  <a:lnTo>
                    <a:pt x="301752" y="18288"/>
                  </a:lnTo>
                  <a:lnTo>
                    <a:pt x="268224" y="12192"/>
                  </a:lnTo>
                  <a:lnTo>
                    <a:pt x="246888" y="9144"/>
                  </a:lnTo>
                  <a:lnTo>
                    <a:pt x="303276" y="9144"/>
                  </a:lnTo>
                  <a:lnTo>
                    <a:pt x="326136" y="18288"/>
                  </a:lnTo>
                  <a:lnTo>
                    <a:pt x="365760" y="39624"/>
                  </a:lnTo>
                  <a:lnTo>
                    <a:pt x="399288" y="67056"/>
                  </a:lnTo>
                  <a:lnTo>
                    <a:pt x="428244" y="102108"/>
                  </a:lnTo>
                  <a:lnTo>
                    <a:pt x="449580" y="141732"/>
                  </a:lnTo>
                  <a:lnTo>
                    <a:pt x="463296" y="185928"/>
                  </a:lnTo>
                  <a:lnTo>
                    <a:pt x="467868" y="208788"/>
                  </a:lnTo>
                  <a:lnTo>
                    <a:pt x="467868" y="257556"/>
                  </a:lnTo>
                  <a:lnTo>
                    <a:pt x="466344" y="268224"/>
                  </a:lnTo>
                  <a:lnTo>
                    <a:pt x="463296" y="280416"/>
                  </a:lnTo>
                  <a:lnTo>
                    <a:pt x="458724" y="303276"/>
                  </a:lnTo>
                  <a:lnTo>
                    <a:pt x="440436" y="344424"/>
                  </a:lnTo>
                  <a:lnTo>
                    <a:pt x="414528" y="382524"/>
                  </a:lnTo>
                  <a:lnTo>
                    <a:pt x="384048" y="414528"/>
                  </a:lnTo>
                  <a:lnTo>
                    <a:pt x="345948" y="438912"/>
                  </a:lnTo>
                  <a:lnTo>
                    <a:pt x="326136" y="449580"/>
                  </a:lnTo>
                  <a:lnTo>
                    <a:pt x="304800" y="457200"/>
                  </a:lnTo>
                  <a:close/>
                </a:path>
                <a:path w="467995" h="467995">
                  <a:moveTo>
                    <a:pt x="234696" y="467868"/>
                  </a:moveTo>
                  <a:lnTo>
                    <a:pt x="222504" y="466344"/>
                  </a:lnTo>
                  <a:lnTo>
                    <a:pt x="246888" y="466344"/>
                  </a:lnTo>
                  <a:lnTo>
                    <a:pt x="234696" y="467868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4114800" y="3290315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2555" y="3461003"/>
              <a:ext cx="257175" cy="425450"/>
            </a:xfrm>
            <a:custGeom>
              <a:avLst/>
              <a:gdLst/>
              <a:ahLst/>
              <a:cxnLst/>
              <a:rect l="l" t="t" r="r" b="b"/>
              <a:pathLst>
                <a:path w="257175" h="425450">
                  <a:moveTo>
                    <a:pt x="25050" y="256460"/>
                  </a:moveTo>
                  <a:lnTo>
                    <a:pt x="14144" y="252984"/>
                  </a:lnTo>
                  <a:lnTo>
                    <a:pt x="5619" y="245506"/>
                  </a:lnTo>
                  <a:lnTo>
                    <a:pt x="809" y="235458"/>
                  </a:lnTo>
                  <a:lnTo>
                    <a:pt x="0" y="224266"/>
                  </a:lnTo>
                  <a:lnTo>
                    <a:pt x="3476" y="213360"/>
                  </a:lnTo>
                  <a:lnTo>
                    <a:pt x="128444" y="0"/>
                  </a:lnTo>
                  <a:lnTo>
                    <a:pt x="161471" y="56388"/>
                  </a:lnTo>
                  <a:lnTo>
                    <a:pt x="101012" y="56388"/>
                  </a:lnTo>
                  <a:lnTo>
                    <a:pt x="101012" y="160910"/>
                  </a:lnTo>
                  <a:lnTo>
                    <a:pt x="53768" y="242316"/>
                  </a:lnTo>
                  <a:lnTo>
                    <a:pt x="46291" y="250840"/>
                  </a:lnTo>
                  <a:lnTo>
                    <a:pt x="36242" y="255651"/>
                  </a:lnTo>
                  <a:lnTo>
                    <a:pt x="25050" y="256460"/>
                  </a:lnTo>
                  <a:close/>
                </a:path>
                <a:path w="257175" h="425450">
                  <a:moveTo>
                    <a:pt x="101012" y="160910"/>
                  </a:moveTo>
                  <a:lnTo>
                    <a:pt x="101012" y="56388"/>
                  </a:lnTo>
                  <a:lnTo>
                    <a:pt x="157400" y="56388"/>
                  </a:lnTo>
                  <a:lnTo>
                    <a:pt x="157400" y="71628"/>
                  </a:lnTo>
                  <a:lnTo>
                    <a:pt x="104060" y="71628"/>
                  </a:lnTo>
                  <a:lnTo>
                    <a:pt x="128630" y="113322"/>
                  </a:lnTo>
                  <a:lnTo>
                    <a:pt x="101012" y="160910"/>
                  </a:lnTo>
                  <a:close/>
                </a:path>
                <a:path w="257175" h="425450">
                  <a:moveTo>
                    <a:pt x="232076" y="256460"/>
                  </a:moveTo>
                  <a:lnTo>
                    <a:pt x="221408" y="255651"/>
                  </a:lnTo>
                  <a:lnTo>
                    <a:pt x="211883" y="250840"/>
                  </a:lnTo>
                  <a:lnTo>
                    <a:pt x="204644" y="242316"/>
                  </a:lnTo>
                  <a:lnTo>
                    <a:pt x="157400" y="162144"/>
                  </a:lnTo>
                  <a:lnTo>
                    <a:pt x="157400" y="56388"/>
                  </a:lnTo>
                  <a:lnTo>
                    <a:pt x="161471" y="56388"/>
                  </a:lnTo>
                  <a:lnTo>
                    <a:pt x="253412" y="213360"/>
                  </a:lnTo>
                  <a:lnTo>
                    <a:pt x="256889" y="224266"/>
                  </a:lnTo>
                  <a:lnTo>
                    <a:pt x="256079" y="235458"/>
                  </a:lnTo>
                  <a:lnTo>
                    <a:pt x="251269" y="245506"/>
                  </a:lnTo>
                  <a:lnTo>
                    <a:pt x="242744" y="252984"/>
                  </a:lnTo>
                  <a:lnTo>
                    <a:pt x="232076" y="256460"/>
                  </a:lnTo>
                  <a:close/>
                </a:path>
                <a:path w="257175" h="425450">
                  <a:moveTo>
                    <a:pt x="128630" y="113322"/>
                  </a:moveTo>
                  <a:lnTo>
                    <a:pt x="104060" y="71628"/>
                  </a:lnTo>
                  <a:lnTo>
                    <a:pt x="152828" y="71628"/>
                  </a:lnTo>
                  <a:lnTo>
                    <a:pt x="128630" y="113322"/>
                  </a:lnTo>
                  <a:close/>
                </a:path>
                <a:path w="257175" h="425450">
                  <a:moveTo>
                    <a:pt x="157400" y="162144"/>
                  </a:moveTo>
                  <a:lnTo>
                    <a:pt x="128630" y="113322"/>
                  </a:lnTo>
                  <a:lnTo>
                    <a:pt x="152828" y="71628"/>
                  </a:lnTo>
                  <a:lnTo>
                    <a:pt x="157400" y="71628"/>
                  </a:lnTo>
                  <a:lnTo>
                    <a:pt x="157400" y="162144"/>
                  </a:lnTo>
                  <a:close/>
                </a:path>
                <a:path w="257175" h="425450">
                  <a:moveTo>
                    <a:pt x="157400" y="425196"/>
                  </a:moveTo>
                  <a:lnTo>
                    <a:pt x="101012" y="425196"/>
                  </a:lnTo>
                  <a:lnTo>
                    <a:pt x="101012" y="160910"/>
                  </a:lnTo>
                  <a:lnTo>
                    <a:pt x="128630" y="113322"/>
                  </a:lnTo>
                  <a:lnTo>
                    <a:pt x="157400" y="162144"/>
                  </a:lnTo>
                  <a:lnTo>
                    <a:pt x="157400" y="425196"/>
                  </a:lnTo>
                  <a:close/>
                </a:path>
              </a:pathLst>
            </a:custGeom>
            <a:solidFill>
              <a:srgbClr val="702F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624392" y="4875422"/>
            <a:ext cx="7513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66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4899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Recall:</a:t>
            </a:r>
            <a:r>
              <a:rPr spc="-25" dirty="0"/>
              <a:t> </a:t>
            </a:r>
            <a:r>
              <a:rPr spc="-5" dirty="0"/>
              <a:t>Linear</a:t>
            </a:r>
            <a:r>
              <a:rPr spc="-20" dirty="0"/>
              <a:t> </a:t>
            </a:r>
            <a:r>
              <a:rPr spc="-15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39" y="4079296"/>
            <a:ext cx="4985385" cy="21996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–</a:t>
            </a:r>
            <a:r>
              <a:rPr sz="2400" spc="2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sgn(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b)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sgn(b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5" dirty="0">
                <a:solidFill>
                  <a:srgbClr val="333333"/>
                </a:solidFill>
                <a:latin typeface="Symbol"/>
                <a:cs typeface="Symbol"/>
              </a:rPr>
              <a:t>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247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–</a:t>
            </a:r>
            <a:r>
              <a:rPr sz="2400" spc="2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¸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–</a:t>
            </a:r>
            <a:r>
              <a:rPr sz="2400" spc="2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26041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&lt;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-1</a:t>
            </a:r>
            <a:endParaRPr sz="24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1555"/>
              </a:spcBef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called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bias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0308" y="3729338"/>
            <a:ext cx="7373620" cy="2845435"/>
            <a:chOff x="590308" y="3729338"/>
            <a:chExt cx="7373620" cy="2845435"/>
          </a:xfrm>
        </p:grpSpPr>
        <p:sp>
          <p:nvSpPr>
            <p:cNvPr id="5" name="object 5"/>
            <p:cNvSpPr/>
            <p:nvPr/>
          </p:nvSpPr>
          <p:spPr>
            <a:xfrm>
              <a:off x="590308" y="3889095"/>
              <a:ext cx="7373620" cy="2685415"/>
            </a:xfrm>
            <a:custGeom>
              <a:avLst/>
              <a:gdLst/>
              <a:ahLst/>
              <a:cxnLst/>
              <a:rect l="l" t="t" r="r" b="b"/>
              <a:pathLst>
                <a:path w="7373620" h="2685415">
                  <a:moveTo>
                    <a:pt x="7373061" y="0"/>
                  </a:moveTo>
                  <a:lnTo>
                    <a:pt x="0" y="0"/>
                  </a:lnTo>
                  <a:lnTo>
                    <a:pt x="0" y="2685326"/>
                  </a:lnTo>
                  <a:lnTo>
                    <a:pt x="7373061" y="2685326"/>
                  </a:lnTo>
                  <a:lnTo>
                    <a:pt x="7373061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0108" y="4641768"/>
              <a:ext cx="568325" cy="568325"/>
            </a:xfrm>
            <a:custGeom>
              <a:avLst/>
              <a:gdLst/>
              <a:ahLst/>
              <a:cxnLst/>
              <a:rect l="l" t="t" r="r" b="b"/>
              <a:pathLst>
                <a:path w="568325" h="568325">
                  <a:moveTo>
                    <a:pt x="0" y="284117"/>
                  </a:moveTo>
                  <a:lnTo>
                    <a:pt x="3718" y="238032"/>
                  </a:lnTo>
                  <a:lnTo>
                    <a:pt x="14484" y="194314"/>
                  </a:lnTo>
                  <a:lnTo>
                    <a:pt x="31712" y="153549"/>
                  </a:lnTo>
                  <a:lnTo>
                    <a:pt x="54818" y="116321"/>
                  </a:lnTo>
                  <a:lnTo>
                    <a:pt x="83216" y="83216"/>
                  </a:lnTo>
                  <a:lnTo>
                    <a:pt x="116321" y="54818"/>
                  </a:lnTo>
                  <a:lnTo>
                    <a:pt x="153549" y="31712"/>
                  </a:lnTo>
                  <a:lnTo>
                    <a:pt x="194314" y="14484"/>
                  </a:lnTo>
                  <a:lnTo>
                    <a:pt x="238032" y="3718"/>
                  </a:lnTo>
                  <a:lnTo>
                    <a:pt x="284117" y="0"/>
                  </a:lnTo>
                  <a:lnTo>
                    <a:pt x="330202" y="3718"/>
                  </a:lnTo>
                  <a:lnTo>
                    <a:pt x="373920" y="14484"/>
                  </a:lnTo>
                  <a:lnTo>
                    <a:pt x="414685" y="31712"/>
                  </a:lnTo>
                  <a:lnTo>
                    <a:pt x="451913" y="54818"/>
                  </a:lnTo>
                  <a:lnTo>
                    <a:pt x="485018" y="83216"/>
                  </a:lnTo>
                  <a:lnTo>
                    <a:pt x="513416" y="116321"/>
                  </a:lnTo>
                  <a:lnTo>
                    <a:pt x="536522" y="153549"/>
                  </a:lnTo>
                  <a:lnTo>
                    <a:pt x="553750" y="194314"/>
                  </a:lnTo>
                  <a:lnTo>
                    <a:pt x="564516" y="238032"/>
                  </a:lnTo>
                  <a:lnTo>
                    <a:pt x="568235" y="284117"/>
                  </a:lnTo>
                  <a:lnTo>
                    <a:pt x="564516" y="330202"/>
                  </a:lnTo>
                  <a:lnTo>
                    <a:pt x="553750" y="373920"/>
                  </a:lnTo>
                  <a:lnTo>
                    <a:pt x="536522" y="414685"/>
                  </a:lnTo>
                  <a:lnTo>
                    <a:pt x="513416" y="451913"/>
                  </a:lnTo>
                  <a:lnTo>
                    <a:pt x="485018" y="485018"/>
                  </a:lnTo>
                  <a:lnTo>
                    <a:pt x="451913" y="513416"/>
                  </a:lnTo>
                  <a:lnTo>
                    <a:pt x="414685" y="536522"/>
                  </a:lnTo>
                  <a:lnTo>
                    <a:pt x="373920" y="553750"/>
                  </a:lnTo>
                  <a:lnTo>
                    <a:pt x="330202" y="564516"/>
                  </a:lnTo>
                  <a:lnTo>
                    <a:pt x="284117" y="568235"/>
                  </a:lnTo>
                  <a:lnTo>
                    <a:pt x="238032" y="564516"/>
                  </a:lnTo>
                  <a:lnTo>
                    <a:pt x="194314" y="553750"/>
                  </a:lnTo>
                  <a:lnTo>
                    <a:pt x="153549" y="536522"/>
                  </a:lnTo>
                  <a:lnTo>
                    <a:pt x="116321" y="513416"/>
                  </a:lnTo>
                  <a:lnTo>
                    <a:pt x="83216" y="485018"/>
                  </a:lnTo>
                  <a:lnTo>
                    <a:pt x="54818" y="451913"/>
                  </a:lnTo>
                  <a:lnTo>
                    <a:pt x="31712" y="414685"/>
                  </a:lnTo>
                  <a:lnTo>
                    <a:pt x="14484" y="373920"/>
                  </a:lnTo>
                  <a:lnTo>
                    <a:pt x="3718" y="330202"/>
                  </a:lnTo>
                  <a:lnTo>
                    <a:pt x="0" y="284117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80108" y="3742038"/>
              <a:ext cx="568325" cy="568325"/>
            </a:xfrm>
            <a:custGeom>
              <a:avLst/>
              <a:gdLst/>
              <a:ahLst/>
              <a:cxnLst/>
              <a:rect l="l" t="t" r="r" b="b"/>
              <a:pathLst>
                <a:path w="568325" h="568325">
                  <a:moveTo>
                    <a:pt x="284116" y="0"/>
                  </a:moveTo>
                  <a:lnTo>
                    <a:pt x="238031" y="3718"/>
                  </a:lnTo>
                  <a:lnTo>
                    <a:pt x="194313" y="14484"/>
                  </a:lnTo>
                  <a:lnTo>
                    <a:pt x="153548" y="31712"/>
                  </a:lnTo>
                  <a:lnTo>
                    <a:pt x="116321" y="54817"/>
                  </a:lnTo>
                  <a:lnTo>
                    <a:pt x="83215" y="83215"/>
                  </a:lnTo>
                  <a:lnTo>
                    <a:pt x="54817" y="116321"/>
                  </a:lnTo>
                  <a:lnTo>
                    <a:pt x="31712" y="153548"/>
                  </a:lnTo>
                  <a:lnTo>
                    <a:pt x="14484" y="194313"/>
                  </a:lnTo>
                  <a:lnTo>
                    <a:pt x="3718" y="238031"/>
                  </a:lnTo>
                  <a:lnTo>
                    <a:pt x="0" y="284116"/>
                  </a:lnTo>
                  <a:lnTo>
                    <a:pt x="3718" y="330202"/>
                  </a:lnTo>
                  <a:lnTo>
                    <a:pt x="14484" y="373919"/>
                  </a:lnTo>
                  <a:lnTo>
                    <a:pt x="31712" y="414685"/>
                  </a:lnTo>
                  <a:lnTo>
                    <a:pt x="54817" y="451913"/>
                  </a:lnTo>
                  <a:lnTo>
                    <a:pt x="83215" y="485018"/>
                  </a:lnTo>
                  <a:lnTo>
                    <a:pt x="116321" y="513416"/>
                  </a:lnTo>
                  <a:lnTo>
                    <a:pt x="153548" y="536521"/>
                  </a:lnTo>
                  <a:lnTo>
                    <a:pt x="194313" y="553750"/>
                  </a:lnTo>
                  <a:lnTo>
                    <a:pt x="238031" y="564516"/>
                  </a:lnTo>
                  <a:lnTo>
                    <a:pt x="284116" y="568234"/>
                  </a:lnTo>
                  <a:lnTo>
                    <a:pt x="330202" y="564516"/>
                  </a:lnTo>
                  <a:lnTo>
                    <a:pt x="373919" y="553750"/>
                  </a:lnTo>
                  <a:lnTo>
                    <a:pt x="414685" y="536521"/>
                  </a:lnTo>
                  <a:lnTo>
                    <a:pt x="451913" y="513416"/>
                  </a:lnTo>
                  <a:lnTo>
                    <a:pt x="485018" y="485018"/>
                  </a:lnTo>
                  <a:lnTo>
                    <a:pt x="513416" y="451913"/>
                  </a:lnTo>
                  <a:lnTo>
                    <a:pt x="536521" y="414685"/>
                  </a:lnTo>
                  <a:lnTo>
                    <a:pt x="553750" y="373919"/>
                  </a:lnTo>
                  <a:lnTo>
                    <a:pt x="564516" y="330202"/>
                  </a:lnTo>
                  <a:lnTo>
                    <a:pt x="568234" y="284116"/>
                  </a:lnTo>
                  <a:lnTo>
                    <a:pt x="564516" y="238031"/>
                  </a:lnTo>
                  <a:lnTo>
                    <a:pt x="553750" y="194313"/>
                  </a:lnTo>
                  <a:lnTo>
                    <a:pt x="536521" y="153548"/>
                  </a:lnTo>
                  <a:lnTo>
                    <a:pt x="513416" y="116321"/>
                  </a:lnTo>
                  <a:lnTo>
                    <a:pt x="485018" y="83215"/>
                  </a:lnTo>
                  <a:lnTo>
                    <a:pt x="451913" y="54817"/>
                  </a:lnTo>
                  <a:lnTo>
                    <a:pt x="414685" y="31712"/>
                  </a:lnTo>
                  <a:lnTo>
                    <a:pt x="373919" y="14484"/>
                  </a:lnTo>
                  <a:lnTo>
                    <a:pt x="330202" y="3718"/>
                  </a:lnTo>
                  <a:lnTo>
                    <a:pt x="28411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0108" y="3742038"/>
              <a:ext cx="568325" cy="568325"/>
            </a:xfrm>
            <a:custGeom>
              <a:avLst/>
              <a:gdLst/>
              <a:ahLst/>
              <a:cxnLst/>
              <a:rect l="l" t="t" r="r" b="b"/>
              <a:pathLst>
                <a:path w="568325" h="568325">
                  <a:moveTo>
                    <a:pt x="0" y="284117"/>
                  </a:moveTo>
                  <a:lnTo>
                    <a:pt x="3718" y="238032"/>
                  </a:lnTo>
                  <a:lnTo>
                    <a:pt x="14484" y="194314"/>
                  </a:lnTo>
                  <a:lnTo>
                    <a:pt x="31712" y="153549"/>
                  </a:lnTo>
                  <a:lnTo>
                    <a:pt x="54818" y="116321"/>
                  </a:lnTo>
                  <a:lnTo>
                    <a:pt x="83216" y="83216"/>
                  </a:lnTo>
                  <a:lnTo>
                    <a:pt x="116321" y="54818"/>
                  </a:lnTo>
                  <a:lnTo>
                    <a:pt x="153549" y="31712"/>
                  </a:lnTo>
                  <a:lnTo>
                    <a:pt x="194314" y="14484"/>
                  </a:lnTo>
                  <a:lnTo>
                    <a:pt x="238032" y="3718"/>
                  </a:lnTo>
                  <a:lnTo>
                    <a:pt x="284117" y="0"/>
                  </a:lnTo>
                  <a:lnTo>
                    <a:pt x="330202" y="3718"/>
                  </a:lnTo>
                  <a:lnTo>
                    <a:pt x="373920" y="14484"/>
                  </a:lnTo>
                  <a:lnTo>
                    <a:pt x="414685" y="31712"/>
                  </a:lnTo>
                  <a:lnTo>
                    <a:pt x="451913" y="54818"/>
                  </a:lnTo>
                  <a:lnTo>
                    <a:pt x="485018" y="83216"/>
                  </a:lnTo>
                  <a:lnTo>
                    <a:pt x="513416" y="116321"/>
                  </a:lnTo>
                  <a:lnTo>
                    <a:pt x="536522" y="153549"/>
                  </a:lnTo>
                  <a:lnTo>
                    <a:pt x="553750" y="194314"/>
                  </a:lnTo>
                  <a:lnTo>
                    <a:pt x="564516" y="238032"/>
                  </a:lnTo>
                  <a:lnTo>
                    <a:pt x="568235" y="284117"/>
                  </a:lnTo>
                  <a:lnTo>
                    <a:pt x="564516" y="330202"/>
                  </a:lnTo>
                  <a:lnTo>
                    <a:pt x="553750" y="373920"/>
                  </a:lnTo>
                  <a:lnTo>
                    <a:pt x="536522" y="414685"/>
                  </a:lnTo>
                  <a:lnTo>
                    <a:pt x="513416" y="451913"/>
                  </a:lnTo>
                  <a:lnTo>
                    <a:pt x="485018" y="485018"/>
                  </a:lnTo>
                  <a:lnTo>
                    <a:pt x="451913" y="513416"/>
                  </a:lnTo>
                  <a:lnTo>
                    <a:pt x="414685" y="536522"/>
                  </a:lnTo>
                  <a:lnTo>
                    <a:pt x="373920" y="553750"/>
                  </a:lnTo>
                  <a:lnTo>
                    <a:pt x="330202" y="564516"/>
                  </a:lnTo>
                  <a:lnTo>
                    <a:pt x="284117" y="568235"/>
                  </a:lnTo>
                  <a:lnTo>
                    <a:pt x="238032" y="564516"/>
                  </a:lnTo>
                  <a:lnTo>
                    <a:pt x="194314" y="553750"/>
                  </a:lnTo>
                  <a:lnTo>
                    <a:pt x="153549" y="536522"/>
                  </a:lnTo>
                  <a:lnTo>
                    <a:pt x="116321" y="513416"/>
                  </a:lnTo>
                  <a:lnTo>
                    <a:pt x="83216" y="485018"/>
                  </a:lnTo>
                  <a:lnTo>
                    <a:pt x="54818" y="451913"/>
                  </a:lnTo>
                  <a:lnTo>
                    <a:pt x="31712" y="414685"/>
                  </a:lnTo>
                  <a:lnTo>
                    <a:pt x="14484" y="373920"/>
                  </a:lnTo>
                  <a:lnTo>
                    <a:pt x="3718" y="330202"/>
                  </a:lnTo>
                  <a:lnTo>
                    <a:pt x="0" y="284117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5940" y="1538393"/>
            <a:ext cx="7804784" cy="35242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Input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dimensional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vector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label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mbria Math"/>
                <a:cs typeface="Cambria Math"/>
              </a:rPr>
              <a:t>∈</a:t>
            </a:r>
            <a:r>
              <a:rPr sz="2400" spc="5" dirty="0">
                <a:solidFill>
                  <a:srgbClr val="33333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{-1,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1}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3250">
              <a:latin typeface="Calibri"/>
              <a:cs typeface="Calibri"/>
            </a:endParaRPr>
          </a:p>
          <a:p>
            <a:pPr marL="355600" marR="5080" indent="-342900">
              <a:lnSpc>
                <a:spcPct val="100699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3366CC"/>
                </a:solidFill>
                <a:latin typeface="Calibri"/>
                <a:cs typeface="Calibri"/>
              </a:rPr>
              <a:t>Linear </a:t>
            </a:r>
            <a:r>
              <a:rPr sz="2400" i="1" dirty="0">
                <a:solidFill>
                  <a:srgbClr val="3366CC"/>
                </a:solidFill>
                <a:latin typeface="Calibri"/>
                <a:cs typeface="Calibri"/>
              </a:rPr>
              <a:t>Threshold </a:t>
            </a:r>
            <a:r>
              <a:rPr sz="2400" i="1" spc="-5" dirty="0">
                <a:solidFill>
                  <a:srgbClr val="3366CC"/>
                </a:solidFill>
                <a:latin typeface="Calibri"/>
                <a:cs typeface="Calibri"/>
              </a:rPr>
              <a:t>Units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(LTUs)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classify an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x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using the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classification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rule</a:t>
            </a:r>
            <a:endParaRPr sz="2400">
              <a:latin typeface="Calibri"/>
              <a:cs typeface="Calibri"/>
            </a:endParaRPr>
          </a:p>
          <a:p>
            <a:pPr marL="1101725" algn="ctr">
              <a:lnSpc>
                <a:spcPct val="100000"/>
              </a:lnSpc>
              <a:spcBef>
                <a:spcPts val="1585"/>
              </a:spcBef>
            </a:pPr>
            <a:r>
              <a:rPr sz="1800" spc="-5" dirty="0">
                <a:solidFill>
                  <a:srgbClr val="333333"/>
                </a:solidFill>
                <a:latin typeface="Cambria Math"/>
                <a:cs typeface="Cambria Math"/>
              </a:rPr>
              <a:t>sgn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mbria Math"/>
              <a:cs typeface="Cambria Math"/>
            </a:endParaRPr>
          </a:p>
          <a:p>
            <a:pPr marL="1101090" algn="ctr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∑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92974" y="4279899"/>
            <a:ext cx="4414520" cy="1901825"/>
            <a:chOff x="2392974" y="4279899"/>
            <a:chExt cx="4414520" cy="19018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8832" y="5181599"/>
              <a:ext cx="2493432" cy="7408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62429" y="5210004"/>
              <a:ext cx="2402205" cy="645160"/>
            </a:xfrm>
            <a:custGeom>
              <a:avLst/>
              <a:gdLst/>
              <a:ahLst/>
              <a:cxnLst/>
              <a:rect l="l" t="t" r="r" b="b"/>
              <a:pathLst>
                <a:path w="2402204" h="645160">
                  <a:moveTo>
                    <a:pt x="0" y="645003"/>
                  </a:moveTo>
                  <a:lnTo>
                    <a:pt x="2401797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9967" y="5181599"/>
              <a:ext cx="1892300" cy="7408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62617" y="5210004"/>
              <a:ext cx="1802130" cy="645160"/>
            </a:xfrm>
            <a:custGeom>
              <a:avLst/>
              <a:gdLst/>
              <a:ahLst/>
              <a:cxnLst/>
              <a:rect l="l" t="t" r="r" b="b"/>
              <a:pathLst>
                <a:path w="1802129" h="645160">
                  <a:moveTo>
                    <a:pt x="0" y="645003"/>
                  </a:moveTo>
                  <a:lnTo>
                    <a:pt x="1801609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6867" y="5181599"/>
              <a:ext cx="1295400" cy="74083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62805" y="5210004"/>
              <a:ext cx="1201420" cy="645160"/>
            </a:xfrm>
            <a:custGeom>
              <a:avLst/>
              <a:gdLst/>
              <a:ahLst/>
              <a:cxnLst/>
              <a:rect l="l" t="t" r="r" b="b"/>
              <a:pathLst>
                <a:path w="1201420" h="645160">
                  <a:moveTo>
                    <a:pt x="0" y="645003"/>
                  </a:moveTo>
                  <a:lnTo>
                    <a:pt x="1201421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8000" y="5181599"/>
              <a:ext cx="694266" cy="74083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62993" y="5210004"/>
              <a:ext cx="601345" cy="645160"/>
            </a:xfrm>
            <a:custGeom>
              <a:avLst/>
              <a:gdLst/>
              <a:ahLst/>
              <a:cxnLst/>
              <a:rect l="l" t="t" r="r" b="b"/>
              <a:pathLst>
                <a:path w="601345" h="645160">
                  <a:moveTo>
                    <a:pt x="0" y="645003"/>
                  </a:moveTo>
                  <a:lnTo>
                    <a:pt x="601233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4900" y="5181600"/>
              <a:ext cx="97366" cy="7366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63180" y="5210004"/>
              <a:ext cx="1270" cy="645160"/>
            </a:xfrm>
            <a:custGeom>
              <a:avLst/>
              <a:gdLst/>
              <a:ahLst/>
              <a:cxnLst/>
              <a:rect l="l" t="t" r="r" b="b"/>
              <a:pathLst>
                <a:path w="1270" h="645160">
                  <a:moveTo>
                    <a:pt x="0" y="645003"/>
                  </a:moveTo>
                  <a:lnTo>
                    <a:pt x="1045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4900" y="5181599"/>
              <a:ext cx="694266" cy="74083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64225" y="5210004"/>
              <a:ext cx="599440" cy="645160"/>
            </a:xfrm>
            <a:custGeom>
              <a:avLst/>
              <a:gdLst/>
              <a:ahLst/>
              <a:cxnLst/>
              <a:rect l="l" t="t" r="r" b="b"/>
              <a:pathLst>
                <a:path w="599439" h="645160">
                  <a:moveTo>
                    <a:pt x="599143" y="64500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4900" y="5181599"/>
              <a:ext cx="1295400" cy="7408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64226" y="5210004"/>
              <a:ext cx="1199515" cy="645160"/>
            </a:xfrm>
            <a:custGeom>
              <a:avLst/>
              <a:gdLst/>
              <a:ahLst/>
              <a:cxnLst/>
              <a:rect l="l" t="t" r="r" b="b"/>
              <a:pathLst>
                <a:path w="1199514" h="645160">
                  <a:moveTo>
                    <a:pt x="1199331" y="64500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4900" y="5181599"/>
              <a:ext cx="1892300" cy="74083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964225" y="5210004"/>
              <a:ext cx="1799589" cy="645160"/>
            </a:xfrm>
            <a:custGeom>
              <a:avLst/>
              <a:gdLst/>
              <a:ahLst/>
              <a:cxnLst/>
              <a:rect l="l" t="t" r="r" b="b"/>
              <a:pathLst>
                <a:path w="1799590" h="645160">
                  <a:moveTo>
                    <a:pt x="1799520" y="64500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14900" y="4279899"/>
              <a:ext cx="97366" cy="4233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64226" y="4310272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4">
                  <a:moveTo>
                    <a:pt x="0" y="331496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5674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3" y="0"/>
                  </a:moveTo>
                  <a:lnTo>
                    <a:pt x="107207" y="7991"/>
                  </a:lnTo>
                  <a:lnTo>
                    <a:pt x="64176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6" y="283263"/>
                  </a:lnTo>
                  <a:lnTo>
                    <a:pt x="107207" y="305516"/>
                  </a:lnTo>
                  <a:lnTo>
                    <a:pt x="156753" y="313508"/>
                  </a:lnTo>
                  <a:lnTo>
                    <a:pt x="206300" y="305516"/>
                  </a:lnTo>
                  <a:lnTo>
                    <a:pt x="249330" y="283263"/>
                  </a:lnTo>
                  <a:lnTo>
                    <a:pt x="283263" y="249330"/>
                  </a:lnTo>
                  <a:lnTo>
                    <a:pt x="305516" y="206300"/>
                  </a:lnTo>
                  <a:lnTo>
                    <a:pt x="313508" y="156753"/>
                  </a:lnTo>
                  <a:lnTo>
                    <a:pt x="305516" y="107207"/>
                  </a:lnTo>
                  <a:lnTo>
                    <a:pt x="283263" y="64177"/>
                  </a:lnTo>
                  <a:lnTo>
                    <a:pt x="249330" y="30244"/>
                  </a:lnTo>
                  <a:lnTo>
                    <a:pt x="206300" y="7991"/>
                  </a:lnTo>
                  <a:lnTo>
                    <a:pt x="156753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05674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5861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05861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06049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06049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6237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06237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425712" y="5371249"/>
            <a:ext cx="2221230" cy="7791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R="81280" algn="r">
              <a:lnSpc>
                <a:spcPct val="100000"/>
              </a:lnSpc>
              <a:spcBef>
                <a:spcPts val="905"/>
              </a:spcBef>
              <a:tabLst>
                <a:tab pos="503555" algn="l"/>
                <a:tab pos="1010285" algn="l"/>
                <a:tab pos="1520190" algn="l"/>
              </a:tabLst>
            </a:pPr>
            <a:r>
              <a:rPr sz="1800" spc="-4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-60" baseline="-14957" dirty="0">
                <a:solidFill>
                  <a:srgbClr val="333333"/>
                </a:solidFill>
                <a:latin typeface="Cambria Math"/>
                <a:cs typeface="Cambria Math"/>
              </a:rPr>
              <a:t>1	</a:t>
            </a:r>
            <a:r>
              <a:rPr sz="1800" spc="7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104" baseline="-14957" dirty="0">
                <a:solidFill>
                  <a:srgbClr val="333333"/>
                </a:solidFill>
                <a:latin typeface="Cambria Math"/>
                <a:cs typeface="Cambria Math"/>
              </a:rPr>
              <a:t>(	</a:t>
            </a:r>
            <a:r>
              <a:rPr sz="1800" spc="7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104" baseline="-14957" dirty="0">
                <a:solidFill>
                  <a:srgbClr val="333333"/>
                </a:solidFill>
                <a:latin typeface="Cambria Math"/>
                <a:cs typeface="Cambria Math"/>
              </a:rPr>
              <a:t>)	</a:t>
            </a:r>
            <a:r>
              <a:rPr sz="1800" spc="35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52" baseline="-14957" dirty="0">
                <a:solidFill>
                  <a:srgbClr val="333333"/>
                </a:solidFill>
                <a:latin typeface="Cambria Math"/>
                <a:cs typeface="Cambria Math"/>
              </a:rPr>
              <a:t>*</a:t>
            </a:r>
            <a:endParaRPr sz="1950" baseline="-14957">
              <a:latin typeface="Cambria Math"/>
              <a:cs typeface="Cambria Math"/>
            </a:endParaRPr>
          </a:p>
          <a:p>
            <a:pPr marR="149225" algn="r">
              <a:lnSpc>
                <a:spcPct val="100000"/>
              </a:lnSpc>
              <a:spcBef>
                <a:spcPts val="805"/>
              </a:spcBef>
              <a:tabLst>
                <a:tab pos="596900" algn="l"/>
                <a:tab pos="1197610" algn="l"/>
                <a:tab pos="1797685" algn="l"/>
              </a:tabLst>
            </a:pPr>
            <a:r>
              <a:rPr sz="1800" spc="-1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-22" baseline="-14957" dirty="0">
                <a:solidFill>
                  <a:srgbClr val="333333"/>
                </a:solidFill>
                <a:latin typeface="Cambria Math"/>
                <a:cs typeface="Cambria Math"/>
              </a:rPr>
              <a:t>1	</a:t>
            </a:r>
            <a:r>
              <a:rPr sz="1800" spc="9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142" baseline="-14957" dirty="0">
                <a:solidFill>
                  <a:srgbClr val="333333"/>
                </a:solidFill>
                <a:latin typeface="Cambria Math"/>
                <a:cs typeface="Cambria Math"/>
              </a:rPr>
              <a:t>(	</a:t>
            </a:r>
            <a:r>
              <a:rPr sz="1800" spc="9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142" baseline="-14957" dirty="0">
                <a:solidFill>
                  <a:srgbClr val="333333"/>
                </a:solidFill>
                <a:latin typeface="Cambria Math"/>
                <a:cs typeface="Cambria Math"/>
              </a:rPr>
              <a:t>)	</a:t>
            </a:r>
            <a:r>
              <a:rPr sz="1800" spc="90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135" baseline="-14957" dirty="0">
                <a:solidFill>
                  <a:srgbClr val="333333"/>
                </a:solidFill>
                <a:latin typeface="Cambria Math"/>
                <a:cs typeface="Cambria Math"/>
              </a:rPr>
              <a:t>*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793725" y="5842307"/>
            <a:ext cx="1539875" cy="339090"/>
            <a:chOff x="4793725" y="5842307"/>
            <a:chExt cx="1539875" cy="339090"/>
          </a:xfrm>
        </p:grpSpPr>
        <p:sp>
          <p:nvSpPr>
            <p:cNvPr id="39" name="object 39"/>
            <p:cNvSpPr/>
            <p:nvPr/>
          </p:nvSpPr>
          <p:spPr>
            <a:xfrm>
              <a:off x="4806425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06425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06614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3" y="0"/>
                  </a:moveTo>
                  <a:lnTo>
                    <a:pt x="107207" y="7991"/>
                  </a:lnTo>
                  <a:lnTo>
                    <a:pt x="64176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6" y="283263"/>
                  </a:lnTo>
                  <a:lnTo>
                    <a:pt x="107207" y="305516"/>
                  </a:lnTo>
                  <a:lnTo>
                    <a:pt x="156753" y="313508"/>
                  </a:lnTo>
                  <a:lnTo>
                    <a:pt x="206300" y="305516"/>
                  </a:lnTo>
                  <a:lnTo>
                    <a:pt x="249330" y="283263"/>
                  </a:lnTo>
                  <a:lnTo>
                    <a:pt x="283263" y="249330"/>
                  </a:lnTo>
                  <a:lnTo>
                    <a:pt x="305516" y="206300"/>
                  </a:lnTo>
                  <a:lnTo>
                    <a:pt x="313508" y="156753"/>
                  </a:lnTo>
                  <a:lnTo>
                    <a:pt x="305516" y="107207"/>
                  </a:lnTo>
                  <a:lnTo>
                    <a:pt x="283263" y="64177"/>
                  </a:lnTo>
                  <a:lnTo>
                    <a:pt x="249330" y="30244"/>
                  </a:lnTo>
                  <a:lnTo>
                    <a:pt x="206300" y="7991"/>
                  </a:lnTo>
                  <a:lnTo>
                    <a:pt x="156753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06614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06801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06801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48312" y="5371249"/>
            <a:ext cx="1631314" cy="7791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5"/>
              </a:spcBef>
              <a:tabLst>
                <a:tab pos="569595" algn="l"/>
                <a:tab pos="1076325" algn="l"/>
              </a:tabLst>
            </a:pPr>
            <a:r>
              <a:rPr sz="1800" spc="-145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-217" baseline="-14957" dirty="0">
                <a:solidFill>
                  <a:srgbClr val="333333"/>
                </a:solidFill>
                <a:latin typeface="Cambria Math"/>
                <a:cs typeface="Cambria Math"/>
              </a:rPr>
              <a:t>+	</a:t>
            </a:r>
            <a:r>
              <a:rPr sz="1800" spc="-2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-30" baseline="-14957" dirty="0">
                <a:solidFill>
                  <a:srgbClr val="333333"/>
                </a:solidFill>
                <a:latin typeface="Cambria Math"/>
                <a:cs typeface="Cambria Math"/>
              </a:rPr>
              <a:t>6	</a:t>
            </a:r>
            <a:r>
              <a:rPr sz="1800" spc="-2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-30" baseline="-14957" dirty="0">
                <a:solidFill>
                  <a:srgbClr val="333333"/>
                </a:solidFill>
                <a:latin typeface="Cambria Math"/>
                <a:cs typeface="Cambria Math"/>
              </a:rPr>
              <a:t>7</a:t>
            </a:r>
            <a:endParaRPr sz="1950" baseline="-14957">
              <a:latin typeface="Cambria Math"/>
              <a:cs typeface="Cambria Math"/>
            </a:endParaRPr>
          </a:p>
          <a:p>
            <a:pPr marL="125730">
              <a:lnSpc>
                <a:spcPct val="100000"/>
              </a:lnSpc>
              <a:spcBef>
                <a:spcPts val="805"/>
              </a:spcBef>
              <a:tabLst>
                <a:tab pos="726440" algn="l"/>
                <a:tab pos="1326515" algn="l"/>
              </a:tabLst>
            </a:pPr>
            <a:r>
              <a:rPr sz="1800" spc="-120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-179" baseline="-14957" dirty="0">
                <a:solidFill>
                  <a:srgbClr val="333333"/>
                </a:solidFill>
                <a:latin typeface="Cambria Math"/>
                <a:cs typeface="Cambria Math"/>
              </a:rPr>
              <a:t>+	</a:t>
            </a:r>
            <a:r>
              <a:rPr sz="1800" spc="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7" baseline="-14957" dirty="0">
                <a:solidFill>
                  <a:srgbClr val="333333"/>
                </a:solidFill>
                <a:latin typeface="Cambria Math"/>
                <a:cs typeface="Cambria Math"/>
              </a:rPr>
              <a:t>6	</a:t>
            </a:r>
            <a:r>
              <a:rPr sz="1800" spc="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7" baseline="-14957" dirty="0">
                <a:solidFill>
                  <a:srgbClr val="333333"/>
                </a:solidFill>
                <a:latin typeface="Cambria Math"/>
                <a:cs typeface="Cambria Math"/>
              </a:rPr>
              <a:t>7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914900" y="5181599"/>
            <a:ext cx="2620645" cy="1000125"/>
            <a:chOff x="4914900" y="5181599"/>
            <a:chExt cx="2620645" cy="1000125"/>
          </a:xfrm>
        </p:grpSpPr>
        <p:sp>
          <p:nvSpPr>
            <p:cNvPr id="47" name="object 47"/>
            <p:cNvSpPr/>
            <p:nvPr/>
          </p:nvSpPr>
          <p:spPr>
            <a:xfrm>
              <a:off x="6606990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7"/>
                  </a:lnTo>
                  <a:lnTo>
                    <a:pt x="0" y="156753"/>
                  </a:lnTo>
                  <a:lnTo>
                    <a:pt x="7991" y="206300"/>
                  </a:lnTo>
                  <a:lnTo>
                    <a:pt x="30244" y="249330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1" y="305516"/>
                  </a:lnTo>
                  <a:lnTo>
                    <a:pt x="249332" y="283263"/>
                  </a:lnTo>
                  <a:lnTo>
                    <a:pt x="283265" y="249330"/>
                  </a:lnTo>
                  <a:lnTo>
                    <a:pt x="305518" y="206300"/>
                  </a:lnTo>
                  <a:lnTo>
                    <a:pt x="313509" y="156753"/>
                  </a:lnTo>
                  <a:lnTo>
                    <a:pt x="305518" y="107207"/>
                  </a:lnTo>
                  <a:lnTo>
                    <a:pt x="283265" y="64177"/>
                  </a:lnTo>
                  <a:lnTo>
                    <a:pt x="249332" y="30244"/>
                  </a:lnTo>
                  <a:lnTo>
                    <a:pt x="206301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06990" y="585500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09268" y="5855006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156754" y="0"/>
                  </a:moveTo>
                  <a:lnTo>
                    <a:pt x="107208" y="7991"/>
                  </a:lnTo>
                  <a:lnTo>
                    <a:pt x="64177" y="30244"/>
                  </a:lnTo>
                  <a:lnTo>
                    <a:pt x="30244" y="64177"/>
                  </a:lnTo>
                  <a:lnTo>
                    <a:pt x="7991" y="107208"/>
                  </a:lnTo>
                  <a:lnTo>
                    <a:pt x="0" y="156754"/>
                  </a:lnTo>
                  <a:lnTo>
                    <a:pt x="7991" y="206300"/>
                  </a:lnTo>
                  <a:lnTo>
                    <a:pt x="30244" y="249331"/>
                  </a:lnTo>
                  <a:lnTo>
                    <a:pt x="64177" y="283263"/>
                  </a:lnTo>
                  <a:lnTo>
                    <a:pt x="107208" y="305516"/>
                  </a:lnTo>
                  <a:lnTo>
                    <a:pt x="156754" y="313508"/>
                  </a:lnTo>
                  <a:lnTo>
                    <a:pt x="206300" y="305516"/>
                  </a:lnTo>
                  <a:lnTo>
                    <a:pt x="249331" y="283263"/>
                  </a:lnTo>
                  <a:lnTo>
                    <a:pt x="283263" y="249331"/>
                  </a:lnTo>
                  <a:lnTo>
                    <a:pt x="305516" y="206300"/>
                  </a:lnTo>
                  <a:lnTo>
                    <a:pt x="313508" y="156754"/>
                  </a:lnTo>
                  <a:lnTo>
                    <a:pt x="305516" y="107208"/>
                  </a:lnTo>
                  <a:lnTo>
                    <a:pt x="283263" y="64177"/>
                  </a:lnTo>
                  <a:lnTo>
                    <a:pt x="249331" y="30244"/>
                  </a:lnTo>
                  <a:lnTo>
                    <a:pt x="206300" y="7991"/>
                  </a:lnTo>
                  <a:lnTo>
                    <a:pt x="15675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09268" y="5855006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0" y="156754"/>
                  </a:moveTo>
                  <a:lnTo>
                    <a:pt x="7991" y="107207"/>
                  </a:lnTo>
                  <a:lnTo>
                    <a:pt x="30244" y="64177"/>
                  </a:lnTo>
                  <a:lnTo>
                    <a:pt x="64177" y="30244"/>
                  </a:lnTo>
                  <a:lnTo>
                    <a:pt x="107207" y="7991"/>
                  </a:lnTo>
                  <a:lnTo>
                    <a:pt x="156754" y="0"/>
                  </a:lnTo>
                  <a:lnTo>
                    <a:pt x="206301" y="7991"/>
                  </a:lnTo>
                  <a:lnTo>
                    <a:pt x="249331" y="30244"/>
                  </a:lnTo>
                  <a:lnTo>
                    <a:pt x="283264" y="64177"/>
                  </a:lnTo>
                  <a:lnTo>
                    <a:pt x="305517" y="107207"/>
                  </a:lnTo>
                  <a:lnTo>
                    <a:pt x="313509" y="156754"/>
                  </a:lnTo>
                  <a:lnTo>
                    <a:pt x="305517" y="206301"/>
                  </a:lnTo>
                  <a:lnTo>
                    <a:pt x="283264" y="249331"/>
                  </a:lnTo>
                  <a:lnTo>
                    <a:pt x="249331" y="283264"/>
                  </a:lnTo>
                  <a:lnTo>
                    <a:pt x="206301" y="305517"/>
                  </a:lnTo>
                  <a:lnTo>
                    <a:pt x="156754" y="313509"/>
                  </a:lnTo>
                  <a:lnTo>
                    <a:pt x="107207" y="305517"/>
                  </a:lnTo>
                  <a:lnTo>
                    <a:pt x="64177" y="283264"/>
                  </a:lnTo>
                  <a:lnTo>
                    <a:pt x="30244" y="249331"/>
                  </a:lnTo>
                  <a:lnTo>
                    <a:pt x="7991" y="206301"/>
                  </a:lnTo>
                  <a:lnTo>
                    <a:pt x="0" y="156754"/>
                  </a:lnTo>
                  <a:close/>
                </a:path>
              </a:pathLst>
            </a:custGeom>
            <a:ln w="254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14900" y="5181599"/>
              <a:ext cx="2493432" cy="74083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964225" y="5210004"/>
              <a:ext cx="2402205" cy="645160"/>
            </a:xfrm>
            <a:custGeom>
              <a:avLst/>
              <a:gdLst/>
              <a:ahLst/>
              <a:cxnLst/>
              <a:rect l="l" t="t" r="r" b="b"/>
              <a:pathLst>
                <a:path w="2402204" h="645160">
                  <a:moveTo>
                    <a:pt x="2401797" y="64500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280602" y="5371249"/>
            <a:ext cx="1186180" cy="7791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5"/>
              </a:spcBef>
              <a:tabLst>
                <a:tab pos="575310" algn="l"/>
              </a:tabLst>
            </a:pPr>
            <a:r>
              <a:rPr sz="1800" spc="-20" dirty="0">
                <a:solidFill>
                  <a:srgbClr val="333333"/>
                </a:solidFill>
                <a:latin typeface="Cambria Math"/>
                <a:cs typeface="Cambria Math"/>
              </a:rPr>
              <a:t>𝑤</a:t>
            </a:r>
            <a:r>
              <a:rPr sz="1950" spc="-30" baseline="-14957" dirty="0">
                <a:solidFill>
                  <a:srgbClr val="333333"/>
                </a:solidFill>
                <a:latin typeface="Cambria Math"/>
                <a:cs typeface="Cambria Math"/>
              </a:rPr>
              <a:t>8	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  <a:p>
            <a:pPr marL="394335">
              <a:lnSpc>
                <a:spcPct val="100000"/>
              </a:lnSpc>
              <a:spcBef>
                <a:spcPts val="805"/>
              </a:spcBef>
              <a:tabLst>
                <a:tab pos="1020444" algn="l"/>
              </a:tabLst>
            </a:pPr>
            <a:r>
              <a:rPr sz="1800" spc="5" dirty="0">
                <a:solidFill>
                  <a:srgbClr val="333333"/>
                </a:solidFill>
                <a:latin typeface="Cambria Math"/>
                <a:cs typeface="Cambria Math"/>
              </a:rPr>
              <a:t>𝑥</a:t>
            </a:r>
            <a:r>
              <a:rPr sz="1950" spc="7" baseline="-14957" dirty="0">
                <a:solidFill>
                  <a:srgbClr val="333333"/>
                </a:solidFill>
                <a:latin typeface="Cambria Math"/>
                <a:cs typeface="Cambria Math"/>
              </a:rPr>
              <a:t>8	</a:t>
            </a:r>
            <a:r>
              <a:rPr sz="1800" dirty="0">
                <a:solidFill>
                  <a:srgbClr val="333333"/>
                </a:solidFill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78202" y="6433493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7059" y="2084294"/>
            <a:ext cx="4303059" cy="3499037"/>
            <a:chOff x="2133600" y="2362200"/>
            <a:chExt cx="4876800" cy="3965575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300" y="263652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243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400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600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4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3600" y="25908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56959" y="3099816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49631" y="2667000"/>
              <a:ext cx="1276064" cy="36606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29733" y="4794759"/>
            <a:ext cx="62024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11359" y="1694329"/>
            <a:ext cx="1301003" cy="2099422"/>
            <a:chOff x="3033807" y="1920239"/>
            <a:chExt cx="1474470" cy="2379345"/>
          </a:xfrm>
        </p:grpSpPr>
        <p:sp>
          <p:nvSpPr>
            <p:cNvPr id="18" name="object 18"/>
            <p:cNvSpPr/>
            <p:nvPr/>
          </p:nvSpPr>
          <p:spPr>
            <a:xfrm>
              <a:off x="4363212" y="1920239"/>
              <a:ext cx="144780" cy="715010"/>
            </a:xfrm>
            <a:custGeom>
              <a:avLst/>
              <a:gdLst/>
              <a:ahLst/>
              <a:cxnLst/>
              <a:rect l="l" t="t" r="r" b="b"/>
              <a:pathLst>
                <a:path w="144779" h="715010">
                  <a:moveTo>
                    <a:pt x="38100" y="714756"/>
                  </a:moveTo>
                  <a:lnTo>
                    <a:pt x="0" y="710184"/>
                  </a:lnTo>
                  <a:lnTo>
                    <a:pt x="6096" y="672084"/>
                  </a:lnTo>
                  <a:lnTo>
                    <a:pt x="44196" y="678180"/>
                  </a:lnTo>
                  <a:lnTo>
                    <a:pt x="38100" y="714756"/>
                  </a:lnTo>
                  <a:close/>
                </a:path>
                <a:path w="144779" h="715010">
                  <a:moveTo>
                    <a:pt x="50292" y="640080"/>
                  </a:moveTo>
                  <a:lnTo>
                    <a:pt x="12192" y="633984"/>
                  </a:lnTo>
                  <a:lnTo>
                    <a:pt x="18288" y="597408"/>
                  </a:lnTo>
                  <a:lnTo>
                    <a:pt x="54864" y="601980"/>
                  </a:lnTo>
                  <a:lnTo>
                    <a:pt x="50292" y="640080"/>
                  </a:lnTo>
                  <a:close/>
                </a:path>
                <a:path w="144779" h="715010">
                  <a:moveTo>
                    <a:pt x="60960" y="565404"/>
                  </a:moveTo>
                  <a:lnTo>
                    <a:pt x="22860" y="559308"/>
                  </a:lnTo>
                  <a:lnTo>
                    <a:pt x="28956" y="521208"/>
                  </a:lnTo>
                  <a:lnTo>
                    <a:pt x="67056" y="527304"/>
                  </a:lnTo>
                  <a:lnTo>
                    <a:pt x="60960" y="565404"/>
                  </a:lnTo>
                  <a:close/>
                </a:path>
                <a:path w="144779" h="715010">
                  <a:moveTo>
                    <a:pt x="71628" y="489204"/>
                  </a:moveTo>
                  <a:lnTo>
                    <a:pt x="35052" y="483108"/>
                  </a:lnTo>
                  <a:lnTo>
                    <a:pt x="39624" y="446532"/>
                  </a:lnTo>
                  <a:lnTo>
                    <a:pt x="77724" y="451104"/>
                  </a:lnTo>
                  <a:lnTo>
                    <a:pt x="71628" y="489204"/>
                  </a:lnTo>
                  <a:close/>
                </a:path>
                <a:path w="144779" h="715010">
                  <a:moveTo>
                    <a:pt x="83820" y="414528"/>
                  </a:moveTo>
                  <a:lnTo>
                    <a:pt x="45720" y="408432"/>
                  </a:lnTo>
                  <a:lnTo>
                    <a:pt x="51816" y="370332"/>
                  </a:lnTo>
                  <a:lnTo>
                    <a:pt x="88392" y="376428"/>
                  </a:lnTo>
                  <a:lnTo>
                    <a:pt x="83820" y="414528"/>
                  </a:lnTo>
                  <a:close/>
                </a:path>
                <a:path w="144779" h="715010">
                  <a:moveTo>
                    <a:pt x="94488" y="338328"/>
                  </a:moveTo>
                  <a:lnTo>
                    <a:pt x="56388" y="332232"/>
                  </a:lnTo>
                  <a:lnTo>
                    <a:pt x="62484" y="295656"/>
                  </a:lnTo>
                  <a:lnTo>
                    <a:pt x="100584" y="300228"/>
                  </a:lnTo>
                  <a:lnTo>
                    <a:pt x="94488" y="338328"/>
                  </a:lnTo>
                  <a:close/>
                </a:path>
                <a:path w="144779" h="715010">
                  <a:moveTo>
                    <a:pt x="106680" y="263652"/>
                  </a:moveTo>
                  <a:lnTo>
                    <a:pt x="68580" y="257556"/>
                  </a:lnTo>
                  <a:lnTo>
                    <a:pt x="74676" y="219456"/>
                  </a:lnTo>
                  <a:lnTo>
                    <a:pt x="111252" y="225552"/>
                  </a:lnTo>
                  <a:lnTo>
                    <a:pt x="106680" y="263652"/>
                  </a:lnTo>
                  <a:close/>
                </a:path>
                <a:path w="144779" h="715010">
                  <a:moveTo>
                    <a:pt x="117348" y="187452"/>
                  </a:moveTo>
                  <a:lnTo>
                    <a:pt x="79248" y="182880"/>
                  </a:lnTo>
                  <a:lnTo>
                    <a:pt x="85344" y="144780"/>
                  </a:lnTo>
                  <a:lnTo>
                    <a:pt x="123444" y="150876"/>
                  </a:lnTo>
                  <a:lnTo>
                    <a:pt x="117348" y="187452"/>
                  </a:lnTo>
                  <a:close/>
                </a:path>
                <a:path w="144779" h="715010">
                  <a:moveTo>
                    <a:pt x="128016" y="112776"/>
                  </a:moveTo>
                  <a:lnTo>
                    <a:pt x="91440" y="106680"/>
                  </a:lnTo>
                  <a:lnTo>
                    <a:pt x="96012" y="68580"/>
                  </a:lnTo>
                  <a:lnTo>
                    <a:pt x="134112" y="74676"/>
                  </a:lnTo>
                  <a:lnTo>
                    <a:pt x="128016" y="112776"/>
                  </a:lnTo>
                  <a:close/>
                </a:path>
                <a:path w="144779" h="715010">
                  <a:moveTo>
                    <a:pt x="140208" y="36576"/>
                  </a:moveTo>
                  <a:lnTo>
                    <a:pt x="102108" y="32004"/>
                  </a:lnTo>
                  <a:lnTo>
                    <a:pt x="106680" y="0"/>
                  </a:lnTo>
                  <a:lnTo>
                    <a:pt x="144780" y="4572"/>
                  </a:lnTo>
                  <a:lnTo>
                    <a:pt x="140208" y="365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1515" y="3764279"/>
              <a:ext cx="257175" cy="425450"/>
            </a:xfrm>
            <a:custGeom>
              <a:avLst/>
              <a:gdLst/>
              <a:ahLst/>
              <a:cxnLst/>
              <a:rect l="l" t="t" r="r" b="b"/>
              <a:pathLst>
                <a:path w="257175" h="425450">
                  <a:moveTo>
                    <a:pt x="128444" y="311552"/>
                  </a:moveTo>
                  <a:lnTo>
                    <a:pt x="99488" y="261659"/>
                  </a:lnTo>
                  <a:lnTo>
                    <a:pt x="99488" y="0"/>
                  </a:lnTo>
                  <a:lnTo>
                    <a:pt x="157400" y="0"/>
                  </a:lnTo>
                  <a:lnTo>
                    <a:pt x="157400" y="261659"/>
                  </a:lnTo>
                  <a:lnTo>
                    <a:pt x="128444" y="311552"/>
                  </a:lnTo>
                  <a:close/>
                </a:path>
                <a:path w="257175" h="425450">
                  <a:moveTo>
                    <a:pt x="128444" y="425196"/>
                  </a:moveTo>
                  <a:lnTo>
                    <a:pt x="3476" y="210312"/>
                  </a:lnTo>
                  <a:lnTo>
                    <a:pt x="0" y="199644"/>
                  </a:lnTo>
                  <a:lnTo>
                    <a:pt x="809" y="188976"/>
                  </a:lnTo>
                  <a:lnTo>
                    <a:pt x="5619" y="179451"/>
                  </a:lnTo>
                  <a:lnTo>
                    <a:pt x="14144" y="172212"/>
                  </a:lnTo>
                  <a:lnTo>
                    <a:pt x="24836" y="168735"/>
                  </a:lnTo>
                  <a:lnTo>
                    <a:pt x="35671" y="169545"/>
                  </a:lnTo>
                  <a:lnTo>
                    <a:pt x="45648" y="174355"/>
                  </a:lnTo>
                  <a:lnTo>
                    <a:pt x="53768" y="182880"/>
                  </a:lnTo>
                  <a:lnTo>
                    <a:pt x="99488" y="261659"/>
                  </a:lnTo>
                  <a:lnTo>
                    <a:pt x="99488" y="367284"/>
                  </a:lnTo>
                  <a:lnTo>
                    <a:pt x="162123" y="367284"/>
                  </a:lnTo>
                  <a:lnTo>
                    <a:pt x="128444" y="425196"/>
                  </a:lnTo>
                  <a:close/>
                </a:path>
                <a:path w="257175" h="425450">
                  <a:moveTo>
                    <a:pt x="162123" y="367284"/>
                  </a:moveTo>
                  <a:lnTo>
                    <a:pt x="157400" y="367284"/>
                  </a:lnTo>
                  <a:lnTo>
                    <a:pt x="157400" y="261659"/>
                  </a:lnTo>
                  <a:lnTo>
                    <a:pt x="203120" y="182880"/>
                  </a:lnTo>
                  <a:lnTo>
                    <a:pt x="211240" y="174355"/>
                  </a:lnTo>
                  <a:lnTo>
                    <a:pt x="221218" y="169545"/>
                  </a:lnTo>
                  <a:lnTo>
                    <a:pt x="232052" y="168735"/>
                  </a:lnTo>
                  <a:lnTo>
                    <a:pt x="242744" y="172212"/>
                  </a:lnTo>
                  <a:lnTo>
                    <a:pt x="251269" y="179451"/>
                  </a:lnTo>
                  <a:lnTo>
                    <a:pt x="256079" y="188976"/>
                  </a:lnTo>
                  <a:lnTo>
                    <a:pt x="256889" y="199644"/>
                  </a:lnTo>
                  <a:lnTo>
                    <a:pt x="253412" y="210312"/>
                  </a:lnTo>
                  <a:lnTo>
                    <a:pt x="162123" y="367284"/>
                  </a:lnTo>
                  <a:close/>
                </a:path>
                <a:path w="257175" h="425450">
                  <a:moveTo>
                    <a:pt x="157400" y="367284"/>
                  </a:moveTo>
                  <a:lnTo>
                    <a:pt x="99488" y="367284"/>
                  </a:lnTo>
                  <a:lnTo>
                    <a:pt x="99488" y="261659"/>
                  </a:lnTo>
                  <a:lnTo>
                    <a:pt x="128444" y="311552"/>
                  </a:lnTo>
                  <a:lnTo>
                    <a:pt x="104060" y="353568"/>
                  </a:lnTo>
                  <a:lnTo>
                    <a:pt x="157400" y="353568"/>
                  </a:lnTo>
                  <a:lnTo>
                    <a:pt x="157400" y="367284"/>
                  </a:lnTo>
                  <a:close/>
                </a:path>
                <a:path w="257175" h="425450">
                  <a:moveTo>
                    <a:pt x="157400" y="353568"/>
                  </a:moveTo>
                  <a:lnTo>
                    <a:pt x="152828" y="353568"/>
                  </a:lnTo>
                  <a:lnTo>
                    <a:pt x="128444" y="311552"/>
                  </a:lnTo>
                  <a:lnTo>
                    <a:pt x="157400" y="261659"/>
                  </a:lnTo>
                  <a:lnTo>
                    <a:pt x="157400" y="353568"/>
                  </a:lnTo>
                  <a:close/>
                </a:path>
                <a:path w="257175" h="425450">
                  <a:moveTo>
                    <a:pt x="152828" y="353568"/>
                  </a:moveTo>
                  <a:lnTo>
                    <a:pt x="104060" y="353568"/>
                  </a:lnTo>
                  <a:lnTo>
                    <a:pt x="128444" y="311552"/>
                  </a:lnTo>
                  <a:lnTo>
                    <a:pt x="152828" y="353568"/>
                  </a:lnTo>
                  <a:close/>
                </a:path>
              </a:pathLst>
            </a:custGeom>
            <a:solidFill>
              <a:srgbClr val="702F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89960" y="3881627"/>
              <a:ext cx="676910" cy="327660"/>
            </a:xfrm>
            <a:custGeom>
              <a:avLst/>
              <a:gdLst/>
              <a:ahLst/>
              <a:cxnLst/>
              <a:rect l="l" t="t" r="r" b="b"/>
              <a:pathLst>
                <a:path w="676910" h="327660">
                  <a:moveTo>
                    <a:pt x="106525" y="281743"/>
                  </a:moveTo>
                  <a:lnTo>
                    <a:pt x="69436" y="276999"/>
                  </a:lnTo>
                  <a:lnTo>
                    <a:pt x="91625" y="246544"/>
                  </a:lnTo>
                  <a:lnTo>
                    <a:pt x="661416" y="0"/>
                  </a:lnTo>
                  <a:lnTo>
                    <a:pt x="676656" y="35052"/>
                  </a:lnTo>
                  <a:lnTo>
                    <a:pt x="106525" y="281743"/>
                  </a:lnTo>
                  <a:close/>
                </a:path>
                <a:path w="676910" h="327660">
                  <a:moveTo>
                    <a:pt x="163068" y="327660"/>
                  </a:moveTo>
                  <a:lnTo>
                    <a:pt x="0" y="307848"/>
                  </a:lnTo>
                  <a:lnTo>
                    <a:pt x="97536" y="173736"/>
                  </a:lnTo>
                  <a:lnTo>
                    <a:pt x="103108" y="169187"/>
                  </a:lnTo>
                  <a:lnTo>
                    <a:pt x="110109" y="167068"/>
                  </a:lnTo>
                  <a:lnTo>
                    <a:pt x="117681" y="167520"/>
                  </a:lnTo>
                  <a:lnTo>
                    <a:pt x="91625" y="246544"/>
                  </a:lnTo>
                  <a:lnTo>
                    <a:pt x="27432" y="274320"/>
                  </a:lnTo>
                  <a:lnTo>
                    <a:pt x="42672" y="309372"/>
                  </a:lnTo>
                  <a:lnTo>
                    <a:pt x="184308" y="309372"/>
                  </a:lnTo>
                  <a:lnTo>
                    <a:pt x="184404" y="310896"/>
                  </a:lnTo>
                  <a:lnTo>
                    <a:pt x="182570" y="318015"/>
                  </a:lnTo>
                  <a:lnTo>
                    <a:pt x="177736" y="323278"/>
                  </a:lnTo>
                  <a:lnTo>
                    <a:pt x="170902" y="326540"/>
                  </a:lnTo>
                  <a:lnTo>
                    <a:pt x="163068" y="327660"/>
                  </a:lnTo>
                  <a:close/>
                </a:path>
                <a:path w="676910" h="327660">
                  <a:moveTo>
                    <a:pt x="42672" y="309372"/>
                  </a:moveTo>
                  <a:lnTo>
                    <a:pt x="27432" y="274320"/>
                  </a:lnTo>
                  <a:lnTo>
                    <a:pt x="91625" y="246544"/>
                  </a:lnTo>
                  <a:lnTo>
                    <a:pt x="72498" y="272796"/>
                  </a:lnTo>
                  <a:lnTo>
                    <a:pt x="36576" y="272796"/>
                  </a:lnTo>
                  <a:lnTo>
                    <a:pt x="50292" y="303276"/>
                  </a:lnTo>
                  <a:lnTo>
                    <a:pt x="56760" y="303276"/>
                  </a:lnTo>
                  <a:lnTo>
                    <a:pt x="42672" y="309372"/>
                  </a:lnTo>
                  <a:close/>
                </a:path>
                <a:path w="676910" h="327660">
                  <a:moveTo>
                    <a:pt x="50292" y="303276"/>
                  </a:moveTo>
                  <a:lnTo>
                    <a:pt x="36576" y="272796"/>
                  </a:lnTo>
                  <a:lnTo>
                    <a:pt x="69436" y="276999"/>
                  </a:lnTo>
                  <a:lnTo>
                    <a:pt x="50292" y="303276"/>
                  </a:lnTo>
                  <a:close/>
                </a:path>
                <a:path w="676910" h="327660">
                  <a:moveTo>
                    <a:pt x="69436" y="276999"/>
                  </a:moveTo>
                  <a:lnTo>
                    <a:pt x="36576" y="272796"/>
                  </a:lnTo>
                  <a:lnTo>
                    <a:pt x="72498" y="272796"/>
                  </a:lnTo>
                  <a:lnTo>
                    <a:pt x="69436" y="276999"/>
                  </a:lnTo>
                  <a:close/>
                </a:path>
                <a:path w="676910" h="327660">
                  <a:moveTo>
                    <a:pt x="56760" y="303276"/>
                  </a:moveTo>
                  <a:lnTo>
                    <a:pt x="50292" y="303276"/>
                  </a:lnTo>
                  <a:lnTo>
                    <a:pt x="69436" y="276999"/>
                  </a:lnTo>
                  <a:lnTo>
                    <a:pt x="106525" y="281743"/>
                  </a:lnTo>
                  <a:lnTo>
                    <a:pt x="56760" y="303276"/>
                  </a:lnTo>
                  <a:close/>
                </a:path>
                <a:path w="676910" h="327660">
                  <a:moveTo>
                    <a:pt x="184308" y="309372"/>
                  </a:moveTo>
                  <a:lnTo>
                    <a:pt x="42672" y="309372"/>
                  </a:lnTo>
                  <a:lnTo>
                    <a:pt x="106525" y="281743"/>
                  </a:lnTo>
                  <a:lnTo>
                    <a:pt x="167640" y="289560"/>
                  </a:lnTo>
                  <a:lnTo>
                    <a:pt x="184308" y="309372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033807" y="4145279"/>
              <a:ext cx="203644" cy="1539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77471" y="5580529"/>
            <a:ext cx="6712883" cy="40003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610" rIns="0" bIns="0" rtlCol="0">
            <a:spAutoFit/>
          </a:bodyPr>
          <a:lstStyle/>
          <a:p>
            <a:pPr marL="80687">
              <a:spcBef>
                <a:spcPts val="154"/>
              </a:spcBef>
              <a:tabLst>
                <a:tab pos="4228765" algn="l"/>
              </a:tabLst>
            </a:pPr>
            <a:r>
              <a:rPr sz="2471" spc="-9" dirty="0">
                <a:latin typeface="Carlito"/>
                <a:cs typeface="Carlito"/>
              </a:rPr>
              <a:t>Misclassified</a:t>
            </a:r>
            <a:r>
              <a:rPr sz="2471" spc="53" dirty="0">
                <a:latin typeface="Carlito"/>
                <a:cs typeface="Carlito"/>
              </a:rPr>
              <a:t> </a:t>
            </a:r>
            <a:r>
              <a:rPr sz="2471" i="1" spc="-4" dirty="0">
                <a:latin typeface="Carlito"/>
                <a:cs typeface="Carlito"/>
              </a:rPr>
              <a:t>negative</a:t>
            </a:r>
            <a:r>
              <a:rPr sz="2471" i="1" spc="22" dirty="0">
                <a:latin typeface="Carlito"/>
                <a:cs typeface="Carlito"/>
              </a:rPr>
              <a:t> </a:t>
            </a:r>
            <a:r>
              <a:rPr sz="2471" spc="-13" dirty="0">
                <a:latin typeface="Carlito"/>
                <a:cs typeface="Carlito"/>
              </a:rPr>
              <a:t>instance,	</a:t>
            </a:r>
            <a:r>
              <a:rPr sz="2471" i="1" spc="-4" dirty="0">
                <a:latin typeface="Carlito"/>
                <a:cs typeface="Carlito"/>
              </a:rPr>
              <a:t>subtract </a:t>
            </a:r>
            <a:r>
              <a:rPr sz="2471" spc="-4" dirty="0">
                <a:latin typeface="Carlito"/>
                <a:cs typeface="Carlito"/>
              </a:rPr>
              <a:t>it </a:t>
            </a:r>
            <a:r>
              <a:rPr sz="2471" spc="-18" dirty="0">
                <a:latin typeface="Carlito"/>
                <a:cs typeface="Carlito"/>
              </a:rPr>
              <a:t>from</a:t>
            </a:r>
            <a:r>
              <a:rPr sz="2471" spc="-22" dirty="0">
                <a:latin typeface="Carlito"/>
                <a:cs typeface="Carlito"/>
              </a:rPr>
              <a:t> </a:t>
            </a:r>
            <a:r>
              <a:rPr sz="2471" spc="-4" dirty="0">
                <a:latin typeface="Carlito"/>
                <a:cs typeface="Carlito"/>
              </a:rPr>
              <a:t>W</a:t>
            </a:r>
            <a:endParaRPr sz="2471">
              <a:latin typeface="Carlito"/>
              <a:cs typeface="Carli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624392" y="4875422"/>
            <a:ext cx="7513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66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7059" y="1690294"/>
            <a:ext cx="4303059" cy="3892924"/>
            <a:chOff x="2133600" y="1915667"/>
            <a:chExt cx="4876800" cy="4411980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300" y="2636519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2438399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400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600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399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3600" y="2590799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56959" y="3099815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3807" y="2666999"/>
              <a:ext cx="1391888" cy="36606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12236" y="1915667"/>
              <a:ext cx="1407160" cy="3738879"/>
            </a:xfrm>
            <a:custGeom>
              <a:avLst/>
              <a:gdLst/>
              <a:ahLst/>
              <a:cxnLst/>
              <a:rect l="l" t="t" r="r" b="b"/>
              <a:pathLst>
                <a:path w="1407160" h="3738879">
                  <a:moveTo>
                    <a:pt x="995172" y="682752"/>
                  </a:moveTo>
                  <a:lnTo>
                    <a:pt x="957059" y="676656"/>
                  </a:lnTo>
                  <a:lnTo>
                    <a:pt x="950963" y="714756"/>
                  </a:lnTo>
                  <a:lnTo>
                    <a:pt x="989076" y="719328"/>
                  </a:lnTo>
                  <a:lnTo>
                    <a:pt x="995172" y="682752"/>
                  </a:lnTo>
                  <a:close/>
                </a:path>
                <a:path w="1407160" h="3738879">
                  <a:moveTo>
                    <a:pt x="1005840" y="606552"/>
                  </a:moveTo>
                  <a:lnTo>
                    <a:pt x="969251" y="601980"/>
                  </a:lnTo>
                  <a:lnTo>
                    <a:pt x="963155" y="638556"/>
                  </a:lnTo>
                  <a:lnTo>
                    <a:pt x="1001268" y="644652"/>
                  </a:lnTo>
                  <a:lnTo>
                    <a:pt x="1005840" y="606552"/>
                  </a:lnTo>
                  <a:close/>
                </a:path>
                <a:path w="1407160" h="3738879">
                  <a:moveTo>
                    <a:pt x="1018032" y="531876"/>
                  </a:moveTo>
                  <a:lnTo>
                    <a:pt x="979919" y="525780"/>
                  </a:lnTo>
                  <a:lnTo>
                    <a:pt x="973823" y="563880"/>
                  </a:lnTo>
                  <a:lnTo>
                    <a:pt x="1011936" y="569976"/>
                  </a:lnTo>
                  <a:lnTo>
                    <a:pt x="1018032" y="531876"/>
                  </a:lnTo>
                  <a:close/>
                </a:path>
                <a:path w="1407160" h="3738879">
                  <a:moveTo>
                    <a:pt x="1028700" y="455676"/>
                  </a:moveTo>
                  <a:lnTo>
                    <a:pt x="990600" y="451104"/>
                  </a:lnTo>
                  <a:lnTo>
                    <a:pt x="986015" y="487680"/>
                  </a:lnTo>
                  <a:lnTo>
                    <a:pt x="1022604" y="493776"/>
                  </a:lnTo>
                  <a:lnTo>
                    <a:pt x="1028700" y="455676"/>
                  </a:lnTo>
                  <a:close/>
                </a:path>
                <a:path w="1407160" h="3738879">
                  <a:moveTo>
                    <a:pt x="1039368" y="381000"/>
                  </a:moveTo>
                  <a:lnTo>
                    <a:pt x="1002792" y="374904"/>
                  </a:lnTo>
                  <a:lnTo>
                    <a:pt x="996696" y="413004"/>
                  </a:lnTo>
                  <a:lnTo>
                    <a:pt x="1034796" y="419100"/>
                  </a:lnTo>
                  <a:lnTo>
                    <a:pt x="1039368" y="381000"/>
                  </a:lnTo>
                  <a:close/>
                </a:path>
                <a:path w="1407160" h="3738879">
                  <a:moveTo>
                    <a:pt x="1051560" y="304800"/>
                  </a:moveTo>
                  <a:lnTo>
                    <a:pt x="1013460" y="300228"/>
                  </a:lnTo>
                  <a:lnTo>
                    <a:pt x="1007364" y="336804"/>
                  </a:lnTo>
                  <a:lnTo>
                    <a:pt x="1045464" y="342900"/>
                  </a:lnTo>
                  <a:lnTo>
                    <a:pt x="1051560" y="304800"/>
                  </a:lnTo>
                  <a:close/>
                </a:path>
                <a:path w="1407160" h="3738879">
                  <a:moveTo>
                    <a:pt x="1062228" y="230124"/>
                  </a:moveTo>
                  <a:lnTo>
                    <a:pt x="1025652" y="224028"/>
                  </a:lnTo>
                  <a:lnTo>
                    <a:pt x="1019556" y="262128"/>
                  </a:lnTo>
                  <a:lnTo>
                    <a:pt x="1057656" y="268224"/>
                  </a:lnTo>
                  <a:lnTo>
                    <a:pt x="1062228" y="230124"/>
                  </a:lnTo>
                  <a:close/>
                </a:path>
                <a:path w="1407160" h="3738879">
                  <a:moveTo>
                    <a:pt x="1074420" y="155448"/>
                  </a:moveTo>
                  <a:lnTo>
                    <a:pt x="1036320" y="149352"/>
                  </a:lnTo>
                  <a:lnTo>
                    <a:pt x="1030224" y="187452"/>
                  </a:lnTo>
                  <a:lnTo>
                    <a:pt x="1068324" y="192024"/>
                  </a:lnTo>
                  <a:lnTo>
                    <a:pt x="1074420" y="155448"/>
                  </a:lnTo>
                  <a:close/>
                </a:path>
                <a:path w="1407160" h="3738879">
                  <a:moveTo>
                    <a:pt x="1085088" y="79248"/>
                  </a:moveTo>
                  <a:lnTo>
                    <a:pt x="1046988" y="73152"/>
                  </a:lnTo>
                  <a:lnTo>
                    <a:pt x="1042416" y="111252"/>
                  </a:lnTo>
                  <a:lnTo>
                    <a:pt x="1078992" y="117348"/>
                  </a:lnTo>
                  <a:lnTo>
                    <a:pt x="1085088" y="79248"/>
                  </a:lnTo>
                  <a:close/>
                </a:path>
                <a:path w="1407160" h="3738879">
                  <a:moveTo>
                    <a:pt x="1095756" y="9144"/>
                  </a:moveTo>
                  <a:lnTo>
                    <a:pt x="1057656" y="4572"/>
                  </a:lnTo>
                  <a:lnTo>
                    <a:pt x="1053084" y="36576"/>
                  </a:lnTo>
                  <a:lnTo>
                    <a:pt x="1091184" y="41148"/>
                  </a:lnTo>
                  <a:lnTo>
                    <a:pt x="1095756" y="9144"/>
                  </a:lnTo>
                  <a:close/>
                </a:path>
                <a:path w="1407160" h="3738879">
                  <a:moveTo>
                    <a:pt x="1406652" y="3724656"/>
                  </a:moveTo>
                  <a:lnTo>
                    <a:pt x="35052" y="0"/>
                  </a:lnTo>
                  <a:lnTo>
                    <a:pt x="0" y="13716"/>
                  </a:lnTo>
                  <a:lnTo>
                    <a:pt x="1371600" y="3738372"/>
                  </a:lnTo>
                  <a:lnTo>
                    <a:pt x="1406652" y="37246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75733" y="4182946"/>
            <a:ext cx="3265393" cy="93464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392786" algn="ctr">
              <a:lnSpc>
                <a:spcPts val="1774"/>
              </a:lnSpc>
              <a:spcBef>
                <a:spcPts val="88"/>
              </a:spcBef>
            </a:pPr>
            <a:r>
              <a:rPr sz="1588" spc="-9" dirty="0">
                <a:latin typeface="Carlito"/>
                <a:cs typeface="Carlito"/>
              </a:rPr>
              <a:t>-1(Red)</a:t>
            </a:r>
            <a:endParaRPr sz="1588">
              <a:latin typeface="Carlito"/>
              <a:cs typeface="Carlito"/>
            </a:endParaRPr>
          </a:p>
          <a:p>
            <a:pPr marR="2507450" algn="ctr">
              <a:lnSpc>
                <a:spcPts val="1774"/>
              </a:lnSpc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71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  <a:p>
            <a:pPr>
              <a:spcBef>
                <a:spcPts val="22"/>
              </a:spcBef>
            </a:pPr>
            <a:endParaRPr sz="1412">
              <a:latin typeface="Carlito"/>
              <a:cs typeface="Carlito"/>
            </a:endParaRPr>
          </a:p>
          <a:p>
            <a:pPr marL="1572269"/>
            <a:r>
              <a:rPr sz="1588" spc="-9" dirty="0">
                <a:latin typeface="Carlito"/>
                <a:cs typeface="Carlito"/>
              </a:rPr>
              <a:t>Updated hyperplane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718" y="568326"/>
            <a:ext cx="443640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rgbClr val="BF0000"/>
                </a:solidFill>
              </a:rPr>
              <a:t>Perceptron</a:t>
            </a:r>
            <a:r>
              <a:rPr sz="3883" spc="-66" dirty="0">
                <a:solidFill>
                  <a:srgbClr val="BF0000"/>
                </a:solidFill>
              </a:rPr>
              <a:t> </a:t>
            </a:r>
            <a:r>
              <a:rPr sz="3883" spc="-9" dirty="0">
                <a:solidFill>
                  <a:srgbClr val="BF0000"/>
                </a:solidFill>
              </a:rPr>
              <a:t>Algorithm</a:t>
            </a:r>
            <a:endParaRPr sz="3883"/>
          </a:p>
        </p:txBody>
      </p:sp>
      <p:grpSp>
        <p:nvGrpSpPr>
          <p:cNvPr id="3" name="object 3"/>
          <p:cNvGrpSpPr/>
          <p:nvPr/>
        </p:nvGrpSpPr>
        <p:grpSpPr>
          <a:xfrm>
            <a:off x="2017059" y="1690295"/>
            <a:ext cx="4303059" cy="3299011"/>
            <a:chOff x="2133600" y="1915667"/>
            <a:chExt cx="4876800" cy="3738879"/>
          </a:xfrm>
        </p:grpSpPr>
        <p:sp>
          <p:nvSpPr>
            <p:cNvPr id="4" name="object 4"/>
            <p:cNvSpPr/>
            <p:nvPr/>
          </p:nvSpPr>
          <p:spPr>
            <a:xfrm>
              <a:off x="2286000" y="2362199"/>
              <a:ext cx="4724400" cy="2590800"/>
            </a:xfrm>
            <a:custGeom>
              <a:avLst/>
              <a:gdLst/>
              <a:ahLst/>
              <a:cxnLst/>
              <a:rect l="l" t="t" r="r" b="b"/>
              <a:pathLst>
                <a:path w="4724400" h="2590800">
                  <a:moveTo>
                    <a:pt x="4724400" y="1524012"/>
                  </a:moveTo>
                  <a:lnTo>
                    <a:pt x="4687328" y="1505712"/>
                  </a:lnTo>
                  <a:lnTo>
                    <a:pt x="4610100" y="1467612"/>
                  </a:lnTo>
                  <a:lnTo>
                    <a:pt x="4610100" y="1505712"/>
                  </a:lnTo>
                  <a:lnTo>
                    <a:pt x="1920240" y="1505712"/>
                  </a:lnTo>
                  <a:lnTo>
                    <a:pt x="1920240" y="86868"/>
                  </a:lnTo>
                  <a:lnTo>
                    <a:pt x="1949196" y="86868"/>
                  </a:lnTo>
                  <a:lnTo>
                    <a:pt x="1941436" y="71628"/>
                  </a:lnTo>
                  <a:lnTo>
                    <a:pt x="1904987" y="0"/>
                  </a:lnTo>
                  <a:lnTo>
                    <a:pt x="1862315" y="86868"/>
                  </a:lnTo>
                  <a:lnTo>
                    <a:pt x="1891271" y="86868"/>
                  </a:lnTo>
                  <a:lnTo>
                    <a:pt x="1891271" y="1505712"/>
                  </a:lnTo>
                  <a:lnTo>
                    <a:pt x="0" y="1505712"/>
                  </a:lnTo>
                  <a:lnTo>
                    <a:pt x="0" y="1543824"/>
                  </a:lnTo>
                  <a:lnTo>
                    <a:pt x="1891271" y="1543824"/>
                  </a:lnTo>
                  <a:lnTo>
                    <a:pt x="1891271" y="2590800"/>
                  </a:lnTo>
                  <a:lnTo>
                    <a:pt x="1920240" y="2590800"/>
                  </a:lnTo>
                  <a:lnTo>
                    <a:pt x="1920240" y="1543824"/>
                  </a:lnTo>
                  <a:lnTo>
                    <a:pt x="4610100" y="1543824"/>
                  </a:lnTo>
                  <a:lnTo>
                    <a:pt x="4610100" y="1581924"/>
                  </a:lnTo>
                  <a:lnTo>
                    <a:pt x="4685296" y="1543824"/>
                  </a:lnTo>
                  <a:lnTo>
                    <a:pt x="4724400" y="152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8300" y="2636519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2438399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5" y="4486655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486400" y="3886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05600" y="3429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2438399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3505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32766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600" y="2590799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4267200"/>
              <a:ext cx="1524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6156959" y="3099815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114800" y="3290315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89959" y="3881627"/>
              <a:ext cx="676910" cy="327660"/>
            </a:xfrm>
            <a:custGeom>
              <a:avLst/>
              <a:gdLst/>
              <a:ahLst/>
              <a:cxnLst/>
              <a:rect l="l" t="t" r="r" b="b"/>
              <a:pathLst>
                <a:path w="676910" h="327660">
                  <a:moveTo>
                    <a:pt x="106525" y="281743"/>
                  </a:moveTo>
                  <a:lnTo>
                    <a:pt x="69436" y="276999"/>
                  </a:lnTo>
                  <a:lnTo>
                    <a:pt x="91625" y="246544"/>
                  </a:lnTo>
                  <a:lnTo>
                    <a:pt x="661416" y="0"/>
                  </a:lnTo>
                  <a:lnTo>
                    <a:pt x="676656" y="35052"/>
                  </a:lnTo>
                  <a:lnTo>
                    <a:pt x="106525" y="281743"/>
                  </a:lnTo>
                  <a:close/>
                </a:path>
                <a:path w="676910" h="327660">
                  <a:moveTo>
                    <a:pt x="163068" y="327660"/>
                  </a:moveTo>
                  <a:lnTo>
                    <a:pt x="0" y="307848"/>
                  </a:lnTo>
                  <a:lnTo>
                    <a:pt x="97536" y="173736"/>
                  </a:lnTo>
                  <a:lnTo>
                    <a:pt x="103108" y="169187"/>
                  </a:lnTo>
                  <a:lnTo>
                    <a:pt x="110109" y="167068"/>
                  </a:lnTo>
                  <a:lnTo>
                    <a:pt x="117681" y="167520"/>
                  </a:lnTo>
                  <a:lnTo>
                    <a:pt x="91625" y="246544"/>
                  </a:lnTo>
                  <a:lnTo>
                    <a:pt x="27432" y="274320"/>
                  </a:lnTo>
                  <a:lnTo>
                    <a:pt x="42672" y="309372"/>
                  </a:lnTo>
                  <a:lnTo>
                    <a:pt x="184308" y="309372"/>
                  </a:lnTo>
                  <a:lnTo>
                    <a:pt x="184404" y="310896"/>
                  </a:lnTo>
                  <a:lnTo>
                    <a:pt x="182570" y="318015"/>
                  </a:lnTo>
                  <a:lnTo>
                    <a:pt x="177736" y="323278"/>
                  </a:lnTo>
                  <a:lnTo>
                    <a:pt x="170902" y="326540"/>
                  </a:lnTo>
                  <a:lnTo>
                    <a:pt x="163068" y="327660"/>
                  </a:lnTo>
                  <a:close/>
                </a:path>
                <a:path w="676910" h="327660">
                  <a:moveTo>
                    <a:pt x="42672" y="309372"/>
                  </a:moveTo>
                  <a:lnTo>
                    <a:pt x="27432" y="274320"/>
                  </a:lnTo>
                  <a:lnTo>
                    <a:pt x="91625" y="246544"/>
                  </a:lnTo>
                  <a:lnTo>
                    <a:pt x="72498" y="272796"/>
                  </a:lnTo>
                  <a:lnTo>
                    <a:pt x="36576" y="272796"/>
                  </a:lnTo>
                  <a:lnTo>
                    <a:pt x="50292" y="303276"/>
                  </a:lnTo>
                  <a:lnTo>
                    <a:pt x="56760" y="303276"/>
                  </a:lnTo>
                  <a:lnTo>
                    <a:pt x="42672" y="309372"/>
                  </a:lnTo>
                  <a:close/>
                </a:path>
                <a:path w="676910" h="327660">
                  <a:moveTo>
                    <a:pt x="50292" y="303276"/>
                  </a:moveTo>
                  <a:lnTo>
                    <a:pt x="36576" y="272796"/>
                  </a:lnTo>
                  <a:lnTo>
                    <a:pt x="69436" y="276999"/>
                  </a:lnTo>
                  <a:lnTo>
                    <a:pt x="50292" y="303276"/>
                  </a:lnTo>
                  <a:close/>
                </a:path>
                <a:path w="676910" h="327660">
                  <a:moveTo>
                    <a:pt x="69436" y="276999"/>
                  </a:moveTo>
                  <a:lnTo>
                    <a:pt x="36576" y="272796"/>
                  </a:lnTo>
                  <a:lnTo>
                    <a:pt x="72498" y="272796"/>
                  </a:lnTo>
                  <a:lnTo>
                    <a:pt x="69436" y="276999"/>
                  </a:lnTo>
                  <a:close/>
                </a:path>
                <a:path w="676910" h="327660">
                  <a:moveTo>
                    <a:pt x="56760" y="303276"/>
                  </a:moveTo>
                  <a:lnTo>
                    <a:pt x="50292" y="303276"/>
                  </a:lnTo>
                  <a:lnTo>
                    <a:pt x="69436" y="276999"/>
                  </a:lnTo>
                  <a:lnTo>
                    <a:pt x="106525" y="281743"/>
                  </a:lnTo>
                  <a:lnTo>
                    <a:pt x="56760" y="303276"/>
                  </a:lnTo>
                  <a:close/>
                </a:path>
                <a:path w="676910" h="327660">
                  <a:moveTo>
                    <a:pt x="184308" y="309372"/>
                  </a:moveTo>
                  <a:lnTo>
                    <a:pt x="42672" y="309372"/>
                  </a:lnTo>
                  <a:lnTo>
                    <a:pt x="106525" y="281743"/>
                  </a:lnTo>
                  <a:lnTo>
                    <a:pt x="167640" y="289560"/>
                  </a:lnTo>
                  <a:lnTo>
                    <a:pt x="184308" y="309372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88315" y="4024883"/>
              <a:ext cx="203644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12236" y="1915667"/>
              <a:ext cx="1407160" cy="3738879"/>
            </a:xfrm>
            <a:custGeom>
              <a:avLst/>
              <a:gdLst/>
              <a:ahLst/>
              <a:cxnLst/>
              <a:rect l="l" t="t" r="r" b="b"/>
              <a:pathLst>
                <a:path w="1407160" h="3738879">
                  <a:moveTo>
                    <a:pt x="1371600" y="3738372"/>
                  </a:moveTo>
                  <a:lnTo>
                    <a:pt x="0" y="13715"/>
                  </a:lnTo>
                  <a:lnTo>
                    <a:pt x="35051" y="0"/>
                  </a:lnTo>
                  <a:lnTo>
                    <a:pt x="1406652" y="3724655"/>
                  </a:lnTo>
                  <a:lnTo>
                    <a:pt x="1371600" y="37383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21105" y="4106282"/>
            <a:ext cx="1897716" cy="654493"/>
          </a:xfrm>
          <a:prstGeom prst="rect">
            <a:avLst/>
          </a:prstGeom>
        </p:spPr>
        <p:txBody>
          <a:bodyPr vert="horz" wrap="square" lIns="0" tIns="87966" rIns="0" bIns="0" rtlCol="0">
            <a:spAutoFit/>
          </a:bodyPr>
          <a:lstStyle/>
          <a:p>
            <a:pPr marL="1288745">
              <a:spcBef>
                <a:spcPts val="693"/>
              </a:spcBef>
            </a:pPr>
            <a:r>
              <a:rPr sz="1588" spc="4" dirty="0">
                <a:latin typeface="Carlito"/>
                <a:cs typeface="Carlito"/>
              </a:rPr>
              <a:t>-</a:t>
            </a:r>
            <a:r>
              <a:rPr sz="1588" spc="-13" dirty="0">
                <a:latin typeface="Carlito"/>
                <a:cs typeface="Carlito"/>
              </a:rPr>
              <a:t>1</a:t>
            </a:r>
            <a:r>
              <a:rPr sz="1588" spc="-9" dirty="0">
                <a:latin typeface="Carlito"/>
                <a:cs typeface="Carlito"/>
              </a:rPr>
              <a:t>(</a:t>
            </a:r>
            <a:r>
              <a:rPr sz="1588" spc="-40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4" dirty="0">
                <a:latin typeface="Carlito"/>
                <a:cs typeface="Carlito"/>
              </a:rPr>
              <a:t>d</a:t>
            </a:r>
            <a:r>
              <a:rPr sz="1588" dirty="0">
                <a:latin typeface="Carlito"/>
                <a:cs typeface="Carlito"/>
              </a:rPr>
              <a:t>)</a:t>
            </a:r>
            <a:endParaRPr sz="1588">
              <a:latin typeface="Carlito"/>
              <a:cs typeface="Carlito"/>
            </a:endParaRPr>
          </a:p>
          <a:p>
            <a:pPr marL="11206">
              <a:spcBef>
                <a:spcPts val="600"/>
              </a:spcBef>
            </a:pPr>
            <a:r>
              <a:rPr sz="1588" dirty="0">
                <a:latin typeface="Carlito"/>
                <a:cs typeface="Carlito"/>
              </a:rPr>
              <a:t>+1</a:t>
            </a:r>
            <a:r>
              <a:rPr sz="1588" spc="-13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(blue)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7546602" y="5676611"/>
            <a:ext cx="204507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dirty="0"/>
              <a:t>48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448248" y="5580530"/>
            <a:ext cx="5845549" cy="4527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7929" rIns="0" bIns="0" rtlCol="0">
            <a:spAutoFit/>
          </a:bodyPr>
          <a:lstStyle/>
          <a:p>
            <a:pPr marL="80126">
              <a:spcBef>
                <a:spcPts val="141"/>
              </a:spcBef>
            </a:pPr>
            <a:r>
              <a:rPr sz="2824" spc="-22" dirty="0">
                <a:latin typeface="Carlito"/>
                <a:cs typeface="Carlito"/>
              </a:rPr>
              <a:t>Perfect </a:t>
            </a:r>
            <a:r>
              <a:rPr sz="2824" spc="-9" dirty="0">
                <a:latin typeface="Carlito"/>
                <a:cs typeface="Carlito"/>
              </a:rPr>
              <a:t>classification, </a:t>
            </a:r>
            <a:r>
              <a:rPr sz="2824" spc="4" dirty="0">
                <a:latin typeface="Carlito"/>
                <a:cs typeface="Carlito"/>
              </a:rPr>
              <a:t>no </a:t>
            </a:r>
            <a:r>
              <a:rPr sz="2824" spc="-13" dirty="0">
                <a:latin typeface="Carlito"/>
                <a:cs typeface="Carlito"/>
              </a:rPr>
              <a:t>more</a:t>
            </a:r>
            <a:r>
              <a:rPr sz="2824" spc="9" dirty="0">
                <a:latin typeface="Carlito"/>
                <a:cs typeface="Carlito"/>
              </a:rPr>
              <a:t> </a:t>
            </a:r>
            <a:r>
              <a:rPr sz="2824" spc="-9" dirty="0">
                <a:latin typeface="Carlito"/>
                <a:cs typeface="Carlito"/>
              </a:rPr>
              <a:t>updates</a:t>
            </a:r>
            <a:endParaRPr sz="2824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45231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Summary:</a:t>
            </a:r>
            <a:r>
              <a:rPr spc="-70" dirty="0"/>
              <a:t> </a:t>
            </a:r>
            <a:r>
              <a:rPr spc="-25" dirty="0"/>
              <a:t>Perceptron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400"/>
            <a:ext cx="7624445" cy="423231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866140" indent="-342900">
              <a:lnSpc>
                <a:spcPct val="799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Online learning algorithm, very widely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used,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easy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implement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3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Additive updates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 to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weights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3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Geometric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interpretation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solidFill>
                  <a:srgbClr val="3366CC"/>
                </a:solidFill>
                <a:latin typeface="Calibri"/>
                <a:cs typeface="Calibri"/>
              </a:rPr>
              <a:t>You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should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66CC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 able </a:t>
            </a:r>
            <a:r>
              <a:rPr sz="2400" spc="-15" dirty="0">
                <a:solidFill>
                  <a:srgbClr val="3366CC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implement</a:t>
            </a:r>
            <a:r>
              <a:rPr sz="2400" spc="-15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3366CC"/>
                </a:solidFill>
                <a:latin typeface="Calibri"/>
                <a:cs typeface="Calibri"/>
              </a:rPr>
              <a:t>Perceptron</a:t>
            </a:r>
            <a:r>
              <a:rPr sz="2400" spc="-10" dirty="0">
                <a:solidFill>
                  <a:srgbClr val="3366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66CC"/>
                </a:solidFill>
                <a:latin typeface="Calibri"/>
                <a:cs typeface="Calibri"/>
              </a:rPr>
              <a:t>algorithm</a:t>
            </a:r>
            <a:endParaRPr lang="en-US" sz="2400" spc="-5" dirty="0">
              <a:solidFill>
                <a:srgbClr val="3366CC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>
                <a:solidFill>
                  <a:srgbClr val="3366CC"/>
                </a:solidFill>
                <a:latin typeface="Calibri"/>
                <a:cs typeface="Calibri"/>
              </a:rPr>
              <a:t>Follow the tutorial : https://www.tutorialspoint.com/tensorflow/tensorflow_single_layer_perceptron.htm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497" y="297185"/>
            <a:ext cx="4960844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4" dirty="0"/>
              <a:t>Learning </a:t>
            </a:r>
            <a:r>
              <a:rPr sz="3883" spc="4" dirty="0"/>
              <a:t>the</a:t>
            </a:r>
            <a:r>
              <a:rPr sz="3883" spc="-66" dirty="0"/>
              <a:t> </a:t>
            </a:r>
            <a:r>
              <a:rPr sz="3883" spc="-13" dirty="0"/>
              <a:t>perceptron</a:t>
            </a:r>
            <a:endParaRPr sz="3883" dirty="0"/>
          </a:p>
        </p:txBody>
      </p:sp>
      <p:sp>
        <p:nvSpPr>
          <p:cNvPr id="3" name="object 3"/>
          <p:cNvSpPr txBox="1"/>
          <p:nvPr/>
        </p:nvSpPr>
        <p:spPr>
          <a:xfrm>
            <a:off x="1010738" y="4653498"/>
            <a:ext cx="6777878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indent="-302575">
              <a:spcBef>
                <a:spcPts val="84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1941" spc="-9" dirty="0">
                <a:latin typeface="Carlito"/>
                <a:cs typeface="Carlito"/>
              </a:rPr>
              <a:t>Given </a:t>
            </a:r>
            <a:r>
              <a:rPr sz="1941" spc="-4" dirty="0">
                <a:latin typeface="Carlito"/>
                <a:cs typeface="Carlito"/>
              </a:rPr>
              <a:t>a number </a:t>
            </a:r>
            <a:r>
              <a:rPr sz="1941" spc="-13" dirty="0">
                <a:latin typeface="Carlito"/>
                <a:cs typeface="Carlito"/>
              </a:rPr>
              <a:t>of </a:t>
            </a:r>
            <a:r>
              <a:rPr sz="1941" spc="-9" dirty="0">
                <a:latin typeface="Carlito"/>
                <a:cs typeface="Carlito"/>
              </a:rPr>
              <a:t>input </a:t>
            </a:r>
            <a:r>
              <a:rPr sz="1941" spc="-4" dirty="0">
                <a:latin typeface="Carlito"/>
                <a:cs typeface="Carlito"/>
              </a:rPr>
              <a:t>output </a:t>
            </a:r>
            <a:r>
              <a:rPr sz="1941" spc="-9" dirty="0">
                <a:latin typeface="Carlito"/>
                <a:cs typeface="Carlito"/>
              </a:rPr>
              <a:t>pairs, </a:t>
            </a:r>
            <a:r>
              <a:rPr sz="1941" spc="-4" dirty="0">
                <a:latin typeface="Carlito"/>
                <a:cs typeface="Carlito"/>
              </a:rPr>
              <a:t>learn the </a:t>
            </a:r>
            <a:r>
              <a:rPr sz="1941" spc="-13" dirty="0">
                <a:latin typeface="Carlito"/>
                <a:cs typeface="Carlito"/>
              </a:rPr>
              <a:t>weights </a:t>
            </a:r>
            <a:r>
              <a:rPr sz="1941" spc="-9" dirty="0">
                <a:latin typeface="Carlito"/>
                <a:cs typeface="Carlito"/>
              </a:rPr>
              <a:t>and</a:t>
            </a:r>
            <a:r>
              <a:rPr sz="1941" spc="146" dirty="0">
                <a:latin typeface="Carlito"/>
                <a:cs typeface="Carlito"/>
              </a:rPr>
              <a:t> </a:t>
            </a:r>
            <a:r>
              <a:rPr sz="1941" spc="-4" dirty="0">
                <a:latin typeface="Carlito"/>
                <a:cs typeface="Carlito"/>
              </a:rPr>
              <a:t>bias</a:t>
            </a:r>
            <a:endParaRPr sz="1941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4190" y="5359517"/>
            <a:ext cx="147357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dirty="0">
                <a:latin typeface="Arial"/>
                <a:cs typeface="Arial"/>
              </a:rPr>
              <a:t>–</a:t>
            </a:r>
            <a:endParaRPr sz="1765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8949" y="5489089"/>
            <a:ext cx="121565" cy="15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1885445" y="5499846"/>
            <a:ext cx="135591" cy="62193"/>
          </a:xfrm>
          <a:custGeom>
            <a:avLst/>
            <a:gdLst/>
            <a:ahLst/>
            <a:cxnLst/>
            <a:rect l="l" t="t" r="r" b="b"/>
            <a:pathLst>
              <a:path w="153669" h="70485">
                <a:moveTo>
                  <a:pt x="153060" y="53352"/>
                </a:moveTo>
                <a:lnTo>
                  <a:pt x="0" y="53352"/>
                </a:lnTo>
                <a:lnTo>
                  <a:pt x="0" y="70116"/>
                </a:lnTo>
                <a:lnTo>
                  <a:pt x="153060" y="70116"/>
                </a:lnTo>
                <a:lnTo>
                  <a:pt x="153060" y="53352"/>
                </a:lnTo>
                <a:close/>
              </a:path>
              <a:path w="153669" h="70485">
                <a:moveTo>
                  <a:pt x="153060" y="0"/>
                </a:moveTo>
                <a:lnTo>
                  <a:pt x="0" y="0"/>
                </a:lnTo>
                <a:lnTo>
                  <a:pt x="0" y="16764"/>
                </a:lnTo>
                <a:lnTo>
                  <a:pt x="153060" y="16764"/>
                </a:lnTo>
                <a:lnTo>
                  <a:pt x="153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7" name="object 7"/>
          <p:cNvGrpSpPr/>
          <p:nvPr/>
        </p:nvGrpSpPr>
        <p:grpSpPr>
          <a:xfrm>
            <a:off x="2111440" y="5247041"/>
            <a:ext cx="221876" cy="569259"/>
            <a:chOff x="2240565" y="5946647"/>
            <a:chExt cx="251460" cy="645160"/>
          </a:xfrm>
        </p:grpSpPr>
        <p:sp>
          <p:nvSpPr>
            <p:cNvPr id="8" name="object 8"/>
            <p:cNvSpPr/>
            <p:nvPr/>
          </p:nvSpPr>
          <p:spPr>
            <a:xfrm>
              <a:off x="2240565" y="5946647"/>
              <a:ext cx="106680" cy="645160"/>
            </a:xfrm>
            <a:custGeom>
              <a:avLst/>
              <a:gdLst/>
              <a:ahLst/>
              <a:cxnLst/>
              <a:rect l="l" t="t" r="r" b="b"/>
              <a:pathLst>
                <a:path w="106680" h="645159">
                  <a:moveTo>
                    <a:pt x="106299" y="644652"/>
                  </a:moveTo>
                  <a:lnTo>
                    <a:pt x="59418" y="622323"/>
                  </a:lnTo>
                  <a:lnTo>
                    <a:pt x="38344" y="587874"/>
                  </a:lnTo>
                  <a:lnTo>
                    <a:pt x="27628" y="540802"/>
                  </a:lnTo>
                  <a:lnTo>
                    <a:pt x="26288" y="512730"/>
                  </a:lnTo>
                  <a:lnTo>
                    <a:pt x="26643" y="500281"/>
                  </a:lnTo>
                  <a:lnTo>
                    <a:pt x="27693" y="485072"/>
                  </a:lnTo>
                  <a:lnTo>
                    <a:pt x="29423" y="467095"/>
                  </a:lnTo>
                  <a:lnTo>
                    <a:pt x="34243" y="426264"/>
                  </a:lnTo>
                  <a:lnTo>
                    <a:pt x="35968" y="410313"/>
                  </a:lnTo>
                  <a:lnTo>
                    <a:pt x="36997" y="398469"/>
                  </a:lnTo>
                  <a:lnTo>
                    <a:pt x="37338" y="390715"/>
                  </a:lnTo>
                  <a:lnTo>
                    <a:pt x="36730" y="376965"/>
                  </a:lnTo>
                  <a:lnTo>
                    <a:pt x="22248" y="338734"/>
                  </a:lnTo>
                  <a:lnTo>
                    <a:pt x="0" y="329184"/>
                  </a:lnTo>
                  <a:lnTo>
                    <a:pt x="0" y="316992"/>
                  </a:lnTo>
                  <a:lnTo>
                    <a:pt x="31832" y="292423"/>
                  </a:lnTo>
                  <a:lnTo>
                    <a:pt x="37338" y="255079"/>
                  </a:lnTo>
                  <a:lnTo>
                    <a:pt x="36997" y="246667"/>
                  </a:lnTo>
                  <a:lnTo>
                    <a:pt x="35968" y="235148"/>
                  </a:lnTo>
                  <a:lnTo>
                    <a:pt x="34243" y="220521"/>
                  </a:lnTo>
                  <a:lnTo>
                    <a:pt x="29423" y="184335"/>
                  </a:lnTo>
                  <a:lnTo>
                    <a:pt x="27693" y="167544"/>
                  </a:lnTo>
                  <a:lnTo>
                    <a:pt x="26643" y="152397"/>
                  </a:lnTo>
                  <a:lnTo>
                    <a:pt x="26288" y="138874"/>
                  </a:lnTo>
                  <a:lnTo>
                    <a:pt x="27592" y="108976"/>
                  </a:lnTo>
                  <a:lnTo>
                    <a:pt x="38022" y="59645"/>
                  </a:lnTo>
                  <a:lnTo>
                    <a:pt x="58668" y="24498"/>
                  </a:lnTo>
                  <a:lnTo>
                    <a:pt x="106299" y="0"/>
                  </a:lnTo>
                  <a:lnTo>
                    <a:pt x="106299" y="10668"/>
                  </a:lnTo>
                  <a:lnTo>
                    <a:pt x="100013" y="12184"/>
                  </a:lnTo>
                  <a:lnTo>
                    <a:pt x="94023" y="14442"/>
                  </a:lnTo>
                  <a:lnTo>
                    <a:pt x="65246" y="43815"/>
                  </a:lnTo>
                  <a:lnTo>
                    <a:pt x="52256" y="89880"/>
                  </a:lnTo>
                  <a:lnTo>
                    <a:pt x="50006" y="127063"/>
                  </a:lnTo>
                  <a:lnTo>
                    <a:pt x="50327" y="138637"/>
                  </a:lnTo>
                  <a:lnTo>
                    <a:pt x="51292" y="152792"/>
                  </a:lnTo>
                  <a:lnTo>
                    <a:pt x="52899" y="169537"/>
                  </a:lnTo>
                  <a:lnTo>
                    <a:pt x="57385" y="207793"/>
                  </a:lnTo>
                  <a:lnTo>
                    <a:pt x="58959" y="223099"/>
                  </a:lnTo>
                  <a:lnTo>
                    <a:pt x="59891" y="234797"/>
                  </a:lnTo>
                  <a:lnTo>
                    <a:pt x="60198" y="242887"/>
                  </a:lnTo>
                  <a:lnTo>
                    <a:pt x="59464" y="258673"/>
                  </a:lnTo>
                  <a:lnTo>
                    <a:pt x="48387" y="296513"/>
                  </a:lnTo>
                  <a:lnTo>
                    <a:pt x="24860" y="321659"/>
                  </a:lnTo>
                  <a:lnTo>
                    <a:pt x="24860" y="324516"/>
                  </a:lnTo>
                  <a:lnTo>
                    <a:pt x="53567" y="360321"/>
                  </a:lnTo>
                  <a:lnTo>
                    <a:pt x="60198" y="402621"/>
                  </a:lnTo>
                  <a:lnTo>
                    <a:pt x="59891" y="408982"/>
                  </a:lnTo>
                  <a:lnTo>
                    <a:pt x="57385" y="436777"/>
                  </a:lnTo>
                  <a:lnTo>
                    <a:pt x="52899" y="479948"/>
                  </a:lnTo>
                  <a:lnTo>
                    <a:pt x="51292" y="497050"/>
                  </a:lnTo>
                  <a:lnTo>
                    <a:pt x="50327" y="509562"/>
                  </a:lnTo>
                  <a:lnTo>
                    <a:pt x="50006" y="517493"/>
                  </a:lnTo>
                  <a:lnTo>
                    <a:pt x="50238" y="530795"/>
                  </a:lnTo>
                  <a:lnTo>
                    <a:pt x="55810" y="575561"/>
                  </a:lnTo>
                  <a:lnTo>
                    <a:pt x="73223" y="613993"/>
                  </a:lnTo>
                  <a:lnTo>
                    <a:pt x="106299" y="633984"/>
                  </a:lnTo>
                  <a:lnTo>
                    <a:pt x="106299" y="644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2375916" y="6045707"/>
              <a:ext cx="100583" cy="170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2383598" y="6368795"/>
              <a:ext cx="108141" cy="1722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" name="object 11"/>
          <p:cNvSpPr/>
          <p:nvPr/>
        </p:nvSpPr>
        <p:spPr>
          <a:xfrm>
            <a:off x="2450558" y="5327725"/>
            <a:ext cx="177753" cy="205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774127" y="5318312"/>
            <a:ext cx="142539" cy="204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250742" y="5380168"/>
            <a:ext cx="156742" cy="1062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3472367" y="5335794"/>
            <a:ext cx="145564" cy="1492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3390872" y="5355430"/>
            <a:ext cx="288551" cy="20929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219087" algn="l"/>
              </a:tabLst>
            </a:pPr>
            <a:r>
              <a:rPr sz="1279" spc="97" dirty="0">
                <a:latin typeface="Times New Roman"/>
                <a:cs typeface="Times New Roman"/>
              </a:rPr>
              <a:t>i	i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7852" y="5350137"/>
            <a:ext cx="135591" cy="141194"/>
          </a:xfrm>
          <a:custGeom>
            <a:avLst/>
            <a:gdLst/>
            <a:ahLst/>
            <a:cxnLst/>
            <a:rect l="l" t="t" r="r" b="b"/>
            <a:pathLst>
              <a:path w="153670" h="160020">
                <a:moveTo>
                  <a:pt x="153073" y="72390"/>
                </a:moveTo>
                <a:lnTo>
                  <a:pt x="85356" y="72390"/>
                </a:lnTo>
                <a:lnTo>
                  <a:pt x="85356" y="0"/>
                </a:lnTo>
                <a:lnTo>
                  <a:pt x="67729" y="0"/>
                </a:lnTo>
                <a:lnTo>
                  <a:pt x="67729" y="72390"/>
                </a:lnTo>
                <a:lnTo>
                  <a:pt x="0" y="72390"/>
                </a:lnTo>
                <a:lnTo>
                  <a:pt x="0" y="88900"/>
                </a:lnTo>
                <a:lnTo>
                  <a:pt x="67729" y="88900"/>
                </a:lnTo>
                <a:lnTo>
                  <a:pt x="67729" y="160020"/>
                </a:lnTo>
                <a:lnTo>
                  <a:pt x="85356" y="160020"/>
                </a:lnTo>
                <a:lnTo>
                  <a:pt x="85356" y="88900"/>
                </a:lnTo>
                <a:lnTo>
                  <a:pt x="153073" y="88900"/>
                </a:lnTo>
                <a:lnTo>
                  <a:pt x="153073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3959485" y="5327725"/>
            <a:ext cx="99424" cy="158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4152619" y="5344954"/>
            <a:ext cx="135563" cy="152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4382451" y="5334448"/>
            <a:ext cx="95419" cy="1519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2918899" y="5219654"/>
            <a:ext cx="299757" cy="345871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lnSpc>
                <a:spcPts val="1341"/>
              </a:lnSpc>
              <a:spcBef>
                <a:spcPts val="97"/>
              </a:spcBef>
            </a:pPr>
            <a:r>
              <a:rPr sz="1279" spc="49" dirty="0">
                <a:latin typeface="Times New Roman"/>
                <a:cs typeface="Times New Roman"/>
              </a:rPr>
              <a:t>N</a:t>
            </a:r>
            <a:endParaRPr sz="1279">
              <a:latin typeface="Times New Roman"/>
              <a:cs typeface="Times New Roman"/>
            </a:endParaRPr>
          </a:p>
          <a:p>
            <a:pPr marL="11206">
              <a:lnSpc>
                <a:spcPts val="1341"/>
              </a:lnSpc>
            </a:pPr>
            <a:r>
              <a:rPr sz="1279" spc="146" dirty="0">
                <a:latin typeface="Times New Roman"/>
                <a:cs typeface="Times New Roman"/>
              </a:rPr>
              <a:t>i</a:t>
            </a:r>
            <a:r>
              <a:rPr sz="1279" spc="202" dirty="0">
                <a:latin typeface="Times New Roman"/>
                <a:cs typeface="Times New Roman"/>
              </a:rPr>
              <a:t>=</a:t>
            </a:r>
            <a:r>
              <a:rPr sz="1279" spc="106" dirty="0">
                <a:latin typeface="Times New Roman"/>
                <a:cs typeface="Times New Roman"/>
              </a:rPr>
              <a:t>1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88083" y="5612803"/>
            <a:ext cx="979082" cy="1586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1414189" y="5843628"/>
            <a:ext cx="784412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263913" algn="l"/>
              </a:tabLst>
            </a:pPr>
            <a:r>
              <a:rPr sz="1765" dirty="0">
                <a:latin typeface="Arial"/>
                <a:cs typeface="Arial"/>
              </a:rPr>
              <a:t>–	</a:t>
            </a:r>
            <a:r>
              <a:rPr sz="1765" spc="-4" dirty="0">
                <a:latin typeface="Carlito"/>
                <a:cs typeface="Carlito"/>
              </a:rPr>
              <a:t>L</a:t>
            </a:r>
            <a:r>
              <a:rPr sz="1765" dirty="0">
                <a:latin typeface="Carlito"/>
                <a:cs typeface="Carlito"/>
              </a:rPr>
              <a:t>ea</a:t>
            </a:r>
            <a:r>
              <a:rPr sz="1765" spc="-18" dirty="0">
                <a:latin typeface="Carlito"/>
                <a:cs typeface="Carlito"/>
              </a:rPr>
              <a:t>r</a:t>
            </a:r>
            <a:r>
              <a:rPr sz="1765" dirty="0">
                <a:latin typeface="Carlito"/>
                <a:cs typeface="Carlito"/>
              </a:rPr>
              <a:t>n</a:t>
            </a:r>
            <a:endParaRPr sz="1765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50449" y="5930153"/>
            <a:ext cx="200109" cy="1506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2538972" y="5983941"/>
            <a:ext cx="135591" cy="62193"/>
          </a:xfrm>
          <a:custGeom>
            <a:avLst/>
            <a:gdLst/>
            <a:ahLst/>
            <a:cxnLst/>
            <a:rect l="l" t="t" r="r" b="b"/>
            <a:pathLst>
              <a:path w="153669" h="70484">
                <a:moveTo>
                  <a:pt x="153060" y="53352"/>
                </a:moveTo>
                <a:lnTo>
                  <a:pt x="0" y="53352"/>
                </a:lnTo>
                <a:lnTo>
                  <a:pt x="0" y="70116"/>
                </a:lnTo>
                <a:lnTo>
                  <a:pt x="153060" y="70116"/>
                </a:lnTo>
                <a:lnTo>
                  <a:pt x="153060" y="53352"/>
                </a:lnTo>
                <a:close/>
              </a:path>
              <a:path w="153669" h="70484">
                <a:moveTo>
                  <a:pt x="153060" y="0"/>
                </a:moveTo>
                <a:lnTo>
                  <a:pt x="0" y="0"/>
                </a:lnTo>
                <a:lnTo>
                  <a:pt x="0" y="16764"/>
                </a:lnTo>
                <a:lnTo>
                  <a:pt x="153060" y="16764"/>
                </a:lnTo>
                <a:lnTo>
                  <a:pt x="153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556747" y="5911327"/>
            <a:ext cx="48745" cy="209550"/>
          </a:xfrm>
          <a:custGeom>
            <a:avLst/>
            <a:gdLst/>
            <a:ahLst/>
            <a:cxnLst/>
            <a:rect l="l" t="t" r="r" b="b"/>
            <a:pathLst>
              <a:path w="55245" h="237490">
                <a:moveTo>
                  <a:pt x="54864" y="0"/>
                </a:moveTo>
                <a:lnTo>
                  <a:pt x="0" y="0"/>
                </a:lnTo>
                <a:lnTo>
                  <a:pt x="0" y="10160"/>
                </a:lnTo>
                <a:lnTo>
                  <a:pt x="35052" y="10160"/>
                </a:lnTo>
                <a:lnTo>
                  <a:pt x="35052" y="228600"/>
                </a:lnTo>
                <a:lnTo>
                  <a:pt x="0" y="228600"/>
                </a:lnTo>
                <a:lnTo>
                  <a:pt x="0" y="237490"/>
                </a:lnTo>
                <a:lnTo>
                  <a:pt x="54864" y="237490"/>
                </a:lnTo>
                <a:lnTo>
                  <a:pt x="54864" y="228600"/>
                </a:lnTo>
                <a:lnTo>
                  <a:pt x="54864" y="10160"/>
                </a:lnTo>
                <a:lnTo>
                  <a:pt x="54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2779506" y="5911327"/>
            <a:ext cx="215153" cy="2095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/>
          <p:nvPr/>
        </p:nvSpPr>
        <p:spPr>
          <a:xfrm>
            <a:off x="2972648" y="5949803"/>
            <a:ext cx="117662" cy="20929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279" spc="106" dirty="0">
                <a:latin typeface="Times New Roman"/>
                <a:cs typeface="Times New Roman"/>
              </a:rPr>
              <a:t>1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00892" y="6053865"/>
            <a:ext cx="21851" cy="25773"/>
          </a:xfrm>
          <a:custGeom>
            <a:avLst/>
            <a:gdLst/>
            <a:ahLst/>
            <a:cxnLst/>
            <a:rect l="l" t="t" r="r" b="b"/>
            <a:pathLst>
              <a:path w="24764" h="29209">
                <a:moveTo>
                  <a:pt x="24384" y="28955"/>
                </a:moveTo>
                <a:lnTo>
                  <a:pt x="0" y="28955"/>
                </a:lnTo>
                <a:lnTo>
                  <a:pt x="0" y="0"/>
                </a:lnTo>
                <a:lnTo>
                  <a:pt x="24384" y="0"/>
                </a:lnTo>
                <a:lnTo>
                  <a:pt x="2438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184264" y="6053865"/>
            <a:ext cx="21851" cy="25773"/>
          </a:xfrm>
          <a:custGeom>
            <a:avLst/>
            <a:gdLst/>
            <a:ahLst/>
            <a:cxnLst/>
            <a:rect l="l" t="t" r="r" b="b"/>
            <a:pathLst>
              <a:path w="24764" h="29209">
                <a:moveTo>
                  <a:pt x="24384" y="28955"/>
                </a:moveTo>
                <a:lnTo>
                  <a:pt x="0" y="28955"/>
                </a:lnTo>
                <a:lnTo>
                  <a:pt x="0" y="0"/>
                </a:lnTo>
                <a:lnTo>
                  <a:pt x="24384" y="0"/>
                </a:lnTo>
                <a:lnTo>
                  <a:pt x="2438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3262845" y="5974527"/>
            <a:ext cx="156742" cy="1062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 txBox="1"/>
          <p:nvPr/>
        </p:nvSpPr>
        <p:spPr>
          <a:xfrm>
            <a:off x="3402968" y="5949803"/>
            <a:ext cx="146797" cy="20929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279" spc="49" dirty="0">
                <a:latin typeface="Times New Roman"/>
                <a:cs typeface="Times New Roman"/>
              </a:rPr>
              <a:t>N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88528" y="5922084"/>
            <a:ext cx="341779" cy="159124"/>
          </a:xfrm>
          <a:custGeom>
            <a:avLst/>
            <a:gdLst/>
            <a:ahLst/>
            <a:cxnLst/>
            <a:rect l="l" t="t" r="r" b="b"/>
            <a:pathLst>
              <a:path w="387350" h="180340">
                <a:moveTo>
                  <a:pt x="22860" y="89916"/>
                </a:moveTo>
                <a:lnTo>
                  <a:pt x="6096" y="89916"/>
                </a:lnTo>
                <a:lnTo>
                  <a:pt x="6096" y="72866"/>
                </a:lnTo>
                <a:lnTo>
                  <a:pt x="42005" y="59626"/>
                </a:lnTo>
                <a:lnTo>
                  <a:pt x="58197" y="57912"/>
                </a:lnTo>
                <a:lnTo>
                  <a:pt x="66389" y="58007"/>
                </a:lnTo>
                <a:lnTo>
                  <a:pt x="86816" y="68580"/>
                </a:lnTo>
                <a:lnTo>
                  <a:pt x="47148" y="68580"/>
                </a:lnTo>
                <a:lnTo>
                  <a:pt x="40767" y="68675"/>
                </a:lnTo>
                <a:lnTo>
                  <a:pt x="35623" y="70485"/>
                </a:lnTo>
                <a:lnTo>
                  <a:pt x="31718" y="74009"/>
                </a:lnTo>
                <a:lnTo>
                  <a:pt x="27813" y="77628"/>
                </a:lnTo>
                <a:lnTo>
                  <a:pt x="24860" y="82867"/>
                </a:lnTo>
                <a:lnTo>
                  <a:pt x="22860" y="89916"/>
                </a:lnTo>
                <a:close/>
              </a:path>
              <a:path w="387350" h="180340">
                <a:moveTo>
                  <a:pt x="38576" y="179832"/>
                </a:moveTo>
                <a:lnTo>
                  <a:pt x="25146" y="179832"/>
                </a:lnTo>
                <a:lnTo>
                  <a:pt x="19621" y="178689"/>
                </a:lnTo>
                <a:lnTo>
                  <a:pt x="10096" y="173926"/>
                </a:lnTo>
                <a:lnTo>
                  <a:pt x="6381" y="170497"/>
                </a:lnTo>
                <a:lnTo>
                  <a:pt x="1333" y="161639"/>
                </a:lnTo>
                <a:lnTo>
                  <a:pt x="0" y="156591"/>
                </a:lnTo>
                <a:lnTo>
                  <a:pt x="0" y="150685"/>
                </a:lnTo>
                <a:lnTo>
                  <a:pt x="28015" y="118404"/>
                </a:lnTo>
                <a:lnTo>
                  <a:pt x="71628" y="111252"/>
                </a:lnTo>
                <a:lnTo>
                  <a:pt x="71628" y="94773"/>
                </a:lnTo>
                <a:lnTo>
                  <a:pt x="70866" y="88011"/>
                </a:lnTo>
                <a:lnTo>
                  <a:pt x="69089" y="82867"/>
                </a:lnTo>
                <a:lnTo>
                  <a:pt x="67532" y="78105"/>
                </a:lnTo>
                <a:lnTo>
                  <a:pt x="64960" y="74485"/>
                </a:lnTo>
                <a:lnTo>
                  <a:pt x="57816" y="69818"/>
                </a:lnTo>
                <a:lnTo>
                  <a:pt x="53054" y="68675"/>
                </a:lnTo>
                <a:lnTo>
                  <a:pt x="47148" y="68580"/>
                </a:lnTo>
                <a:lnTo>
                  <a:pt x="86816" y="68580"/>
                </a:lnTo>
                <a:lnTo>
                  <a:pt x="89336" y="74009"/>
                </a:lnTo>
                <a:lnTo>
                  <a:pt x="91725" y="79248"/>
                </a:lnTo>
                <a:lnTo>
                  <a:pt x="92964" y="87344"/>
                </a:lnTo>
                <a:lnTo>
                  <a:pt x="92964" y="121920"/>
                </a:lnTo>
                <a:lnTo>
                  <a:pt x="71628" y="121920"/>
                </a:lnTo>
                <a:lnTo>
                  <a:pt x="59840" y="122314"/>
                </a:lnTo>
                <a:lnTo>
                  <a:pt x="21336" y="139160"/>
                </a:lnTo>
                <a:lnTo>
                  <a:pt x="21336" y="152590"/>
                </a:lnTo>
                <a:lnTo>
                  <a:pt x="22288" y="156400"/>
                </a:lnTo>
                <a:lnTo>
                  <a:pt x="24193" y="159067"/>
                </a:lnTo>
                <a:lnTo>
                  <a:pt x="26098" y="161829"/>
                </a:lnTo>
                <a:lnTo>
                  <a:pt x="28575" y="163734"/>
                </a:lnTo>
                <a:lnTo>
                  <a:pt x="31432" y="164687"/>
                </a:lnTo>
                <a:lnTo>
                  <a:pt x="34290" y="165735"/>
                </a:lnTo>
                <a:lnTo>
                  <a:pt x="37719" y="166211"/>
                </a:lnTo>
                <a:lnTo>
                  <a:pt x="65094" y="166211"/>
                </a:lnTo>
                <a:lnTo>
                  <a:pt x="61400" y="169283"/>
                </a:lnTo>
                <a:lnTo>
                  <a:pt x="56428" y="172729"/>
                </a:lnTo>
                <a:lnTo>
                  <a:pt x="51625" y="175355"/>
                </a:lnTo>
                <a:lnTo>
                  <a:pt x="45339" y="178403"/>
                </a:lnTo>
                <a:lnTo>
                  <a:pt x="38576" y="179832"/>
                </a:lnTo>
                <a:close/>
              </a:path>
              <a:path w="387350" h="180340">
                <a:moveTo>
                  <a:pt x="65094" y="166211"/>
                </a:moveTo>
                <a:lnTo>
                  <a:pt x="47339" y="166211"/>
                </a:lnTo>
                <a:lnTo>
                  <a:pt x="52482" y="164877"/>
                </a:lnTo>
                <a:lnTo>
                  <a:pt x="57054" y="162115"/>
                </a:lnTo>
                <a:lnTo>
                  <a:pt x="61626" y="159448"/>
                </a:lnTo>
                <a:lnTo>
                  <a:pt x="65246" y="155924"/>
                </a:lnTo>
                <a:lnTo>
                  <a:pt x="67937" y="151542"/>
                </a:lnTo>
                <a:lnTo>
                  <a:pt x="70389" y="147637"/>
                </a:lnTo>
                <a:lnTo>
                  <a:pt x="71628" y="143446"/>
                </a:lnTo>
                <a:lnTo>
                  <a:pt x="71628" y="121920"/>
                </a:lnTo>
                <a:lnTo>
                  <a:pt x="92964" y="121920"/>
                </a:lnTo>
                <a:lnTo>
                  <a:pt x="93059" y="154019"/>
                </a:lnTo>
                <a:lnTo>
                  <a:pt x="93154" y="156591"/>
                </a:lnTo>
                <a:lnTo>
                  <a:pt x="93440" y="158972"/>
                </a:lnTo>
                <a:lnTo>
                  <a:pt x="93609" y="159924"/>
                </a:lnTo>
                <a:lnTo>
                  <a:pt x="71818" y="159924"/>
                </a:lnTo>
                <a:lnTo>
                  <a:pt x="66533" y="165014"/>
                </a:lnTo>
                <a:lnTo>
                  <a:pt x="65094" y="166211"/>
                </a:lnTo>
                <a:close/>
              </a:path>
              <a:path w="387350" h="180340">
                <a:moveTo>
                  <a:pt x="107251" y="178308"/>
                </a:moveTo>
                <a:lnTo>
                  <a:pt x="73056" y="178308"/>
                </a:lnTo>
                <a:lnTo>
                  <a:pt x="73723" y="160401"/>
                </a:lnTo>
                <a:lnTo>
                  <a:pt x="71818" y="159924"/>
                </a:lnTo>
                <a:lnTo>
                  <a:pt x="93609" y="159924"/>
                </a:lnTo>
                <a:lnTo>
                  <a:pt x="94202" y="163258"/>
                </a:lnTo>
                <a:lnTo>
                  <a:pt x="94894" y="165014"/>
                </a:lnTo>
                <a:lnTo>
                  <a:pt x="95631" y="166211"/>
                </a:lnTo>
                <a:lnTo>
                  <a:pt x="96488" y="167544"/>
                </a:lnTo>
                <a:lnTo>
                  <a:pt x="97726" y="168592"/>
                </a:lnTo>
                <a:lnTo>
                  <a:pt x="99345" y="169449"/>
                </a:lnTo>
                <a:lnTo>
                  <a:pt x="100965" y="170402"/>
                </a:lnTo>
                <a:lnTo>
                  <a:pt x="103632" y="171354"/>
                </a:lnTo>
                <a:lnTo>
                  <a:pt x="107251" y="172212"/>
                </a:lnTo>
                <a:lnTo>
                  <a:pt x="107251" y="178308"/>
                </a:lnTo>
                <a:close/>
              </a:path>
              <a:path w="387350" h="180340">
                <a:moveTo>
                  <a:pt x="47339" y="166211"/>
                </a:moveTo>
                <a:lnTo>
                  <a:pt x="37719" y="166211"/>
                </a:lnTo>
                <a:lnTo>
                  <a:pt x="41624" y="166116"/>
                </a:lnTo>
                <a:lnTo>
                  <a:pt x="47339" y="166211"/>
                </a:lnTo>
                <a:close/>
              </a:path>
              <a:path w="387350" h="180340">
                <a:moveTo>
                  <a:pt x="173926" y="178308"/>
                </a:moveTo>
                <a:lnTo>
                  <a:pt x="125253" y="178308"/>
                </a:lnTo>
                <a:lnTo>
                  <a:pt x="125253" y="172212"/>
                </a:lnTo>
                <a:lnTo>
                  <a:pt x="128492" y="171354"/>
                </a:lnTo>
                <a:lnTo>
                  <a:pt x="130873" y="170497"/>
                </a:lnTo>
                <a:lnTo>
                  <a:pt x="138595" y="83820"/>
                </a:lnTo>
                <a:lnTo>
                  <a:pt x="138207" y="77057"/>
                </a:lnTo>
                <a:lnTo>
                  <a:pt x="132111" y="68103"/>
                </a:lnTo>
                <a:lnTo>
                  <a:pt x="130111" y="67151"/>
                </a:lnTo>
                <a:lnTo>
                  <a:pt x="127254" y="66294"/>
                </a:lnTo>
                <a:lnTo>
                  <a:pt x="123444" y="65532"/>
                </a:lnTo>
                <a:lnTo>
                  <a:pt x="123444" y="59436"/>
                </a:lnTo>
                <a:lnTo>
                  <a:pt x="152590" y="57912"/>
                </a:lnTo>
                <a:lnTo>
                  <a:pt x="160115" y="57912"/>
                </a:lnTo>
                <a:lnTo>
                  <a:pt x="158781" y="79343"/>
                </a:lnTo>
                <a:lnTo>
                  <a:pt x="160496" y="79914"/>
                </a:lnTo>
                <a:lnTo>
                  <a:pt x="171973" y="79914"/>
                </a:lnTo>
                <a:lnTo>
                  <a:pt x="169830" y="81819"/>
                </a:lnTo>
                <a:lnTo>
                  <a:pt x="166401" y="85058"/>
                </a:lnTo>
                <a:lnTo>
                  <a:pt x="163925" y="88106"/>
                </a:lnTo>
                <a:lnTo>
                  <a:pt x="160877" y="94202"/>
                </a:lnTo>
                <a:lnTo>
                  <a:pt x="160020" y="97726"/>
                </a:lnTo>
                <a:lnTo>
                  <a:pt x="160020" y="154686"/>
                </a:lnTo>
                <a:lnTo>
                  <a:pt x="173926" y="172212"/>
                </a:lnTo>
                <a:lnTo>
                  <a:pt x="173926" y="178308"/>
                </a:lnTo>
                <a:close/>
              </a:path>
              <a:path w="387350" h="180340">
                <a:moveTo>
                  <a:pt x="171973" y="79914"/>
                </a:moveTo>
                <a:lnTo>
                  <a:pt x="160496" y="79914"/>
                </a:lnTo>
                <a:lnTo>
                  <a:pt x="166592" y="73628"/>
                </a:lnTo>
                <a:lnTo>
                  <a:pt x="198691" y="57912"/>
                </a:lnTo>
                <a:lnTo>
                  <a:pt x="203168" y="58007"/>
                </a:lnTo>
                <a:lnTo>
                  <a:pt x="226863" y="73152"/>
                </a:lnTo>
                <a:lnTo>
                  <a:pt x="188404" y="73152"/>
                </a:lnTo>
                <a:lnTo>
                  <a:pt x="185166" y="73247"/>
                </a:lnTo>
                <a:lnTo>
                  <a:pt x="182118" y="73914"/>
                </a:lnTo>
                <a:lnTo>
                  <a:pt x="179260" y="75152"/>
                </a:lnTo>
                <a:lnTo>
                  <a:pt x="176403" y="76485"/>
                </a:lnTo>
                <a:lnTo>
                  <a:pt x="173259" y="78771"/>
                </a:lnTo>
                <a:lnTo>
                  <a:pt x="171973" y="79914"/>
                </a:lnTo>
                <a:close/>
              </a:path>
              <a:path w="387350" h="180340">
                <a:moveTo>
                  <a:pt x="245649" y="178308"/>
                </a:moveTo>
                <a:lnTo>
                  <a:pt x="196691" y="178308"/>
                </a:lnTo>
                <a:lnTo>
                  <a:pt x="196691" y="172212"/>
                </a:lnTo>
                <a:lnTo>
                  <a:pt x="199929" y="171354"/>
                </a:lnTo>
                <a:lnTo>
                  <a:pt x="202311" y="170497"/>
                </a:lnTo>
                <a:lnTo>
                  <a:pt x="203739" y="169735"/>
                </a:lnTo>
                <a:lnTo>
                  <a:pt x="205168" y="169068"/>
                </a:lnTo>
                <a:lnTo>
                  <a:pt x="206311" y="168021"/>
                </a:lnTo>
                <a:lnTo>
                  <a:pt x="208216" y="165354"/>
                </a:lnTo>
                <a:lnTo>
                  <a:pt x="208978" y="163353"/>
                </a:lnTo>
                <a:lnTo>
                  <a:pt x="209733" y="159639"/>
                </a:lnTo>
                <a:lnTo>
                  <a:pt x="210121" y="157829"/>
                </a:lnTo>
                <a:lnTo>
                  <a:pt x="210216" y="104775"/>
                </a:lnTo>
                <a:lnTo>
                  <a:pt x="188404" y="73152"/>
                </a:lnTo>
                <a:lnTo>
                  <a:pt x="226863" y="73152"/>
                </a:lnTo>
                <a:lnTo>
                  <a:pt x="228123" y="75533"/>
                </a:lnTo>
                <a:lnTo>
                  <a:pt x="229424" y="79343"/>
                </a:lnTo>
                <a:lnTo>
                  <a:pt x="230314" y="83820"/>
                </a:lnTo>
                <a:lnTo>
                  <a:pt x="231267" y="88296"/>
                </a:lnTo>
                <a:lnTo>
                  <a:pt x="231648" y="93916"/>
                </a:lnTo>
                <a:lnTo>
                  <a:pt x="231717" y="154686"/>
                </a:lnTo>
                <a:lnTo>
                  <a:pt x="231838" y="157353"/>
                </a:lnTo>
                <a:lnTo>
                  <a:pt x="237458" y="169259"/>
                </a:lnTo>
                <a:lnTo>
                  <a:pt x="239077" y="170211"/>
                </a:lnTo>
                <a:lnTo>
                  <a:pt x="241839" y="171259"/>
                </a:lnTo>
                <a:lnTo>
                  <a:pt x="245649" y="172212"/>
                </a:lnTo>
                <a:lnTo>
                  <a:pt x="245649" y="178308"/>
                </a:lnTo>
                <a:close/>
              </a:path>
              <a:path w="387350" h="180340">
                <a:moveTo>
                  <a:pt x="371856" y="63055"/>
                </a:moveTo>
                <a:lnTo>
                  <a:pt x="350520" y="63055"/>
                </a:lnTo>
                <a:lnTo>
                  <a:pt x="350520" y="29622"/>
                </a:lnTo>
                <a:lnTo>
                  <a:pt x="350329" y="26384"/>
                </a:lnTo>
                <a:lnTo>
                  <a:pt x="334422" y="7620"/>
                </a:lnTo>
                <a:lnTo>
                  <a:pt x="334422" y="1524"/>
                </a:lnTo>
                <a:lnTo>
                  <a:pt x="364521" y="0"/>
                </a:lnTo>
                <a:lnTo>
                  <a:pt x="371856" y="0"/>
                </a:lnTo>
                <a:lnTo>
                  <a:pt x="371856" y="63055"/>
                </a:lnTo>
                <a:close/>
              </a:path>
              <a:path w="387350" h="180340">
                <a:moveTo>
                  <a:pt x="315372" y="179832"/>
                </a:moveTo>
                <a:lnTo>
                  <a:pt x="310419" y="179832"/>
                </a:lnTo>
                <a:lnTo>
                  <a:pt x="300863" y="178897"/>
                </a:lnTo>
                <a:lnTo>
                  <a:pt x="270986" y="145863"/>
                </a:lnTo>
                <a:lnTo>
                  <a:pt x="268224" y="120205"/>
                </a:lnTo>
                <a:lnTo>
                  <a:pt x="268670" y="110561"/>
                </a:lnTo>
                <a:lnTo>
                  <a:pt x="283785" y="73640"/>
                </a:lnTo>
                <a:lnTo>
                  <a:pt x="321945" y="57912"/>
                </a:lnTo>
                <a:lnTo>
                  <a:pt x="327469" y="58007"/>
                </a:lnTo>
                <a:lnTo>
                  <a:pt x="350520" y="63055"/>
                </a:lnTo>
                <a:lnTo>
                  <a:pt x="371856" y="63055"/>
                </a:lnTo>
                <a:lnTo>
                  <a:pt x="371856" y="67056"/>
                </a:lnTo>
                <a:lnTo>
                  <a:pt x="323564" y="67056"/>
                </a:lnTo>
                <a:lnTo>
                  <a:pt x="316100" y="67911"/>
                </a:lnTo>
                <a:lnTo>
                  <a:pt x="291601" y="105041"/>
                </a:lnTo>
                <a:lnTo>
                  <a:pt x="291084" y="116205"/>
                </a:lnTo>
                <a:lnTo>
                  <a:pt x="291512" y="127404"/>
                </a:lnTo>
                <a:lnTo>
                  <a:pt x="309372" y="164687"/>
                </a:lnTo>
                <a:lnTo>
                  <a:pt x="343710" y="164687"/>
                </a:lnTo>
                <a:lnTo>
                  <a:pt x="340328" y="167925"/>
                </a:lnTo>
                <a:lnTo>
                  <a:pt x="336518" y="170688"/>
                </a:lnTo>
                <a:lnTo>
                  <a:pt x="332708" y="173545"/>
                </a:lnTo>
                <a:lnTo>
                  <a:pt x="328612" y="175736"/>
                </a:lnTo>
                <a:lnTo>
                  <a:pt x="324231" y="177355"/>
                </a:lnTo>
                <a:lnTo>
                  <a:pt x="319944" y="179070"/>
                </a:lnTo>
                <a:lnTo>
                  <a:pt x="315372" y="179832"/>
                </a:lnTo>
                <a:close/>
              </a:path>
              <a:path w="387350" h="180340">
                <a:moveTo>
                  <a:pt x="343710" y="164687"/>
                </a:moveTo>
                <a:lnTo>
                  <a:pt x="322230" y="164687"/>
                </a:lnTo>
                <a:lnTo>
                  <a:pt x="325278" y="164401"/>
                </a:lnTo>
                <a:lnTo>
                  <a:pt x="327660" y="163734"/>
                </a:lnTo>
                <a:lnTo>
                  <a:pt x="330136" y="163163"/>
                </a:lnTo>
                <a:lnTo>
                  <a:pt x="332517" y="162210"/>
                </a:lnTo>
                <a:lnTo>
                  <a:pt x="334803" y="160782"/>
                </a:lnTo>
                <a:lnTo>
                  <a:pt x="337089" y="159448"/>
                </a:lnTo>
                <a:lnTo>
                  <a:pt x="339471" y="157638"/>
                </a:lnTo>
                <a:lnTo>
                  <a:pt x="341852" y="155162"/>
                </a:lnTo>
                <a:lnTo>
                  <a:pt x="344233" y="152781"/>
                </a:lnTo>
                <a:lnTo>
                  <a:pt x="345948" y="150590"/>
                </a:lnTo>
                <a:lnTo>
                  <a:pt x="347091" y="148590"/>
                </a:lnTo>
                <a:lnTo>
                  <a:pt x="348234" y="146685"/>
                </a:lnTo>
                <a:lnTo>
                  <a:pt x="349091" y="144399"/>
                </a:lnTo>
                <a:lnTo>
                  <a:pt x="349662" y="141732"/>
                </a:lnTo>
                <a:lnTo>
                  <a:pt x="350234" y="139255"/>
                </a:lnTo>
                <a:lnTo>
                  <a:pt x="350414" y="137148"/>
                </a:lnTo>
                <a:lnTo>
                  <a:pt x="350520" y="97821"/>
                </a:lnTo>
                <a:lnTo>
                  <a:pt x="350234" y="92678"/>
                </a:lnTo>
                <a:lnTo>
                  <a:pt x="323564" y="67056"/>
                </a:lnTo>
                <a:lnTo>
                  <a:pt x="371856" y="67056"/>
                </a:lnTo>
                <a:lnTo>
                  <a:pt x="371918" y="152781"/>
                </a:lnTo>
                <a:lnTo>
                  <a:pt x="372057" y="156089"/>
                </a:lnTo>
                <a:lnTo>
                  <a:pt x="372182" y="157924"/>
                </a:lnTo>
                <a:lnTo>
                  <a:pt x="349948" y="157924"/>
                </a:lnTo>
                <a:lnTo>
                  <a:pt x="344705" y="163734"/>
                </a:lnTo>
                <a:lnTo>
                  <a:pt x="343710" y="164687"/>
                </a:lnTo>
                <a:close/>
              </a:path>
              <a:path w="387350" h="180340">
                <a:moveTo>
                  <a:pt x="357759" y="179832"/>
                </a:moveTo>
                <a:lnTo>
                  <a:pt x="350329" y="179832"/>
                </a:lnTo>
                <a:lnTo>
                  <a:pt x="351853" y="158400"/>
                </a:lnTo>
                <a:lnTo>
                  <a:pt x="349948" y="157924"/>
                </a:lnTo>
                <a:lnTo>
                  <a:pt x="372182" y="157924"/>
                </a:lnTo>
                <a:lnTo>
                  <a:pt x="372427" y="161544"/>
                </a:lnTo>
                <a:lnTo>
                  <a:pt x="372999" y="163734"/>
                </a:lnTo>
                <a:lnTo>
                  <a:pt x="373761" y="165354"/>
                </a:lnTo>
                <a:lnTo>
                  <a:pt x="374618" y="167068"/>
                </a:lnTo>
                <a:lnTo>
                  <a:pt x="375951" y="168402"/>
                </a:lnTo>
                <a:lnTo>
                  <a:pt x="377761" y="169354"/>
                </a:lnTo>
                <a:lnTo>
                  <a:pt x="379571" y="170497"/>
                </a:lnTo>
                <a:lnTo>
                  <a:pt x="382714" y="171450"/>
                </a:lnTo>
                <a:lnTo>
                  <a:pt x="387096" y="172212"/>
                </a:lnTo>
                <a:lnTo>
                  <a:pt x="387096" y="178308"/>
                </a:lnTo>
                <a:lnTo>
                  <a:pt x="357759" y="179832"/>
                </a:lnTo>
                <a:close/>
              </a:path>
              <a:path w="387350" h="180340">
                <a:moveTo>
                  <a:pt x="322230" y="164687"/>
                </a:moveTo>
                <a:lnTo>
                  <a:pt x="309372" y="164687"/>
                </a:lnTo>
                <a:lnTo>
                  <a:pt x="318611" y="164592"/>
                </a:lnTo>
                <a:lnTo>
                  <a:pt x="322230" y="164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4096645" y="5922084"/>
            <a:ext cx="99424" cy="1586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 txBox="1"/>
          <p:nvPr/>
        </p:nvSpPr>
        <p:spPr>
          <a:xfrm>
            <a:off x="4199115" y="5843628"/>
            <a:ext cx="1304925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dirty="0">
                <a:latin typeface="Carlito"/>
                <a:cs typeface="Carlito"/>
              </a:rPr>
              <a:t>, </a:t>
            </a:r>
            <a:r>
              <a:rPr sz="1765" spc="-4" dirty="0">
                <a:latin typeface="Carlito"/>
                <a:cs typeface="Carlito"/>
              </a:rPr>
              <a:t>given</a:t>
            </a:r>
            <a:r>
              <a:rPr sz="1765" spc="-88" dirty="0">
                <a:latin typeface="Carlito"/>
                <a:cs typeface="Carlito"/>
              </a:rPr>
              <a:t> </a:t>
            </a:r>
            <a:r>
              <a:rPr sz="1765" spc="-13" dirty="0">
                <a:latin typeface="Carlito"/>
                <a:cs typeface="Carlito"/>
              </a:rPr>
              <a:t>several</a:t>
            </a:r>
            <a:endParaRPr sz="1765">
              <a:latin typeface="Carlito"/>
              <a:cs typeface="Carli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65737" y="5920739"/>
            <a:ext cx="256839" cy="20842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871742" y="5920739"/>
            <a:ext cx="203638" cy="2084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 txBox="1"/>
          <p:nvPr/>
        </p:nvSpPr>
        <p:spPr>
          <a:xfrm>
            <a:off x="6134132" y="5843628"/>
            <a:ext cx="460562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spc="4" dirty="0">
                <a:latin typeface="Carlito"/>
                <a:cs typeface="Carlito"/>
              </a:rPr>
              <a:t>p</a:t>
            </a:r>
            <a:r>
              <a:rPr sz="1765" dirty="0">
                <a:latin typeface="Carlito"/>
                <a:cs typeface="Carlito"/>
              </a:rPr>
              <a:t>a</a:t>
            </a:r>
            <a:r>
              <a:rPr sz="1765" spc="-18" dirty="0">
                <a:latin typeface="Carlito"/>
                <a:cs typeface="Carlito"/>
              </a:rPr>
              <a:t>i</a:t>
            </a:r>
            <a:r>
              <a:rPr sz="1765" spc="-35" dirty="0">
                <a:latin typeface="Carlito"/>
                <a:cs typeface="Carlito"/>
              </a:rPr>
              <a:t>r</a:t>
            </a:r>
            <a:r>
              <a:rPr sz="1765" dirty="0">
                <a:latin typeface="Carlito"/>
                <a:cs typeface="Carlito"/>
              </a:rPr>
              <a:t>s</a:t>
            </a:r>
            <a:endParaRPr sz="1765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72301" y="6073573"/>
            <a:ext cx="15968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898989"/>
                </a:solidFill>
                <a:latin typeface="Carlito"/>
                <a:cs typeface="Carlito"/>
              </a:rPr>
              <a:t>32</a:t>
            </a:r>
            <a:endParaRPr sz="1059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603851" y="2497119"/>
            <a:ext cx="423581" cy="423581"/>
            <a:chOff x="7331964" y="2830067"/>
            <a:chExt cx="480059" cy="480059"/>
          </a:xfrm>
        </p:grpSpPr>
        <p:sp>
          <p:nvSpPr>
            <p:cNvPr id="40" name="object 40"/>
            <p:cNvSpPr/>
            <p:nvPr/>
          </p:nvSpPr>
          <p:spPr>
            <a:xfrm>
              <a:off x="7345680" y="2842259"/>
              <a:ext cx="454659" cy="455930"/>
            </a:xfrm>
            <a:custGeom>
              <a:avLst/>
              <a:gdLst/>
              <a:ahLst/>
              <a:cxnLst/>
              <a:rect l="l" t="t" r="r" b="b"/>
              <a:pathLst>
                <a:path w="454659" h="455929">
                  <a:moveTo>
                    <a:pt x="227076" y="455675"/>
                  </a:moveTo>
                  <a:lnTo>
                    <a:pt x="181001" y="451044"/>
                  </a:lnTo>
                  <a:lnTo>
                    <a:pt x="138231" y="437769"/>
                  </a:lnTo>
                  <a:lnTo>
                    <a:pt x="99640" y="416778"/>
                  </a:lnTo>
                  <a:lnTo>
                    <a:pt x="66103" y="389001"/>
                  </a:lnTo>
                  <a:lnTo>
                    <a:pt x="38495" y="355365"/>
                  </a:lnTo>
                  <a:lnTo>
                    <a:pt x="17692" y="316801"/>
                  </a:lnTo>
                  <a:lnTo>
                    <a:pt x="4569" y="274236"/>
                  </a:lnTo>
                  <a:lnTo>
                    <a:pt x="0" y="228600"/>
                  </a:lnTo>
                  <a:lnTo>
                    <a:pt x="4569" y="182460"/>
                  </a:lnTo>
                  <a:lnTo>
                    <a:pt x="17692" y="139517"/>
                  </a:lnTo>
                  <a:lnTo>
                    <a:pt x="38495" y="100682"/>
                  </a:lnTo>
                  <a:lnTo>
                    <a:pt x="66103" y="66865"/>
                  </a:lnTo>
                  <a:lnTo>
                    <a:pt x="99640" y="38978"/>
                  </a:lnTo>
                  <a:lnTo>
                    <a:pt x="138231" y="17930"/>
                  </a:lnTo>
                  <a:lnTo>
                    <a:pt x="181001" y="4634"/>
                  </a:lnTo>
                  <a:lnTo>
                    <a:pt x="227076" y="0"/>
                  </a:lnTo>
                  <a:lnTo>
                    <a:pt x="272712" y="4634"/>
                  </a:lnTo>
                  <a:lnTo>
                    <a:pt x="315277" y="17930"/>
                  </a:lnTo>
                  <a:lnTo>
                    <a:pt x="353841" y="38978"/>
                  </a:lnTo>
                  <a:lnTo>
                    <a:pt x="387477" y="66865"/>
                  </a:lnTo>
                  <a:lnTo>
                    <a:pt x="415254" y="100682"/>
                  </a:lnTo>
                  <a:lnTo>
                    <a:pt x="436244" y="139517"/>
                  </a:lnTo>
                  <a:lnTo>
                    <a:pt x="449520" y="182460"/>
                  </a:lnTo>
                  <a:lnTo>
                    <a:pt x="454152" y="228600"/>
                  </a:lnTo>
                  <a:lnTo>
                    <a:pt x="449520" y="274236"/>
                  </a:lnTo>
                  <a:lnTo>
                    <a:pt x="436244" y="316801"/>
                  </a:lnTo>
                  <a:lnTo>
                    <a:pt x="415254" y="355365"/>
                  </a:lnTo>
                  <a:lnTo>
                    <a:pt x="387476" y="389001"/>
                  </a:lnTo>
                  <a:lnTo>
                    <a:pt x="353841" y="416778"/>
                  </a:lnTo>
                  <a:lnTo>
                    <a:pt x="315277" y="437769"/>
                  </a:lnTo>
                  <a:lnTo>
                    <a:pt x="272712" y="451044"/>
                  </a:lnTo>
                  <a:lnTo>
                    <a:pt x="227076" y="455675"/>
                  </a:lnTo>
                  <a:close/>
                </a:path>
              </a:pathLst>
            </a:custGeom>
            <a:solidFill>
              <a:srgbClr val="EDEBE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7331964" y="2830067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252984" y="480060"/>
                  </a:moveTo>
                  <a:lnTo>
                    <a:pt x="228600" y="480060"/>
                  </a:lnTo>
                  <a:lnTo>
                    <a:pt x="192024" y="475488"/>
                  </a:lnTo>
                  <a:lnTo>
                    <a:pt x="147828" y="461772"/>
                  </a:lnTo>
                  <a:lnTo>
                    <a:pt x="106680" y="440436"/>
                  </a:lnTo>
                  <a:lnTo>
                    <a:pt x="54864" y="393192"/>
                  </a:lnTo>
                  <a:lnTo>
                    <a:pt x="28956" y="355092"/>
                  </a:lnTo>
                  <a:lnTo>
                    <a:pt x="10668" y="312420"/>
                  </a:lnTo>
                  <a:lnTo>
                    <a:pt x="0" y="252984"/>
                  </a:lnTo>
                  <a:lnTo>
                    <a:pt x="0" y="228600"/>
                  </a:lnTo>
                  <a:lnTo>
                    <a:pt x="10668" y="169164"/>
                  </a:lnTo>
                  <a:lnTo>
                    <a:pt x="28956" y="126492"/>
                  </a:lnTo>
                  <a:lnTo>
                    <a:pt x="54864" y="88392"/>
                  </a:lnTo>
                  <a:lnTo>
                    <a:pt x="86868" y="54864"/>
                  </a:lnTo>
                  <a:lnTo>
                    <a:pt x="124968" y="28956"/>
                  </a:lnTo>
                  <a:lnTo>
                    <a:pt x="169164" y="10668"/>
                  </a:lnTo>
                  <a:lnTo>
                    <a:pt x="227076" y="0"/>
                  </a:lnTo>
                  <a:lnTo>
                    <a:pt x="252984" y="0"/>
                  </a:lnTo>
                  <a:lnTo>
                    <a:pt x="288036" y="4572"/>
                  </a:lnTo>
                  <a:lnTo>
                    <a:pt x="310896" y="10668"/>
                  </a:lnTo>
                  <a:lnTo>
                    <a:pt x="333756" y="18288"/>
                  </a:lnTo>
                  <a:lnTo>
                    <a:pt x="347907" y="25908"/>
                  </a:lnTo>
                  <a:lnTo>
                    <a:pt x="219456" y="25908"/>
                  </a:lnTo>
                  <a:lnTo>
                    <a:pt x="176784" y="35052"/>
                  </a:lnTo>
                  <a:lnTo>
                    <a:pt x="138684" y="51816"/>
                  </a:lnTo>
                  <a:lnTo>
                    <a:pt x="103632" y="74676"/>
                  </a:lnTo>
                  <a:lnTo>
                    <a:pt x="74676" y="103632"/>
                  </a:lnTo>
                  <a:lnTo>
                    <a:pt x="51816" y="137160"/>
                  </a:lnTo>
                  <a:lnTo>
                    <a:pt x="35052" y="175260"/>
                  </a:lnTo>
                  <a:lnTo>
                    <a:pt x="25908" y="228600"/>
                  </a:lnTo>
                  <a:lnTo>
                    <a:pt x="25908" y="262128"/>
                  </a:lnTo>
                  <a:lnTo>
                    <a:pt x="35052" y="303276"/>
                  </a:lnTo>
                  <a:lnTo>
                    <a:pt x="51816" y="341376"/>
                  </a:lnTo>
                  <a:lnTo>
                    <a:pt x="74676" y="376428"/>
                  </a:lnTo>
                  <a:lnTo>
                    <a:pt x="103632" y="405384"/>
                  </a:lnTo>
                  <a:lnTo>
                    <a:pt x="137160" y="428244"/>
                  </a:lnTo>
                  <a:lnTo>
                    <a:pt x="175260" y="445008"/>
                  </a:lnTo>
                  <a:lnTo>
                    <a:pt x="217932" y="454152"/>
                  </a:lnTo>
                  <a:lnTo>
                    <a:pt x="228600" y="454152"/>
                  </a:lnTo>
                  <a:lnTo>
                    <a:pt x="240792" y="455676"/>
                  </a:lnTo>
                  <a:lnTo>
                    <a:pt x="345948" y="455676"/>
                  </a:lnTo>
                  <a:lnTo>
                    <a:pt x="333756" y="461772"/>
                  </a:lnTo>
                  <a:lnTo>
                    <a:pt x="312420" y="469392"/>
                  </a:lnTo>
                  <a:lnTo>
                    <a:pt x="289560" y="475488"/>
                  </a:lnTo>
                  <a:lnTo>
                    <a:pt x="252984" y="480060"/>
                  </a:lnTo>
                  <a:close/>
                </a:path>
                <a:path w="480059" h="480060">
                  <a:moveTo>
                    <a:pt x="345948" y="455676"/>
                  </a:moveTo>
                  <a:lnTo>
                    <a:pt x="240792" y="455676"/>
                  </a:lnTo>
                  <a:lnTo>
                    <a:pt x="251460" y="454152"/>
                  </a:lnTo>
                  <a:lnTo>
                    <a:pt x="262128" y="454152"/>
                  </a:lnTo>
                  <a:lnTo>
                    <a:pt x="283464" y="451104"/>
                  </a:lnTo>
                  <a:lnTo>
                    <a:pt x="323088" y="438912"/>
                  </a:lnTo>
                  <a:lnTo>
                    <a:pt x="359664" y="419100"/>
                  </a:lnTo>
                  <a:lnTo>
                    <a:pt x="391668" y="393192"/>
                  </a:lnTo>
                  <a:lnTo>
                    <a:pt x="417576" y="361188"/>
                  </a:lnTo>
                  <a:lnTo>
                    <a:pt x="437388" y="324612"/>
                  </a:lnTo>
                  <a:lnTo>
                    <a:pt x="451104" y="283464"/>
                  </a:lnTo>
                  <a:lnTo>
                    <a:pt x="454152" y="262128"/>
                  </a:lnTo>
                  <a:lnTo>
                    <a:pt x="454152" y="251460"/>
                  </a:lnTo>
                  <a:lnTo>
                    <a:pt x="455676" y="240792"/>
                  </a:lnTo>
                  <a:lnTo>
                    <a:pt x="454152" y="230124"/>
                  </a:lnTo>
                  <a:lnTo>
                    <a:pt x="454152" y="219456"/>
                  </a:lnTo>
                  <a:lnTo>
                    <a:pt x="451104" y="198120"/>
                  </a:lnTo>
                  <a:lnTo>
                    <a:pt x="438912" y="156972"/>
                  </a:lnTo>
                  <a:lnTo>
                    <a:pt x="419100" y="120396"/>
                  </a:lnTo>
                  <a:lnTo>
                    <a:pt x="393192" y="88392"/>
                  </a:lnTo>
                  <a:lnTo>
                    <a:pt x="361188" y="62484"/>
                  </a:lnTo>
                  <a:lnTo>
                    <a:pt x="324612" y="42672"/>
                  </a:lnTo>
                  <a:lnTo>
                    <a:pt x="284988" y="30480"/>
                  </a:lnTo>
                  <a:lnTo>
                    <a:pt x="251460" y="25908"/>
                  </a:lnTo>
                  <a:lnTo>
                    <a:pt x="347907" y="25908"/>
                  </a:lnTo>
                  <a:lnTo>
                    <a:pt x="393192" y="54864"/>
                  </a:lnTo>
                  <a:lnTo>
                    <a:pt x="425196" y="86868"/>
                  </a:lnTo>
                  <a:lnTo>
                    <a:pt x="451104" y="124968"/>
                  </a:lnTo>
                  <a:lnTo>
                    <a:pt x="469392" y="167640"/>
                  </a:lnTo>
                  <a:lnTo>
                    <a:pt x="478536" y="214884"/>
                  </a:lnTo>
                  <a:lnTo>
                    <a:pt x="480060" y="227076"/>
                  </a:lnTo>
                  <a:lnTo>
                    <a:pt x="480060" y="265176"/>
                  </a:lnTo>
                  <a:lnTo>
                    <a:pt x="469392" y="310896"/>
                  </a:lnTo>
                  <a:lnTo>
                    <a:pt x="440436" y="373380"/>
                  </a:lnTo>
                  <a:lnTo>
                    <a:pt x="409956" y="409956"/>
                  </a:lnTo>
                  <a:lnTo>
                    <a:pt x="374904" y="438912"/>
                  </a:lnTo>
                  <a:lnTo>
                    <a:pt x="355092" y="451104"/>
                  </a:lnTo>
                  <a:lnTo>
                    <a:pt x="345948" y="455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88009" y="2345962"/>
            <a:ext cx="268381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dirty="0">
                <a:latin typeface="Carlito"/>
                <a:cs typeface="Carlito"/>
              </a:rPr>
              <a:t>+</a:t>
            </a:r>
            <a:endParaRPr sz="3883">
              <a:latin typeface="Carlito"/>
              <a:cs typeface="Carlito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13556" y="1807284"/>
            <a:ext cx="1744196" cy="1820956"/>
          </a:xfrm>
          <a:custGeom>
            <a:avLst/>
            <a:gdLst/>
            <a:ahLst/>
            <a:cxnLst/>
            <a:rect l="l" t="t" r="r" b="b"/>
            <a:pathLst>
              <a:path w="1976754" h="2063750">
                <a:moveTo>
                  <a:pt x="1975104" y="1176528"/>
                </a:moveTo>
                <a:lnTo>
                  <a:pt x="1902739" y="1181976"/>
                </a:lnTo>
                <a:lnTo>
                  <a:pt x="1915833" y="1161288"/>
                </a:lnTo>
                <a:lnTo>
                  <a:pt x="1947672" y="1110996"/>
                </a:lnTo>
                <a:lnTo>
                  <a:pt x="1844192" y="1119898"/>
                </a:lnTo>
                <a:lnTo>
                  <a:pt x="1844192" y="1186383"/>
                </a:lnTo>
                <a:lnTo>
                  <a:pt x="1834261" y="1187132"/>
                </a:lnTo>
                <a:lnTo>
                  <a:pt x="1842630" y="1183792"/>
                </a:lnTo>
                <a:lnTo>
                  <a:pt x="1844192" y="1186383"/>
                </a:lnTo>
                <a:lnTo>
                  <a:pt x="1844192" y="1119898"/>
                </a:lnTo>
                <a:lnTo>
                  <a:pt x="1805940" y="1123188"/>
                </a:lnTo>
                <a:lnTo>
                  <a:pt x="1832521" y="1167104"/>
                </a:lnTo>
                <a:lnTo>
                  <a:pt x="513588" y="1693164"/>
                </a:lnTo>
                <a:lnTo>
                  <a:pt x="1511" y="1693164"/>
                </a:lnTo>
                <a:lnTo>
                  <a:pt x="1511" y="1711452"/>
                </a:lnTo>
                <a:lnTo>
                  <a:pt x="519684" y="1711452"/>
                </a:lnTo>
                <a:lnTo>
                  <a:pt x="1833499" y="1187437"/>
                </a:lnTo>
                <a:lnTo>
                  <a:pt x="1860842" y="1233208"/>
                </a:lnTo>
                <a:lnTo>
                  <a:pt x="510540" y="2045208"/>
                </a:lnTo>
                <a:lnTo>
                  <a:pt x="0" y="2045208"/>
                </a:lnTo>
                <a:lnTo>
                  <a:pt x="0" y="2063496"/>
                </a:lnTo>
                <a:lnTo>
                  <a:pt x="518160" y="2063496"/>
                </a:lnTo>
                <a:lnTo>
                  <a:pt x="519684" y="2061972"/>
                </a:lnTo>
                <a:lnTo>
                  <a:pt x="1871027" y="1250264"/>
                </a:lnTo>
                <a:lnTo>
                  <a:pt x="1898904" y="1296924"/>
                </a:lnTo>
                <a:lnTo>
                  <a:pt x="1943265" y="1226820"/>
                </a:lnTo>
                <a:lnTo>
                  <a:pt x="1975104" y="1176528"/>
                </a:lnTo>
                <a:close/>
              </a:path>
              <a:path w="1976754" h="2063750">
                <a:moveTo>
                  <a:pt x="1976628" y="886980"/>
                </a:moveTo>
                <a:lnTo>
                  <a:pt x="1944789" y="836688"/>
                </a:lnTo>
                <a:lnTo>
                  <a:pt x="1900428" y="766584"/>
                </a:lnTo>
                <a:lnTo>
                  <a:pt x="1872551" y="813244"/>
                </a:lnTo>
                <a:lnTo>
                  <a:pt x="549109" y="18300"/>
                </a:lnTo>
                <a:lnTo>
                  <a:pt x="546569" y="16776"/>
                </a:lnTo>
                <a:lnTo>
                  <a:pt x="521208" y="1536"/>
                </a:lnTo>
                <a:lnTo>
                  <a:pt x="519684" y="0"/>
                </a:lnTo>
                <a:lnTo>
                  <a:pt x="1511" y="0"/>
                </a:lnTo>
                <a:lnTo>
                  <a:pt x="1511" y="18300"/>
                </a:lnTo>
                <a:lnTo>
                  <a:pt x="514591" y="18300"/>
                </a:lnTo>
                <a:lnTo>
                  <a:pt x="1862378" y="830287"/>
                </a:lnTo>
                <a:lnTo>
                  <a:pt x="1834896" y="876312"/>
                </a:lnTo>
                <a:lnTo>
                  <a:pt x="1855952" y="877900"/>
                </a:lnTo>
                <a:lnTo>
                  <a:pt x="1842223" y="900887"/>
                </a:lnTo>
                <a:lnTo>
                  <a:pt x="519684" y="371856"/>
                </a:lnTo>
                <a:lnTo>
                  <a:pt x="1511" y="371856"/>
                </a:lnTo>
                <a:lnTo>
                  <a:pt x="1511" y="390156"/>
                </a:lnTo>
                <a:lnTo>
                  <a:pt x="513588" y="390156"/>
                </a:lnTo>
                <a:lnTo>
                  <a:pt x="1832965" y="916393"/>
                </a:lnTo>
                <a:lnTo>
                  <a:pt x="1831492" y="918845"/>
                </a:lnTo>
                <a:lnTo>
                  <a:pt x="1825752" y="914412"/>
                </a:lnTo>
                <a:lnTo>
                  <a:pt x="1821662" y="935316"/>
                </a:lnTo>
                <a:lnTo>
                  <a:pt x="1805940" y="961656"/>
                </a:lnTo>
                <a:lnTo>
                  <a:pt x="1816366" y="962444"/>
                </a:lnTo>
                <a:lnTo>
                  <a:pt x="1815198" y="968438"/>
                </a:lnTo>
                <a:lnTo>
                  <a:pt x="518160" y="714756"/>
                </a:lnTo>
                <a:lnTo>
                  <a:pt x="1511" y="714756"/>
                </a:lnTo>
                <a:lnTo>
                  <a:pt x="1511" y="734580"/>
                </a:lnTo>
                <a:lnTo>
                  <a:pt x="515112" y="734580"/>
                </a:lnTo>
                <a:lnTo>
                  <a:pt x="1811655" y="986637"/>
                </a:lnTo>
                <a:lnTo>
                  <a:pt x="1801368" y="1039380"/>
                </a:lnTo>
                <a:lnTo>
                  <a:pt x="1938528" y="1001280"/>
                </a:lnTo>
                <a:lnTo>
                  <a:pt x="1922691" y="989088"/>
                </a:lnTo>
                <a:lnTo>
                  <a:pt x="1895856" y="968425"/>
                </a:lnTo>
                <a:lnTo>
                  <a:pt x="1947672" y="972324"/>
                </a:lnTo>
                <a:lnTo>
                  <a:pt x="1915833" y="922032"/>
                </a:lnTo>
                <a:lnTo>
                  <a:pt x="1889493" y="880427"/>
                </a:lnTo>
                <a:lnTo>
                  <a:pt x="1976628" y="886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 txBox="1"/>
          <p:nvPr/>
        </p:nvSpPr>
        <p:spPr>
          <a:xfrm>
            <a:off x="5230329" y="2480573"/>
            <a:ext cx="209550" cy="90758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5824" dirty="0">
                <a:latin typeface="Carlito"/>
                <a:cs typeface="Carlito"/>
              </a:rPr>
              <a:t>.</a:t>
            </a:r>
            <a:endParaRPr sz="5824"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60751" y="1804595"/>
            <a:ext cx="92784" cy="9412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 txBox="1"/>
          <p:nvPr/>
        </p:nvSpPr>
        <p:spPr>
          <a:xfrm>
            <a:off x="4745064" y="1781286"/>
            <a:ext cx="108137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9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60751" y="2132704"/>
            <a:ext cx="92784" cy="941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 txBox="1"/>
          <p:nvPr/>
        </p:nvSpPr>
        <p:spPr>
          <a:xfrm>
            <a:off x="4749082" y="2109407"/>
            <a:ext cx="108137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9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660751" y="2436607"/>
            <a:ext cx="92784" cy="941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 txBox="1"/>
          <p:nvPr/>
        </p:nvSpPr>
        <p:spPr>
          <a:xfrm>
            <a:off x="4749082" y="2413332"/>
            <a:ext cx="108137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97" dirty="0">
                <a:latin typeface="Times New Roman"/>
                <a:cs typeface="Times New Roman"/>
              </a:rPr>
              <a:t>3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659405" y="3609190"/>
            <a:ext cx="92784" cy="941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 txBox="1"/>
          <p:nvPr/>
        </p:nvSpPr>
        <p:spPr>
          <a:xfrm>
            <a:off x="4747727" y="3585912"/>
            <a:ext cx="134471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49" dirty="0">
                <a:latin typeface="Times New Roman"/>
                <a:cs typeface="Times New Roman"/>
              </a:rPr>
              <a:t>N</a:t>
            </a:r>
            <a:endParaRPr sz="1147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593977" y="1800561"/>
            <a:ext cx="2768413" cy="1841126"/>
            <a:chOff x="6187440" y="2040635"/>
            <a:chExt cx="3137535" cy="2086610"/>
          </a:xfrm>
        </p:grpSpPr>
        <p:sp>
          <p:nvSpPr>
            <p:cNvPr id="54" name="object 54"/>
            <p:cNvSpPr/>
            <p:nvPr/>
          </p:nvSpPr>
          <p:spPr>
            <a:xfrm>
              <a:off x="7508748" y="3293363"/>
              <a:ext cx="127000" cy="574675"/>
            </a:xfrm>
            <a:custGeom>
              <a:avLst/>
              <a:gdLst/>
              <a:ahLst/>
              <a:cxnLst/>
              <a:rect l="l" t="t" r="r" b="b"/>
              <a:pathLst>
                <a:path w="127000" h="574675">
                  <a:moveTo>
                    <a:pt x="53340" y="126492"/>
                  </a:moveTo>
                  <a:lnTo>
                    <a:pt x="0" y="126492"/>
                  </a:lnTo>
                  <a:lnTo>
                    <a:pt x="64008" y="0"/>
                  </a:lnTo>
                  <a:lnTo>
                    <a:pt x="120469" y="114300"/>
                  </a:lnTo>
                  <a:lnTo>
                    <a:pt x="53340" y="114300"/>
                  </a:lnTo>
                  <a:lnTo>
                    <a:pt x="53340" y="126492"/>
                  </a:lnTo>
                  <a:close/>
                </a:path>
                <a:path w="127000" h="574675">
                  <a:moveTo>
                    <a:pt x="73152" y="574548"/>
                  </a:moveTo>
                  <a:lnTo>
                    <a:pt x="53340" y="574548"/>
                  </a:lnTo>
                  <a:lnTo>
                    <a:pt x="53340" y="114300"/>
                  </a:lnTo>
                  <a:lnTo>
                    <a:pt x="73152" y="114300"/>
                  </a:lnTo>
                  <a:lnTo>
                    <a:pt x="73152" y="574548"/>
                  </a:lnTo>
                  <a:close/>
                </a:path>
                <a:path w="127000" h="574675">
                  <a:moveTo>
                    <a:pt x="126492" y="126492"/>
                  </a:moveTo>
                  <a:lnTo>
                    <a:pt x="73152" y="126492"/>
                  </a:lnTo>
                  <a:lnTo>
                    <a:pt x="73152" y="114300"/>
                  </a:lnTo>
                  <a:lnTo>
                    <a:pt x="120469" y="114300"/>
                  </a:lnTo>
                  <a:lnTo>
                    <a:pt x="126492" y="126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7535703" y="3965447"/>
              <a:ext cx="101250" cy="16154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7799832" y="3006851"/>
              <a:ext cx="411480" cy="127000"/>
            </a:xfrm>
            <a:custGeom>
              <a:avLst/>
              <a:gdLst/>
              <a:ahLst/>
              <a:cxnLst/>
              <a:rect l="l" t="t" r="r" b="b"/>
              <a:pathLst>
                <a:path w="411479" h="127000">
                  <a:moveTo>
                    <a:pt x="284988" y="126492"/>
                  </a:moveTo>
                  <a:lnTo>
                    <a:pt x="284988" y="0"/>
                  </a:lnTo>
                  <a:lnTo>
                    <a:pt x="390398" y="53340"/>
                  </a:lnTo>
                  <a:lnTo>
                    <a:pt x="297180" y="53340"/>
                  </a:lnTo>
                  <a:lnTo>
                    <a:pt x="297180" y="73152"/>
                  </a:lnTo>
                  <a:lnTo>
                    <a:pt x="392968" y="73152"/>
                  </a:lnTo>
                  <a:lnTo>
                    <a:pt x="284988" y="126492"/>
                  </a:lnTo>
                  <a:close/>
                </a:path>
                <a:path w="411479" h="127000">
                  <a:moveTo>
                    <a:pt x="284988" y="73152"/>
                  </a:moveTo>
                  <a:lnTo>
                    <a:pt x="0" y="73152"/>
                  </a:lnTo>
                  <a:lnTo>
                    <a:pt x="0" y="53340"/>
                  </a:lnTo>
                  <a:lnTo>
                    <a:pt x="284988" y="53340"/>
                  </a:lnTo>
                  <a:lnTo>
                    <a:pt x="284988" y="73152"/>
                  </a:lnTo>
                  <a:close/>
                </a:path>
                <a:path w="411479" h="127000">
                  <a:moveTo>
                    <a:pt x="392968" y="73152"/>
                  </a:moveTo>
                  <a:lnTo>
                    <a:pt x="297180" y="73152"/>
                  </a:lnTo>
                  <a:lnTo>
                    <a:pt x="297180" y="53340"/>
                  </a:lnTo>
                  <a:lnTo>
                    <a:pt x="390398" y="53340"/>
                  </a:lnTo>
                  <a:lnTo>
                    <a:pt x="411480" y="64008"/>
                  </a:lnTo>
                  <a:lnTo>
                    <a:pt x="392968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7913846" y="2898647"/>
              <a:ext cx="104870" cy="1066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8199107" y="2830067"/>
              <a:ext cx="970915" cy="475615"/>
            </a:xfrm>
            <a:custGeom>
              <a:avLst/>
              <a:gdLst/>
              <a:ahLst/>
              <a:cxnLst/>
              <a:rect l="l" t="t" r="r" b="b"/>
              <a:pathLst>
                <a:path w="970915" h="475614">
                  <a:moveTo>
                    <a:pt x="970800" y="240804"/>
                  </a:moveTo>
                  <a:lnTo>
                    <a:pt x="949718" y="230124"/>
                  </a:lnTo>
                  <a:lnTo>
                    <a:pt x="844308" y="176784"/>
                  </a:lnTo>
                  <a:lnTo>
                    <a:pt x="844308" y="230124"/>
                  </a:lnTo>
                  <a:lnTo>
                    <a:pt x="571512" y="230124"/>
                  </a:lnTo>
                  <a:lnTo>
                    <a:pt x="571512" y="77724"/>
                  </a:lnTo>
                  <a:lnTo>
                    <a:pt x="569988" y="70104"/>
                  </a:lnTo>
                  <a:lnTo>
                    <a:pt x="568464" y="60960"/>
                  </a:lnTo>
                  <a:lnTo>
                    <a:pt x="565416" y="53340"/>
                  </a:lnTo>
                  <a:lnTo>
                    <a:pt x="559930" y="44196"/>
                  </a:lnTo>
                  <a:lnTo>
                    <a:pt x="559015" y="42672"/>
                  </a:lnTo>
                  <a:lnTo>
                    <a:pt x="556272" y="38100"/>
                  </a:lnTo>
                  <a:lnTo>
                    <a:pt x="547128" y="27432"/>
                  </a:lnTo>
                  <a:lnTo>
                    <a:pt x="547128" y="82296"/>
                  </a:lnTo>
                  <a:lnTo>
                    <a:pt x="547128" y="388632"/>
                  </a:lnTo>
                  <a:lnTo>
                    <a:pt x="545604" y="394728"/>
                  </a:lnTo>
                  <a:lnTo>
                    <a:pt x="545604" y="400824"/>
                  </a:lnTo>
                  <a:lnTo>
                    <a:pt x="544080" y="406920"/>
                  </a:lnTo>
                  <a:lnTo>
                    <a:pt x="541032" y="413016"/>
                  </a:lnTo>
                  <a:lnTo>
                    <a:pt x="539508" y="417588"/>
                  </a:lnTo>
                  <a:lnTo>
                    <a:pt x="536460" y="423684"/>
                  </a:lnTo>
                  <a:lnTo>
                    <a:pt x="528840" y="431304"/>
                  </a:lnTo>
                  <a:lnTo>
                    <a:pt x="518172" y="440448"/>
                  </a:lnTo>
                  <a:lnTo>
                    <a:pt x="513600" y="443496"/>
                  </a:lnTo>
                  <a:lnTo>
                    <a:pt x="507504" y="445020"/>
                  </a:lnTo>
                  <a:lnTo>
                    <a:pt x="502932" y="448068"/>
                  </a:lnTo>
                  <a:lnTo>
                    <a:pt x="496836" y="449592"/>
                  </a:lnTo>
                  <a:lnTo>
                    <a:pt x="490740" y="449592"/>
                  </a:lnTo>
                  <a:lnTo>
                    <a:pt x="483120" y="451116"/>
                  </a:lnTo>
                  <a:lnTo>
                    <a:pt x="86880" y="451116"/>
                  </a:lnTo>
                  <a:lnTo>
                    <a:pt x="80784" y="449592"/>
                  </a:lnTo>
                  <a:lnTo>
                    <a:pt x="74688" y="449592"/>
                  </a:lnTo>
                  <a:lnTo>
                    <a:pt x="68592" y="448068"/>
                  </a:lnTo>
                  <a:lnTo>
                    <a:pt x="56400" y="441972"/>
                  </a:lnTo>
                  <a:lnTo>
                    <a:pt x="51828" y="438924"/>
                  </a:lnTo>
                  <a:lnTo>
                    <a:pt x="44513" y="432828"/>
                  </a:lnTo>
                  <a:lnTo>
                    <a:pt x="43446" y="431939"/>
                  </a:lnTo>
                  <a:lnTo>
                    <a:pt x="25920" y="399300"/>
                  </a:lnTo>
                  <a:lnTo>
                    <a:pt x="25920" y="393204"/>
                  </a:lnTo>
                  <a:lnTo>
                    <a:pt x="24396" y="387108"/>
                  </a:lnTo>
                  <a:lnTo>
                    <a:pt x="24396" y="88392"/>
                  </a:lnTo>
                  <a:lnTo>
                    <a:pt x="25920" y="80772"/>
                  </a:lnTo>
                  <a:lnTo>
                    <a:pt x="25920" y="74676"/>
                  </a:lnTo>
                  <a:lnTo>
                    <a:pt x="53352" y="35052"/>
                  </a:lnTo>
                  <a:lnTo>
                    <a:pt x="64020" y="30480"/>
                  </a:lnTo>
                  <a:lnTo>
                    <a:pt x="70116" y="27432"/>
                  </a:lnTo>
                  <a:lnTo>
                    <a:pt x="74688" y="27432"/>
                  </a:lnTo>
                  <a:lnTo>
                    <a:pt x="82308" y="25908"/>
                  </a:lnTo>
                  <a:lnTo>
                    <a:pt x="490740" y="25908"/>
                  </a:lnTo>
                  <a:lnTo>
                    <a:pt x="527824" y="43357"/>
                  </a:lnTo>
                  <a:lnTo>
                    <a:pt x="547128" y="82296"/>
                  </a:lnTo>
                  <a:lnTo>
                    <a:pt x="547128" y="27432"/>
                  </a:lnTo>
                  <a:lnTo>
                    <a:pt x="547128" y="25908"/>
                  </a:lnTo>
                  <a:lnTo>
                    <a:pt x="545604" y="25908"/>
                  </a:lnTo>
                  <a:lnTo>
                    <a:pt x="545604" y="24384"/>
                  </a:lnTo>
                  <a:lnTo>
                    <a:pt x="533412" y="15240"/>
                  </a:lnTo>
                  <a:lnTo>
                    <a:pt x="525792" y="10668"/>
                  </a:lnTo>
                  <a:lnTo>
                    <a:pt x="518172" y="7620"/>
                  </a:lnTo>
                  <a:lnTo>
                    <a:pt x="509028" y="4572"/>
                  </a:lnTo>
                  <a:lnTo>
                    <a:pt x="501408" y="1524"/>
                  </a:lnTo>
                  <a:lnTo>
                    <a:pt x="492264" y="0"/>
                  </a:lnTo>
                  <a:lnTo>
                    <a:pt x="77736" y="0"/>
                  </a:lnTo>
                  <a:lnTo>
                    <a:pt x="68592" y="1524"/>
                  </a:lnTo>
                  <a:lnTo>
                    <a:pt x="53352" y="7620"/>
                  </a:lnTo>
                  <a:lnTo>
                    <a:pt x="44208" y="10668"/>
                  </a:lnTo>
                  <a:lnTo>
                    <a:pt x="25920" y="24384"/>
                  </a:lnTo>
                  <a:lnTo>
                    <a:pt x="25920" y="25908"/>
                  </a:lnTo>
                  <a:lnTo>
                    <a:pt x="24396" y="25908"/>
                  </a:lnTo>
                  <a:lnTo>
                    <a:pt x="24396" y="27432"/>
                  </a:lnTo>
                  <a:lnTo>
                    <a:pt x="13728" y="39624"/>
                  </a:lnTo>
                  <a:lnTo>
                    <a:pt x="10680" y="47244"/>
                  </a:lnTo>
                  <a:lnTo>
                    <a:pt x="6108" y="54864"/>
                  </a:lnTo>
                  <a:lnTo>
                    <a:pt x="3060" y="62484"/>
                  </a:lnTo>
                  <a:lnTo>
                    <a:pt x="1536" y="71628"/>
                  </a:lnTo>
                  <a:lnTo>
                    <a:pt x="0" y="79248"/>
                  </a:lnTo>
                  <a:lnTo>
                    <a:pt x="0" y="397776"/>
                  </a:lnTo>
                  <a:lnTo>
                    <a:pt x="1536" y="406920"/>
                  </a:lnTo>
                  <a:lnTo>
                    <a:pt x="3060" y="414540"/>
                  </a:lnTo>
                  <a:lnTo>
                    <a:pt x="6108" y="422160"/>
                  </a:lnTo>
                  <a:lnTo>
                    <a:pt x="10680" y="431304"/>
                  </a:lnTo>
                  <a:lnTo>
                    <a:pt x="24396" y="449592"/>
                  </a:lnTo>
                  <a:lnTo>
                    <a:pt x="25920" y="449592"/>
                  </a:lnTo>
                  <a:lnTo>
                    <a:pt x="25920" y="451116"/>
                  </a:lnTo>
                  <a:lnTo>
                    <a:pt x="62496" y="472452"/>
                  </a:lnTo>
                  <a:lnTo>
                    <a:pt x="79260" y="475500"/>
                  </a:lnTo>
                  <a:lnTo>
                    <a:pt x="493788" y="475500"/>
                  </a:lnTo>
                  <a:lnTo>
                    <a:pt x="502932" y="473976"/>
                  </a:lnTo>
                  <a:lnTo>
                    <a:pt x="510552" y="470928"/>
                  </a:lnTo>
                  <a:lnTo>
                    <a:pt x="519696" y="467880"/>
                  </a:lnTo>
                  <a:lnTo>
                    <a:pt x="527316" y="464832"/>
                  </a:lnTo>
                  <a:lnTo>
                    <a:pt x="534936" y="460260"/>
                  </a:lnTo>
                  <a:lnTo>
                    <a:pt x="545604" y="451116"/>
                  </a:lnTo>
                  <a:lnTo>
                    <a:pt x="545604" y="449592"/>
                  </a:lnTo>
                  <a:lnTo>
                    <a:pt x="547128" y="449592"/>
                  </a:lnTo>
                  <a:lnTo>
                    <a:pt x="557796" y="437400"/>
                  </a:lnTo>
                  <a:lnTo>
                    <a:pt x="560539" y="432828"/>
                  </a:lnTo>
                  <a:lnTo>
                    <a:pt x="562368" y="429780"/>
                  </a:lnTo>
                  <a:lnTo>
                    <a:pt x="565416" y="422160"/>
                  </a:lnTo>
                  <a:lnTo>
                    <a:pt x="568464" y="413016"/>
                  </a:lnTo>
                  <a:lnTo>
                    <a:pt x="569988" y="405396"/>
                  </a:lnTo>
                  <a:lnTo>
                    <a:pt x="571512" y="396252"/>
                  </a:lnTo>
                  <a:lnTo>
                    <a:pt x="571512" y="249948"/>
                  </a:lnTo>
                  <a:lnTo>
                    <a:pt x="844308" y="249948"/>
                  </a:lnTo>
                  <a:lnTo>
                    <a:pt x="844308" y="303288"/>
                  </a:lnTo>
                  <a:lnTo>
                    <a:pt x="952284" y="249948"/>
                  </a:lnTo>
                  <a:lnTo>
                    <a:pt x="970800" y="240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9201150" y="3028187"/>
              <a:ext cx="123729" cy="15697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6187440" y="2040635"/>
              <a:ext cx="159543" cy="1082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715911" y="1777242"/>
            <a:ext cx="108137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9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78824" y="2045298"/>
            <a:ext cx="140773" cy="954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 txBox="1"/>
          <p:nvPr/>
        </p:nvSpPr>
        <p:spPr>
          <a:xfrm>
            <a:off x="5504786" y="2022013"/>
            <a:ext cx="108137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9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362687" y="2351891"/>
            <a:ext cx="140773" cy="9547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 txBox="1"/>
          <p:nvPr/>
        </p:nvSpPr>
        <p:spPr>
          <a:xfrm>
            <a:off x="5230329" y="2211533"/>
            <a:ext cx="366432" cy="912487"/>
          </a:xfrm>
          <a:prstGeom prst="rect">
            <a:avLst/>
          </a:prstGeom>
        </p:spPr>
        <p:txBody>
          <a:bodyPr vert="horz" wrap="square" lIns="0" tIns="130549" rIns="0" bIns="0" rtlCol="0">
            <a:spAutoFit/>
          </a:bodyPr>
          <a:lstStyle/>
          <a:p>
            <a:pPr marR="4483" algn="r">
              <a:lnSpc>
                <a:spcPts val="221"/>
              </a:lnSpc>
              <a:spcBef>
                <a:spcPts val="1028"/>
              </a:spcBef>
            </a:pPr>
            <a:r>
              <a:rPr sz="1147" spc="97" dirty="0">
                <a:latin typeface="Times New Roman"/>
                <a:cs typeface="Times New Roman"/>
              </a:rPr>
              <a:t>3</a:t>
            </a:r>
            <a:endParaRPr sz="1147">
              <a:latin typeface="Times New Roman"/>
              <a:cs typeface="Times New Roman"/>
            </a:endParaRPr>
          </a:p>
          <a:p>
            <a:pPr marL="11206">
              <a:lnSpc>
                <a:spcPts val="5832"/>
              </a:lnSpc>
            </a:pPr>
            <a:r>
              <a:rPr sz="5824" dirty="0">
                <a:latin typeface="Carlito"/>
                <a:cs typeface="Carlito"/>
              </a:rPr>
              <a:t>.</a:t>
            </a:r>
            <a:endParaRPr sz="5824">
              <a:latin typeface="Carlito"/>
              <a:cs typeface="Carlito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361343" y="3395382"/>
            <a:ext cx="140773" cy="9547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 txBox="1"/>
          <p:nvPr/>
        </p:nvSpPr>
        <p:spPr>
          <a:xfrm>
            <a:off x="5487317" y="3372053"/>
            <a:ext cx="134471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49" dirty="0">
                <a:latin typeface="Times New Roman"/>
                <a:cs typeface="Times New Roman"/>
              </a:rPr>
              <a:t>N</a:t>
            </a:r>
            <a:endParaRPr sz="1147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410674" y="2591249"/>
            <a:ext cx="435909" cy="189940"/>
            <a:chOff x="8246364" y="2936748"/>
            <a:chExt cx="494030" cy="215265"/>
          </a:xfrm>
        </p:grpSpPr>
        <p:sp>
          <p:nvSpPr>
            <p:cNvPr id="69" name="object 69"/>
            <p:cNvSpPr/>
            <p:nvPr/>
          </p:nvSpPr>
          <p:spPr>
            <a:xfrm>
              <a:off x="8246364" y="2936748"/>
              <a:ext cx="494030" cy="215265"/>
            </a:xfrm>
            <a:custGeom>
              <a:avLst/>
              <a:gdLst/>
              <a:ahLst/>
              <a:cxnLst/>
              <a:rect l="l" t="t" r="r" b="b"/>
              <a:pathLst>
                <a:path w="494029" h="215264">
                  <a:moveTo>
                    <a:pt x="492252" y="214884"/>
                  </a:moveTo>
                  <a:lnTo>
                    <a:pt x="1524" y="214884"/>
                  </a:lnTo>
                  <a:lnTo>
                    <a:pt x="0" y="213360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492252" y="0"/>
                  </a:lnTo>
                  <a:lnTo>
                    <a:pt x="493776" y="1524"/>
                  </a:lnTo>
                  <a:lnTo>
                    <a:pt x="493776" y="3048"/>
                  </a:lnTo>
                  <a:lnTo>
                    <a:pt x="6096" y="3048"/>
                  </a:lnTo>
                  <a:lnTo>
                    <a:pt x="3048" y="6096"/>
                  </a:lnTo>
                  <a:lnTo>
                    <a:pt x="6096" y="6096"/>
                  </a:lnTo>
                  <a:lnTo>
                    <a:pt x="6096" y="208788"/>
                  </a:lnTo>
                  <a:lnTo>
                    <a:pt x="3048" y="208788"/>
                  </a:lnTo>
                  <a:lnTo>
                    <a:pt x="6096" y="211836"/>
                  </a:lnTo>
                  <a:lnTo>
                    <a:pt x="493776" y="211836"/>
                  </a:lnTo>
                  <a:lnTo>
                    <a:pt x="493776" y="213360"/>
                  </a:lnTo>
                  <a:lnTo>
                    <a:pt x="492252" y="214884"/>
                  </a:lnTo>
                  <a:close/>
                </a:path>
                <a:path w="494029" h="215264">
                  <a:moveTo>
                    <a:pt x="6096" y="6096"/>
                  </a:moveTo>
                  <a:lnTo>
                    <a:pt x="3048" y="6096"/>
                  </a:lnTo>
                  <a:lnTo>
                    <a:pt x="6096" y="3048"/>
                  </a:lnTo>
                  <a:lnTo>
                    <a:pt x="6096" y="6096"/>
                  </a:lnTo>
                  <a:close/>
                </a:path>
                <a:path w="494029" h="215264">
                  <a:moveTo>
                    <a:pt x="487680" y="6096"/>
                  </a:moveTo>
                  <a:lnTo>
                    <a:pt x="6096" y="6096"/>
                  </a:lnTo>
                  <a:lnTo>
                    <a:pt x="6096" y="3048"/>
                  </a:lnTo>
                  <a:lnTo>
                    <a:pt x="487680" y="3048"/>
                  </a:lnTo>
                  <a:lnTo>
                    <a:pt x="487680" y="6096"/>
                  </a:lnTo>
                  <a:close/>
                </a:path>
                <a:path w="494029" h="215264">
                  <a:moveTo>
                    <a:pt x="487680" y="211836"/>
                  </a:moveTo>
                  <a:lnTo>
                    <a:pt x="487680" y="3048"/>
                  </a:lnTo>
                  <a:lnTo>
                    <a:pt x="490728" y="6096"/>
                  </a:lnTo>
                  <a:lnTo>
                    <a:pt x="493776" y="6096"/>
                  </a:lnTo>
                  <a:lnTo>
                    <a:pt x="493776" y="208788"/>
                  </a:lnTo>
                  <a:lnTo>
                    <a:pt x="490728" y="208788"/>
                  </a:lnTo>
                  <a:lnTo>
                    <a:pt x="487680" y="211836"/>
                  </a:lnTo>
                  <a:close/>
                </a:path>
                <a:path w="494029" h="215264">
                  <a:moveTo>
                    <a:pt x="493776" y="6096"/>
                  </a:moveTo>
                  <a:lnTo>
                    <a:pt x="490728" y="6096"/>
                  </a:lnTo>
                  <a:lnTo>
                    <a:pt x="487680" y="3048"/>
                  </a:lnTo>
                  <a:lnTo>
                    <a:pt x="493776" y="3048"/>
                  </a:lnTo>
                  <a:lnTo>
                    <a:pt x="493776" y="6096"/>
                  </a:lnTo>
                  <a:close/>
                </a:path>
                <a:path w="494029" h="215264">
                  <a:moveTo>
                    <a:pt x="6096" y="211836"/>
                  </a:moveTo>
                  <a:lnTo>
                    <a:pt x="3048" y="208788"/>
                  </a:lnTo>
                  <a:lnTo>
                    <a:pt x="6096" y="208788"/>
                  </a:lnTo>
                  <a:lnTo>
                    <a:pt x="6096" y="211836"/>
                  </a:lnTo>
                  <a:close/>
                </a:path>
                <a:path w="494029" h="215264">
                  <a:moveTo>
                    <a:pt x="487680" y="211836"/>
                  </a:moveTo>
                  <a:lnTo>
                    <a:pt x="6096" y="211836"/>
                  </a:lnTo>
                  <a:lnTo>
                    <a:pt x="6096" y="208788"/>
                  </a:lnTo>
                  <a:lnTo>
                    <a:pt x="487680" y="208788"/>
                  </a:lnTo>
                  <a:lnTo>
                    <a:pt x="487680" y="211836"/>
                  </a:lnTo>
                  <a:close/>
                </a:path>
                <a:path w="494029" h="215264">
                  <a:moveTo>
                    <a:pt x="493776" y="211836"/>
                  </a:moveTo>
                  <a:lnTo>
                    <a:pt x="487680" y="211836"/>
                  </a:lnTo>
                  <a:lnTo>
                    <a:pt x="490728" y="208788"/>
                  </a:lnTo>
                  <a:lnTo>
                    <a:pt x="493776" y="208788"/>
                  </a:lnTo>
                  <a:lnTo>
                    <a:pt x="493776" y="21183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8488680" y="2939796"/>
              <a:ext cx="9525" cy="208915"/>
            </a:xfrm>
            <a:custGeom>
              <a:avLst/>
              <a:gdLst/>
              <a:ahLst/>
              <a:cxnLst/>
              <a:rect l="l" t="t" r="r" b="b"/>
              <a:pathLst>
                <a:path w="9525" h="208914">
                  <a:moveTo>
                    <a:pt x="9143" y="208787"/>
                  </a:moveTo>
                  <a:lnTo>
                    <a:pt x="0" y="208787"/>
                  </a:lnTo>
                  <a:lnTo>
                    <a:pt x="0" y="0"/>
                  </a:lnTo>
                  <a:lnTo>
                    <a:pt x="9143" y="0"/>
                  </a:lnTo>
                  <a:lnTo>
                    <a:pt x="9143" y="208787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8253984" y="2953512"/>
              <a:ext cx="477520" cy="187960"/>
            </a:xfrm>
            <a:custGeom>
              <a:avLst/>
              <a:gdLst/>
              <a:ahLst/>
              <a:cxnLst/>
              <a:rect l="l" t="t" r="r" b="b"/>
              <a:pathLst>
                <a:path w="477520" h="187960">
                  <a:moveTo>
                    <a:pt x="225552" y="175260"/>
                  </a:moveTo>
                  <a:lnTo>
                    <a:pt x="225552" y="4572"/>
                  </a:lnTo>
                  <a:lnTo>
                    <a:pt x="231648" y="0"/>
                  </a:lnTo>
                  <a:lnTo>
                    <a:pt x="477012" y="0"/>
                  </a:lnTo>
                  <a:lnTo>
                    <a:pt x="477012" y="12192"/>
                  </a:lnTo>
                  <a:lnTo>
                    <a:pt x="251460" y="12192"/>
                  </a:lnTo>
                  <a:lnTo>
                    <a:pt x="239268" y="24384"/>
                  </a:lnTo>
                  <a:lnTo>
                    <a:pt x="251460" y="24384"/>
                  </a:lnTo>
                  <a:lnTo>
                    <a:pt x="251460" y="161544"/>
                  </a:lnTo>
                  <a:lnTo>
                    <a:pt x="239268" y="161544"/>
                  </a:lnTo>
                  <a:lnTo>
                    <a:pt x="225552" y="175260"/>
                  </a:lnTo>
                  <a:close/>
                </a:path>
                <a:path w="477520" h="187960">
                  <a:moveTo>
                    <a:pt x="251460" y="24384"/>
                  </a:moveTo>
                  <a:lnTo>
                    <a:pt x="239268" y="24384"/>
                  </a:lnTo>
                  <a:lnTo>
                    <a:pt x="251460" y="12192"/>
                  </a:lnTo>
                  <a:lnTo>
                    <a:pt x="251460" y="24384"/>
                  </a:lnTo>
                  <a:close/>
                </a:path>
                <a:path w="477520" h="187960">
                  <a:moveTo>
                    <a:pt x="477012" y="24384"/>
                  </a:moveTo>
                  <a:lnTo>
                    <a:pt x="251460" y="24384"/>
                  </a:lnTo>
                  <a:lnTo>
                    <a:pt x="251460" y="12192"/>
                  </a:lnTo>
                  <a:lnTo>
                    <a:pt x="477012" y="12192"/>
                  </a:lnTo>
                  <a:lnTo>
                    <a:pt x="477012" y="24384"/>
                  </a:lnTo>
                  <a:close/>
                </a:path>
                <a:path w="477520" h="187960">
                  <a:moveTo>
                    <a:pt x="245364" y="187452"/>
                  </a:moveTo>
                  <a:lnTo>
                    <a:pt x="0" y="187452"/>
                  </a:lnTo>
                  <a:lnTo>
                    <a:pt x="0" y="161544"/>
                  </a:lnTo>
                  <a:lnTo>
                    <a:pt x="225552" y="161544"/>
                  </a:lnTo>
                  <a:lnTo>
                    <a:pt x="225552" y="175260"/>
                  </a:lnTo>
                  <a:lnTo>
                    <a:pt x="251460" y="175260"/>
                  </a:lnTo>
                  <a:lnTo>
                    <a:pt x="251460" y="181356"/>
                  </a:lnTo>
                  <a:lnTo>
                    <a:pt x="245364" y="187452"/>
                  </a:lnTo>
                  <a:close/>
                </a:path>
                <a:path w="477520" h="187960">
                  <a:moveTo>
                    <a:pt x="251460" y="175260"/>
                  </a:moveTo>
                  <a:lnTo>
                    <a:pt x="225552" y="175260"/>
                  </a:lnTo>
                  <a:lnTo>
                    <a:pt x="239268" y="161544"/>
                  </a:lnTo>
                  <a:lnTo>
                    <a:pt x="251460" y="161544"/>
                  </a:lnTo>
                  <a:lnTo>
                    <a:pt x="251460" y="1752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2" name="object 72"/>
          <p:cNvSpPr/>
          <p:nvPr/>
        </p:nvSpPr>
        <p:spPr>
          <a:xfrm>
            <a:off x="1005840" y="1551790"/>
            <a:ext cx="2931459" cy="2857500"/>
          </a:xfrm>
          <a:custGeom>
            <a:avLst/>
            <a:gdLst/>
            <a:ahLst/>
            <a:cxnLst/>
            <a:rect l="l" t="t" r="r" b="b"/>
            <a:pathLst>
              <a:path w="3322320" h="3238500">
                <a:moveTo>
                  <a:pt x="1353312" y="1908048"/>
                </a:moveTo>
                <a:lnTo>
                  <a:pt x="1347216" y="1900428"/>
                </a:lnTo>
                <a:lnTo>
                  <a:pt x="1318260" y="1926336"/>
                </a:lnTo>
                <a:lnTo>
                  <a:pt x="1324356" y="1933956"/>
                </a:lnTo>
                <a:lnTo>
                  <a:pt x="1353312" y="1908048"/>
                </a:lnTo>
                <a:close/>
              </a:path>
              <a:path w="3322320" h="3238500">
                <a:moveTo>
                  <a:pt x="1403604" y="1863852"/>
                </a:moveTo>
                <a:lnTo>
                  <a:pt x="1397508" y="1857756"/>
                </a:lnTo>
                <a:lnTo>
                  <a:pt x="1368552" y="1882140"/>
                </a:lnTo>
                <a:lnTo>
                  <a:pt x="1374648" y="1889760"/>
                </a:lnTo>
                <a:lnTo>
                  <a:pt x="1403604" y="1863852"/>
                </a:lnTo>
                <a:close/>
              </a:path>
              <a:path w="3322320" h="3238500">
                <a:moveTo>
                  <a:pt x="1453896" y="1821180"/>
                </a:moveTo>
                <a:lnTo>
                  <a:pt x="1447800" y="1813560"/>
                </a:lnTo>
                <a:lnTo>
                  <a:pt x="1418844" y="1837944"/>
                </a:lnTo>
                <a:lnTo>
                  <a:pt x="1424940" y="1845564"/>
                </a:lnTo>
                <a:lnTo>
                  <a:pt x="1453896" y="1821180"/>
                </a:lnTo>
                <a:close/>
              </a:path>
              <a:path w="3322320" h="3238500">
                <a:moveTo>
                  <a:pt x="1504188" y="1776984"/>
                </a:moveTo>
                <a:lnTo>
                  <a:pt x="1498092" y="1769364"/>
                </a:lnTo>
                <a:lnTo>
                  <a:pt x="1469136" y="1793748"/>
                </a:lnTo>
                <a:lnTo>
                  <a:pt x="1475232" y="1801368"/>
                </a:lnTo>
                <a:lnTo>
                  <a:pt x="1504188" y="1776984"/>
                </a:lnTo>
                <a:close/>
              </a:path>
              <a:path w="3322320" h="3238500">
                <a:moveTo>
                  <a:pt x="1554480" y="1732788"/>
                </a:moveTo>
                <a:lnTo>
                  <a:pt x="1548384" y="1725168"/>
                </a:lnTo>
                <a:lnTo>
                  <a:pt x="1519428" y="1751076"/>
                </a:lnTo>
                <a:lnTo>
                  <a:pt x="1525524" y="1757172"/>
                </a:lnTo>
                <a:lnTo>
                  <a:pt x="1554480" y="1732788"/>
                </a:lnTo>
                <a:close/>
              </a:path>
              <a:path w="3322320" h="3238500">
                <a:moveTo>
                  <a:pt x="1604772" y="1688592"/>
                </a:moveTo>
                <a:lnTo>
                  <a:pt x="1598676" y="1680972"/>
                </a:lnTo>
                <a:lnTo>
                  <a:pt x="1569720" y="1706880"/>
                </a:lnTo>
                <a:lnTo>
                  <a:pt x="1575816" y="1714500"/>
                </a:lnTo>
                <a:lnTo>
                  <a:pt x="1604772" y="1688592"/>
                </a:lnTo>
                <a:close/>
              </a:path>
              <a:path w="3322320" h="3238500">
                <a:moveTo>
                  <a:pt x="1655064" y="1644396"/>
                </a:moveTo>
                <a:lnTo>
                  <a:pt x="1648968" y="1638300"/>
                </a:lnTo>
                <a:lnTo>
                  <a:pt x="1620012" y="1662684"/>
                </a:lnTo>
                <a:lnTo>
                  <a:pt x="1626108" y="1670304"/>
                </a:lnTo>
                <a:lnTo>
                  <a:pt x="1655064" y="1644396"/>
                </a:lnTo>
                <a:close/>
              </a:path>
              <a:path w="3322320" h="3238500">
                <a:moveTo>
                  <a:pt x="1705356" y="1601724"/>
                </a:moveTo>
                <a:lnTo>
                  <a:pt x="1699260" y="1594104"/>
                </a:lnTo>
                <a:lnTo>
                  <a:pt x="1670304" y="1618488"/>
                </a:lnTo>
                <a:lnTo>
                  <a:pt x="1676400" y="1626108"/>
                </a:lnTo>
                <a:lnTo>
                  <a:pt x="1705356" y="1601724"/>
                </a:lnTo>
                <a:close/>
              </a:path>
              <a:path w="3322320" h="3238500">
                <a:moveTo>
                  <a:pt x="1770888" y="1537716"/>
                </a:moveTo>
                <a:lnTo>
                  <a:pt x="1688592" y="1559052"/>
                </a:lnTo>
                <a:lnTo>
                  <a:pt x="1738884" y="1615440"/>
                </a:lnTo>
                <a:lnTo>
                  <a:pt x="1770888" y="1537716"/>
                </a:lnTo>
                <a:close/>
              </a:path>
              <a:path w="3322320" h="3238500">
                <a:moveTo>
                  <a:pt x="3322320" y="1981212"/>
                </a:moveTo>
                <a:lnTo>
                  <a:pt x="3311842" y="1975104"/>
                </a:lnTo>
                <a:lnTo>
                  <a:pt x="3238500" y="1932432"/>
                </a:lnTo>
                <a:lnTo>
                  <a:pt x="3235452" y="1930908"/>
                </a:lnTo>
                <a:lnTo>
                  <a:pt x="3233928" y="1930908"/>
                </a:lnTo>
                <a:lnTo>
                  <a:pt x="3232404" y="1933956"/>
                </a:lnTo>
                <a:lnTo>
                  <a:pt x="3230880" y="1935480"/>
                </a:lnTo>
                <a:lnTo>
                  <a:pt x="3230880" y="1938528"/>
                </a:lnTo>
                <a:lnTo>
                  <a:pt x="3233928" y="1940052"/>
                </a:lnTo>
                <a:lnTo>
                  <a:pt x="3294329" y="1975104"/>
                </a:lnTo>
                <a:lnTo>
                  <a:pt x="1275854" y="1975104"/>
                </a:lnTo>
                <a:lnTo>
                  <a:pt x="1303020" y="1952244"/>
                </a:lnTo>
                <a:lnTo>
                  <a:pt x="1296924" y="1944624"/>
                </a:lnTo>
                <a:lnTo>
                  <a:pt x="1272527" y="1966455"/>
                </a:lnTo>
                <a:lnTo>
                  <a:pt x="1272527" y="1975104"/>
                </a:lnTo>
                <a:lnTo>
                  <a:pt x="1270647" y="1975104"/>
                </a:lnTo>
                <a:lnTo>
                  <a:pt x="1269492" y="1973783"/>
                </a:lnTo>
                <a:lnTo>
                  <a:pt x="1269492" y="1972068"/>
                </a:lnTo>
                <a:lnTo>
                  <a:pt x="1272527" y="1975104"/>
                </a:lnTo>
                <a:lnTo>
                  <a:pt x="1272527" y="1966455"/>
                </a:lnTo>
                <a:lnTo>
                  <a:pt x="1269492" y="1969160"/>
                </a:lnTo>
                <a:lnTo>
                  <a:pt x="1269492" y="26441"/>
                </a:lnTo>
                <a:lnTo>
                  <a:pt x="1304544" y="86868"/>
                </a:lnTo>
                <a:lnTo>
                  <a:pt x="1306068" y="89916"/>
                </a:lnTo>
                <a:lnTo>
                  <a:pt x="1309116" y="89916"/>
                </a:lnTo>
                <a:lnTo>
                  <a:pt x="1310640" y="88392"/>
                </a:lnTo>
                <a:lnTo>
                  <a:pt x="1313688" y="88392"/>
                </a:lnTo>
                <a:lnTo>
                  <a:pt x="1313688" y="85344"/>
                </a:lnTo>
                <a:lnTo>
                  <a:pt x="1312164" y="82296"/>
                </a:lnTo>
                <a:lnTo>
                  <a:pt x="1270165" y="9144"/>
                </a:lnTo>
                <a:lnTo>
                  <a:pt x="1264907" y="0"/>
                </a:lnTo>
                <a:lnTo>
                  <a:pt x="1259484" y="9144"/>
                </a:lnTo>
                <a:lnTo>
                  <a:pt x="1258811" y="9144"/>
                </a:lnTo>
                <a:lnTo>
                  <a:pt x="1258811" y="10287"/>
                </a:lnTo>
                <a:lnTo>
                  <a:pt x="1216139" y="82296"/>
                </a:lnTo>
                <a:lnTo>
                  <a:pt x="1214615" y="85344"/>
                </a:lnTo>
                <a:lnTo>
                  <a:pt x="1214615" y="88392"/>
                </a:lnTo>
                <a:lnTo>
                  <a:pt x="1217663" y="88392"/>
                </a:lnTo>
                <a:lnTo>
                  <a:pt x="1219187" y="89916"/>
                </a:lnTo>
                <a:lnTo>
                  <a:pt x="1222235" y="89916"/>
                </a:lnTo>
                <a:lnTo>
                  <a:pt x="1223759" y="86868"/>
                </a:lnTo>
                <a:lnTo>
                  <a:pt x="1258811" y="26441"/>
                </a:lnTo>
                <a:lnTo>
                  <a:pt x="1258811" y="1961565"/>
                </a:lnTo>
                <a:lnTo>
                  <a:pt x="7620" y="530352"/>
                </a:lnTo>
                <a:lnTo>
                  <a:pt x="0" y="536448"/>
                </a:lnTo>
                <a:lnTo>
                  <a:pt x="1258811" y="1976374"/>
                </a:lnTo>
                <a:lnTo>
                  <a:pt x="1258811" y="1981200"/>
                </a:lnTo>
                <a:lnTo>
                  <a:pt x="1263027" y="1981200"/>
                </a:lnTo>
                <a:lnTo>
                  <a:pt x="1264907" y="1983346"/>
                </a:lnTo>
                <a:lnTo>
                  <a:pt x="1264907" y="1985784"/>
                </a:lnTo>
                <a:lnTo>
                  <a:pt x="1267040" y="1985784"/>
                </a:lnTo>
                <a:lnTo>
                  <a:pt x="2362200" y="3238500"/>
                </a:lnTo>
                <a:lnTo>
                  <a:pt x="2369820" y="3232404"/>
                </a:lnTo>
                <a:lnTo>
                  <a:pt x="1279982" y="1985784"/>
                </a:lnTo>
                <a:lnTo>
                  <a:pt x="3294342" y="1985784"/>
                </a:lnTo>
                <a:lnTo>
                  <a:pt x="3233928" y="2020836"/>
                </a:lnTo>
                <a:lnTo>
                  <a:pt x="3230880" y="2022360"/>
                </a:lnTo>
                <a:lnTo>
                  <a:pt x="3230880" y="2025408"/>
                </a:lnTo>
                <a:lnTo>
                  <a:pt x="3232404" y="2026932"/>
                </a:lnTo>
                <a:lnTo>
                  <a:pt x="3233928" y="2029980"/>
                </a:lnTo>
                <a:lnTo>
                  <a:pt x="3235452" y="2029980"/>
                </a:lnTo>
                <a:lnTo>
                  <a:pt x="3238500" y="2028456"/>
                </a:lnTo>
                <a:lnTo>
                  <a:pt x="3314204" y="1985784"/>
                </a:lnTo>
                <a:lnTo>
                  <a:pt x="3322320" y="1981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 txBox="1"/>
          <p:nvPr/>
        </p:nvSpPr>
        <p:spPr>
          <a:xfrm>
            <a:off x="2931426" y="3206626"/>
            <a:ext cx="281828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118" b="1" spc="-4" dirty="0">
                <a:latin typeface="Carlito"/>
                <a:cs typeface="Carlito"/>
              </a:rPr>
              <a:t>x</a:t>
            </a:r>
            <a:r>
              <a:rPr sz="2118" b="1" spc="-6" baseline="-20833" dirty="0">
                <a:latin typeface="Carlito"/>
                <a:cs typeface="Carlito"/>
              </a:rPr>
              <a:t>1</a:t>
            </a:r>
            <a:endParaRPr sz="2118" baseline="-20833">
              <a:latin typeface="Carlito"/>
              <a:cs typeface="Carli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47653" y="2421340"/>
            <a:ext cx="281828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118" b="1" spc="-4" dirty="0">
                <a:latin typeface="Carlito"/>
                <a:cs typeface="Carlito"/>
              </a:rPr>
              <a:t>x</a:t>
            </a:r>
            <a:r>
              <a:rPr sz="2118" b="1" spc="-6" baseline="-20833" dirty="0">
                <a:latin typeface="Carlito"/>
                <a:cs typeface="Carlito"/>
              </a:rPr>
              <a:t>2</a:t>
            </a:r>
            <a:endParaRPr sz="2118" baseline="-20833">
              <a:latin typeface="Carlito"/>
              <a:cs typeface="Carlito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930537" y="1943100"/>
            <a:ext cx="2241737" cy="2174501"/>
            <a:chOff x="902208" y="2202179"/>
            <a:chExt cx="2540635" cy="2464435"/>
          </a:xfrm>
        </p:grpSpPr>
        <p:sp>
          <p:nvSpPr>
            <p:cNvPr id="76" name="object 76"/>
            <p:cNvSpPr/>
            <p:nvPr/>
          </p:nvSpPr>
          <p:spPr>
            <a:xfrm>
              <a:off x="2744724" y="2837687"/>
              <a:ext cx="173736" cy="1737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2426208" y="3044951"/>
              <a:ext cx="173736" cy="17373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2897124" y="3730751"/>
              <a:ext cx="173736" cy="17373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2731008" y="2202179"/>
              <a:ext cx="173736" cy="17221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3268980" y="3044951"/>
              <a:ext cx="173736" cy="17373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1" name="object 81"/>
            <p:cNvSpPr/>
            <p:nvPr/>
          </p:nvSpPr>
          <p:spPr>
            <a:xfrm>
              <a:off x="2883408" y="3273551"/>
              <a:ext cx="173736" cy="17373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82"/>
            <p:cNvSpPr/>
            <p:nvPr/>
          </p:nvSpPr>
          <p:spPr>
            <a:xfrm>
              <a:off x="1816608" y="2735579"/>
              <a:ext cx="173736" cy="17221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3" name="object 83"/>
            <p:cNvSpPr/>
            <p:nvPr/>
          </p:nvSpPr>
          <p:spPr>
            <a:xfrm>
              <a:off x="2121408" y="2430779"/>
              <a:ext cx="173736" cy="17221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4" name="object 84"/>
            <p:cNvSpPr/>
            <p:nvPr/>
          </p:nvSpPr>
          <p:spPr>
            <a:xfrm>
              <a:off x="2121408" y="4183379"/>
              <a:ext cx="173736" cy="1722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5" name="object 85"/>
            <p:cNvSpPr/>
            <p:nvPr/>
          </p:nvSpPr>
          <p:spPr>
            <a:xfrm>
              <a:off x="1588008" y="4259579"/>
              <a:ext cx="173736" cy="1722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6" name="object 86"/>
            <p:cNvSpPr/>
            <p:nvPr/>
          </p:nvSpPr>
          <p:spPr>
            <a:xfrm>
              <a:off x="2045208" y="3802379"/>
              <a:ext cx="173736" cy="1722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7" name="object 87"/>
            <p:cNvSpPr/>
            <p:nvPr/>
          </p:nvSpPr>
          <p:spPr>
            <a:xfrm>
              <a:off x="1435608" y="3726179"/>
              <a:ext cx="173736" cy="1722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8" name="object 88"/>
            <p:cNvSpPr/>
            <p:nvPr/>
          </p:nvSpPr>
          <p:spPr>
            <a:xfrm>
              <a:off x="902208" y="4335779"/>
              <a:ext cx="173736" cy="1722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9" name="object 89"/>
            <p:cNvSpPr/>
            <p:nvPr/>
          </p:nvSpPr>
          <p:spPr>
            <a:xfrm>
              <a:off x="978408" y="3345179"/>
              <a:ext cx="173736" cy="1722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0" name="object 90"/>
            <p:cNvSpPr/>
            <p:nvPr/>
          </p:nvSpPr>
          <p:spPr>
            <a:xfrm>
              <a:off x="2045208" y="4492751"/>
              <a:ext cx="173736" cy="17373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  <p:extLst>
      <p:ext uri="{BB962C8B-B14F-4D97-AF65-F5344CB8AC3E}">
        <p14:creationId xmlns:p14="http://schemas.microsoft.com/office/powerpoint/2010/main" val="28054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676" y="271218"/>
            <a:ext cx="5104279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IN" sz="3883" spc="-22" dirty="0"/>
              <a:t>T</a:t>
            </a:r>
            <a:r>
              <a:rPr sz="3883" spc="4" dirty="0"/>
              <a:t>he</a:t>
            </a:r>
            <a:r>
              <a:rPr sz="3883" spc="-35" dirty="0"/>
              <a:t> </a:t>
            </a:r>
            <a:r>
              <a:rPr sz="3883" spc="-18" dirty="0"/>
              <a:t>perceptron</a:t>
            </a:r>
            <a:endParaRPr sz="3883" dirty="0"/>
          </a:p>
        </p:txBody>
      </p:sp>
      <p:sp>
        <p:nvSpPr>
          <p:cNvPr id="3" name="object 3"/>
          <p:cNvSpPr/>
          <p:nvPr/>
        </p:nvSpPr>
        <p:spPr>
          <a:xfrm>
            <a:off x="6857243" y="4199516"/>
            <a:ext cx="130688" cy="134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506320" y="4975412"/>
            <a:ext cx="109173" cy="138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692394" y="4984824"/>
            <a:ext cx="121584" cy="56590"/>
          </a:xfrm>
          <a:custGeom>
            <a:avLst/>
            <a:gdLst/>
            <a:ahLst/>
            <a:cxnLst/>
            <a:rect l="l" t="t" r="r" b="b"/>
            <a:pathLst>
              <a:path w="137795" h="64135">
                <a:moveTo>
                  <a:pt x="137541" y="48780"/>
                </a:moveTo>
                <a:lnTo>
                  <a:pt x="0" y="48780"/>
                </a:lnTo>
                <a:lnTo>
                  <a:pt x="0" y="64020"/>
                </a:lnTo>
                <a:lnTo>
                  <a:pt x="137541" y="64020"/>
                </a:lnTo>
                <a:lnTo>
                  <a:pt x="137541" y="48780"/>
                </a:lnTo>
                <a:close/>
              </a:path>
              <a:path w="137795" h="64135">
                <a:moveTo>
                  <a:pt x="137541" y="0"/>
                </a:moveTo>
                <a:lnTo>
                  <a:pt x="0" y="0"/>
                </a:lnTo>
                <a:lnTo>
                  <a:pt x="0" y="15252"/>
                </a:lnTo>
                <a:lnTo>
                  <a:pt x="137541" y="15252"/>
                </a:lnTo>
                <a:lnTo>
                  <a:pt x="137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6" name="object 6"/>
          <p:cNvGrpSpPr/>
          <p:nvPr/>
        </p:nvGrpSpPr>
        <p:grpSpPr>
          <a:xfrm>
            <a:off x="3902336" y="4561243"/>
            <a:ext cx="216834" cy="907676"/>
            <a:chOff x="4270247" y="5169408"/>
            <a:chExt cx="245745" cy="1028700"/>
          </a:xfrm>
        </p:grpSpPr>
        <p:sp>
          <p:nvSpPr>
            <p:cNvPr id="7" name="object 7"/>
            <p:cNvSpPr/>
            <p:nvPr/>
          </p:nvSpPr>
          <p:spPr>
            <a:xfrm>
              <a:off x="4270247" y="5169408"/>
              <a:ext cx="132715" cy="1028700"/>
            </a:xfrm>
            <a:custGeom>
              <a:avLst/>
              <a:gdLst/>
              <a:ahLst/>
              <a:cxnLst/>
              <a:rect l="l" t="t" r="r" b="b"/>
              <a:pathLst>
                <a:path w="132714" h="1028700">
                  <a:moveTo>
                    <a:pt x="132587" y="1028700"/>
                  </a:moveTo>
                  <a:lnTo>
                    <a:pt x="93535" y="1010411"/>
                  </a:lnTo>
                  <a:lnTo>
                    <a:pt x="67055" y="973835"/>
                  </a:lnTo>
                  <a:lnTo>
                    <a:pt x="52006" y="915162"/>
                  </a:lnTo>
                  <a:lnTo>
                    <a:pt x="47243" y="833628"/>
                  </a:lnTo>
                  <a:lnTo>
                    <a:pt x="47243" y="623316"/>
                  </a:lnTo>
                  <a:lnTo>
                    <a:pt x="46410" y="599836"/>
                  </a:lnTo>
                  <a:lnTo>
                    <a:pt x="40171" y="562022"/>
                  </a:lnTo>
                  <a:lnTo>
                    <a:pt x="19811" y="527875"/>
                  </a:lnTo>
                  <a:lnTo>
                    <a:pt x="0" y="521208"/>
                  </a:lnTo>
                  <a:lnTo>
                    <a:pt x="0" y="507492"/>
                  </a:lnTo>
                  <a:lnTo>
                    <a:pt x="35051" y="481584"/>
                  </a:lnTo>
                  <a:lnTo>
                    <a:pt x="46410" y="428220"/>
                  </a:lnTo>
                  <a:lnTo>
                    <a:pt x="47243" y="403859"/>
                  </a:lnTo>
                  <a:lnTo>
                    <a:pt x="47243" y="193548"/>
                  </a:lnTo>
                  <a:lnTo>
                    <a:pt x="48410" y="150447"/>
                  </a:lnTo>
                  <a:lnTo>
                    <a:pt x="58173" y="80819"/>
                  </a:lnTo>
                  <a:lnTo>
                    <a:pt x="78795" y="33432"/>
                  </a:lnTo>
                  <a:lnTo>
                    <a:pt x="111418" y="6000"/>
                  </a:lnTo>
                  <a:lnTo>
                    <a:pt x="132587" y="0"/>
                  </a:lnTo>
                  <a:lnTo>
                    <a:pt x="132587" y="9144"/>
                  </a:lnTo>
                  <a:lnTo>
                    <a:pt x="117705" y="15740"/>
                  </a:lnTo>
                  <a:lnTo>
                    <a:pt x="104965" y="26479"/>
                  </a:lnTo>
                  <a:lnTo>
                    <a:pt x="85343" y="60960"/>
                  </a:lnTo>
                  <a:lnTo>
                    <a:pt x="75056" y="118110"/>
                  </a:lnTo>
                  <a:lnTo>
                    <a:pt x="71627" y="198120"/>
                  </a:lnTo>
                  <a:lnTo>
                    <a:pt x="71627" y="384048"/>
                  </a:lnTo>
                  <a:lnTo>
                    <a:pt x="70508" y="413789"/>
                  </a:lnTo>
                  <a:lnTo>
                    <a:pt x="61983" y="460128"/>
                  </a:lnTo>
                  <a:lnTo>
                    <a:pt x="38861" y="500253"/>
                  </a:lnTo>
                  <a:lnTo>
                    <a:pt x="22859" y="512064"/>
                  </a:lnTo>
                  <a:lnTo>
                    <a:pt x="22859" y="515112"/>
                  </a:lnTo>
                  <a:lnTo>
                    <a:pt x="53339" y="550164"/>
                  </a:lnTo>
                  <a:lnTo>
                    <a:pt x="65912" y="587502"/>
                  </a:lnTo>
                  <a:lnTo>
                    <a:pt x="71627" y="643128"/>
                  </a:lnTo>
                  <a:lnTo>
                    <a:pt x="71627" y="829056"/>
                  </a:lnTo>
                  <a:lnTo>
                    <a:pt x="72485" y="872561"/>
                  </a:lnTo>
                  <a:lnTo>
                    <a:pt x="79343" y="940712"/>
                  </a:lnTo>
                  <a:lnTo>
                    <a:pt x="94226" y="985670"/>
                  </a:lnTo>
                  <a:lnTo>
                    <a:pt x="132587" y="1018032"/>
                  </a:lnTo>
                  <a:lnTo>
                    <a:pt x="132587" y="1028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428743" y="5486400"/>
              <a:ext cx="86867" cy="153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" name="object 9"/>
          <p:cNvSpPr/>
          <p:nvPr/>
        </p:nvSpPr>
        <p:spPr>
          <a:xfrm>
            <a:off x="4238861" y="4835562"/>
            <a:ext cx="160175" cy="1855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550316" y="4726641"/>
            <a:ext cx="247650" cy="384922"/>
          </a:xfrm>
          <a:custGeom>
            <a:avLst/>
            <a:gdLst/>
            <a:ahLst/>
            <a:cxnLst/>
            <a:rect l="l" t="t" r="r" b="b"/>
            <a:pathLst>
              <a:path w="280670" h="436245">
                <a:moveTo>
                  <a:pt x="274510" y="435863"/>
                </a:moveTo>
                <a:lnTo>
                  <a:pt x="0" y="435863"/>
                </a:lnTo>
                <a:lnTo>
                  <a:pt x="0" y="425195"/>
                </a:lnTo>
                <a:lnTo>
                  <a:pt x="156400" y="213169"/>
                </a:lnTo>
                <a:lnTo>
                  <a:pt x="4571" y="11239"/>
                </a:lnTo>
                <a:lnTo>
                  <a:pt x="4571" y="0"/>
                </a:lnTo>
                <a:lnTo>
                  <a:pt x="274129" y="0"/>
                </a:lnTo>
                <a:lnTo>
                  <a:pt x="274129" y="67055"/>
                </a:lnTo>
                <a:lnTo>
                  <a:pt x="259461" y="67055"/>
                </a:lnTo>
                <a:lnTo>
                  <a:pt x="257852" y="55789"/>
                </a:lnTo>
                <a:lnTo>
                  <a:pt x="255591" y="45719"/>
                </a:lnTo>
                <a:lnTo>
                  <a:pt x="225361" y="15239"/>
                </a:lnTo>
                <a:lnTo>
                  <a:pt x="49244" y="15239"/>
                </a:lnTo>
                <a:lnTo>
                  <a:pt x="182403" y="195262"/>
                </a:lnTo>
                <a:lnTo>
                  <a:pt x="182403" y="208692"/>
                </a:lnTo>
                <a:lnTo>
                  <a:pt x="38671" y="403859"/>
                </a:lnTo>
                <a:lnTo>
                  <a:pt x="240887" y="403859"/>
                </a:lnTo>
                <a:lnTo>
                  <a:pt x="261112" y="369217"/>
                </a:lnTo>
                <a:lnTo>
                  <a:pt x="263652" y="355091"/>
                </a:lnTo>
                <a:lnTo>
                  <a:pt x="280225" y="355091"/>
                </a:lnTo>
                <a:lnTo>
                  <a:pt x="274510" y="435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874559" y="4882627"/>
            <a:ext cx="140773" cy="95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5074163" y="4842285"/>
            <a:ext cx="130688" cy="134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332935" y="4850522"/>
            <a:ext cx="121780" cy="136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537549" y="4840941"/>
            <a:ext cx="86006" cy="137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1010749" y="4121095"/>
            <a:ext cx="5815293" cy="115412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1588" spc="-13" dirty="0">
                <a:latin typeface="Carlito"/>
                <a:cs typeface="Carlito"/>
              </a:rPr>
              <a:t>Restating </a:t>
            </a:r>
            <a:r>
              <a:rPr sz="1588" spc="-4" dirty="0">
                <a:latin typeface="Carlito"/>
                <a:cs typeface="Carlito"/>
              </a:rPr>
              <a:t>the </a:t>
            </a:r>
            <a:r>
              <a:rPr sz="1588" spc="-9" dirty="0">
                <a:latin typeface="Carlito"/>
                <a:cs typeface="Carlito"/>
              </a:rPr>
              <a:t>perceptron </a:t>
            </a:r>
            <a:r>
              <a:rPr sz="1588" spc="-4" dirty="0">
                <a:latin typeface="Carlito"/>
                <a:cs typeface="Carlito"/>
              </a:rPr>
              <a:t>equation by adding another dimension</a:t>
            </a:r>
            <a:r>
              <a:rPr sz="1588" spc="137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to</a:t>
            </a:r>
            <a:endParaRPr sz="1588">
              <a:latin typeface="Carlito"/>
              <a:cs typeface="Carlito"/>
            </a:endParaRPr>
          </a:p>
          <a:p>
            <a:pPr marL="1528564" algn="ctr">
              <a:spcBef>
                <a:spcPts val="1222"/>
              </a:spcBef>
            </a:pPr>
            <a:r>
              <a:rPr sz="1147" spc="119" dirty="0">
                <a:latin typeface="Times New Roman"/>
                <a:cs typeface="Times New Roman"/>
              </a:rPr>
              <a:t>N+1</a:t>
            </a:r>
            <a:endParaRPr sz="1147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147">
              <a:latin typeface="Times New Roman"/>
              <a:cs typeface="Times New Roman"/>
            </a:endParaRPr>
          </a:p>
          <a:p>
            <a:pPr marL="2424522" algn="ctr">
              <a:tabLst>
                <a:tab pos="2609989" algn="l"/>
              </a:tabLst>
            </a:pPr>
            <a:r>
              <a:rPr sz="1147" spc="88" dirty="0">
                <a:latin typeface="Times New Roman"/>
                <a:cs typeface="Times New Roman"/>
              </a:rPr>
              <a:t>i	i</a:t>
            </a:r>
            <a:endParaRPr sz="1147">
              <a:latin typeface="Times New Roman"/>
              <a:cs typeface="Times New Roman"/>
            </a:endParaRPr>
          </a:p>
          <a:p>
            <a:pPr marL="1529123" algn="ctr">
              <a:spcBef>
                <a:spcPts val="318"/>
              </a:spcBef>
            </a:pPr>
            <a:r>
              <a:rPr sz="1147" spc="141" dirty="0">
                <a:latin typeface="Times New Roman"/>
                <a:cs typeface="Times New Roman"/>
              </a:rPr>
              <a:t>i=1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9662" y="5304864"/>
            <a:ext cx="86006" cy="137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4490057" y="5299486"/>
            <a:ext cx="879941" cy="1425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2027351" y="5448332"/>
            <a:ext cx="54068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rlito"/>
                <a:cs typeface="Carlito"/>
              </a:rPr>
              <a:t>w</a:t>
            </a:r>
            <a:r>
              <a:rPr sz="1588" spc="4" dirty="0">
                <a:latin typeface="Carlito"/>
                <a:cs typeface="Carlito"/>
              </a:rPr>
              <a:t>h</a:t>
            </a:r>
            <a:r>
              <a:rPr sz="1588" dirty="0">
                <a:latin typeface="Carlito"/>
                <a:cs typeface="Carlito"/>
              </a:rPr>
              <a:t>e</a:t>
            </a:r>
            <a:r>
              <a:rPr sz="1588" spc="-31" dirty="0">
                <a:latin typeface="Carlito"/>
                <a:cs typeface="Carlito"/>
              </a:rPr>
              <a:t>r</a:t>
            </a:r>
            <a:r>
              <a:rPr sz="1588" dirty="0">
                <a:latin typeface="Carlito"/>
                <a:cs typeface="Carlito"/>
              </a:rPr>
              <a:t>e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49659" y="5526741"/>
            <a:ext cx="130688" cy="134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2761590" y="5543802"/>
            <a:ext cx="330013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62" dirty="0">
                <a:latin typeface="Times New Roman"/>
                <a:cs typeface="Times New Roman"/>
              </a:rPr>
              <a:t>N</a:t>
            </a:r>
            <a:r>
              <a:rPr sz="1147" spc="199" dirty="0">
                <a:latin typeface="Times New Roman"/>
                <a:cs typeface="Times New Roman"/>
              </a:rPr>
              <a:t>+</a:t>
            </a:r>
            <a:r>
              <a:rPr sz="1147" spc="9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57201" y="5575150"/>
            <a:ext cx="121584" cy="56590"/>
          </a:xfrm>
          <a:custGeom>
            <a:avLst/>
            <a:gdLst/>
            <a:ahLst/>
            <a:cxnLst/>
            <a:rect l="l" t="t" r="r" b="b"/>
            <a:pathLst>
              <a:path w="137795" h="64135">
                <a:moveTo>
                  <a:pt x="137541" y="48780"/>
                </a:moveTo>
                <a:lnTo>
                  <a:pt x="0" y="48780"/>
                </a:lnTo>
                <a:lnTo>
                  <a:pt x="0" y="64020"/>
                </a:lnTo>
                <a:lnTo>
                  <a:pt x="137541" y="64020"/>
                </a:lnTo>
                <a:lnTo>
                  <a:pt x="137541" y="48780"/>
                </a:lnTo>
                <a:close/>
              </a:path>
              <a:path w="137795" h="64135">
                <a:moveTo>
                  <a:pt x="137541" y="0"/>
                </a:moveTo>
                <a:lnTo>
                  <a:pt x="0" y="0"/>
                </a:lnTo>
                <a:lnTo>
                  <a:pt x="0" y="15252"/>
                </a:lnTo>
                <a:lnTo>
                  <a:pt x="137541" y="15252"/>
                </a:lnTo>
                <a:lnTo>
                  <a:pt x="137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368489" y="5525396"/>
            <a:ext cx="76647" cy="135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1010749" y="5877251"/>
            <a:ext cx="226639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1588" spc="-9" dirty="0">
                <a:latin typeface="Carlito"/>
                <a:cs typeface="Carlito"/>
              </a:rPr>
              <a:t>Note that </a:t>
            </a:r>
            <a:r>
              <a:rPr sz="1588" spc="-4" dirty="0">
                <a:latin typeface="Carlito"/>
                <a:cs typeface="Carlito"/>
              </a:rPr>
              <a:t>the</a:t>
            </a:r>
            <a:r>
              <a:rPr sz="1588" spc="4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boundary</a:t>
            </a:r>
            <a:endParaRPr sz="1588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16045" y="5940910"/>
            <a:ext cx="127746" cy="1842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801483" y="5996044"/>
            <a:ext cx="140773" cy="954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4002433" y="5955701"/>
            <a:ext cx="130688" cy="1344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/>
          <p:nvPr/>
        </p:nvSpPr>
        <p:spPr>
          <a:xfrm>
            <a:off x="3927454" y="5972730"/>
            <a:ext cx="261657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197793" algn="l"/>
              </a:tabLst>
            </a:pPr>
            <a:r>
              <a:rPr sz="1147" spc="88" dirty="0">
                <a:latin typeface="Times New Roman"/>
                <a:cs typeface="Times New Roman"/>
              </a:rPr>
              <a:t>i	i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59860" y="5963939"/>
            <a:ext cx="121780" cy="136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4464475" y="5954357"/>
            <a:ext cx="86006" cy="137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 txBox="1"/>
          <p:nvPr/>
        </p:nvSpPr>
        <p:spPr>
          <a:xfrm>
            <a:off x="3444699" y="5849045"/>
            <a:ext cx="330013" cy="32135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lnSpc>
                <a:spcPts val="1213"/>
              </a:lnSpc>
              <a:spcBef>
                <a:spcPts val="106"/>
              </a:spcBef>
            </a:pPr>
            <a:r>
              <a:rPr sz="1147" spc="62" dirty="0">
                <a:latin typeface="Times New Roman"/>
                <a:cs typeface="Times New Roman"/>
              </a:rPr>
              <a:t>N</a:t>
            </a:r>
            <a:r>
              <a:rPr sz="1147" spc="199" dirty="0">
                <a:latin typeface="Times New Roman"/>
                <a:cs typeface="Times New Roman"/>
              </a:rPr>
              <a:t>+</a:t>
            </a:r>
            <a:r>
              <a:rPr sz="1147" spc="9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  <a:p>
            <a:pPr marL="11206">
              <a:lnSpc>
                <a:spcPts val="1213"/>
              </a:lnSpc>
            </a:pPr>
            <a:r>
              <a:rPr sz="1147" spc="141" dirty="0">
                <a:latin typeface="Times New Roman"/>
                <a:cs typeface="Times New Roman"/>
              </a:rPr>
              <a:t>i=1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99784" y="5877251"/>
            <a:ext cx="288383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is </a:t>
            </a:r>
            <a:r>
              <a:rPr sz="1588" spc="-9" dirty="0">
                <a:latin typeface="Carlito"/>
                <a:cs typeface="Carlito"/>
              </a:rPr>
              <a:t>now </a:t>
            </a:r>
            <a:r>
              <a:rPr sz="1588" dirty="0">
                <a:latin typeface="Carlito"/>
                <a:cs typeface="Carlito"/>
              </a:rPr>
              <a:t>a </a:t>
            </a:r>
            <a:r>
              <a:rPr sz="1588" spc="-4" dirty="0">
                <a:latin typeface="Carlito"/>
                <a:cs typeface="Carlito"/>
              </a:rPr>
              <a:t>hyperplane </a:t>
            </a:r>
            <a:r>
              <a:rPr sz="1588" spc="-9" dirty="0">
                <a:latin typeface="Carlito"/>
                <a:cs typeface="Carlito"/>
              </a:rPr>
              <a:t>through</a:t>
            </a:r>
            <a:r>
              <a:rPr sz="1588" spc="18" dirty="0">
                <a:latin typeface="Carlito"/>
                <a:cs typeface="Carlito"/>
              </a:rPr>
              <a:t> </a:t>
            </a:r>
            <a:r>
              <a:rPr sz="1588" spc="-4" dirty="0">
                <a:latin typeface="Carlito"/>
                <a:cs typeface="Carlito"/>
              </a:rPr>
              <a:t>origin</a:t>
            </a:r>
            <a:endParaRPr sz="1588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44676" y="1663402"/>
            <a:ext cx="4346201" cy="1938057"/>
            <a:chOff x="2618232" y="1885188"/>
            <a:chExt cx="4925695" cy="2196465"/>
          </a:xfrm>
        </p:grpSpPr>
        <p:sp>
          <p:nvSpPr>
            <p:cNvPr id="33" name="object 33"/>
            <p:cNvSpPr/>
            <p:nvPr/>
          </p:nvSpPr>
          <p:spPr>
            <a:xfrm>
              <a:off x="5658611" y="2628900"/>
              <a:ext cx="751840" cy="619125"/>
            </a:xfrm>
            <a:custGeom>
              <a:avLst/>
              <a:gdLst/>
              <a:ahLst/>
              <a:cxnLst/>
              <a:rect l="l" t="t" r="r" b="b"/>
              <a:pathLst>
                <a:path w="751839" h="619125">
                  <a:moveTo>
                    <a:pt x="655320" y="618744"/>
                  </a:moveTo>
                  <a:lnTo>
                    <a:pt x="97536" y="618744"/>
                  </a:lnTo>
                  <a:lnTo>
                    <a:pt x="86868" y="617220"/>
                  </a:lnTo>
                  <a:lnTo>
                    <a:pt x="47244" y="600456"/>
                  </a:lnTo>
                  <a:lnTo>
                    <a:pt x="18288" y="571500"/>
                  </a:lnTo>
                  <a:lnTo>
                    <a:pt x="3048" y="533400"/>
                  </a:lnTo>
                  <a:lnTo>
                    <a:pt x="0" y="522732"/>
                  </a:lnTo>
                  <a:lnTo>
                    <a:pt x="0" y="96012"/>
                  </a:lnTo>
                  <a:lnTo>
                    <a:pt x="3048" y="85344"/>
                  </a:lnTo>
                  <a:lnTo>
                    <a:pt x="4572" y="76200"/>
                  </a:lnTo>
                  <a:lnTo>
                    <a:pt x="24384" y="39624"/>
                  </a:lnTo>
                  <a:lnTo>
                    <a:pt x="56388" y="12192"/>
                  </a:lnTo>
                  <a:lnTo>
                    <a:pt x="96012" y="0"/>
                  </a:lnTo>
                  <a:lnTo>
                    <a:pt x="653796" y="0"/>
                  </a:lnTo>
                  <a:lnTo>
                    <a:pt x="664464" y="1524"/>
                  </a:lnTo>
                  <a:lnTo>
                    <a:pt x="685800" y="7620"/>
                  </a:lnTo>
                  <a:lnTo>
                    <a:pt x="694944" y="12192"/>
                  </a:lnTo>
                  <a:lnTo>
                    <a:pt x="97536" y="12192"/>
                  </a:lnTo>
                  <a:lnTo>
                    <a:pt x="88392" y="13716"/>
                  </a:lnTo>
                  <a:lnTo>
                    <a:pt x="47244" y="33528"/>
                  </a:lnTo>
                  <a:lnTo>
                    <a:pt x="35052" y="47244"/>
                  </a:lnTo>
                  <a:lnTo>
                    <a:pt x="28956" y="53340"/>
                  </a:lnTo>
                  <a:lnTo>
                    <a:pt x="24384" y="60960"/>
                  </a:lnTo>
                  <a:lnTo>
                    <a:pt x="19812" y="70104"/>
                  </a:lnTo>
                  <a:lnTo>
                    <a:pt x="16764" y="79248"/>
                  </a:lnTo>
                  <a:lnTo>
                    <a:pt x="12192" y="106680"/>
                  </a:lnTo>
                  <a:lnTo>
                    <a:pt x="12192" y="510540"/>
                  </a:lnTo>
                  <a:lnTo>
                    <a:pt x="24384" y="556260"/>
                  </a:lnTo>
                  <a:lnTo>
                    <a:pt x="41148" y="577596"/>
                  </a:lnTo>
                  <a:lnTo>
                    <a:pt x="47244" y="583692"/>
                  </a:lnTo>
                  <a:lnTo>
                    <a:pt x="97536" y="605028"/>
                  </a:lnTo>
                  <a:lnTo>
                    <a:pt x="108204" y="606552"/>
                  </a:lnTo>
                  <a:lnTo>
                    <a:pt x="691896" y="606552"/>
                  </a:lnTo>
                  <a:lnTo>
                    <a:pt x="685800" y="609600"/>
                  </a:lnTo>
                  <a:lnTo>
                    <a:pt x="675132" y="614172"/>
                  </a:lnTo>
                  <a:lnTo>
                    <a:pt x="665988" y="615696"/>
                  </a:lnTo>
                  <a:lnTo>
                    <a:pt x="655320" y="618744"/>
                  </a:lnTo>
                  <a:close/>
                </a:path>
                <a:path w="751839" h="619125">
                  <a:moveTo>
                    <a:pt x="691896" y="606552"/>
                  </a:moveTo>
                  <a:lnTo>
                    <a:pt x="643128" y="606552"/>
                  </a:lnTo>
                  <a:lnTo>
                    <a:pt x="652272" y="605028"/>
                  </a:lnTo>
                  <a:lnTo>
                    <a:pt x="662940" y="603504"/>
                  </a:lnTo>
                  <a:lnTo>
                    <a:pt x="672084" y="601980"/>
                  </a:lnTo>
                  <a:lnTo>
                    <a:pt x="710184" y="579120"/>
                  </a:lnTo>
                  <a:lnTo>
                    <a:pt x="734568" y="539496"/>
                  </a:lnTo>
                  <a:lnTo>
                    <a:pt x="737616" y="521208"/>
                  </a:lnTo>
                  <a:lnTo>
                    <a:pt x="737616" y="97536"/>
                  </a:lnTo>
                  <a:lnTo>
                    <a:pt x="722376" y="54864"/>
                  </a:lnTo>
                  <a:lnTo>
                    <a:pt x="681228" y="19812"/>
                  </a:lnTo>
                  <a:lnTo>
                    <a:pt x="653796" y="12192"/>
                  </a:lnTo>
                  <a:lnTo>
                    <a:pt x="694944" y="12192"/>
                  </a:lnTo>
                  <a:lnTo>
                    <a:pt x="726948" y="38100"/>
                  </a:lnTo>
                  <a:lnTo>
                    <a:pt x="746760" y="74676"/>
                  </a:lnTo>
                  <a:lnTo>
                    <a:pt x="751332" y="106680"/>
                  </a:lnTo>
                  <a:lnTo>
                    <a:pt x="751332" y="510540"/>
                  </a:lnTo>
                  <a:lnTo>
                    <a:pt x="749808" y="521208"/>
                  </a:lnTo>
                  <a:lnTo>
                    <a:pt x="748284" y="533400"/>
                  </a:lnTo>
                  <a:lnTo>
                    <a:pt x="733044" y="571500"/>
                  </a:lnTo>
                  <a:lnTo>
                    <a:pt x="704088" y="600456"/>
                  </a:lnTo>
                  <a:lnTo>
                    <a:pt x="691896" y="606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2636520" y="1885188"/>
              <a:ext cx="4907280" cy="2196465"/>
            </a:xfrm>
            <a:custGeom>
              <a:avLst/>
              <a:gdLst/>
              <a:ahLst/>
              <a:cxnLst/>
              <a:rect l="l" t="t" r="r" b="b"/>
              <a:pathLst>
                <a:path w="4907280" h="2196465">
                  <a:moveTo>
                    <a:pt x="4907280" y="2196084"/>
                  </a:moveTo>
                  <a:lnTo>
                    <a:pt x="0" y="2196084"/>
                  </a:lnTo>
                  <a:lnTo>
                    <a:pt x="0" y="0"/>
                  </a:lnTo>
                  <a:lnTo>
                    <a:pt x="4907280" y="0"/>
                  </a:lnTo>
                  <a:lnTo>
                    <a:pt x="4907280" y="21960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2642616" y="1892808"/>
              <a:ext cx="1307591" cy="1463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2871216" y="2084832"/>
              <a:ext cx="4672584" cy="12984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2907792" y="3383280"/>
              <a:ext cx="1453895" cy="6949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2618232" y="1979675"/>
              <a:ext cx="363220" cy="1280160"/>
            </a:xfrm>
            <a:custGeom>
              <a:avLst/>
              <a:gdLst/>
              <a:ahLst/>
              <a:cxnLst/>
              <a:rect l="l" t="t" r="r" b="b"/>
              <a:pathLst>
                <a:path w="363219" h="1280160">
                  <a:moveTo>
                    <a:pt x="362699" y="911352"/>
                  </a:moveTo>
                  <a:lnTo>
                    <a:pt x="0" y="911352"/>
                  </a:lnTo>
                  <a:lnTo>
                    <a:pt x="0" y="1280160"/>
                  </a:lnTo>
                  <a:lnTo>
                    <a:pt x="362699" y="1280160"/>
                  </a:lnTo>
                  <a:lnTo>
                    <a:pt x="362699" y="911352"/>
                  </a:lnTo>
                  <a:close/>
                </a:path>
                <a:path w="363219" h="1280160">
                  <a:moveTo>
                    <a:pt x="362699" y="446532"/>
                  </a:moveTo>
                  <a:lnTo>
                    <a:pt x="0" y="446532"/>
                  </a:lnTo>
                  <a:lnTo>
                    <a:pt x="0" y="815340"/>
                  </a:lnTo>
                  <a:lnTo>
                    <a:pt x="362699" y="815340"/>
                  </a:lnTo>
                  <a:lnTo>
                    <a:pt x="362699" y="446532"/>
                  </a:lnTo>
                  <a:close/>
                </a:path>
                <a:path w="363219" h="1280160">
                  <a:moveTo>
                    <a:pt x="362699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362699" y="368808"/>
                  </a:lnTo>
                  <a:lnTo>
                    <a:pt x="362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490392" y="1762482"/>
            <a:ext cx="222996" cy="105320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x</a:t>
            </a:r>
            <a:r>
              <a:rPr sz="1588" baseline="-20833" dirty="0">
                <a:latin typeface="Carlito"/>
                <a:cs typeface="Carlito"/>
              </a:rPr>
              <a:t>1</a:t>
            </a:r>
            <a:endParaRPr sz="1588" baseline="-20833">
              <a:latin typeface="Carlito"/>
              <a:cs typeface="Carlito"/>
            </a:endParaRPr>
          </a:p>
          <a:p>
            <a:pPr marL="33619" marR="26896">
              <a:lnSpc>
                <a:spcPts val="3238"/>
              </a:lnSpc>
              <a:spcBef>
                <a:spcPts val="180"/>
              </a:spcBef>
            </a:pPr>
            <a:r>
              <a:rPr sz="1588" dirty="0">
                <a:latin typeface="Carlito"/>
                <a:cs typeface="Carlito"/>
              </a:rPr>
              <a:t>x</a:t>
            </a:r>
            <a:r>
              <a:rPr sz="1588" baseline="-20833" dirty="0">
                <a:latin typeface="Carlito"/>
                <a:cs typeface="Carlito"/>
              </a:rPr>
              <a:t>2  </a:t>
            </a:r>
            <a:r>
              <a:rPr sz="1588" dirty="0">
                <a:latin typeface="Carlito"/>
                <a:cs typeface="Carlito"/>
              </a:rPr>
              <a:t>x</a:t>
            </a:r>
            <a:r>
              <a:rPr sz="1588" baseline="-20833" dirty="0">
                <a:latin typeface="Carlito"/>
                <a:cs typeface="Carlito"/>
              </a:rPr>
              <a:t>3</a:t>
            </a:r>
            <a:endParaRPr sz="1588" baseline="-20833">
              <a:latin typeface="Carlito"/>
              <a:cs typeface="Carli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44676" y="3349663"/>
            <a:ext cx="337857" cy="325531"/>
          </a:xfrm>
          <a:custGeom>
            <a:avLst/>
            <a:gdLst/>
            <a:ahLst/>
            <a:cxnLst/>
            <a:rect l="l" t="t" r="r" b="b"/>
            <a:pathLst>
              <a:path w="382905" h="368935">
                <a:moveTo>
                  <a:pt x="382524" y="368807"/>
                </a:moveTo>
                <a:lnTo>
                  <a:pt x="0" y="368807"/>
                </a:lnTo>
                <a:lnTo>
                  <a:pt x="0" y="0"/>
                </a:lnTo>
                <a:lnTo>
                  <a:pt x="382524" y="0"/>
                </a:lnTo>
                <a:lnTo>
                  <a:pt x="382524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 txBox="1"/>
          <p:nvPr/>
        </p:nvSpPr>
        <p:spPr>
          <a:xfrm>
            <a:off x="2490392" y="3364010"/>
            <a:ext cx="2414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x</a:t>
            </a:r>
            <a:r>
              <a:rPr sz="1588" baseline="-20833" dirty="0">
                <a:latin typeface="Carlito"/>
                <a:cs typeface="Carlito"/>
              </a:rPr>
              <a:t>N</a:t>
            </a:r>
            <a:endParaRPr sz="1588" baseline="-20833"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374750" y="1613648"/>
            <a:ext cx="1853453" cy="2294404"/>
            <a:chOff x="2538983" y="1828800"/>
            <a:chExt cx="2100580" cy="2600325"/>
          </a:xfrm>
        </p:grpSpPr>
        <p:sp>
          <p:nvSpPr>
            <p:cNvPr id="43" name="object 43"/>
            <p:cNvSpPr/>
            <p:nvPr/>
          </p:nvSpPr>
          <p:spPr>
            <a:xfrm>
              <a:off x="2538983" y="1828800"/>
              <a:ext cx="524510" cy="180340"/>
            </a:xfrm>
            <a:custGeom>
              <a:avLst/>
              <a:gdLst/>
              <a:ahLst/>
              <a:cxnLst/>
              <a:rect l="l" t="t" r="r" b="b"/>
              <a:pathLst>
                <a:path w="524510" h="180339">
                  <a:moveTo>
                    <a:pt x="524256" y="179831"/>
                  </a:moveTo>
                  <a:lnTo>
                    <a:pt x="0" y="179831"/>
                  </a:lnTo>
                  <a:lnTo>
                    <a:pt x="0" y="0"/>
                  </a:lnTo>
                  <a:lnTo>
                    <a:pt x="524256" y="0"/>
                  </a:lnTo>
                  <a:lnTo>
                    <a:pt x="524256" y="1798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3252216" y="3264407"/>
              <a:ext cx="1386840" cy="1164590"/>
            </a:xfrm>
            <a:custGeom>
              <a:avLst/>
              <a:gdLst/>
              <a:ahLst/>
              <a:cxnLst/>
              <a:rect l="l" t="t" r="r" b="b"/>
              <a:pathLst>
                <a:path w="1386839" h="1164589">
                  <a:moveTo>
                    <a:pt x="1386840" y="0"/>
                  </a:moveTo>
                  <a:lnTo>
                    <a:pt x="1261872" y="65532"/>
                  </a:lnTo>
                  <a:lnTo>
                    <a:pt x="1337259" y="62687"/>
                  </a:lnTo>
                  <a:lnTo>
                    <a:pt x="554736" y="1151864"/>
                  </a:lnTo>
                  <a:lnTo>
                    <a:pt x="554736" y="1146048"/>
                  </a:lnTo>
                  <a:lnTo>
                    <a:pt x="0" y="1146048"/>
                  </a:lnTo>
                  <a:lnTo>
                    <a:pt x="0" y="1156716"/>
                  </a:lnTo>
                  <a:lnTo>
                    <a:pt x="551243" y="1156716"/>
                  </a:lnTo>
                  <a:lnTo>
                    <a:pt x="550151" y="1158240"/>
                  </a:lnTo>
                  <a:lnTo>
                    <a:pt x="557784" y="1164336"/>
                  </a:lnTo>
                  <a:lnTo>
                    <a:pt x="1344282" y="68084"/>
                  </a:lnTo>
                  <a:lnTo>
                    <a:pt x="1365504" y="140208"/>
                  </a:lnTo>
                  <a:lnTo>
                    <a:pt x="1377784" y="59436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049807" y="3696170"/>
            <a:ext cx="380440" cy="20199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853" i="1" spc="13" baseline="13888" dirty="0">
                <a:latin typeface="Carlito"/>
                <a:cs typeface="Carlito"/>
              </a:rPr>
              <a:t>W</a:t>
            </a:r>
            <a:r>
              <a:rPr sz="794" i="1" spc="9" dirty="0">
                <a:latin typeface="Carlito"/>
                <a:cs typeface="Carlito"/>
              </a:rPr>
              <a:t>N</a:t>
            </a:r>
            <a:r>
              <a:rPr sz="794" spc="9" dirty="0">
                <a:latin typeface="Carlito"/>
                <a:cs typeface="Carlito"/>
              </a:rPr>
              <a:t>+1</a:t>
            </a:r>
            <a:endParaRPr sz="794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93577" y="3764762"/>
            <a:ext cx="58102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588" dirty="0">
                <a:latin typeface="Carlito"/>
                <a:cs typeface="Carlito"/>
              </a:rPr>
              <a:t>x</a:t>
            </a:r>
            <a:r>
              <a:rPr sz="1588" baseline="-20833" dirty="0">
                <a:latin typeface="Carlito"/>
                <a:cs typeface="Carlito"/>
              </a:rPr>
              <a:t>N+1</a:t>
            </a:r>
            <a:r>
              <a:rPr sz="1588" dirty="0">
                <a:latin typeface="Carlito"/>
                <a:cs typeface="Carlito"/>
              </a:rPr>
              <a:t>=1</a:t>
            </a:r>
            <a:endParaRPr sz="1588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782197" y="1546412"/>
            <a:ext cx="3104029" cy="1518397"/>
            <a:chOff x="3000756" y="1752600"/>
            <a:chExt cx="3517900" cy="1720850"/>
          </a:xfrm>
        </p:grpSpPr>
        <p:sp>
          <p:nvSpPr>
            <p:cNvPr id="48" name="object 48"/>
            <p:cNvSpPr/>
            <p:nvPr/>
          </p:nvSpPr>
          <p:spPr>
            <a:xfrm>
              <a:off x="5654040" y="2570987"/>
              <a:ext cx="861060" cy="649605"/>
            </a:xfrm>
            <a:custGeom>
              <a:avLst/>
              <a:gdLst/>
              <a:ahLst/>
              <a:cxnLst/>
              <a:rect l="l" t="t" r="r" b="b"/>
              <a:pathLst>
                <a:path w="861059" h="649605">
                  <a:moveTo>
                    <a:pt x="752856" y="649223"/>
                  </a:moveTo>
                  <a:lnTo>
                    <a:pt x="108204" y="649223"/>
                  </a:lnTo>
                  <a:lnTo>
                    <a:pt x="66222" y="640675"/>
                  </a:lnTo>
                  <a:lnTo>
                    <a:pt x="31813" y="617410"/>
                  </a:lnTo>
                  <a:lnTo>
                    <a:pt x="8548" y="583001"/>
                  </a:lnTo>
                  <a:lnTo>
                    <a:pt x="0" y="541019"/>
                  </a:lnTo>
                  <a:lnTo>
                    <a:pt x="0" y="108203"/>
                  </a:lnTo>
                  <a:lnTo>
                    <a:pt x="8548" y="65579"/>
                  </a:lnTo>
                  <a:lnTo>
                    <a:pt x="31813" y="31241"/>
                  </a:lnTo>
                  <a:lnTo>
                    <a:pt x="66222" y="8334"/>
                  </a:lnTo>
                  <a:lnTo>
                    <a:pt x="108204" y="0"/>
                  </a:lnTo>
                  <a:lnTo>
                    <a:pt x="752856" y="0"/>
                  </a:lnTo>
                  <a:lnTo>
                    <a:pt x="794837" y="8334"/>
                  </a:lnTo>
                  <a:lnTo>
                    <a:pt x="829246" y="31241"/>
                  </a:lnTo>
                  <a:lnTo>
                    <a:pt x="852511" y="65579"/>
                  </a:lnTo>
                  <a:lnTo>
                    <a:pt x="861060" y="108203"/>
                  </a:lnTo>
                  <a:lnTo>
                    <a:pt x="861060" y="541019"/>
                  </a:lnTo>
                  <a:lnTo>
                    <a:pt x="852511" y="583001"/>
                  </a:lnTo>
                  <a:lnTo>
                    <a:pt x="829246" y="617410"/>
                  </a:lnTo>
                  <a:lnTo>
                    <a:pt x="794837" y="640675"/>
                  </a:lnTo>
                  <a:lnTo>
                    <a:pt x="752856" y="649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5650992" y="2566415"/>
              <a:ext cx="867410" cy="657225"/>
            </a:xfrm>
            <a:custGeom>
              <a:avLst/>
              <a:gdLst/>
              <a:ahLst/>
              <a:cxnLst/>
              <a:rect l="l" t="t" r="r" b="b"/>
              <a:pathLst>
                <a:path w="867409" h="657225">
                  <a:moveTo>
                    <a:pt x="685800" y="374904"/>
                  </a:moveTo>
                  <a:lnTo>
                    <a:pt x="373380" y="374904"/>
                  </a:lnTo>
                  <a:lnTo>
                    <a:pt x="373380" y="137160"/>
                  </a:lnTo>
                  <a:lnTo>
                    <a:pt x="364236" y="137160"/>
                  </a:lnTo>
                  <a:lnTo>
                    <a:pt x="364236" y="374904"/>
                  </a:lnTo>
                  <a:lnTo>
                    <a:pt x="53340" y="374904"/>
                  </a:lnTo>
                  <a:lnTo>
                    <a:pt x="53340" y="384048"/>
                  </a:lnTo>
                  <a:lnTo>
                    <a:pt x="364236" y="384048"/>
                  </a:lnTo>
                  <a:lnTo>
                    <a:pt x="364236" y="402336"/>
                  </a:lnTo>
                  <a:lnTo>
                    <a:pt x="373380" y="402336"/>
                  </a:lnTo>
                  <a:lnTo>
                    <a:pt x="373380" y="384048"/>
                  </a:lnTo>
                  <a:lnTo>
                    <a:pt x="685800" y="384048"/>
                  </a:lnTo>
                  <a:lnTo>
                    <a:pt x="685800" y="374904"/>
                  </a:lnTo>
                  <a:close/>
                </a:path>
                <a:path w="867409" h="657225">
                  <a:moveTo>
                    <a:pt x="867156" y="100584"/>
                  </a:moveTo>
                  <a:lnTo>
                    <a:pt x="864108" y="89916"/>
                  </a:lnTo>
                  <a:lnTo>
                    <a:pt x="862584" y="79248"/>
                  </a:lnTo>
                  <a:lnTo>
                    <a:pt x="861060" y="75692"/>
                  </a:lnTo>
                  <a:lnTo>
                    <a:pt x="861060" y="112776"/>
                  </a:lnTo>
                  <a:lnTo>
                    <a:pt x="861060" y="545604"/>
                  </a:lnTo>
                  <a:lnTo>
                    <a:pt x="856488" y="577608"/>
                  </a:lnTo>
                  <a:lnTo>
                    <a:pt x="842772" y="605040"/>
                  </a:lnTo>
                  <a:lnTo>
                    <a:pt x="836676" y="612660"/>
                  </a:lnTo>
                  <a:lnTo>
                    <a:pt x="822960" y="626376"/>
                  </a:lnTo>
                  <a:lnTo>
                    <a:pt x="813816" y="632472"/>
                  </a:lnTo>
                  <a:lnTo>
                    <a:pt x="806196" y="638568"/>
                  </a:lnTo>
                  <a:lnTo>
                    <a:pt x="795528" y="643140"/>
                  </a:lnTo>
                  <a:lnTo>
                    <a:pt x="777240" y="649236"/>
                  </a:lnTo>
                  <a:lnTo>
                    <a:pt x="766572" y="650760"/>
                  </a:lnTo>
                  <a:lnTo>
                    <a:pt x="100584" y="650760"/>
                  </a:lnTo>
                  <a:lnTo>
                    <a:pt x="60960" y="638568"/>
                  </a:lnTo>
                  <a:lnTo>
                    <a:pt x="24384" y="605040"/>
                  </a:lnTo>
                  <a:lnTo>
                    <a:pt x="7620" y="566940"/>
                  </a:lnTo>
                  <a:lnTo>
                    <a:pt x="6096" y="556272"/>
                  </a:lnTo>
                  <a:lnTo>
                    <a:pt x="6096" y="102108"/>
                  </a:lnTo>
                  <a:lnTo>
                    <a:pt x="18288" y="62484"/>
                  </a:lnTo>
                  <a:lnTo>
                    <a:pt x="44196" y="30480"/>
                  </a:lnTo>
                  <a:lnTo>
                    <a:pt x="79248" y="12192"/>
                  </a:lnTo>
                  <a:lnTo>
                    <a:pt x="100584" y="7620"/>
                  </a:lnTo>
                  <a:lnTo>
                    <a:pt x="766572" y="7620"/>
                  </a:lnTo>
                  <a:lnTo>
                    <a:pt x="777240" y="9144"/>
                  </a:lnTo>
                  <a:lnTo>
                    <a:pt x="786384" y="12192"/>
                  </a:lnTo>
                  <a:lnTo>
                    <a:pt x="797052" y="15240"/>
                  </a:lnTo>
                  <a:lnTo>
                    <a:pt x="830580" y="38100"/>
                  </a:lnTo>
                  <a:lnTo>
                    <a:pt x="856488" y="80772"/>
                  </a:lnTo>
                  <a:lnTo>
                    <a:pt x="861060" y="112776"/>
                  </a:lnTo>
                  <a:lnTo>
                    <a:pt x="861060" y="75692"/>
                  </a:lnTo>
                  <a:lnTo>
                    <a:pt x="841248" y="41148"/>
                  </a:lnTo>
                  <a:lnTo>
                    <a:pt x="807720" y="13716"/>
                  </a:lnTo>
                  <a:lnTo>
                    <a:pt x="793242" y="7620"/>
                  </a:lnTo>
                  <a:lnTo>
                    <a:pt x="777240" y="3048"/>
                  </a:lnTo>
                  <a:lnTo>
                    <a:pt x="755904" y="0"/>
                  </a:lnTo>
                  <a:lnTo>
                    <a:pt x="111252" y="0"/>
                  </a:lnTo>
                  <a:lnTo>
                    <a:pt x="67056" y="9144"/>
                  </a:lnTo>
                  <a:lnTo>
                    <a:pt x="24384" y="41148"/>
                  </a:lnTo>
                  <a:lnTo>
                    <a:pt x="1524" y="89916"/>
                  </a:lnTo>
                  <a:lnTo>
                    <a:pt x="0" y="100584"/>
                  </a:lnTo>
                  <a:lnTo>
                    <a:pt x="0" y="557796"/>
                  </a:lnTo>
                  <a:lnTo>
                    <a:pt x="1524" y="568464"/>
                  </a:lnTo>
                  <a:lnTo>
                    <a:pt x="7620" y="589800"/>
                  </a:lnTo>
                  <a:lnTo>
                    <a:pt x="13716" y="598944"/>
                  </a:lnTo>
                  <a:lnTo>
                    <a:pt x="18288" y="608088"/>
                  </a:lnTo>
                  <a:lnTo>
                    <a:pt x="57912" y="644664"/>
                  </a:lnTo>
                  <a:lnTo>
                    <a:pt x="99060" y="656856"/>
                  </a:lnTo>
                  <a:lnTo>
                    <a:pt x="766572" y="656856"/>
                  </a:lnTo>
                  <a:lnTo>
                    <a:pt x="778764" y="655332"/>
                  </a:lnTo>
                  <a:lnTo>
                    <a:pt x="789432" y="652284"/>
                  </a:lnTo>
                  <a:lnTo>
                    <a:pt x="794004" y="650760"/>
                  </a:lnTo>
                  <a:lnTo>
                    <a:pt x="798576" y="649236"/>
                  </a:lnTo>
                  <a:lnTo>
                    <a:pt x="835152" y="624852"/>
                  </a:lnTo>
                  <a:lnTo>
                    <a:pt x="858012" y="589800"/>
                  </a:lnTo>
                  <a:lnTo>
                    <a:pt x="864108" y="568464"/>
                  </a:lnTo>
                  <a:lnTo>
                    <a:pt x="867156" y="557796"/>
                  </a:lnTo>
                  <a:lnTo>
                    <a:pt x="867156" y="100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5722620" y="2753867"/>
              <a:ext cx="581025" cy="204470"/>
            </a:xfrm>
            <a:custGeom>
              <a:avLst/>
              <a:gdLst/>
              <a:ahLst/>
              <a:cxnLst/>
              <a:rect l="l" t="t" r="r" b="b"/>
              <a:pathLst>
                <a:path w="581025" h="204469">
                  <a:moveTo>
                    <a:pt x="283464" y="190500"/>
                  </a:moveTo>
                  <a:lnTo>
                    <a:pt x="283464" y="4572"/>
                  </a:lnTo>
                  <a:lnTo>
                    <a:pt x="289560" y="0"/>
                  </a:lnTo>
                  <a:lnTo>
                    <a:pt x="576072" y="0"/>
                  </a:lnTo>
                  <a:lnTo>
                    <a:pt x="580644" y="4572"/>
                  </a:lnTo>
                  <a:lnTo>
                    <a:pt x="580644" y="12192"/>
                  </a:lnTo>
                  <a:lnTo>
                    <a:pt x="309372" y="12192"/>
                  </a:lnTo>
                  <a:lnTo>
                    <a:pt x="295656" y="24384"/>
                  </a:lnTo>
                  <a:lnTo>
                    <a:pt x="309372" y="24384"/>
                  </a:lnTo>
                  <a:lnTo>
                    <a:pt x="309372" y="178308"/>
                  </a:lnTo>
                  <a:lnTo>
                    <a:pt x="295656" y="178308"/>
                  </a:lnTo>
                  <a:lnTo>
                    <a:pt x="283464" y="190500"/>
                  </a:lnTo>
                  <a:close/>
                </a:path>
                <a:path w="581025" h="204469">
                  <a:moveTo>
                    <a:pt x="309372" y="24384"/>
                  </a:moveTo>
                  <a:lnTo>
                    <a:pt x="295656" y="24384"/>
                  </a:lnTo>
                  <a:lnTo>
                    <a:pt x="309372" y="12192"/>
                  </a:lnTo>
                  <a:lnTo>
                    <a:pt x="309372" y="24384"/>
                  </a:lnTo>
                  <a:close/>
                </a:path>
                <a:path w="581025" h="204469">
                  <a:moveTo>
                    <a:pt x="556260" y="24384"/>
                  </a:moveTo>
                  <a:lnTo>
                    <a:pt x="309372" y="24384"/>
                  </a:lnTo>
                  <a:lnTo>
                    <a:pt x="309372" y="12192"/>
                  </a:lnTo>
                  <a:lnTo>
                    <a:pt x="556260" y="12192"/>
                  </a:lnTo>
                  <a:lnTo>
                    <a:pt x="556260" y="24384"/>
                  </a:lnTo>
                  <a:close/>
                </a:path>
                <a:path w="581025" h="204469">
                  <a:moveTo>
                    <a:pt x="580644" y="25908"/>
                  </a:moveTo>
                  <a:lnTo>
                    <a:pt x="556260" y="25908"/>
                  </a:lnTo>
                  <a:lnTo>
                    <a:pt x="556260" y="12192"/>
                  </a:lnTo>
                  <a:lnTo>
                    <a:pt x="568452" y="24384"/>
                  </a:lnTo>
                  <a:lnTo>
                    <a:pt x="580644" y="24384"/>
                  </a:lnTo>
                  <a:lnTo>
                    <a:pt x="580644" y="25908"/>
                  </a:lnTo>
                  <a:close/>
                </a:path>
                <a:path w="581025" h="204469">
                  <a:moveTo>
                    <a:pt x="580644" y="24384"/>
                  </a:moveTo>
                  <a:lnTo>
                    <a:pt x="568452" y="24384"/>
                  </a:lnTo>
                  <a:lnTo>
                    <a:pt x="556260" y="12192"/>
                  </a:lnTo>
                  <a:lnTo>
                    <a:pt x="580644" y="12192"/>
                  </a:lnTo>
                  <a:lnTo>
                    <a:pt x="580644" y="24384"/>
                  </a:lnTo>
                  <a:close/>
                </a:path>
                <a:path w="581025" h="204469">
                  <a:moveTo>
                    <a:pt x="303276" y="204216"/>
                  </a:moveTo>
                  <a:lnTo>
                    <a:pt x="0" y="204216"/>
                  </a:lnTo>
                  <a:lnTo>
                    <a:pt x="0" y="178308"/>
                  </a:lnTo>
                  <a:lnTo>
                    <a:pt x="283464" y="178308"/>
                  </a:lnTo>
                  <a:lnTo>
                    <a:pt x="283464" y="190500"/>
                  </a:lnTo>
                  <a:lnTo>
                    <a:pt x="309372" y="190500"/>
                  </a:lnTo>
                  <a:lnTo>
                    <a:pt x="309372" y="198120"/>
                  </a:lnTo>
                  <a:lnTo>
                    <a:pt x="303276" y="204216"/>
                  </a:lnTo>
                  <a:close/>
                </a:path>
                <a:path w="581025" h="204469">
                  <a:moveTo>
                    <a:pt x="309372" y="190500"/>
                  </a:moveTo>
                  <a:lnTo>
                    <a:pt x="283464" y="190500"/>
                  </a:lnTo>
                  <a:lnTo>
                    <a:pt x="295656" y="178308"/>
                  </a:lnTo>
                  <a:lnTo>
                    <a:pt x="309372" y="178308"/>
                  </a:lnTo>
                  <a:lnTo>
                    <a:pt x="309372" y="19050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0756" y="1752612"/>
              <a:ext cx="3438525" cy="1720850"/>
            </a:xfrm>
            <a:custGeom>
              <a:avLst/>
              <a:gdLst/>
              <a:ahLst/>
              <a:cxnLst/>
              <a:rect l="l" t="t" r="r" b="b"/>
              <a:pathLst>
                <a:path w="3438525" h="1720850">
                  <a:moveTo>
                    <a:pt x="115824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15824" y="304800"/>
                  </a:lnTo>
                  <a:lnTo>
                    <a:pt x="115824" y="0"/>
                  </a:lnTo>
                  <a:close/>
                </a:path>
                <a:path w="3438525" h="1720850">
                  <a:moveTo>
                    <a:pt x="3311652" y="986028"/>
                  </a:moveTo>
                  <a:lnTo>
                    <a:pt x="3290316" y="986028"/>
                  </a:lnTo>
                  <a:lnTo>
                    <a:pt x="3290316" y="1033272"/>
                  </a:lnTo>
                  <a:lnTo>
                    <a:pt x="3311652" y="1033272"/>
                  </a:lnTo>
                  <a:lnTo>
                    <a:pt x="3311652" y="986028"/>
                  </a:lnTo>
                  <a:close/>
                </a:path>
                <a:path w="3438525" h="1720850">
                  <a:moveTo>
                    <a:pt x="3438144" y="1487424"/>
                  </a:moveTo>
                  <a:lnTo>
                    <a:pt x="2453640" y="1487424"/>
                  </a:lnTo>
                  <a:lnTo>
                    <a:pt x="2453640" y="1720596"/>
                  </a:lnTo>
                  <a:lnTo>
                    <a:pt x="3438144" y="1720596"/>
                  </a:lnTo>
                  <a:lnTo>
                    <a:pt x="3438144" y="148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972301" y="6073573"/>
            <a:ext cx="15968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898989"/>
                </a:solidFill>
                <a:latin typeface="Carlito"/>
                <a:cs typeface="Carlito"/>
              </a:rPr>
              <a:t>33</a:t>
            </a:r>
            <a:endParaRPr sz="1059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5811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6981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geometry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linear</a:t>
            </a:r>
            <a:r>
              <a:rPr spc="-5" dirty="0"/>
              <a:t> </a:t>
            </a:r>
            <a:r>
              <a:rPr spc="-1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9586" y="4114800"/>
            <a:ext cx="2298065" cy="13963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728345" algn="just">
              <a:lnSpc>
                <a:spcPts val="2130"/>
              </a:lnSpc>
              <a:spcBef>
                <a:spcPts val="195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n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dimensions,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linear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ts val="2170"/>
              </a:lnSpc>
              <a:spcBef>
                <a:spcPts val="5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represents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hyperplane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separates</a:t>
            </a:r>
            <a:r>
              <a:rPr sz="18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space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two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half-spaces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0689" y="3403600"/>
            <a:ext cx="350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775" baseline="-19519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endParaRPr sz="2775" baseline="-19519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0311" y="6007100"/>
            <a:ext cx="350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775" baseline="-19519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endParaRPr sz="2775" baseline="-19519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81797" y="1397317"/>
            <a:ext cx="5963285" cy="4937125"/>
            <a:chOff x="1681797" y="1397317"/>
            <a:chExt cx="5963285" cy="4937125"/>
          </a:xfrm>
        </p:grpSpPr>
        <p:sp>
          <p:nvSpPr>
            <p:cNvPr id="7" name="object 7"/>
            <p:cNvSpPr/>
            <p:nvPr/>
          </p:nvSpPr>
          <p:spPr>
            <a:xfrm>
              <a:off x="4429759" y="1402080"/>
              <a:ext cx="0" cy="4927600"/>
            </a:xfrm>
            <a:custGeom>
              <a:avLst/>
              <a:gdLst/>
              <a:ahLst/>
              <a:cxnLst/>
              <a:rect l="l" t="t" r="r" b="b"/>
              <a:pathLst>
                <a:path h="4927600">
                  <a:moveTo>
                    <a:pt x="0" y="0"/>
                  </a:moveTo>
                  <a:lnTo>
                    <a:pt x="1" y="4927600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6559" y="3677919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>
                  <a:moveTo>
                    <a:pt x="595376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92784" y="2026919"/>
            <a:ext cx="964565" cy="10248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4200" b="1" baseline="-992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4200" b="1" spc="-179" baseline="-99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200" b="1" spc="-225" baseline="-6944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4200" b="1" spc="-225" baseline="-28769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800" b="1" spc="-15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4200" b="1" spc="-225" baseline="-24801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endParaRPr sz="4200" baseline="-24801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575"/>
              </a:spcBef>
            </a:pPr>
            <a:r>
              <a:rPr sz="4200" b="1" baseline="-2976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4200" b="1" spc="-195" baseline="-2976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0366" y="3704167"/>
            <a:ext cx="596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</a:tabLst>
            </a:pPr>
            <a:r>
              <a:rPr sz="4200" b="1" baseline="-4960" dirty="0">
                <a:solidFill>
                  <a:srgbClr val="CC3333"/>
                </a:solidFill>
                <a:latin typeface="Calibri"/>
                <a:cs typeface="Calibri"/>
              </a:rPr>
              <a:t>-	</a:t>
            </a:r>
            <a:r>
              <a:rPr sz="2800" b="1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3310" y="4601633"/>
            <a:ext cx="490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2800" b="1" spc="-29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4200" b="1" baseline="-23809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4200" b="1" spc="-442" baseline="-23809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4200" b="1" baseline="-47619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endParaRPr sz="4200" baseline="-47619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6763" y="4042833"/>
            <a:ext cx="1030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21005" algn="l"/>
              </a:tabLst>
            </a:pPr>
            <a:r>
              <a:rPr sz="4200" b="1" spc="217" baseline="-28769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4200" b="1" baseline="-28769" dirty="0">
                <a:solidFill>
                  <a:srgbClr val="CC3333"/>
                </a:solidFill>
                <a:latin typeface="Calibri"/>
                <a:cs typeface="Calibri"/>
              </a:rPr>
              <a:t>-	</a:t>
            </a:r>
            <a:r>
              <a:rPr sz="2800" b="1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2800" b="1" spc="-295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4200" b="1" spc="-382" baseline="-23809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2800" b="1" spc="-220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4200" b="1" baseline="28769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r>
              <a:rPr sz="4200" b="1" spc="-442" baseline="28769" dirty="0">
                <a:solidFill>
                  <a:srgbClr val="CC3333"/>
                </a:solidFill>
                <a:latin typeface="Calibri"/>
                <a:cs typeface="Calibri"/>
              </a:rPr>
              <a:t> </a:t>
            </a:r>
            <a:r>
              <a:rPr sz="4200" b="1" baseline="4960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endParaRPr sz="4200" baseline="496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9163" y="4381500"/>
            <a:ext cx="72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73405" algn="l"/>
              </a:tabLst>
            </a:pPr>
            <a:r>
              <a:rPr sz="2800" b="1" spc="-95" dirty="0">
                <a:solidFill>
                  <a:srgbClr val="CC3333"/>
                </a:solidFill>
                <a:latin typeface="Calibri"/>
                <a:cs typeface="Calibri"/>
              </a:rPr>
              <a:t>--</a:t>
            </a:r>
            <a:r>
              <a:rPr sz="4200" b="1" spc="-142" baseline="-23809" dirty="0">
                <a:solidFill>
                  <a:srgbClr val="CC3333"/>
                </a:solidFill>
                <a:latin typeface="Calibri"/>
                <a:cs typeface="Calibri"/>
              </a:rPr>
              <a:t>--	</a:t>
            </a:r>
            <a:r>
              <a:rPr sz="4200" b="1" baseline="4960" dirty="0">
                <a:solidFill>
                  <a:srgbClr val="CC3333"/>
                </a:solidFill>
                <a:latin typeface="Calibri"/>
                <a:cs typeface="Calibri"/>
              </a:rPr>
              <a:t>-</a:t>
            </a:r>
            <a:endParaRPr sz="4200" baseline="496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181" y="1045633"/>
            <a:ext cx="3622675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7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sgn(b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+w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240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2400" spc="240" baseline="-19097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7" baseline="-19097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885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+w</a:t>
            </a:r>
            <a:r>
              <a:rPr sz="1800" baseline="-20833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1800" spc="195" baseline="-2083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1800" spc="187" baseline="-2083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 w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=0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65300" y="1875365"/>
            <a:ext cx="3937000" cy="4288790"/>
            <a:chOff x="1765300" y="1875365"/>
            <a:chExt cx="3937000" cy="428879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1875365"/>
              <a:ext cx="3937000" cy="428836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15890" y="1904721"/>
              <a:ext cx="3830320" cy="4185920"/>
            </a:xfrm>
            <a:custGeom>
              <a:avLst/>
              <a:gdLst/>
              <a:ahLst/>
              <a:cxnLst/>
              <a:rect l="l" t="t" r="r" b="b"/>
              <a:pathLst>
                <a:path w="3830320" h="4185920">
                  <a:moveTo>
                    <a:pt x="0" y="0"/>
                  </a:moveTo>
                  <a:lnTo>
                    <a:pt x="3830320" y="4185920"/>
                  </a:lnTo>
                </a:path>
              </a:pathLst>
            </a:custGeom>
            <a:ln w="25400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5632" y="2036233"/>
              <a:ext cx="512233" cy="5122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56844" y="217274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79632" y="35644"/>
                  </a:moveTo>
                  <a:lnTo>
                    <a:pt x="255256" y="42059"/>
                  </a:lnTo>
                  <a:lnTo>
                    <a:pt x="0" y="297317"/>
                  </a:lnTo>
                  <a:lnTo>
                    <a:pt x="17960" y="315277"/>
                  </a:lnTo>
                  <a:lnTo>
                    <a:pt x="273217" y="60020"/>
                  </a:lnTo>
                  <a:lnTo>
                    <a:pt x="279632" y="35644"/>
                  </a:lnTo>
                  <a:close/>
                </a:path>
                <a:path w="315594" h="315594">
                  <a:moveTo>
                    <a:pt x="312950" y="8841"/>
                  </a:moveTo>
                  <a:lnTo>
                    <a:pt x="288474" y="8841"/>
                  </a:lnTo>
                  <a:lnTo>
                    <a:pt x="306435" y="26802"/>
                  </a:lnTo>
                  <a:lnTo>
                    <a:pt x="273217" y="60020"/>
                  </a:lnTo>
                  <a:lnTo>
                    <a:pt x="260936" y="106685"/>
                  </a:lnTo>
                  <a:lnTo>
                    <a:pt x="264989" y="113631"/>
                  </a:lnTo>
                  <a:lnTo>
                    <a:pt x="278555" y="117201"/>
                  </a:lnTo>
                  <a:lnTo>
                    <a:pt x="285501" y="113149"/>
                  </a:lnTo>
                  <a:lnTo>
                    <a:pt x="312950" y="8841"/>
                  </a:lnTo>
                  <a:close/>
                </a:path>
                <a:path w="315594" h="315594">
                  <a:moveTo>
                    <a:pt x="294222" y="14589"/>
                  </a:moveTo>
                  <a:lnTo>
                    <a:pt x="285173" y="14589"/>
                  </a:lnTo>
                  <a:lnTo>
                    <a:pt x="300686" y="30104"/>
                  </a:lnTo>
                  <a:lnTo>
                    <a:pt x="279632" y="35644"/>
                  </a:lnTo>
                  <a:lnTo>
                    <a:pt x="273217" y="60020"/>
                  </a:lnTo>
                  <a:lnTo>
                    <a:pt x="306435" y="26802"/>
                  </a:lnTo>
                  <a:lnTo>
                    <a:pt x="294222" y="14589"/>
                  </a:lnTo>
                  <a:close/>
                </a:path>
                <a:path w="315594" h="315594">
                  <a:moveTo>
                    <a:pt x="315277" y="0"/>
                  </a:moveTo>
                  <a:lnTo>
                    <a:pt x="202126" y="29776"/>
                  </a:lnTo>
                  <a:lnTo>
                    <a:pt x="198075" y="36722"/>
                  </a:lnTo>
                  <a:lnTo>
                    <a:pt x="201645" y="50288"/>
                  </a:lnTo>
                  <a:lnTo>
                    <a:pt x="208591" y="54339"/>
                  </a:lnTo>
                  <a:lnTo>
                    <a:pt x="255256" y="42059"/>
                  </a:lnTo>
                  <a:lnTo>
                    <a:pt x="288474" y="8841"/>
                  </a:lnTo>
                  <a:lnTo>
                    <a:pt x="312950" y="8841"/>
                  </a:lnTo>
                  <a:lnTo>
                    <a:pt x="315277" y="0"/>
                  </a:lnTo>
                  <a:close/>
                </a:path>
                <a:path w="315594" h="315594">
                  <a:moveTo>
                    <a:pt x="288474" y="8841"/>
                  </a:moveTo>
                  <a:lnTo>
                    <a:pt x="255256" y="42059"/>
                  </a:lnTo>
                  <a:lnTo>
                    <a:pt x="279632" y="35644"/>
                  </a:lnTo>
                  <a:lnTo>
                    <a:pt x="285173" y="14589"/>
                  </a:lnTo>
                  <a:lnTo>
                    <a:pt x="294222" y="14589"/>
                  </a:lnTo>
                  <a:lnTo>
                    <a:pt x="288474" y="8841"/>
                  </a:lnTo>
                  <a:close/>
                </a:path>
                <a:path w="315594" h="315594">
                  <a:moveTo>
                    <a:pt x="285173" y="14589"/>
                  </a:moveTo>
                  <a:lnTo>
                    <a:pt x="279632" y="35644"/>
                  </a:lnTo>
                  <a:lnTo>
                    <a:pt x="300686" y="30104"/>
                  </a:lnTo>
                  <a:lnTo>
                    <a:pt x="285173" y="14589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7267" y="3234266"/>
              <a:ext cx="512233" cy="51646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20779" y="337162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79632" y="35644"/>
                  </a:moveTo>
                  <a:lnTo>
                    <a:pt x="255257" y="42059"/>
                  </a:lnTo>
                  <a:lnTo>
                    <a:pt x="0" y="297317"/>
                  </a:lnTo>
                  <a:lnTo>
                    <a:pt x="17960" y="315277"/>
                  </a:lnTo>
                  <a:lnTo>
                    <a:pt x="273218" y="60019"/>
                  </a:lnTo>
                  <a:lnTo>
                    <a:pt x="279632" y="35644"/>
                  </a:lnTo>
                  <a:close/>
                </a:path>
                <a:path w="315595" h="315595">
                  <a:moveTo>
                    <a:pt x="312950" y="8841"/>
                  </a:moveTo>
                  <a:lnTo>
                    <a:pt x="288475" y="8841"/>
                  </a:lnTo>
                  <a:lnTo>
                    <a:pt x="306435" y="26802"/>
                  </a:lnTo>
                  <a:lnTo>
                    <a:pt x="273218" y="60019"/>
                  </a:lnTo>
                  <a:lnTo>
                    <a:pt x="260938" y="106685"/>
                  </a:lnTo>
                  <a:lnTo>
                    <a:pt x="264989" y="113631"/>
                  </a:lnTo>
                  <a:lnTo>
                    <a:pt x="278555" y="117201"/>
                  </a:lnTo>
                  <a:lnTo>
                    <a:pt x="285501" y="113149"/>
                  </a:lnTo>
                  <a:lnTo>
                    <a:pt x="312950" y="8841"/>
                  </a:lnTo>
                  <a:close/>
                </a:path>
                <a:path w="315595" h="315595">
                  <a:moveTo>
                    <a:pt x="294223" y="14589"/>
                  </a:moveTo>
                  <a:lnTo>
                    <a:pt x="285173" y="14589"/>
                  </a:lnTo>
                  <a:lnTo>
                    <a:pt x="300687" y="30104"/>
                  </a:lnTo>
                  <a:lnTo>
                    <a:pt x="279632" y="35644"/>
                  </a:lnTo>
                  <a:lnTo>
                    <a:pt x="273218" y="60019"/>
                  </a:lnTo>
                  <a:lnTo>
                    <a:pt x="306435" y="26802"/>
                  </a:lnTo>
                  <a:lnTo>
                    <a:pt x="294223" y="14589"/>
                  </a:lnTo>
                  <a:close/>
                </a:path>
                <a:path w="315595" h="315595">
                  <a:moveTo>
                    <a:pt x="315277" y="0"/>
                  </a:moveTo>
                  <a:lnTo>
                    <a:pt x="202128" y="29776"/>
                  </a:lnTo>
                  <a:lnTo>
                    <a:pt x="198075" y="36722"/>
                  </a:lnTo>
                  <a:lnTo>
                    <a:pt x="201645" y="50288"/>
                  </a:lnTo>
                  <a:lnTo>
                    <a:pt x="208592" y="54339"/>
                  </a:lnTo>
                  <a:lnTo>
                    <a:pt x="255257" y="42059"/>
                  </a:lnTo>
                  <a:lnTo>
                    <a:pt x="288475" y="8841"/>
                  </a:lnTo>
                  <a:lnTo>
                    <a:pt x="312950" y="8841"/>
                  </a:lnTo>
                  <a:lnTo>
                    <a:pt x="315277" y="0"/>
                  </a:lnTo>
                  <a:close/>
                </a:path>
                <a:path w="315595" h="315595">
                  <a:moveTo>
                    <a:pt x="288475" y="8841"/>
                  </a:moveTo>
                  <a:lnTo>
                    <a:pt x="255257" y="42059"/>
                  </a:lnTo>
                  <a:lnTo>
                    <a:pt x="279632" y="35644"/>
                  </a:lnTo>
                  <a:lnTo>
                    <a:pt x="285173" y="14589"/>
                  </a:lnTo>
                  <a:lnTo>
                    <a:pt x="294223" y="14589"/>
                  </a:lnTo>
                  <a:lnTo>
                    <a:pt x="288475" y="8841"/>
                  </a:lnTo>
                  <a:close/>
                </a:path>
                <a:path w="315595" h="315595">
                  <a:moveTo>
                    <a:pt x="285173" y="14589"/>
                  </a:moveTo>
                  <a:lnTo>
                    <a:pt x="279632" y="35644"/>
                  </a:lnTo>
                  <a:lnTo>
                    <a:pt x="300687" y="30104"/>
                  </a:lnTo>
                  <a:lnTo>
                    <a:pt x="285173" y="14589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60821" y="1303867"/>
            <a:ext cx="224282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spc="-3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care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about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sign,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the magnitude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78202" y="6433493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49279" y="2416855"/>
            <a:ext cx="751205" cy="9779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300"/>
              </a:spcBef>
            </a:pPr>
            <a:r>
              <a:rPr sz="2800" b="1" dirty="0">
                <a:solidFill>
                  <a:srgbClr val="333333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[w</a:t>
            </a:r>
            <a:r>
              <a:rPr sz="1800" spc="-7" baseline="-20833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1800" spc="135" baseline="-2083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800" baseline="-20833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9833"/>
            <a:ext cx="3187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85" dirty="0"/>
              <a:t> </a:t>
            </a:r>
            <a:r>
              <a:rPr spc="-25" dirty="0"/>
              <a:t>Perceptron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066" y="2205567"/>
            <a:ext cx="8415867" cy="2683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8202" y="6433493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F8F8F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2778</Words>
  <Application>Microsoft Office PowerPoint</Application>
  <PresentationFormat>On-screen Show (4:3)</PresentationFormat>
  <Paragraphs>514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Arial MT</vt:lpstr>
      <vt:lpstr>Calibri</vt:lpstr>
      <vt:lpstr>Cambria Math</vt:lpstr>
      <vt:lpstr>Carlito</vt:lpstr>
      <vt:lpstr>Comic Sans MS</vt:lpstr>
      <vt:lpstr>Lucida Sans Unicode</vt:lpstr>
      <vt:lpstr>Symbol</vt:lpstr>
      <vt:lpstr>Times New Roman</vt:lpstr>
      <vt:lpstr>Office Theme</vt:lpstr>
      <vt:lpstr>Neural Networks and Deep Learning   Perceptron</vt:lpstr>
      <vt:lpstr>PowerPoint Presentation</vt:lpstr>
      <vt:lpstr>Outline</vt:lpstr>
      <vt:lpstr>Recall: Linear Classifiers</vt:lpstr>
      <vt:lpstr>Recall: Linear Classifiers</vt:lpstr>
      <vt:lpstr>Learning the perceptron</vt:lpstr>
      <vt:lpstr>The perceptron</vt:lpstr>
      <vt:lpstr>The geometry of a linear classifier</vt:lpstr>
      <vt:lpstr>The Perceptron</vt:lpstr>
      <vt:lpstr>The hype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Intuition behind the update</vt:lpstr>
      <vt:lpstr>Mistake on positive: wt+1 ← wt + r xi</vt:lpstr>
      <vt:lpstr>Mistake on positive: wt+1 ← wt + r xi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Geometry of the perceptron update</vt:lpstr>
      <vt:lpstr>Perceptron Learnability</vt:lpstr>
      <vt:lpstr>Convergence</vt:lpstr>
      <vt:lpstr>Convergence</vt:lpstr>
      <vt:lpstr>Another Illustration - Perceptron</vt:lpstr>
      <vt:lpstr>The Perceptron Problem</vt:lpstr>
      <vt:lpstr>The Perceptron Problem</vt:lpstr>
      <vt:lpstr>Perceptron Learning Algorithm</vt:lpstr>
      <vt:lpstr>Perceptron Algorithm: Summary</vt:lpstr>
      <vt:lpstr>A Simple Method: The Perceptron Algorithm</vt:lpstr>
      <vt:lpstr>Perceptron Algorithm</vt:lpstr>
      <vt:lpstr>Perceptron Algorithm</vt:lpstr>
      <vt:lpstr>Perceptron Algorithm</vt:lpstr>
      <vt:lpstr>Perceptron Algorithm</vt:lpstr>
      <vt:lpstr>Perceptron Algorithm</vt:lpstr>
      <vt:lpstr>Perceptron Algorithm</vt:lpstr>
      <vt:lpstr>Perceptron Algorithm</vt:lpstr>
      <vt:lpstr>Perceptron Algorithm</vt:lpstr>
      <vt:lpstr>Perceptron Algorithm</vt:lpstr>
      <vt:lpstr>Perceptron Algorithm</vt:lpstr>
      <vt:lpstr>Summary: Perceptron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HITENDRA</dc:creator>
  <cp:lastModifiedBy>Sankalp Dhondi</cp:lastModifiedBy>
  <cp:revision>14</cp:revision>
  <dcterms:created xsi:type="dcterms:W3CDTF">2021-09-24T16:35:36Z</dcterms:created>
  <dcterms:modified xsi:type="dcterms:W3CDTF">2022-10-18T15:51:33Z</dcterms:modified>
</cp:coreProperties>
</file>