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
  </p:notesMasterIdLst>
  <p:sldIdLst>
    <p:sldId id="257" r:id="rId2"/>
    <p:sldId id="262" r:id="rId3"/>
    <p:sldId id="2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11" autoAdjust="0"/>
    <p:restoredTop sz="94660"/>
  </p:normalViewPr>
  <p:slideViewPr>
    <p:cSldViewPr snapToGrid="0">
      <p:cViewPr varScale="1">
        <p:scale>
          <a:sx n="116" d="100"/>
          <a:sy n="116" d="100"/>
        </p:scale>
        <p:origin x="96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511BC-3CFE-4C7F-8B7E-08423B816475}" type="datetimeFigureOut">
              <a:rPr lang="en-US" smtClean="0"/>
              <a:t>4/5/2018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D74F6-5F96-44F8-9952-DC4B8643CB94}" type="slidenum">
              <a:rPr lang="en-US" smtClean="0"/>
              <a:t>‹#›</a:t>
            </a:fld>
            <a:endParaRPr lang="en-US" dirty="0"/>
          </a:p>
        </p:txBody>
      </p:sp>
    </p:spTree>
    <p:extLst>
      <p:ext uri="{BB962C8B-B14F-4D97-AF65-F5344CB8AC3E}">
        <p14:creationId xmlns:p14="http://schemas.microsoft.com/office/powerpoint/2010/main" val="2609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A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7EDD-95C9-42D8-AEBC-76A71116E60A}"/>
              </a:ext>
            </a:extLst>
          </p:cNvPr>
          <p:cNvSpPr>
            <a:spLocks noGrp="1"/>
          </p:cNvSpPr>
          <p:nvPr>
            <p:ph type="ctrTitle"/>
          </p:nvPr>
        </p:nvSpPr>
        <p:spPr>
          <a:xfrm>
            <a:off x="1524000" y="4130269"/>
            <a:ext cx="9144000" cy="477082"/>
          </a:xfrm>
        </p:spPr>
        <p:txBody>
          <a:bodyPr anchor="b">
            <a:normAutofit/>
          </a:bodyPr>
          <a:lstStyle>
            <a:lvl1pPr algn="ctr">
              <a:defRPr sz="40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829E5295-5F0B-495C-AA25-1218B9C3C2B3}"/>
              </a:ext>
            </a:extLst>
          </p:cNvPr>
          <p:cNvSpPr>
            <a:spLocks noGrp="1"/>
          </p:cNvSpPr>
          <p:nvPr>
            <p:ph type="subTitle" idx="1"/>
          </p:nvPr>
        </p:nvSpPr>
        <p:spPr>
          <a:xfrm>
            <a:off x="1524000" y="4728754"/>
            <a:ext cx="9144000" cy="1380214"/>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7AA3C2-E941-43FD-A905-9564BEA859EE}"/>
              </a:ext>
            </a:extLst>
          </p:cNvPr>
          <p:cNvSpPr>
            <a:spLocks noGrp="1"/>
          </p:cNvSpPr>
          <p:nvPr>
            <p:ph type="dt" sz="half" idx="10"/>
          </p:nvPr>
        </p:nvSpPr>
        <p:spPr/>
        <p:txBody>
          <a:bodyPr/>
          <a:lstStyle/>
          <a:p>
            <a:fld id="{D2D3A92D-E861-40C8-89AD-D64BB7AAA088}" type="datetime1">
              <a:rPr lang="en-US" smtClean="0"/>
              <a:t>4/5/2018</a:t>
            </a:fld>
            <a:endParaRPr lang="en-US" dirty="0"/>
          </a:p>
        </p:txBody>
      </p:sp>
      <p:sp>
        <p:nvSpPr>
          <p:cNvPr id="5" name="Footer Placeholder 4">
            <a:extLst>
              <a:ext uri="{FF2B5EF4-FFF2-40B4-BE49-F238E27FC236}">
                <a16:creationId xmlns:a16="http://schemas.microsoft.com/office/drawing/2014/main" id="{6F8DCED3-BD02-46DF-94E2-92F7F1B8E8F6}"/>
              </a:ext>
            </a:extLst>
          </p:cNvPr>
          <p:cNvSpPr>
            <a:spLocks noGrp="1"/>
          </p:cNvSpPr>
          <p:nvPr>
            <p:ph type="ftr" sz="quarter" idx="11"/>
          </p:nvPr>
        </p:nvSpPr>
        <p:spPr/>
        <p:txBody>
          <a:bodyPr/>
          <a:lstStyle/>
          <a:p>
            <a:r>
              <a:rPr lang="en-US" dirty="0"/>
              <a:t>Subtitle of the PPT (What PPT is about)</a:t>
            </a:r>
          </a:p>
        </p:txBody>
      </p:sp>
      <p:sp>
        <p:nvSpPr>
          <p:cNvPr id="6" name="Slide Number Placeholder 5">
            <a:extLst>
              <a:ext uri="{FF2B5EF4-FFF2-40B4-BE49-F238E27FC236}">
                <a16:creationId xmlns:a16="http://schemas.microsoft.com/office/drawing/2014/main" id="{C62F3A62-E04C-44CE-8973-9C199317305B}"/>
              </a:ext>
            </a:extLst>
          </p:cNvPr>
          <p:cNvSpPr>
            <a:spLocks noGrp="1"/>
          </p:cNvSpPr>
          <p:nvPr>
            <p:ph type="sldNum" sz="quarter" idx="12"/>
          </p:nvPr>
        </p:nvSpPr>
        <p:spPr/>
        <p:txBody>
          <a:bodyPr/>
          <a:lstStyle/>
          <a:p>
            <a:fld id="{0C522B5E-DC63-4853-97C3-37CC3F4928C1}" type="slidenum">
              <a:rPr lang="en-US" smtClean="0"/>
              <a:t>‹#›</a:t>
            </a:fld>
            <a:endParaRPr lang="en-US" dirty="0"/>
          </a:p>
        </p:txBody>
      </p:sp>
      <p:grpSp>
        <p:nvGrpSpPr>
          <p:cNvPr id="7" name="Group 6">
            <a:extLst>
              <a:ext uri="{FF2B5EF4-FFF2-40B4-BE49-F238E27FC236}">
                <a16:creationId xmlns:a16="http://schemas.microsoft.com/office/drawing/2014/main" id="{6E21794C-A6E8-49A0-A5C2-BC60EFAB76FA}"/>
              </a:ext>
            </a:extLst>
          </p:cNvPr>
          <p:cNvGrpSpPr/>
          <p:nvPr userDrawn="1"/>
        </p:nvGrpSpPr>
        <p:grpSpPr>
          <a:xfrm>
            <a:off x="0" y="0"/>
            <a:ext cx="12192000" cy="901148"/>
            <a:chOff x="0" y="0"/>
            <a:chExt cx="12192000" cy="901148"/>
          </a:xfrm>
        </p:grpSpPr>
        <p:sp>
          <p:nvSpPr>
            <p:cNvPr id="8" name="Rectangle 7">
              <a:extLst>
                <a:ext uri="{FF2B5EF4-FFF2-40B4-BE49-F238E27FC236}">
                  <a16:creationId xmlns:a16="http://schemas.microsoft.com/office/drawing/2014/main" id="{409FAB69-EDA4-4EB2-8A9A-624A025610E6}"/>
                </a:ext>
              </a:extLst>
            </p:cNvPr>
            <p:cNvSpPr/>
            <p:nvPr/>
          </p:nvSpPr>
          <p:spPr>
            <a:xfrm>
              <a:off x="0" y="0"/>
              <a:ext cx="12192000" cy="90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7689FC6-03BE-47FE-95B2-70E79FAD9E67}"/>
                </a:ext>
              </a:extLst>
            </p:cNvPr>
            <p:cNvSpPr/>
            <p:nvPr/>
          </p:nvSpPr>
          <p:spPr>
            <a:xfrm>
              <a:off x="0" y="768626"/>
              <a:ext cx="12192000" cy="13252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VA Logo">
            <a:extLst>
              <a:ext uri="{FF2B5EF4-FFF2-40B4-BE49-F238E27FC236}">
                <a16:creationId xmlns:a16="http://schemas.microsoft.com/office/drawing/2014/main" id="{9A6ABA87-1956-445A-B201-8DEC36617C3B}"/>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58139" y="1447799"/>
            <a:ext cx="2875722" cy="2435088"/>
          </a:xfrm>
          <a:prstGeom prst="rect">
            <a:avLst/>
          </a:prstGeom>
          <a:noFill/>
          <a:ln w="9525">
            <a:noFill/>
            <a:miter lim="800000"/>
            <a:headEnd/>
            <a:tailEnd/>
          </a:ln>
        </p:spPr>
      </p:pic>
    </p:spTree>
    <p:extLst>
      <p:ext uri="{BB962C8B-B14F-4D97-AF65-F5344CB8AC3E}">
        <p14:creationId xmlns:p14="http://schemas.microsoft.com/office/powerpoint/2010/main" val="191503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A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F3C3-266F-4383-B182-6677782EFEFB}"/>
              </a:ext>
            </a:extLst>
          </p:cNvPr>
          <p:cNvSpPr>
            <a:spLocks noGrp="1"/>
          </p:cNvSpPr>
          <p:nvPr>
            <p:ph type="title"/>
          </p:nvPr>
        </p:nvSpPr>
        <p:spPr>
          <a:xfrm>
            <a:off x="838200" y="1080535"/>
            <a:ext cx="10515600" cy="610153"/>
          </a:xfrm>
        </p:spPr>
        <p:txBody>
          <a:bodyPr>
            <a:normAutofit/>
          </a:bodyPr>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ADFD2CE7-6584-4625-97B2-B90012448632}"/>
              </a:ext>
            </a:extLst>
          </p:cNvPr>
          <p:cNvSpPr>
            <a:spLocks noGrp="1"/>
          </p:cNvSpPr>
          <p:nvPr>
            <p:ph idx="1"/>
          </p:nvPr>
        </p:nvSpPr>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B6F72F-12D5-48EE-897A-1027369CDAF5}"/>
              </a:ext>
            </a:extLst>
          </p:cNvPr>
          <p:cNvSpPr>
            <a:spLocks noGrp="1"/>
          </p:cNvSpPr>
          <p:nvPr>
            <p:ph type="dt" sz="half" idx="10"/>
          </p:nvPr>
        </p:nvSpPr>
        <p:spPr/>
        <p:txBody>
          <a:bodyPr/>
          <a:lstStyle/>
          <a:p>
            <a:fld id="{C94FEA14-2E6B-478D-9D3F-C5F56A371F06}" type="datetime1">
              <a:rPr lang="en-US" smtClean="0"/>
              <a:t>4/5/2018</a:t>
            </a:fld>
            <a:endParaRPr lang="en-US" dirty="0"/>
          </a:p>
        </p:txBody>
      </p:sp>
      <p:sp>
        <p:nvSpPr>
          <p:cNvPr id="5" name="Footer Placeholder 4">
            <a:extLst>
              <a:ext uri="{FF2B5EF4-FFF2-40B4-BE49-F238E27FC236}">
                <a16:creationId xmlns:a16="http://schemas.microsoft.com/office/drawing/2014/main" id="{A4B263F9-E420-4EE2-8FB0-2115106EE3A2}"/>
              </a:ext>
            </a:extLst>
          </p:cNvPr>
          <p:cNvSpPr>
            <a:spLocks noGrp="1"/>
          </p:cNvSpPr>
          <p:nvPr>
            <p:ph type="ftr" sz="quarter" idx="11"/>
          </p:nvPr>
        </p:nvSpPr>
        <p:spPr/>
        <p:txBody>
          <a:bodyPr/>
          <a:lstStyle/>
          <a:p>
            <a:r>
              <a:rPr lang="en-US" dirty="0"/>
              <a:t>Subtitle of the PPT (What PPT is about)</a:t>
            </a:r>
          </a:p>
        </p:txBody>
      </p:sp>
      <p:sp>
        <p:nvSpPr>
          <p:cNvPr id="6" name="Slide Number Placeholder 5">
            <a:extLst>
              <a:ext uri="{FF2B5EF4-FFF2-40B4-BE49-F238E27FC236}">
                <a16:creationId xmlns:a16="http://schemas.microsoft.com/office/drawing/2014/main" id="{9425303D-E8A8-4107-B397-C1BA4B257265}"/>
              </a:ext>
            </a:extLst>
          </p:cNvPr>
          <p:cNvSpPr>
            <a:spLocks noGrp="1"/>
          </p:cNvSpPr>
          <p:nvPr>
            <p:ph type="sldNum" sz="quarter" idx="12"/>
          </p:nvPr>
        </p:nvSpPr>
        <p:spPr/>
        <p:txBody>
          <a:bodyPr/>
          <a:lstStyle/>
          <a:p>
            <a:fld id="{0C522B5E-DC63-4853-97C3-37CC3F4928C1}" type="slidenum">
              <a:rPr lang="en-US" smtClean="0"/>
              <a:t>‹#›</a:t>
            </a:fld>
            <a:endParaRPr lang="en-US" dirty="0"/>
          </a:p>
        </p:txBody>
      </p:sp>
      <p:grpSp>
        <p:nvGrpSpPr>
          <p:cNvPr id="7" name="Group 6">
            <a:extLst>
              <a:ext uri="{FF2B5EF4-FFF2-40B4-BE49-F238E27FC236}">
                <a16:creationId xmlns:a16="http://schemas.microsoft.com/office/drawing/2014/main" id="{BC191916-9407-4C15-A866-8A65B766E5A8}"/>
              </a:ext>
            </a:extLst>
          </p:cNvPr>
          <p:cNvGrpSpPr/>
          <p:nvPr userDrawn="1"/>
        </p:nvGrpSpPr>
        <p:grpSpPr>
          <a:xfrm>
            <a:off x="0" y="0"/>
            <a:ext cx="12192000" cy="901148"/>
            <a:chOff x="0" y="0"/>
            <a:chExt cx="12192000" cy="901148"/>
          </a:xfrm>
        </p:grpSpPr>
        <p:sp>
          <p:nvSpPr>
            <p:cNvPr id="8" name="Rectangle 7">
              <a:extLst>
                <a:ext uri="{FF2B5EF4-FFF2-40B4-BE49-F238E27FC236}">
                  <a16:creationId xmlns:a16="http://schemas.microsoft.com/office/drawing/2014/main" id="{3CAE3291-FD3D-46E9-9B10-DB4AEB60241B}"/>
                </a:ext>
              </a:extLst>
            </p:cNvPr>
            <p:cNvSpPr/>
            <p:nvPr/>
          </p:nvSpPr>
          <p:spPr>
            <a:xfrm>
              <a:off x="0" y="0"/>
              <a:ext cx="12192000" cy="90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42CDE81-C885-44BB-B514-9C5B03BA7E5C}"/>
                </a:ext>
              </a:extLst>
            </p:cNvPr>
            <p:cNvSpPr/>
            <p:nvPr/>
          </p:nvSpPr>
          <p:spPr>
            <a:xfrm>
              <a:off x="0" y="768626"/>
              <a:ext cx="12192000" cy="13252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a:extLst>
              <a:ext uri="{FF2B5EF4-FFF2-40B4-BE49-F238E27FC236}">
                <a16:creationId xmlns:a16="http://schemas.microsoft.com/office/drawing/2014/main" id="{72074226-49F8-4CAF-B390-6DB02B0701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410" y="31199"/>
            <a:ext cx="833129" cy="706229"/>
          </a:xfrm>
          <a:prstGeom prst="rect">
            <a:avLst/>
          </a:prstGeom>
        </p:spPr>
      </p:pic>
      <p:pic>
        <p:nvPicPr>
          <p:cNvPr id="13" name="Picture 12">
            <a:extLst>
              <a:ext uri="{FF2B5EF4-FFF2-40B4-BE49-F238E27FC236}">
                <a16:creationId xmlns:a16="http://schemas.microsoft.com/office/drawing/2014/main" id="{ADDDAB06-BBAC-4CB8-93F6-2CD621951A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4775" y="6256337"/>
            <a:ext cx="552450" cy="565150"/>
          </a:xfrm>
          <a:prstGeom prst="rect">
            <a:avLst/>
          </a:prstGeom>
        </p:spPr>
      </p:pic>
    </p:spTree>
    <p:extLst>
      <p:ext uri="{BB962C8B-B14F-4D97-AF65-F5344CB8AC3E}">
        <p14:creationId xmlns:p14="http://schemas.microsoft.com/office/powerpoint/2010/main" val="96189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VA Section Header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EB60-373D-46FF-A891-F62616060175}"/>
              </a:ext>
            </a:extLst>
          </p:cNvPr>
          <p:cNvSpPr>
            <a:spLocks noGrp="1"/>
          </p:cNvSpPr>
          <p:nvPr>
            <p:ph type="title"/>
          </p:nvPr>
        </p:nvSpPr>
        <p:spPr>
          <a:xfrm>
            <a:off x="831850" y="1709738"/>
            <a:ext cx="10515600" cy="2852737"/>
          </a:xfrm>
        </p:spPr>
        <p:txBody>
          <a:bodyPr anchor="b">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6E3840B0-2D8A-4022-96BF-4BA6FF10E8CB}"/>
              </a:ext>
            </a:extLst>
          </p:cNvPr>
          <p:cNvSpPr>
            <a:spLocks noGrp="1"/>
          </p:cNvSpPr>
          <p:nvPr>
            <p:ph type="body" idx="1"/>
          </p:nvPr>
        </p:nvSpPr>
        <p:spPr>
          <a:xfrm>
            <a:off x="831850" y="4589463"/>
            <a:ext cx="10515600" cy="1236571"/>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grpSp>
        <p:nvGrpSpPr>
          <p:cNvPr id="7" name="Group 6">
            <a:extLst>
              <a:ext uri="{FF2B5EF4-FFF2-40B4-BE49-F238E27FC236}">
                <a16:creationId xmlns:a16="http://schemas.microsoft.com/office/drawing/2014/main" id="{949222DF-A3F8-4D32-BAF4-ADD85D79B892}"/>
              </a:ext>
            </a:extLst>
          </p:cNvPr>
          <p:cNvGrpSpPr/>
          <p:nvPr userDrawn="1"/>
        </p:nvGrpSpPr>
        <p:grpSpPr>
          <a:xfrm>
            <a:off x="0" y="5956852"/>
            <a:ext cx="12192000" cy="901148"/>
            <a:chOff x="0" y="0"/>
            <a:chExt cx="12192000" cy="901148"/>
          </a:xfrm>
        </p:grpSpPr>
        <p:sp>
          <p:nvSpPr>
            <p:cNvPr id="8" name="Rectangle 7">
              <a:extLst>
                <a:ext uri="{FF2B5EF4-FFF2-40B4-BE49-F238E27FC236}">
                  <a16:creationId xmlns:a16="http://schemas.microsoft.com/office/drawing/2014/main" id="{5E77A85E-774C-4A8A-89FB-3AE7BE23456F}"/>
                </a:ext>
              </a:extLst>
            </p:cNvPr>
            <p:cNvSpPr/>
            <p:nvPr/>
          </p:nvSpPr>
          <p:spPr>
            <a:xfrm>
              <a:off x="0" y="0"/>
              <a:ext cx="12192000" cy="90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250CE25-EBA3-48C3-B222-6C567B530C21}"/>
                </a:ext>
              </a:extLst>
            </p:cNvPr>
            <p:cNvSpPr/>
            <p:nvPr/>
          </p:nvSpPr>
          <p:spPr>
            <a:xfrm>
              <a:off x="0" y="768626"/>
              <a:ext cx="12192000" cy="13252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3657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VA Data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325C-439A-47EE-9431-4134F167DAA7}"/>
              </a:ext>
            </a:extLst>
          </p:cNvPr>
          <p:cNvSpPr>
            <a:spLocks noGrp="1"/>
          </p:cNvSpPr>
          <p:nvPr>
            <p:ph type="title"/>
          </p:nvPr>
        </p:nvSpPr>
        <p:spPr>
          <a:xfrm>
            <a:off x="838200" y="1080535"/>
            <a:ext cx="10515600" cy="610153"/>
          </a:xfrm>
        </p:spPr>
        <p:txBody>
          <a:bodyPr>
            <a:normAutofit/>
          </a:bodyPr>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5DAF41A-A5DE-4EAF-9934-23692EE30462}"/>
              </a:ext>
            </a:extLst>
          </p:cNvPr>
          <p:cNvSpPr>
            <a:spLocks noGrp="1"/>
          </p:cNvSpPr>
          <p:nvPr>
            <p:ph sz="half" idx="1"/>
          </p:nvPr>
        </p:nvSpPr>
        <p:spPr>
          <a:xfrm>
            <a:off x="838200" y="1825625"/>
            <a:ext cx="5181600" cy="4351338"/>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0A38404-23B9-4F5C-8C17-13089FCEAD7B}"/>
              </a:ext>
            </a:extLst>
          </p:cNvPr>
          <p:cNvSpPr>
            <a:spLocks noGrp="1"/>
          </p:cNvSpPr>
          <p:nvPr>
            <p:ph sz="half" idx="2"/>
          </p:nvPr>
        </p:nvSpPr>
        <p:spPr>
          <a:xfrm>
            <a:off x="6172200" y="1825625"/>
            <a:ext cx="5181600" cy="4351338"/>
          </a:xfr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C2AD65C-EF51-43BF-8FAD-C923A5E64E8E}"/>
              </a:ext>
            </a:extLst>
          </p:cNvPr>
          <p:cNvSpPr>
            <a:spLocks noGrp="1"/>
          </p:cNvSpPr>
          <p:nvPr>
            <p:ph type="dt" sz="half" idx="10"/>
          </p:nvPr>
        </p:nvSpPr>
        <p:spPr/>
        <p:txBody>
          <a:bodyPr/>
          <a:lstStyle/>
          <a:p>
            <a:fld id="{84E605D5-0FC9-45EA-8937-94F93FA5ECC2}" type="datetime1">
              <a:rPr lang="en-US" smtClean="0"/>
              <a:t>4/5/2018</a:t>
            </a:fld>
            <a:endParaRPr lang="en-US" dirty="0"/>
          </a:p>
        </p:txBody>
      </p:sp>
      <p:sp>
        <p:nvSpPr>
          <p:cNvPr id="6" name="Footer Placeholder 5">
            <a:extLst>
              <a:ext uri="{FF2B5EF4-FFF2-40B4-BE49-F238E27FC236}">
                <a16:creationId xmlns:a16="http://schemas.microsoft.com/office/drawing/2014/main" id="{8DC17155-DB5F-4E42-AE9D-5C010A59F3E3}"/>
              </a:ext>
            </a:extLst>
          </p:cNvPr>
          <p:cNvSpPr>
            <a:spLocks noGrp="1"/>
          </p:cNvSpPr>
          <p:nvPr>
            <p:ph type="ftr" sz="quarter" idx="11"/>
          </p:nvPr>
        </p:nvSpPr>
        <p:spPr/>
        <p:txBody>
          <a:bodyPr/>
          <a:lstStyle/>
          <a:p>
            <a:r>
              <a:rPr lang="en-US" dirty="0"/>
              <a:t>Subtitle of the PPT (What PPT is about)</a:t>
            </a:r>
          </a:p>
        </p:txBody>
      </p:sp>
      <p:sp>
        <p:nvSpPr>
          <p:cNvPr id="7" name="Slide Number Placeholder 6">
            <a:extLst>
              <a:ext uri="{FF2B5EF4-FFF2-40B4-BE49-F238E27FC236}">
                <a16:creationId xmlns:a16="http://schemas.microsoft.com/office/drawing/2014/main" id="{272603DB-8D13-4271-9565-86D613EB92A6}"/>
              </a:ext>
            </a:extLst>
          </p:cNvPr>
          <p:cNvSpPr>
            <a:spLocks noGrp="1"/>
          </p:cNvSpPr>
          <p:nvPr>
            <p:ph type="sldNum" sz="quarter" idx="12"/>
          </p:nvPr>
        </p:nvSpPr>
        <p:spPr/>
        <p:txBody>
          <a:bodyPr/>
          <a:lstStyle/>
          <a:p>
            <a:fld id="{0C522B5E-DC63-4853-97C3-37CC3F4928C1}" type="slidenum">
              <a:rPr lang="en-US" smtClean="0"/>
              <a:t>‹#›</a:t>
            </a:fld>
            <a:endParaRPr lang="en-US" dirty="0"/>
          </a:p>
        </p:txBody>
      </p:sp>
      <p:grpSp>
        <p:nvGrpSpPr>
          <p:cNvPr id="8" name="Group 7">
            <a:extLst>
              <a:ext uri="{FF2B5EF4-FFF2-40B4-BE49-F238E27FC236}">
                <a16:creationId xmlns:a16="http://schemas.microsoft.com/office/drawing/2014/main" id="{FB3C2A47-71D2-414F-A059-91FC2A1D2910}"/>
              </a:ext>
            </a:extLst>
          </p:cNvPr>
          <p:cNvGrpSpPr/>
          <p:nvPr userDrawn="1"/>
        </p:nvGrpSpPr>
        <p:grpSpPr>
          <a:xfrm>
            <a:off x="0" y="0"/>
            <a:ext cx="12192000" cy="901148"/>
            <a:chOff x="0" y="0"/>
            <a:chExt cx="12192000" cy="901148"/>
          </a:xfrm>
        </p:grpSpPr>
        <p:sp>
          <p:nvSpPr>
            <p:cNvPr id="9" name="Rectangle 8">
              <a:extLst>
                <a:ext uri="{FF2B5EF4-FFF2-40B4-BE49-F238E27FC236}">
                  <a16:creationId xmlns:a16="http://schemas.microsoft.com/office/drawing/2014/main" id="{0F27839A-2AA6-4D90-B1DF-D01BCDD74425}"/>
                </a:ext>
              </a:extLst>
            </p:cNvPr>
            <p:cNvSpPr/>
            <p:nvPr/>
          </p:nvSpPr>
          <p:spPr>
            <a:xfrm>
              <a:off x="0" y="0"/>
              <a:ext cx="12192000" cy="90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315B7B2-91A9-4F3A-AF45-C36F13704624}"/>
                </a:ext>
              </a:extLst>
            </p:cNvPr>
            <p:cNvSpPr/>
            <p:nvPr/>
          </p:nvSpPr>
          <p:spPr>
            <a:xfrm>
              <a:off x="0" y="768626"/>
              <a:ext cx="12192000" cy="13252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9B88F468-81FF-40A4-A213-89CAD055D8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34775" y="6256337"/>
            <a:ext cx="552450" cy="565150"/>
          </a:xfrm>
          <a:prstGeom prst="rect">
            <a:avLst/>
          </a:prstGeom>
        </p:spPr>
      </p:pic>
      <p:pic>
        <p:nvPicPr>
          <p:cNvPr id="12" name="Picture 11">
            <a:extLst>
              <a:ext uri="{FF2B5EF4-FFF2-40B4-BE49-F238E27FC236}">
                <a16:creationId xmlns:a16="http://schemas.microsoft.com/office/drawing/2014/main" id="{F98B7A1A-60D5-42F3-BDB3-D1C876CF26F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410" y="31199"/>
            <a:ext cx="833129" cy="706229"/>
          </a:xfrm>
          <a:prstGeom prst="rect">
            <a:avLst/>
          </a:prstGeom>
        </p:spPr>
      </p:pic>
    </p:spTree>
    <p:extLst>
      <p:ext uri="{BB962C8B-B14F-4D97-AF65-F5344CB8AC3E}">
        <p14:creationId xmlns:p14="http://schemas.microsoft.com/office/powerpoint/2010/main" val="146977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VA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D9AC-79C4-4AFF-89F1-A89D4F650A29}"/>
              </a:ext>
            </a:extLst>
          </p:cNvPr>
          <p:cNvSpPr>
            <a:spLocks noGrp="1"/>
          </p:cNvSpPr>
          <p:nvPr>
            <p:ph type="title"/>
          </p:nvPr>
        </p:nvSpPr>
        <p:spPr>
          <a:xfrm>
            <a:off x="838200" y="1018902"/>
            <a:ext cx="10515600" cy="671785"/>
          </a:xfrm>
        </p:spPr>
        <p:txBody>
          <a:bodyPr>
            <a:normAutofit/>
          </a:bodyPr>
          <a:lstStyle>
            <a:lvl1pPr>
              <a:defRPr sz="28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F00C490A-1FBF-4A80-B5A0-50E0CB095AC1}"/>
              </a:ext>
            </a:extLst>
          </p:cNvPr>
          <p:cNvSpPr>
            <a:spLocks noGrp="1"/>
          </p:cNvSpPr>
          <p:nvPr>
            <p:ph type="dt" sz="half" idx="10"/>
          </p:nvPr>
        </p:nvSpPr>
        <p:spPr/>
        <p:txBody>
          <a:bodyPr/>
          <a:lstStyle/>
          <a:p>
            <a:fld id="{B94FF632-82E0-4B73-B0ED-3C0C0FC04318}" type="datetime1">
              <a:rPr lang="en-US" smtClean="0"/>
              <a:t>4/5/2018</a:t>
            </a:fld>
            <a:endParaRPr lang="en-US" dirty="0"/>
          </a:p>
        </p:txBody>
      </p:sp>
      <p:sp>
        <p:nvSpPr>
          <p:cNvPr id="4" name="Footer Placeholder 3">
            <a:extLst>
              <a:ext uri="{FF2B5EF4-FFF2-40B4-BE49-F238E27FC236}">
                <a16:creationId xmlns:a16="http://schemas.microsoft.com/office/drawing/2014/main" id="{1A1A0AB8-E2B3-404C-ADC3-D404A7E9D203}"/>
              </a:ext>
            </a:extLst>
          </p:cNvPr>
          <p:cNvSpPr>
            <a:spLocks noGrp="1"/>
          </p:cNvSpPr>
          <p:nvPr>
            <p:ph type="ftr" sz="quarter" idx="11"/>
          </p:nvPr>
        </p:nvSpPr>
        <p:spPr/>
        <p:txBody>
          <a:bodyPr/>
          <a:lstStyle/>
          <a:p>
            <a:r>
              <a:rPr lang="en-US" dirty="0"/>
              <a:t>Subtitle of the PPT (What PPT is about)</a:t>
            </a:r>
          </a:p>
        </p:txBody>
      </p:sp>
      <p:sp>
        <p:nvSpPr>
          <p:cNvPr id="5" name="Slide Number Placeholder 4">
            <a:extLst>
              <a:ext uri="{FF2B5EF4-FFF2-40B4-BE49-F238E27FC236}">
                <a16:creationId xmlns:a16="http://schemas.microsoft.com/office/drawing/2014/main" id="{D0823FF0-F163-49AA-BDB3-60A03AD35287}"/>
              </a:ext>
            </a:extLst>
          </p:cNvPr>
          <p:cNvSpPr>
            <a:spLocks noGrp="1"/>
          </p:cNvSpPr>
          <p:nvPr>
            <p:ph type="sldNum" sz="quarter" idx="12"/>
          </p:nvPr>
        </p:nvSpPr>
        <p:spPr/>
        <p:txBody>
          <a:bodyPr/>
          <a:lstStyle/>
          <a:p>
            <a:fld id="{0C522B5E-DC63-4853-97C3-37CC3F4928C1}" type="slidenum">
              <a:rPr lang="en-US" smtClean="0"/>
              <a:t>‹#›</a:t>
            </a:fld>
            <a:endParaRPr lang="en-US" dirty="0"/>
          </a:p>
        </p:txBody>
      </p:sp>
      <p:grpSp>
        <p:nvGrpSpPr>
          <p:cNvPr id="6" name="Group 5">
            <a:extLst>
              <a:ext uri="{FF2B5EF4-FFF2-40B4-BE49-F238E27FC236}">
                <a16:creationId xmlns:a16="http://schemas.microsoft.com/office/drawing/2014/main" id="{A095F6D2-18B4-42AF-991E-B0FB5E85CA5C}"/>
              </a:ext>
            </a:extLst>
          </p:cNvPr>
          <p:cNvGrpSpPr/>
          <p:nvPr userDrawn="1"/>
        </p:nvGrpSpPr>
        <p:grpSpPr>
          <a:xfrm>
            <a:off x="0" y="0"/>
            <a:ext cx="12192000" cy="901148"/>
            <a:chOff x="0" y="0"/>
            <a:chExt cx="12192000" cy="901148"/>
          </a:xfrm>
        </p:grpSpPr>
        <p:sp>
          <p:nvSpPr>
            <p:cNvPr id="7" name="Rectangle 6">
              <a:extLst>
                <a:ext uri="{FF2B5EF4-FFF2-40B4-BE49-F238E27FC236}">
                  <a16:creationId xmlns:a16="http://schemas.microsoft.com/office/drawing/2014/main" id="{57DDB0EA-AA43-4F46-929A-710782E062FD}"/>
                </a:ext>
              </a:extLst>
            </p:cNvPr>
            <p:cNvSpPr/>
            <p:nvPr/>
          </p:nvSpPr>
          <p:spPr>
            <a:xfrm>
              <a:off x="0" y="0"/>
              <a:ext cx="12192000" cy="90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C3F880A-013A-429A-9997-76457138447D}"/>
                </a:ext>
              </a:extLst>
            </p:cNvPr>
            <p:cNvSpPr/>
            <p:nvPr/>
          </p:nvSpPr>
          <p:spPr>
            <a:xfrm>
              <a:off x="0" y="768626"/>
              <a:ext cx="12192000" cy="13252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E8C2F46B-C584-44CD-BDE0-6EE44A1E68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34775" y="6256337"/>
            <a:ext cx="552450" cy="565150"/>
          </a:xfrm>
          <a:prstGeom prst="rect">
            <a:avLst/>
          </a:prstGeom>
        </p:spPr>
      </p:pic>
      <p:pic>
        <p:nvPicPr>
          <p:cNvPr id="10" name="Picture 9">
            <a:extLst>
              <a:ext uri="{FF2B5EF4-FFF2-40B4-BE49-F238E27FC236}">
                <a16:creationId xmlns:a16="http://schemas.microsoft.com/office/drawing/2014/main" id="{AA046080-5DE8-473E-AA96-DA109BF4D1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410" y="31199"/>
            <a:ext cx="833129" cy="706229"/>
          </a:xfrm>
          <a:prstGeom prst="rect">
            <a:avLst/>
          </a:prstGeom>
        </p:spPr>
      </p:pic>
    </p:spTree>
    <p:extLst>
      <p:ext uri="{BB962C8B-B14F-4D97-AF65-F5344CB8AC3E}">
        <p14:creationId xmlns:p14="http://schemas.microsoft.com/office/powerpoint/2010/main" val="86988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A 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B19BB-647C-47DD-985D-51E64D3FE18D}"/>
              </a:ext>
            </a:extLst>
          </p:cNvPr>
          <p:cNvSpPr>
            <a:spLocks noGrp="1"/>
          </p:cNvSpPr>
          <p:nvPr>
            <p:ph type="dt" sz="half" idx="10"/>
          </p:nvPr>
        </p:nvSpPr>
        <p:spPr/>
        <p:txBody>
          <a:bodyPr/>
          <a:lstStyle/>
          <a:p>
            <a:fld id="{7E040C1A-AA6B-4C54-817E-1357D6DE06F7}" type="datetime1">
              <a:rPr lang="en-US" smtClean="0"/>
              <a:t>4/5/2018</a:t>
            </a:fld>
            <a:endParaRPr lang="en-US" dirty="0"/>
          </a:p>
        </p:txBody>
      </p:sp>
      <p:sp>
        <p:nvSpPr>
          <p:cNvPr id="3" name="Footer Placeholder 2">
            <a:extLst>
              <a:ext uri="{FF2B5EF4-FFF2-40B4-BE49-F238E27FC236}">
                <a16:creationId xmlns:a16="http://schemas.microsoft.com/office/drawing/2014/main" id="{9A778A15-3590-4555-A8FB-692E4CB9D2DC}"/>
              </a:ext>
            </a:extLst>
          </p:cNvPr>
          <p:cNvSpPr>
            <a:spLocks noGrp="1"/>
          </p:cNvSpPr>
          <p:nvPr>
            <p:ph type="ftr" sz="quarter" idx="11"/>
          </p:nvPr>
        </p:nvSpPr>
        <p:spPr/>
        <p:txBody>
          <a:bodyPr/>
          <a:lstStyle/>
          <a:p>
            <a:r>
              <a:rPr lang="en-US" dirty="0"/>
              <a:t>Subtitle of the PPT (What PPT is about)</a:t>
            </a:r>
          </a:p>
        </p:txBody>
      </p:sp>
      <p:sp>
        <p:nvSpPr>
          <p:cNvPr id="4" name="Slide Number Placeholder 3">
            <a:extLst>
              <a:ext uri="{FF2B5EF4-FFF2-40B4-BE49-F238E27FC236}">
                <a16:creationId xmlns:a16="http://schemas.microsoft.com/office/drawing/2014/main" id="{95318561-8586-4BA1-948B-6E042B12CE19}"/>
              </a:ext>
            </a:extLst>
          </p:cNvPr>
          <p:cNvSpPr>
            <a:spLocks noGrp="1"/>
          </p:cNvSpPr>
          <p:nvPr>
            <p:ph type="sldNum" sz="quarter" idx="12"/>
          </p:nvPr>
        </p:nvSpPr>
        <p:spPr/>
        <p:txBody>
          <a:bodyPr/>
          <a:lstStyle/>
          <a:p>
            <a:fld id="{0C522B5E-DC63-4853-97C3-37CC3F4928C1}" type="slidenum">
              <a:rPr lang="en-US" smtClean="0"/>
              <a:t>‹#›</a:t>
            </a:fld>
            <a:endParaRPr lang="en-US" dirty="0"/>
          </a:p>
        </p:txBody>
      </p:sp>
      <p:pic>
        <p:nvPicPr>
          <p:cNvPr id="5" name="Picture 4">
            <a:extLst>
              <a:ext uri="{FF2B5EF4-FFF2-40B4-BE49-F238E27FC236}">
                <a16:creationId xmlns:a16="http://schemas.microsoft.com/office/drawing/2014/main" id="{4E0FCF0B-D4D1-4F7B-9A13-1F67DB2B66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34775" y="6256337"/>
            <a:ext cx="552450" cy="565150"/>
          </a:xfrm>
          <a:prstGeom prst="rect">
            <a:avLst/>
          </a:prstGeom>
        </p:spPr>
      </p:pic>
      <p:grpSp>
        <p:nvGrpSpPr>
          <p:cNvPr id="6" name="Group 5">
            <a:extLst>
              <a:ext uri="{FF2B5EF4-FFF2-40B4-BE49-F238E27FC236}">
                <a16:creationId xmlns:a16="http://schemas.microsoft.com/office/drawing/2014/main" id="{5241ED7A-E800-4BB9-9C05-7C3CB24956AC}"/>
              </a:ext>
            </a:extLst>
          </p:cNvPr>
          <p:cNvGrpSpPr/>
          <p:nvPr userDrawn="1"/>
        </p:nvGrpSpPr>
        <p:grpSpPr>
          <a:xfrm>
            <a:off x="0" y="0"/>
            <a:ext cx="12192000" cy="901148"/>
            <a:chOff x="0" y="0"/>
            <a:chExt cx="12192000" cy="901148"/>
          </a:xfrm>
        </p:grpSpPr>
        <p:sp>
          <p:nvSpPr>
            <p:cNvPr id="7" name="Rectangle 6">
              <a:extLst>
                <a:ext uri="{FF2B5EF4-FFF2-40B4-BE49-F238E27FC236}">
                  <a16:creationId xmlns:a16="http://schemas.microsoft.com/office/drawing/2014/main" id="{54F8C36A-1798-4B78-BAC7-E5DBF40242FB}"/>
                </a:ext>
              </a:extLst>
            </p:cNvPr>
            <p:cNvSpPr/>
            <p:nvPr/>
          </p:nvSpPr>
          <p:spPr>
            <a:xfrm>
              <a:off x="0" y="0"/>
              <a:ext cx="12192000" cy="90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14E7A5E-29B1-491B-B34F-7C711B2784D1}"/>
                </a:ext>
              </a:extLst>
            </p:cNvPr>
            <p:cNvSpPr/>
            <p:nvPr/>
          </p:nvSpPr>
          <p:spPr>
            <a:xfrm>
              <a:off x="0" y="768626"/>
              <a:ext cx="12192000" cy="13252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0FC117C4-051F-4299-9FCB-6F94BDB4E5D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410" y="31199"/>
            <a:ext cx="833129" cy="706229"/>
          </a:xfrm>
          <a:prstGeom prst="rect">
            <a:avLst/>
          </a:prstGeom>
        </p:spPr>
      </p:pic>
    </p:spTree>
    <p:extLst>
      <p:ext uri="{BB962C8B-B14F-4D97-AF65-F5344CB8AC3E}">
        <p14:creationId xmlns:p14="http://schemas.microsoft.com/office/powerpoint/2010/main" val="154754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A Section Header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A3A1-8C69-4ED6-BD14-84B7AA85B139}"/>
              </a:ext>
            </a:extLst>
          </p:cNvPr>
          <p:cNvSpPr>
            <a:spLocks noGrp="1"/>
          </p:cNvSpPr>
          <p:nvPr>
            <p:ph type="title"/>
          </p:nvPr>
        </p:nvSpPr>
        <p:spPr>
          <a:xfrm>
            <a:off x="838200" y="1171420"/>
            <a:ext cx="10515600" cy="658722"/>
          </a:xfrm>
        </p:spPr>
        <p:txBody>
          <a:bodyPr>
            <a:no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B50CD160-7760-43CA-81F5-6E731830AB49}"/>
              </a:ext>
            </a:extLst>
          </p:cNvPr>
          <p:cNvSpPr>
            <a:spLocks noGrp="1"/>
          </p:cNvSpPr>
          <p:nvPr>
            <p:ph type="dt" sz="half" idx="10"/>
          </p:nvPr>
        </p:nvSpPr>
        <p:spPr/>
        <p:txBody>
          <a:bodyPr/>
          <a:lstStyle/>
          <a:p>
            <a:fld id="{C99A4BFC-1834-4B5B-9EDD-87694D064DF1}" type="datetime1">
              <a:rPr lang="en-US" smtClean="0"/>
              <a:t>4/5/2018</a:t>
            </a:fld>
            <a:endParaRPr lang="en-US" dirty="0"/>
          </a:p>
        </p:txBody>
      </p:sp>
      <p:sp>
        <p:nvSpPr>
          <p:cNvPr id="4" name="Footer Placeholder 3">
            <a:extLst>
              <a:ext uri="{FF2B5EF4-FFF2-40B4-BE49-F238E27FC236}">
                <a16:creationId xmlns:a16="http://schemas.microsoft.com/office/drawing/2014/main" id="{60B3A603-A2A2-4E36-8E12-D4ACC7A53D9E}"/>
              </a:ext>
            </a:extLst>
          </p:cNvPr>
          <p:cNvSpPr>
            <a:spLocks noGrp="1"/>
          </p:cNvSpPr>
          <p:nvPr>
            <p:ph type="ftr" sz="quarter" idx="11"/>
          </p:nvPr>
        </p:nvSpPr>
        <p:spPr/>
        <p:txBody>
          <a:bodyPr/>
          <a:lstStyle/>
          <a:p>
            <a:r>
              <a:rPr lang="en-US" dirty="0"/>
              <a:t>Subtitle of the PPT (What PPT is about)</a:t>
            </a:r>
          </a:p>
        </p:txBody>
      </p:sp>
      <p:sp>
        <p:nvSpPr>
          <p:cNvPr id="5" name="Slide Number Placeholder 4">
            <a:extLst>
              <a:ext uri="{FF2B5EF4-FFF2-40B4-BE49-F238E27FC236}">
                <a16:creationId xmlns:a16="http://schemas.microsoft.com/office/drawing/2014/main" id="{FDC36910-B4FC-4E1C-A55F-A75ECFFCFCDC}"/>
              </a:ext>
            </a:extLst>
          </p:cNvPr>
          <p:cNvSpPr>
            <a:spLocks noGrp="1"/>
          </p:cNvSpPr>
          <p:nvPr>
            <p:ph type="sldNum" sz="quarter" idx="12"/>
          </p:nvPr>
        </p:nvSpPr>
        <p:spPr/>
        <p:txBody>
          <a:bodyPr/>
          <a:lstStyle/>
          <a:p>
            <a:fld id="{0C522B5E-DC63-4853-97C3-37CC3F4928C1}" type="slidenum">
              <a:rPr lang="en-US" smtClean="0"/>
              <a:t>‹#›</a:t>
            </a:fld>
            <a:endParaRPr lang="en-US" dirty="0"/>
          </a:p>
        </p:txBody>
      </p:sp>
      <p:grpSp>
        <p:nvGrpSpPr>
          <p:cNvPr id="7" name="Group 6">
            <a:extLst>
              <a:ext uri="{FF2B5EF4-FFF2-40B4-BE49-F238E27FC236}">
                <a16:creationId xmlns:a16="http://schemas.microsoft.com/office/drawing/2014/main" id="{9AEFCC98-B4E5-4D50-9354-C7C4DB56291A}"/>
              </a:ext>
            </a:extLst>
          </p:cNvPr>
          <p:cNvGrpSpPr/>
          <p:nvPr userDrawn="1"/>
        </p:nvGrpSpPr>
        <p:grpSpPr>
          <a:xfrm>
            <a:off x="0" y="1919835"/>
            <a:ext cx="12192000" cy="4296080"/>
            <a:chOff x="0" y="1919835"/>
            <a:chExt cx="12192000" cy="4296080"/>
          </a:xfrm>
        </p:grpSpPr>
        <p:grpSp>
          <p:nvGrpSpPr>
            <p:cNvPr id="8" name="Group 7">
              <a:extLst>
                <a:ext uri="{FF2B5EF4-FFF2-40B4-BE49-F238E27FC236}">
                  <a16:creationId xmlns:a16="http://schemas.microsoft.com/office/drawing/2014/main" id="{32D3E18D-9DAF-414A-8059-B535B4007683}"/>
                </a:ext>
              </a:extLst>
            </p:cNvPr>
            <p:cNvGrpSpPr/>
            <p:nvPr/>
          </p:nvGrpSpPr>
          <p:grpSpPr>
            <a:xfrm>
              <a:off x="0" y="1919835"/>
              <a:ext cx="12192000" cy="265044"/>
              <a:chOff x="0" y="0"/>
              <a:chExt cx="12192000" cy="901148"/>
            </a:xfrm>
          </p:grpSpPr>
          <p:sp>
            <p:nvSpPr>
              <p:cNvPr id="10" name="Rectangle 9">
                <a:extLst>
                  <a:ext uri="{FF2B5EF4-FFF2-40B4-BE49-F238E27FC236}">
                    <a16:creationId xmlns:a16="http://schemas.microsoft.com/office/drawing/2014/main" id="{2FDEAB3E-1947-4B06-829E-806BF830AE7B}"/>
                  </a:ext>
                </a:extLst>
              </p:cNvPr>
              <p:cNvSpPr/>
              <p:nvPr/>
            </p:nvSpPr>
            <p:spPr>
              <a:xfrm>
                <a:off x="0" y="0"/>
                <a:ext cx="12192000" cy="90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FFFD0C-19F0-4FC8-AEE5-5C12A06593B9}"/>
                  </a:ext>
                </a:extLst>
              </p:cNvPr>
              <p:cNvSpPr/>
              <p:nvPr/>
            </p:nvSpPr>
            <p:spPr>
              <a:xfrm>
                <a:off x="0" y="768626"/>
                <a:ext cx="12192000" cy="13252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45C88324-D4DA-4DB2-BDB3-99188A749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450" y="2410946"/>
              <a:ext cx="2945089" cy="3804969"/>
            </a:xfrm>
            <a:prstGeom prst="rect">
              <a:avLst/>
            </a:prstGeom>
          </p:spPr>
        </p:pic>
      </p:grpSp>
      <p:sp>
        <p:nvSpPr>
          <p:cNvPr id="13" name="Text Placeholder 12">
            <a:extLst>
              <a:ext uri="{FF2B5EF4-FFF2-40B4-BE49-F238E27FC236}">
                <a16:creationId xmlns:a16="http://schemas.microsoft.com/office/drawing/2014/main" id="{FEFE2B47-0887-4CE9-BE30-7D8C2B2B1B17}"/>
              </a:ext>
            </a:extLst>
          </p:cNvPr>
          <p:cNvSpPr>
            <a:spLocks noGrp="1"/>
          </p:cNvSpPr>
          <p:nvPr>
            <p:ph type="body" sz="quarter" idx="13"/>
          </p:nvPr>
        </p:nvSpPr>
        <p:spPr>
          <a:xfrm>
            <a:off x="838200" y="2411413"/>
            <a:ext cx="7469188" cy="376555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75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69C91-2396-4AA7-8231-3B321C181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16C7A0-72C7-4474-9819-B33AF767B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743D2-E740-4AF1-8E9C-0DAA87932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A4BFC-1834-4B5B-9EDD-87694D064DF1}" type="datetime1">
              <a:rPr lang="en-US" smtClean="0"/>
              <a:t>4/5/2018</a:t>
            </a:fld>
            <a:endParaRPr lang="en-US" dirty="0"/>
          </a:p>
        </p:txBody>
      </p:sp>
      <p:sp>
        <p:nvSpPr>
          <p:cNvPr id="5" name="Footer Placeholder 4">
            <a:extLst>
              <a:ext uri="{FF2B5EF4-FFF2-40B4-BE49-F238E27FC236}">
                <a16:creationId xmlns:a16="http://schemas.microsoft.com/office/drawing/2014/main" id="{08420384-A2F4-4E98-AF5A-636219282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Subtitle of the PPT (What PPT is about)</a:t>
            </a:r>
          </a:p>
        </p:txBody>
      </p:sp>
      <p:sp>
        <p:nvSpPr>
          <p:cNvPr id="6" name="Slide Number Placeholder 5">
            <a:extLst>
              <a:ext uri="{FF2B5EF4-FFF2-40B4-BE49-F238E27FC236}">
                <a16:creationId xmlns:a16="http://schemas.microsoft.com/office/drawing/2014/main" id="{83FF740C-7FCA-4ACF-95DD-B08FE5294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22B5E-DC63-4853-97C3-37CC3F4928C1}" type="slidenum">
              <a:rPr lang="en-US" smtClean="0"/>
              <a:t>‹#›</a:t>
            </a:fld>
            <a:endParaRPr lang="en-US" dirty="0"/>
          </a:p>
        </p:txBody>
      </p:sp>
    </p:spTree>
    <p:extLst>
      <p:ext uri="{BB962C8B-B14F-4D97-AF65-F5344CB8AC3E}">
        <p14:creationId xmlns:p14="http://schemas.microsoft.com/office/powerpoint/2010/main" val="3739362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2DFC26-49CD-4829-9CEC-6D9396376262}"/>
              </a:ext>
            </a:extLst>
          </p:cNvPr>
          <p:cNvSpPr>
            <a:spLocks noGrp="1"/>
          </p:cNvSpPr>
          <p:nvPr>
            <p:ph type="dt" sz="half" idx="10"/>
          </p:nvPr>
        </p:nvSpPr>
        <p:spPr/>
        <p:txBody>
          <a:bodyPr/>
          <a:lstStyle/>
          <a:p>
            <a:fld id="{C94FEA14-2E6B-478D-9D3F-C5F56A371F06}" type="datetime1">
              <a:rPr lang="en-US" smtClean="0"/>
              <a:t>4/5/2018</a:t>
            </a:fld>
            <a:endParaRPr lang="en-US" dirty="0"/>
          </a:p>
        </p:txBody>
      </p:sp>
      <p:sp>
        <p:nvSpPr>
          <p:cNvPr id="5" name="Footer Placeholder 4">
            <a:extLst>
              <a:ext uri="{FF2B5EF4-FFF2-40B4-BE49-F238E27FC236}">
                <a16:creationId xmlns:a16="http://schemas.microsoft.com/office/drawing/2014/main" id="{7690B088-AE16-4CE0-92DB-133DB414362E}"/>
              </a:ext>
            </a:extLst>
          </p:cNvPr>
          <p:cNvSpPr>
            <a:spLocks noGrp="1"/>
          </p:cNvSpPr>
          <p:nvPr>
            <p:ph type="ftr" sz="quarter" idx="11"/>
          </p:nvPr>
        </p:nvSpPr>
        <p:spPr/>
        <p:txBody>
          <a:bodyPr/>
          <a:lstStyle/>
          <a:p>
            <a:r>
              <a:rPr lang="en-US" dirty="0"/>
              <a:t>C-CDA Data Quality</a:t>
            </a:r>
          </a:p>
        </p:txBody>
      </p:sp>
      <p:sp>
        <p:nvSpPr>
          <p:cNvPr id="6" name="Slide Number Placeholder 5">
            <a:extLst>
              <a:ext uri="{FF2B5EF4-FFF2-40B4-BE49-F238E27FC236}">
                <a16:creationId xmlns:a16="http://schemas.microsoft.com/office/drawing/2014/main" id="{6AFA992E-4FDE-476B-808B-730240775F3C}"/>
              </a:ext>
            </a:extLst>
          </p:cNvPr>
          <p:cNvSpPr>
            <a:spLocks noGrp="1"/>
          </p:cNvSpPr>
          <p:nvPr>
            <p:ph type="sldNum" sz="quarter" idx="12"/>
          </p:nvPr>
        </p:nvSpPr>
        <p:spPr/>
        <p:txBody>
          <a:bodyPr/>
          <a:lstStyle/>
          <a:p>
            <a:fld id="{0C522B5E-DC63-4853-97C3-37CC3F4928C1}" type="slidenum">
              <a:rPr lang="en-US" smtClean="0"/>
              <a:t>1</a:t>
            </a:fld>
            <a:endParaRPr lang="en-US" dirty="0"/>
          </a:p>
        </p:txBody>
      </p:sp>
      <p:sp>
        <p:nvSpPr>
          <p:cNvPr id="7" name="Freeform 6"/>
          <p:cNvSpPr/>
          <p:nvPr/>
        </p:nvSpPr>
        <p:spPr>
          <a:xfrm>
            <a:off x="2952496" y="1671185"/>
            <a:ext cx="1162150" cy="774766"/>
          </a:xfrm>
          <a:custGeom>
            <a:avLst/>
            <a:gdLst>
              <a:gd name="connsiteX0" fmla="*/ 0 w 2032000"/>
              <a:gd name="connsiteY0" fmla="*/ 1354666 h 1354666"/>
              <a:gd name="connsiteX1" fmla="*/ 1016000 w 2032000"/>
              <a:gd name="connsiteY1" fmla="*/ 0 h 1354666"/>
              <a:gd name="connsiteX2" fmla="*/ 1016001 w 2032000"/>
              <a:gd name="connsiteY2" fmla="*/ 0 h 1354666"/>
              <a:gd name="connsiteX3" fmla="*/ 2032000 w 2032000"/>
              <a:gd name="connsiteY3" fmla="*/ 1354666 h 1354666"/>
              <a:gd name="connsiteX4" fmla="*/ 0 w 2032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0" h="1354666">
                <a:moveTo>
                  <a:pt x="0" y="1354666"/>
                </a:moveTo>
                <a:lnTo>
                  <a:pt x="1016000" y="0"/>
                </a:lnTo>
                <a:lnTo>
                  <a:pt x="1016001" y="0"/>
                </a:lnTo>
                <a:lnTo>
                  <a:pt x="2032000" y="1354666"/>
                </a:lnTo>
                <a:lnTo>
                  <a:pt x="0" y="1354666"/>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470" tIns="77470" rIns="77470" bIns="77470" numCol="1" spcCol="1270" anchor="ctr" anchorCtr="0">
            <a:noAutofit/>
          </a:bodyPr>
          <a:lstStyle/>
          <a:p>
            <a:pPr lvl="0" algn="ctr" defTabSz="2711450">
              <a:lnSpc>
                <a:spcPct val="90000"/>
              </a:lnSpc>
              <a:spcBef>
                <a:spcPct val="0"/>
              </a:spcBef>
              <a:spcAft>
                <a:spcPct val="35000"/>
              </a:spcAft>
            </a:pPr>
            <a:endParaRPr lang="en-US" sz="6100" kern="1200"/>
          </a:p>
        </p:txBody>
      </p:sp>
      <p:sp>
        <p:nvSpPr>
          <p:cNvPr id="8" name="Freeform 7"/>
          <p:cNvSpPr/>
          <p:nvPr/>
        </p:nvSpPr>
        <p:spPr>
          <a:xfrm>
            <a:off x="2371420" y="2452520"/>
            <a:ext cx="2324299" cy="774766"/>
          </a:xfrm>
          <a:custGeom>
            <a:avLst/>
            <a:gdLst>
              <a:gd name="connsiteX0" fmla="*/ 0 w 4064000"/>
              <a:gd name="connsiteY0" fmla="*/ 1354666 h 1354666"/>
              <a:gd name="connsiteX1" fmla="*/ 1016000 w 4064000"/>
              <a:gd name="connsiteY1" fmla="*/ 0 h 1354666"/>
              <a:gd name="connsiteX2" fmla="*/ 3048001 w 4064000"/>
              <a:gd name="connsiteY2" fmla="*/ 0 h 1354666"/>
              <a:gd name="connsiteX3" fmla="*/ 4064000 w 4064000"/>
              <a:gd name="connsiteY3" fmla="*/ 1354666 h 1354666"/>
              <a:gd name="connsiteX4" fmla="*/ 0 w 4064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1354666">
                <a:moveTo>
                  <a:pt x="0" y="1354666"/>
                </a:moveTo>
                <a:lnTo>
                  <a:pt x="1016000" y="0"/>
                </a:lnTo>
                <a:lnTo>
                  <a:pt x="3048001" y="0"/>
                </a:lnTo>
                <a:lnTo>
                  <a:pt x="4064000" y="1354666"/>
                </a:lnTo>
                <a:lnTo>
                  <a:pt x="0" y="1354666"/>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93750" tIns="82550" rIns="793750" bIns="82550" numCol="1" spcCol="1270" anchor="ctr" anchorCtr="0">
            <a:noAutofit/>
          </a:bodyPr>
          <a:lstStyle/>
          <a:p>
            <a:pPr lvl="0" algn="ctr" defTabSz="2889250">
              <a:lnSpc>
                <a:spcPct val="90000"/>
              </a:lnSpc>
              <a:spcBef>
                <a:spcPct val="0"/>
              </a:spcBef>
              <a:spcAft>
                <a:spcPct val="35000"/>
              </a:spcAft>
            </a:pPr>
            <a:endParaRPr lang="en-US" sz="6500" kern="1200"/>
          </a:p>
        </p:txBody>
      </p:sp>
      <p:sp>
        <p:nvSpPr>
          <p:cNvPr id="9" name="Freeform 8"/>
          <p:cNvSpPr/>
          <p:nvPr/>
        </p:nvSpPr>
        <p:spPr>
          <a:xfrm>
            <a:off x="1790346" y="3233856"/>
            <a:ext cx="3486449" cy="774766"/>
          </a:xfrm>
          <a:custGeom>
            <a:avLst/>
            <a:gdLst>
              <a:gd name="connsiteX0" fmla="*/ 0 w 6096000"/>
              <a:gd name="connsiteY0" fmla="*/ 1354666 h 1354666"/>
              <a:gd name="connsiteX1" fmla="*/ 1016000 w 6096000"/>
              <a:gd name="connsiteY1" fmla="*/ 0 h 1354666"/>
              <a:gd name="connsiteX2" fmla="*/ 5080001 w 6096000"/>
              <a:gd name="connsiteY2" fmla="*/ 0 h 1354666"/>
              <a:gd name="connsiteX3" fmla="*/ 6096000 w 6096000"/>
              <a:gd name="connsiteY3" fmla="*/ 1354666 h 1354666"/>
              <a:gd name="connsiteX4" fmla="*/ 0 w 6096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354666">
                <a:moveTo>
                  <a:pt x="0" y="1354666"/>
                </a:moveTo>
                <a:lnTo>
                  <a:pt x="1016000" y="0"/>
                </a:lnTo>
                <a:lnTo>
                  <a:pt x="5080001" y="0"/>
                </a:lnTo>
                <a:lnTo>
                  <a:pt x="6096000" y="1354666"/>
                </a:lnTo>
                <a:lnTo>
                  <a:pt x="0" y="1354666"/>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9349" tIns="82550" rIns="1149351" bIns="82550" numCol="1" spcCol="1270" anchor="ctr" anchorCtr="0">
            <a:noAutofit/>
          </a:bodyPr>
          <a:lstStyle/>
          <a:p>
            <a:pPr lvl="0" algn="ctr" defTabSz="2889250">
              <a:lnSpc>
                <a:spcPct val="90000"/>
              </a:lnSpc>
              <a:spcBef>
                <a:spcPct val="0"/>
              </a:spcBef>
              <a:spcAft>
                <a:spcPct val="35000"/>
              </a:spcAft>
            </a:pPr>
            <a:endParaRPr lang="en-US" sz="6500" kern="1200"/>
          </a:p>
        </p:txBody>
      </p:sp>
      <p:sp>
        <p:nvSpPr>
          <p:cNvPr id="10" name="Trapezoid 9"/>
          <p:cNvSpPr/>
          <p:nvPr/>
        </p:nvSpPr>
        <p:spPr>
          <a:xfrm>
            <a:off x="1211256" y="4015191"/>
            <a:ext cx="4618539" cy="774766"/>
          </a:xfrm>
          <a:prstGeom prst="trapezoid">
            <a:avLst>
              <a:gd name="adj" fmla="val 73118"/>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83879" y="1571621"/>
            <a:ext cx="5308121" cy="707886"/>
          </a:xfrm>
          <a:prstGeom prst="rect">
            <a:avLst/>
          </a:prstGeom>
          <a:solidFill>
            <a:schemeClr val="bg1">
              <a:alpha val="75000"/>
            </a:schemeClr>
          </a:solidFill>
        </p:spPr>
        <p:txBody>
          <a:bodyPr wrap="square" rtlCol="0">
            <a:spAutoFit/>
          </a:bodyPr>
          <a:lstStyle/>
          <a:p>
            <a:r>
              <a:rPr lang="en-US" sz="2000" b="1" dirty="0">
                <a:solidFill>
                  <a:srgbClr val="00B050"/>
                </a:solidFill>
              </a:rPr>
              <a:t>Clinical Usability of both Human Readable Documents and Machine-Computable Contents</a:t>
            </a:r>
          </a:p>
        </p:txBody>
      </p:sp>
      <p:sp>
        <p:nvSpPr>
          <p:cNvPr id="15" name="Trapezoid 14"/>
          <p:cNvSpPr/>
          <p:nvPr/>
        </p:nvSpPr>
        <p:spPr>
          <a:xfrm>
            <a:off x="665751" y="4796527"/>
            <a:ext cx="5747480" cy="774766"/>
          </a:xfrm>
          <a:prstGeom prst="trapezoid">
            <a:avLst>
              <a:gd name="adj" fmla="val 73118"/>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apezoid 16"/>
          <p:cNvSpPr/>
          <p:nvPr/>
        </p:nvSpPr>
        <p:spPr>
          <a:xfrm>
            <a:off x="106843" y="5577862"/>
            <a:ext cx="6881605" cy="774766"/>
          </a:xfrm>
          <a:prstGeom prst="trapezoid">
            <a:avLst>
              <a:gd name="adj" fmla="val 73118"/>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78676" y="5657882"/>
            <a:ext cx="4026582" cy="707563"/>
          </a:xfrm>
          <a:prstGeom prst="rect">
            <a:avLst/>
          </a:prstGeom>
          <a:noFill/>
        </p:spPr>
        <p:txBody>
          <a:bodyPr wrap="none" rtlCol="0">
            <a:spAutoFit/>
          </a:bodyPr>
          <a:lstStyle/>
          <a:p>
            <a:pPr algn="ctr"/>
            <a:r>
              <a:rPr lang="en-US" b="1" dirty="0">
                <a:solidFill>
                  <a:schemeClr val="bg1"/>
                </a:solidFill>
              </a:rPr>
              <a:t>XML Formatting &amp; HL7 Conformance</a:t>
            </a:r>
            <a:br>
              <a:rPr lang="en-US" b="1" dirty="0">
                <a:solidFill>
                  <a:schemeClr val="bg1"/>
                </a:solidFill>
              </a:rPr>
            </a:br>
            <a:r>
              <a:rPr lang="en-US" b="1" dirty="0">
                <a:solidFill>
                  <a:schemeClr val="bg1"/>
                </a:solidFill>
              </a:rPr>
              <a:t>(e.g. Schema / Schematron)</a:t>
            </a:r>
          </a:p>
        </p:txBody>
      </p:sp>
      <p:sp>
        <p:nvSpPr>
          <p:cNvPr id="12" name="TextBox 11"/>
          <p:cNvSpPr txBox="1"/>
          <p:nvPr/>
        </p:nvSpPr>
        <p:spPr>
          <a:xfrm>
            <a:off x="1165798" y="4897232"/>
            <a:ext cx="4696493" cy="707563"/>
          </a:xfrm>
          <a:prstGeom prst="rect">
            <a:avLst/>
          </a:prstGeom>
          <a:noFill/>
        </p:spPr>
        <p:txBody>
          <a:bodyPr wrap="square" rtlCol="0">
            <a:spAutoFit/>
          </a:bodyPr>
          <a:lstStyle/>
          <a:p>
            <a:pPr algn="ctr"/>
            <a:r>
              <a:rPr lang="en-US" b="1" dirty="0">
                <a:solidFill>
                  <a:schemeClr val="bg1"/>
                </a:solidFill>
              </a:rPr>
              <a:t>Completeness &amp; Syntax Scoring </a:t>
            </a:r>
            <a:br>
              <a:rPr lang="en-US" b="1" dirty="0">
                <a:solidFill>
                  <a:schemeClr val="bg1"/>
                </a:solidFill>
              </a:rPr>
            </a:br>
            <a:r>
              <a:rPr lang="en-US" b="1" dirty="0">
                <a:solidFill>
                  <a:schemeClr val="bg1"/>
                </a:solidFill>
              </a:rPr>
              <a:t>with Patient Safety Scanning</a:t>
            </a:r>
          </a:p>
        </p:txBody>
      </p:sp>
      <p:sp>
        <p:nvSpPr>
          <p:cNvPr id="13" name="TextBox 12"/>
          <p:cNvSpPr txBox="1"/>
          <p:nvPr/>
        </p:nvSpPr>
        <p:spPr>
          <a:xfrm>
            <a:off x="2907117" y="2518107"/>
            <a:ext cx="1261609" cy="707563"/>
          </a:xfrm>
          <a:prstGeom prst="rect">
            <a:avLst/>
          </a:prstGeom>
          <a:noFill/>
        </p:spPr>
        <p:txBody>
          <a:bodyPr wrap="none" rtlCol="0">
            <a:spAutoFit/>
          </a:bodyPr>
          <a:lstStyle/>
          <a:p>
            <a:pPr algn="ctr"/>
            <a:r>
              <a:rPr lang="en-US" b="1" dirty="0">
                <a:solidFill>
                  <a:schemeClr val="bg1"/>
                </a:solidFill>
              </a:rPr>
              <a:t>Clinical </a:t>
            </a:r>
            <a:br>
              <a:rPr lang="en-US" b="1" dirty="0">
                <a:solidFill>
                  <a:schemeClr val="bg1"/>
                </a:solidFill>
              </a:rPr>
            </a:br>
            <a:r>
              <a:rPr lang="en-US" b="1" dirty="0">
                <a:solidFill>
                  <a:schemeClr val="bg1"/>
                </a:solidFill>
              </a:rPr>
              <a:t>Validation</a:t>
            </a:r>
          </a:p>
        </p:txBody>
      </p:sp>
      <p:sp>
        <p:nvSpPr>
          <p:cNvPr id="18" name="TextBox 17"/>
          <p:cNvSpPr txBox="1"/>
          <p:nvPr/>
        </p:nvSpPr>
        <p:spPr>
          <a:xfrm>
            <a:off x="1908937" y="4121434"/>
            <a:ext cx="3149600" cy="646331"/>
          </a:xfrm>
          <a:prstGeom prst="rect">
            <a:avLst/>
          </a:prstGeom>
          <a:noFill/>
        </p:spPr>
        <p:txBody>
          <a:bodyPr wrap="square" rtlCol="0">
            <a:spAutoFit/>
          </a:bodyPr>
          <a:lstStyle/>
          <a:p>
            <a:pPr algn="ctr"/>
            <a:r>
              <a:rPr lang="en-US" b="1" dirty="0">
                <a:solidFill>
                  <a:schemeClr val="bg1"/>
                </a:solidFill>
              </a:rPr>
              <a:t>Data Element Metrics </a:t>
            </a:r>
            <a:br>
              <a:rPr lang="en-US" b="1" dirty="0">
                <a:solidFill>
                  <a:schemeClr val="bg1"/>
                </a:solidFill>
              </a:rPr>
            </a:br>
            <a:r>
              <a:rPr lang="en-US" b="1" dirty="0">
                <a:solidFill>
                  <a:schemeClr val="bg1"/>
                </a:solidFill>
              </a:rPr>
              <a:t>and Content Review</a:t>
            </a:r>
          </a:p>
        </p:txBody>
      </p:sp>
      <p:sp>
        <p:nvSpPr>
          <p:cNvPr id="19" name="TextBox 18"/>
          <p:cNvSpPr txBox="1"/>
          <p:nvPr/>
        </p:nvSpPr>
        <p:spPr>
          <a:xfrm>
            <a:off x="2699844" y="3318930"/>
            <a:ext cx="1676163" cy="646331"/>
          </a:xfrm>
          <a:prstGeom prst="rect">
            <a:avLst/>
          </a:prstGeom>
          <a:noFill/>
        </p:spPr>
        <p:txBody>
          <a:bodyPr wrap="none" rtlCol="0">
            <a:spAutoFit/>
          </a:bodyPr>
          <a:lstStyle/>
          <a:p>
            <a:pPr algn="ctr"/>
            <a:r>
              <a:rPr lang="en-US" b="1" dirty="0">
                <a:solidFill>
                  <a:schemeClr val="bg1"/>
                </a:solidFill>
              </a:rPr>
              <a:t>Human Review </a:t>
            </a:r>
            <a:br>
              <a:rPr lang="en-US" b="1" dirty="0">
                <a:solidFill>
                  <a:schemeClr val="bg1"/>
                </a:solidFill>
              </a:rPr>
            </a:br>
            <a:r>
              <a:rPr lang="en-US" b="1" dirty="0">
                <a:solidFill>
                  <a:schemeClr val="bg1"/>
                </a:solidFill>
              </a:rPr>
              <a:t>in Stylesheet </a:t>
            </a:r>
          </a:p>
        </p:txBody>
      </p:sp>
      <p:sp>
        <p:nvSpPr>
          <p:cNvPr id="20" name="Title 1"/>
          <p:cNvSpPr>
            <a:spLocks noGrp="1"/>
          </p:cNvSpPr>
          <p:nvPr>
            <p:ph type="title"/>
          </p:nvPr>
        </p:nvSpPr>
        <p:spPr>
          <a:xfrm>
            <a:off x="1249680" y="138821"/>
            <a:ext cx="10515600" cy="610153"/>
          </a:xfrm>
        </p:spPr>
        <p:txBody>
          <a:bodyPr/>
          <a:lstStyle/>
          <a:p>
            <a:r>
              <a:rPr lang="en-US" dirty="0">
                <a:solidFill>
                  <a:schemeClr val="bg1"/>
                </a:solidFill>
              </a:rPr>
              <a:t>C-CDA Data Quality Analysis Hierarchy</a:t>
            </a:r>
            <a:endParaRPr lang="en-US" b="1" dirty="0">
              <a:solidFill>
                <a:schemeClr val="bg1"/>
              </a:solidFill>
            </a:endParaRPr>
          </a:p>
        </p:txBody>
      </p:sp>
      <p:sp>
        <p:nvSpPr>
          <p:cNvPr id="29" name="TextBox 28"/>
          <p:cNvSpPr txBox="1"/>
          <p:nvPr/>
        </p:nvSpPr>
        <p:spPr>
          <a:xfrm>
            <a:off x="6885665" y="4201390"/>
            <a:ext cx="4861972" cy="1846659"/>
          </a:xfrm>
          <a:prstGeom prst="rect">
            <a:avLst/>
          </a:prstGeom>
          <a:noFill/>
        </p:spPr>
        <p:txBody>
          <a:bodyPr wrap="none" rtlCol="0">
            <a:spAutoFit/>
          </a:bodyPr>
          <a:lstStyle/>
          <a:p>
            <a:r>
              <a:rPr lang="en-US" sz="2000" b="1" u="sng" dirty="0">
                <a:solidFill>
                  <a:schemeClr val="accent1">
                    <a:lumMod val="75000"/>
                  </a:schemeClr>
                </a:solidFill>
              </a:rPr>
              <a:t>Automated Tools (Machine-Readable Focus)</a:t>
            </a:r>
          </a:p>
          <a:p>
            <a:endParaRPr lang="en-US" sz="1050" b="1" u="sng" dirty="0"/>
          </a:p>
          <a:p>
            <a:pPr marL="285750" indent="-285750">
              <a:buFont typeface="Arial" panose="020B0604020202020204" pitchFamily="34" charset="0"/>
              <a:buChar char="•"/>
            </a:pPr>
            <a:r>
              <a:rPr lang="en-US" sz="2000" dirty="0"/>
              <a:t>Diameter Health</a:t>
            </a:r>
          </a:p>
          <a:p>
            <a:pPr marL="285750" indent="-285750">
              <a:buFont typeface="Arial" panose="020B0604020202020204" pitchFamily="34" charset="0"/>
              <a:buChar char="•"/>
            </a:pPr>
            <a:r>
              <a:rPr lang="en-US" sz="2000" dirty="0"/>
              <a:t>Model Driven Health Tools (MDHT)</a:t>
            </a:r>
          </a:p>
          <a:p>
            <a:pPr marL="285750" indent="-285750">
              <a:buFont typeface="Arial" panose="020B0604020202020204" pitchFamily="34" charset="0"/>
              <a:buChar char="•"/>
            </a:pPr>
            <a:r>
              <a:rPr lang="en-US" sz="2000" dirty="0" err="1"/>
              <a:t>Altova</a:t>
            </a:r>
            <a:endParaRPr lang="en-US" sz="2000" dirty="0"/>
          </a:p>
          <a:p>
            <a:pPr marL="285750" indent="-285750">
              <a:buFont typeface="Arial" panose="020B0604020202020204" pitchFamily="34" charset="0"/>
              <a:buChar char="•"/>
            </a:pPr>
            <a:r>
              <a:rPr lang="en-US" sz="2000" dirty="0"/>
              <a:t>VA internal development</a:t>
            </a:r>
          </a:p>
        </p:txBody>
      </p:sp>
      <p:sp>
        <p:nvSpPr>
          <p:cNvPr id="30" name="TextBox 29"/>
          <p:cNvSpPr txBox="1"/>
          <p:nvPr/>
        </p:nvSpPr>
        <p:spPr>
          <a:xfrm>
            <a:off x="6885665" y="2335722"/>
            <a:ext cx="3659335" cy="2154436"/>
          </a:xfrm>
          <a:prstGeom prst="rect">
            <a:avLst/>
          </a:prstGeom>
          <a:noFill/>
        </p:spPr>
        <p:txBody>
          <a:bodyPr wrap="none" rtlCol="0">
            <a:spAutoFit/>
          </a:bodyPr>
          <a:lstStyle/>
          <a:p>
            <a:r>
              <a:rPr lang="en-US" sz="2000" b="1" u="sng" dirty="0">
                <a:solidFill>
                  <a:schemeClr val="accent2">
                    <a:lumMod val="75000"/>
                  </a:schemeClr>
                </a:solidFill>
              </a:rPr>
              <a:t>Human Review (Narrative Focus)</a:t>
            </a:r>
          </a:p>
          <a:p>
            <a:endParaRPr lang="en-US" sz="900" b="1" u="sng" dirty="0"/>
          </a:p>
          <a:p>
            <a:pPr marL="285750" indent="-285750">
              <a:buFont typeface="Arial" panose="020B0604020202020204" pitchFamily="34" charset="0"/>
              <a:buChar char="•"/>
            </a:pPr>
            <a:r>
              <a:rPr lang="en-US" sz="2000" dirty="0"/>
              <a:t>Clinician validation</a:t>
            </a:r>
          </a:p>
          <a:p>
            <a:pPr marL="285750" indent="-285750">
              <a:buFont typeface="Arial" panose="020B0604020202020204" pitchFamily="34" charset="0"/>
              <a:buChar char="•"/>
            </a:pPr>
            <a:r>
              <a:rPr lang="en-US" sz="2000" dirty="0"/>
              <a:t>Readable Scoring </a:t>
            </a:r>
          </a:p>
          <a:p>
            <a:pPr marL="285750" indent="-285750">
              <a:buFont typeface="Arial" panose="020B0604020202020204" pitchFamily="34" charset="0"/>
              <a:buChar char="•"/>
            </a:pPr>
            <a:r>
              <a:rPr lang="en-US" sz="2000" dirty="0"/>
              <a:t>Terminologist review</a:t>
            </a:r>
          </a:p>
          <a:p>
            <a:pPr marL="285750" indent="-285750">
              <a:buFont typeface="Arial" panose="020B0604020202020204" pitchFamily="34" charset="0"/>
              <a:buChar char="•"/>
            </a:pPr>
            <a:r>
              <a:rPr lang="en-US" sz="2000" dirty="0"/>
              <a:t>Interoperability expert review</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96047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4FEA14-2E6B-478D-9D3F-C5F56A371F06}" type="datetime1">
              <a:rPr lang="en-US" smtClean="0"/>
              <a:t>4/5/2018</a:t>
            </a:fld>
            <a:endParaRPr lang="en-US" dirty="0"/>
          </a:p>
        </p:txBody>
      </p:sp>
      <p:sp>
        <p:nvSpPr>
          <p:cNvPr id="5" name="Footer Placeholder 4"/>
          <p:cNvSpPr>
            <a:spLocks noGrp="1"/>
          </p:cNvSpPr>
          <p:nvPr>
            <p:ph type="ftr" sz="quarter" idx="11"/>
          </p:nvPr>
        </p:nvSpPr>
        <p:spPr/>
        <p:txBody>
          <a:bodyPr/>
          <a:lstStyle/>
          <a:p>
            <a:r>
              <a:rPr lang="en-US" dirty="0"/>
              <a:t>C-CDA Data Quality</a:t>
            </a:r>
          </a:p>
        </p:txBody>
      </p:sp>
      <p:sp>
        <p:nvSpPr>
          <p:cNvPr id="6" name="Slide Number Placeholder 5"/>
          <p:cNvSpPr>
            <a:spLocks noGrp="1"/>
          </p:cNvSpPr>
          <p:nvPr>
            <p:ph type="sldNum" sz="quarter" idx="12"/>
          </p:nvPr>
        </p:nvSpPr>
        <p:spPr/>
        <p:txBody>
          <a:bodyPr/>
          <a:lstStyle/>
          <a:p>
            <a:fld id="{0C522B5E-DC63-4853-97C3-37CC3F4928C1}" type="slidenum">
              <a:rPr lang="en-US" smtClean="0"/>
              <a:t>2</a:t>
            </a:fld>
            <a:endParaRPr lang="en-US" dirty="0"/>
          </a:p>
        </p:txBody>
      </p:sp>
      <p:sp>
        <p:nvSpPr>
          <p:cNvPr id="19" name="TextBox 18"/>
          <p:cNvSpPr txBox="1"/>
          <p:nvPr/>
        </p:nvSpPr>
        <p:spPr>
          <a:xfrm>
            <a:off x="213064" y="1288061"/>
            <a:ext cx="7256923" cy="1815882"/>
          </a:xfrm>
          <a:prstGeom prst="rect">
            <a:avLst/>
          </a:prstGeom>
          <a:noFill/>
        </p:spPr>
        <p:txBody>
          <a:bodyPr wrap="none" rtlCol="0">
            <a:spAutoFit/>
          </a:bodyPr>
          <a:lstStyle/>
          <a:p>
            <a:r>
              <a:rPr lang="en-US" sz="2800" b="1" dirty="0">
                <a:solidFill>
                  <a:schemeClr val="accent1">
                    <a:lumMod val="75000"/>
                  </a:schemeClr>
                </a:solidFill>
              </a:rPr>
              <a:t>Robust, Machine-Computable Data to Support :</a:t>
            </a:r>
          </a:p>
          <a:p>
            <a:pPr marL="285750" indent="-285750">
              <a:buFont typeface="Arial" panose="020B0604020202020204" pitchFamily="34" charset="0"/>
              <a:buChar char="•"/>
            </a:pPr>
            <a:r>
              <a:rPr lang="en-US" sz="2800" dirty="0"/>
              <a:t>Data Interoperability &amp; Integration</a:t>
            </a:r>
          </a:p>
          <a:p>
            <a:pPr marL="285750" indent="-285750">
              <a:buFont typeface="Arial" panose="020B0604020202020204" pitchFamily="34" charset="0"/>
              <a:buChar char="•"/>
            </a:pPr>
            <a:r>
              <a:rPr lang="en-US" sz="2800" dirty="0"/>
              <a:t>Clinical Decision Support </a:t>
            </a:r>
          </a:p>
          <a:p>
            <a:pPr marL="285750" indent="-285750">
              <a:buFont typeface="Arial" panose="020B0604020202020204" pitchFamily="34" charset="0"/>
              <a:buChar char="•"/>
            </a:pPr>
            <a:r>
              <a:rPr lang="en-US" sz="2800" dirty="0"/>
              <a:t>Analytics &amp; Secondary Use</a:t>
            </a:r>
          </a:p>
        </p:txBody>
      </p:sp>
      <p:cxnSp>
        <p:nvCxnSpPr>
          <p:cNvPr id="21" name="Straight Connector 20"/>
          <p:cNvCxnSpPr>
            <a:endCxn id="27" idx="1"/>
          </p:cNvCxnSpPr>
          <p:nvPr/>
        </p:nvCxnSpPr>
        <p:spPr>
          <a:xfrm>
            <a:off x="1805940" y="3238500"/>
            <a:ext cx="970783" cy="204534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19653" y="4563862"/>
            <a:ext cx="6250173" cy="1384995"/>
          </a:xfrm>
          <a:prstGeom prst="rect">
            <a:avLst/>
          </a:prstGeom>
          <a:noFill/>
        </p:spPr>
        <p:txBody>
          <a:bodyPr wrap="none" rtlCol="0">
            <a:spAutoFit/>
          </a:bodyPr>
          <a:lstStyle/>
          <a:p>
            <a:r>
              <a:rPr lang="en-US" sz="2800" b="1" dirty="0">
                <a:solidFill>
                  <a:schemeClr val="accent2">
                    <a:lumMod val="75000"/>
                  </a:schemeClr>
                </a:solidFill>
              </a:rPr>
              <a:t>Clean, Usable Human Readable Contents</a:t>
            </a:r>
          </a:p>
          <a:p>
            <a:pPr marL="285750" indent="-285750">
              <a:buFont typeface="Arial" panose="020B0604020202020204" pitchFamily="34" charset="0"/>
              <a:buChar char="•"/>
            </a:pPr>
            <a:r>
              <a:rPr lang="en-US" sz="2800" dirty="0"/>
              <a:t>Clinician Usage</a:t>
            </a:r>
          </a:p>
          <a:p>
            <a:pPr marL="285750" indent="-285750">
              <a:buFont typeface="Arial" panose="020B0604020202020204" pitchFamily="34" charset="0"/>
              <a:buChar char="•"/>
            </a:pPr>
            <a:r>
              <a:rPr lang="en-US" sz="2800" dirty="0"/>
              <a:t>Patient Access to Information</a:t>
            </a:r>
          </a:p>
        </p:txBody>
      </p:sp>
      <p:cxnSp>
        <p:nvCxnSpPr>
          <p:cNvPr id="24" name="Straight Connector 23"/>
          <p:cNvCxnSpPr>
            <a:endCxn id="43" idx="3"/>
          </p:cNvCxnSpPr>
          <p:nvPr/>
        </p:nvCxnSpPr>
        <p:spPr>
          <a:xfrm flipH="1" flipV="1">
            <a:off x="8679337" y="2822996"/>
            <a:ext cx="815694" cy="1677984"/>
          </a:xfrm>
          <a:prstGeom prst="line">
            <a:avLst/>
          </a:prstGeom>
          <a:ln w="571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itle 1"/>
          <p:cNvSpPr>
            <a:spLocks noGrp="1"/>
          </p:cNvSpPr>
          <p:nvPr>
            <p:ph type="title"/>
          </p:nvPr>
        </p:nvSpPr>
        <p:spPr>
          <a:xfrm>
            <a:off x="1249680" y="138821"/>
            <a:ext cx="10515600" cy="610153"/>
          </a:xfrm>
        </p:spPr>
        <p:txBody>
          <a:bodyPr/>
          <a:lstStyle/>
          <a:p>
            <a:r>
              <a:rPr lang="en-US" dirty="0">
                <a:solidFill>
                  <a:schemeClr val="bg1"/>
                </a:solidFill>
              </a:rPr>
              <a:t>C-CDA Dual Support for Computers and Humans</a:t>
            </a:r>
            <a:endParaRPr lang="en-US" b="1" dirty="0">
              <a:solidFill>
                <a:schemeClr val="bg1"/>
              </a:solidFill>
            </a:endParaRPr>
          </a:p>
        </p:txBody>
      </p:sp>
      <p:grpSp>
        <p:nvGrpSpPr>
          <p:cNvPr id="51" name="Group 50"/>
          <p:cNvGrpSpPr/>
          <p:nvPr/>
        </p:nvGrpSpPr>
        <p:grpSpPr>
          <a:xfrm rot="1070280">
            <a:off x="2821798" y="106651"/>
            <a:ext cx="7065999" cy="7111006"/>
            <a:chOff x="3867912" y="1508760"/>
            <a:chExt cx="4306824" cy="4334256"/>
          </a:xfrm>
        </p:grpSpPr>
        <p:grpSp>
          <p:nvGrpSpPr>
            <p:cNvPr id="18" name="Group 17"/>
            <p:cNvGrpSpPr/>
            <p:nvPr/>
          </p:nvGrpSpPr>
          <p:grpSpPr>
            <a:xfrm rot="10800000">
              <a:off x="3867912" y="1508760"/>
              <a:ext cx="4306824" cy="4334256"/>
              <a:chOff x="3566160" y="1490472"/>
              <a:chExt cx="4306824" cy="4334256"/>
            </a:xfrm>
          </p:grpSpPr>
          <p:grpSp>
            <p:nvGrpSpPr>
              <p:cNvPr id="12" name="Group 11"/>
              <p:cNvGrpSpPr/>
              <p:nvPr/>
            </p:nvGrpSpPr>
            <p:grpSpPr>
              <a:xfrm>
                <a:off x="3694176" y="1490472"/>
                <a:ext cx="4032504" cy="4334256"/>
                <a:chOff x="2935224" y="2249424"/>
                <a:chExt cx="4032504" cy="4334256"/>
              </a:xfrm>
            </p:grpSpPr>
            <p:cxnSp>
              <p:nvCxnSpPr>
                <p:cNvPr id="8" name="Curved Connector 7"/>
                <p:cNvCxnSpPr/>
                <p:nvPr/>
              </p:nvCxnSpPr>
              <p:spPr>
                <a:xfrm rot="5400000" flipH="1" flipV="1">
                  <a:off x="2866644" y="5170932"/>
                  <a:ext cx="1481328" cy="1344168"/>
                </a:xfrm>
                <a:prstGeom prst="curvedConnector3">
                  <a:avLst/>
                </a:prstGeom>
                <a:ln w="76200"/>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5400000" flipH="1" flipV="1">
                  <a:off x="4210812" y="3735324"/>
                  <a:ext cx="1481328" cy="1344168"/>
                </a:xfrm>
                <a:prstGeom prst="curvedConnector3">
                  <a:avLst/>
                </a:prstGeom>
                <a:ln w="76200"/>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flipH="1" flipV="1">
                  <a:off x="5554980" y="2318004"/>
                  <a:ext cx="1481328" cy="1344168"/>
                </a:xfrm>
                <a:prstGeom prst="curvedConnector3">
                  <a:avLst/>
                </a:prstGeom>
                <a:ln w="76200"/>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6200000" flipH="1">
                <a:off x="3593592" y="1508760"/>
                <a:ext cx="4251960" cy="4306824"/>
                <a:chOff x="2935224" y="2249424"/>
                <a:chExt cx="4032504" cy="4334256"/>
              </a:xfrm>
            </p:grpSpPr>
            <p:cxnSp>
              <p:nvCxnSpPr>
                <p:cNvPr id="14" name="Curved Connector 13"/>
                <p:cNvCxnSpPr/>
                <p:nvPr/>
              </p:nvCxnSpPr>
              <p:spPr>
                <a:xfrm rot="5400000" flipH="1" flipV="1">
                  <a:off x="2866644" y="5170932"/>
                  <a:ext cx="1481328" cy="1344168"/>
                </a:xfrm>
                <a:prstGeom prst="curvedConnector3">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5400000" flipH="1" flipV="1">
                  <a:off x="4210812" y="3735324"/>
                  <a:ext cx="1481328" cy="1344168"/>
                </a:xfrm>
                <a:prstGeom prst="curvedConnector3">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5400000" flipH="1" flipV="1">
                  <a:off x="5554980" y="2318004"/>
                  <a:ext cx="1481328" cy="1344168"/>
                </a:xfrm>
                <a:prstGeom prst="curvedConnector3">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4263683" y="5257343"/>
              <a:ext cx="184942" cy="257086"/>
              <a:chOff x="1847417" y="3614329"/>
              <a:chExt cx="881361" cy="1225173"/>
            </a:xfrm>
          </p:grpSpPr>
          <p:sp>
            <p:nvSpPr>
              <p:cNvPr id="28" name="Rectangle 27"/>
              <p:cNvSpPr/>
              <p:nvPr/>
            </p:nvSpPr>
            <p:spPr>
              <a:xfrm rot="2715018">
                <a:off x="2100998" y="4211722"/>
                <a:ext cx="773333" cy="4822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entagon 26"/>
              <p:cNvSpPr/>
              <p:nvPr/>
            </p:nvSpPr>
            <p:spPr>
              <a:xfrm rot="2700000">
                <a:off x="1641799" y="3819947"/>
                <a:ext cx="895866" cy="48462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rot="10800000">
              <a:off x="4848948" y="4579621"/>
              <a:ext cx="227316" cy="335280"/>
              <a:chOff x="1818233" y="3543876"/>
              <a:chExt cx="960202" cy="1416253"/>
            </a:xfrm>
          </p:grpSpPr>
          <p:sp>
            <p:nvSpPr>
              <p:cNvPr id="31" name="Rectangle 30"/>
              <p:cNvSpPr/>
              <p:nvPr/>
            </p:nvSpPr>
            <p:spPr>
              <a:xfrm rot="2715018">
                <a:off x="2080121" y="4261814"/>
                <a:ext cx="914400" cy="4822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entagon 31"/>
              <p:cNvSpPr/>
              <p:nvPr/>
            </p:nvSpPr>
            <p:spPr>
              <a:xfrm rot="2700000">
                <a:off x="1571346" y="3790763"/>
                <a:ext cx="978408" cy="48463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rot="10800000">
              <a:off x="6228168" y="3192781"/>
              <a:ext cx="227316" cy="335280"/>
              <a:chOff x="1818233" y="3543876"/>
              <a:chExt cx="960202" cy="1416253"/>
            </a:xfrm>
          </p:grpSpPr>
          <p:sp>
            <p:nvSpPr>
              <p:cNvPr id="34" name="Rectangle 33"/>
              <p:cNvSpPr/>
              <p:nvPr/>
            </p:nvSpPr>
            <p:spPr>
              <a:xfrm rot="2715018">
                <a:off x="2080121" y="4261814"/>
                <a:ext cx="914400" cy="4822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entagon 34"/>
              <p:cNvSpPr/>
              <p:nvPr/>
            </p:nvSpPr>
            <p:spPr>
              <a:xfrm rot="2700000">
                <a:off x="1571346" y="3790763"/>
                <a:ext cx="978408" cy="48463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5583439" y="3886198"/>
              <a:ext cx="201485" cy="297180"/>
              <a:chOff x="1818236" y="3543877"/>
              <a:chExt cx="960199" cy="1416249"/>
            </a:xfrm>
          </p:grpSpPr>
          <p:sp>
            <p:nvSpPr>
              <p:cNvPr id="37" name="Rectangle 36"/>
              <p:cNvSpPr/>
              <p:nvPr/>
            </p:nvSpPr>
            <p:spPr>
              <a:xfrm rot="2715018">
                <a:off x="2080121" y="4261813"/>
                <a:ext cx="914399" cy="4822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entagon 37"/>
              <p:cNvSpPr/>
              <p:nvPr/>
            </p:nvSpPr>
            <p:spPr>
              <a:xfrm rot="2700000">
                <a:off x="1571348" y="3790765"/>
                <a:ext cx="978406" cy="48463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6947419" y="2423159"/>
              <a:ext cx="252547" cy="364331"/>
              <a:chOff x="1818236" y="3543877"/>
              <a:chExt cx="928739" cy="1339826"/>
            </a:xfrm>
          </p:grpSpPr>
          <p:sp>
            <p:nvSpPr>
              <p:cNvPr id="43" name="Rectangle 42"/>
              <p:cNvSpPr/>
              <p:nvPr/>
            </p:nvSpPr>
            <p:spPr>
              <a:xfrm rot="2715018">
                <a:off x="2093348" y="4230077"/>
                <a:ext cx="825023" cy="48223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entagon 43"/>
              <p:cNvSpPr/>
              <p:nvPr/>
            </p:nvSpPr>
            <p:spPr>
              <a:xfrm rot="2700000">
                <a:off x="1571347" y="3790766"/>
                <a:ext cx="978409" cy="48463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rot="10800000">
              <a:off x="7633216" y="1783080"/>
              <a:ext cx="192273" cy="274939"/>
              <a:chOff x="1862139" y="3649874"/>
              <a:chExt cx="916296" cy="1310257"/>
            </a:xfrm>
          </p:grpSpPr>
          <p:sp>
            <p:nvSpPr>
              <p:cNvPr id="46" name="Rectangle 45"/>
              <p:cNvSpPr/>
              <p:nvPr/>
            </p:nvSpPr>
            <p:spPr>
              <a:xfrm rot="2715018">
                <a:off x="2080121" y="4261818"/>
                <a:ext cx="914399" cy="4822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entagon 46"/>
              <p:cNvSpPr/>
              <p:nvPr/>
            </p:nvSpPr>
            <p:spPr>
              <a:xfrm rot="2700000">
                <a:off x="1677342" y="3834671"/>
                <a:ext cx="854224" cy="48462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2" name="Rectangle 51"/>
          <p:cNvSpPr/>
          <p:nvPr/>
        </p:nvSpPr>
        <p:spPr>
          <a:xfrm rot="19826268">
            <a:off x="10457897" y="1038686"/>
            <a:ext cx="621436" cy="798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rot="19826268">
            <a:off x="1855435" y="5619564"/>
            <a:ext cx="621436" cy="798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59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4FEA14-2E6B-478D-9D3F-C5F56A371F06}" type="datetime1">
              <a:rPr lang="en-US" smtClean="0"/>
              <a:t>4/5/2018</a:t>
            </a:fld>
            <a:endParaRPr lang="en-US" dirty="0"/>
          </a:p>
        </p:txBody>
      </p:sp>
      <p:sp>
        <p:nvSpPr>
          <p:cNvPr id="5" name="Footer Placeholder 4"/>
          <p:cNvSpPr>
            <a:spLocks noGrp="1"/>
          </p:cNvSpPr>
          <p:nvPr>
            <p:ph type="ftr" sz="quarter" idx="11"/>
          </p:nvPr>
        </p:nvSpPr>
        <p:spPr>
          <a:xfrm>
            <a:off x="3710126" y="6356350"/>
            <a:ext cx="4114800" cy="365125"/>
          </a:xfrm>
        </p:spPr>
        <p:txBody>
          <a:bodyPr/>
          <a:lstStyle/>
          <a:p>
            <a:r>
              <a:rPr lang="en-US" dirty="0"/>
              <a:t>C-CDA Data Quality</a:t>
            </a:r>
          </a:p>
        </p:txBody>
      </p:sp>
      <p:sp>
        <p:nvSpPr>
          <p:cNvPr id="6" name="Slide Number Placeholder 5"/>
          <p:cNvSpPr>
            <a:spLocks noGrp="1"/>
          </p:cNvSpPr>
          <p:nvPr>
            <p:ph type="sldNum" sz="quarter" idx="12"/>
          </p:nvPr>
        </p:nvSpPr>
        <p:spPr/>
        <p:txBody>
          <a:bodyPr/>
          <a:lstStyle/>
          <a:p>
            <a:fld id="{0C522B5E-DC63-4853-97C3-37CC3F4928C1}" type="slidenum">
              <a:rPr lang="en-US" smtClean="0"/>
              <a:t>3</a:t>
            </a:fld>
            <a:endParaRPr lang="en-US" dirty="0"/>
          </a:p>
        </p:txBody>
      </p:sp>
      <p:sp>
        <p:nvSpPr>
          <p:cNvPr id="7" name="Oval 6"/>
          <p:cNvSpPr/>
          <p:nvPr/>
        </p:nvSpPr>
        <p:spPr>
          <a:xfrm>
            <a:off x="1936819" y="2032430"/>
            <a:ext cx="3499338" cy="3499338"/>
          </a:xfrm>
          <a:prstGeom prst="ellipse">
            <a:avLst/>
          </a:prstGeom>
          <a:solidFill>
            <a:schemeClr val="accent1">
              <a:lumMod val="60000"/>
              <a:lumOff val="40000"/>
              <a:alpha val="5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172307" y="2456372"/>
            <a:ext cx="2644076" cy="2644076"/>
          </a:xfrm>
          <a:prstGeom prst="ellipse">
            <a:avLst/>
          </a:prstGeom>
          <a:solidFill>
            <a:schemeClr val="accent2">
              <a:lumMod val="60000"/>
              <a:lumOff val="40000"/>
              <a:alpha val="5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34834" y="5239512"/>
            <a:ext cx="855130" cy="855130"/>
          </a:xfrm>
          <a:prstGeom prst="ellipse">
            <a:avLst/>
          </a:prstGeom>
          <a:solidFill>
            <a:schemeClr val="bg2">
              <a:lumMod val="90000"/>
              <a:alpha val="7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19019" y="993531"/>
            <a:ext cx="1828800" cy="77372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a:t>
            </a:r>
            <a:br>
              <a:rPr lang="en-US" dirty="0"/>
            </a:br>
            <a:r>
              <a:rPr lang="en-US" dirty="0"/>
              <a:t>Conformance</a:t>
            </a:r>
          </a:p>
        </p:txBody>
      </p:sp>
      <p:sp>
        <p:nvSpPr>
          <p:cNvPr id="15" name="Rectangle 14"/>
          <p:cNvSpPr/>
          <p:nvPr/>
        </p:nvSpPr>
        <p:spPr>
          <a:xfrm>
            <a:off x="2378104" y="5574675"/>
            <a:ext cx="1828800" cy="77372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Readable Review</a:t>
            </a:r>
          </a:p>
        </p:txBody>
      </p:sp>
      <p:sp>
        <p:nvSpPr>
          <p:cNvPr id="16" name="Rectangle 15"/>
          <p:cNvSpPr/>
          <p:nvPr/>
        </p:nvSpPr>
        <p:spPr>
          <a:xfrm>
            <a:off x="5377394" y="5565531"/>
            <a:ext cx="1828800" cy="77372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Element Extraction</a:t>
            </a:r>
          </a:p>
        </p:txBody>
      </p:sp>
      <p:sp>
        <p:nvSpPr>
          <p:cNvPr id="17" name="Rectangle 16"/>
          <p:cNvSpPr/>
          <p:nvPr/>
        </p:nvSpPr>
        <p:spPr>
          <a:xfrm>
            <a:off x="90662" y="2668407"/>
            <a:ext cx="1828800" cy="77372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Safety</a:t>
            </a:r>
          </a:p>
        </p:txBody>
      </p:sp>
      <p:sp>
        <p:nvSpPr>
          <p:cNvPr id="18" name="Rectangle 17"/>
          <p:cNvSpPr/>
          <p:nvPr/>
        </p:nvSpPr>
        <p:spPr>
          <a:xfrm>
            <a:off x="90662" y="4192407"/>
            <a:ext cx="1828800" cy="77372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 Partner Feedback</a:t>
            </a:r>
          </a:p>
        </p:txBody>
      </p:sp>
      <p:sp>
        <p:nvSpPr>
          <p:cNvPr id="19" name="Rectangle 18"/>
          <p:cNvSpPr/>
          <p:nvPr/>
        </p:nvSpPr>
        <p:spPr>
          <a:xfrm>
            <a:off x="7756444" y="2668407"/>
            <a:ext cx="1828800" cy="77372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Transformation Tools</a:t>
            </a:r>
          </a:p>
        </p:txBody>
      </p:sp>
      <p:sp>
        <p:nvSpPr>
          <p:cNvPr id="20" name="Rectangle 19"/>
          <p:cNvSpPr/>
          <p:nvPr/>
        </p:nvSpPr>
        <p:spPr>
          <a:xfrm>
            <a:off x="7756444" y="4192407"/>
            <a:ext cx="1828800" cy="77372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 Outbound XML Quality</a:t>
            </a:r>
          </a:p>
        </p:txBody>
      </p:sp>
      <p:sp>
        <p:nvSpPr>
          <p:cNvPr id="21" name="TextBox 20"/>
          <p:cNvSpPr txBox="1"/>
          <p:nvPr/>
        </p:nvSpPr>
        <p:spPr>
          <a:xfrm>
            <a:off x="2736919" y="3588669"/>
            <a:ext cx="1787156" cy="369332"/>
          </a:xfrm>
          <a:prstGeom prst="rect">
            <a:avLst/>
          </a:prstGeom>
          <a:noFill/>
        </p:spPr>
        <p:txBody>
          <a:bodyPr wrap="none" rtlCol="0">
            <a:spAutoFit/>
          </a:bodyPr>
          <a:lstStyle/>
          <a:p>
            <a:r>
              <a:rPr lang="en-US" b="1" dirty="0"/>
              <a:t>Diameter Health</a:t>
            </a:r>
          </a:p>
        </p:txBody>
      </p:sp>
      <p:sp>
        <p:nvSpPr>
          <p:cNvPr id="22" name="TextBox 21"/>
          <p:cNvSpPr txBox="1"/>
          <p:nvPr/>
        </p:nvSpPr>
        <p:spPr>
          <a:xfrm>
            <a:off x="5499361" y="3421615"/>
            <a:ext cx="2104550" cy="646331"/>
          </a:xfrm>
          <a:prstGeom prst="rect">
            <a:avLst/>
          </a:prstGeom>
          <a:noFill/>
        </p:spPr>
        <p:txBody>
          <a:bodyPr wrap="none" rtlCol="0">
            <a:spAutoFit/>
          </a:bodyPr>
          <a:lstStyle/>
          <a:p>
            <a:pPr algn="ctr"/>
            <a:r>
              <a:rPr lang="en-US" b="1" dirty="0"/>
              <a:t>Model Drive Health </a:t>
            </a:r>
            <a:br>
              <a:rPr lang="en-US" b="1" dirty="0"/>
            </a:br>
            <a:r>
              <a:rPr lang="en-US" b="1" dirty="0"/>
              <a:t>Tools (MDHT)*</a:t>
            </a:r>
          </a:p>
        </p:txBody>
      </p:sp>
      <p:sp>
        <p:nvSpPr>
          <p:cNvPr id="23" name="TextBox 22"/>
          <p:cNvSpPr txBox="1"/>
          <p:nvPr/>
        </p:nvSpPr>
        <p:spPr>
          <a:xfrm>
            <a:off x="7253835" y="5468292"/>
            <a:ext cx="800284" cy="369332"/>
          </a:xfrm>
          <a:prstGeom prst="rect">
            <a:avLst/>
          </a:prstGeom>
          <a:noFill/>
        </p:spPr>
        <p:txBody>
          <a:bodyPr wrap="none" rtlCol="0">
            <a:spAutoFit/>
          </a:bodyPr>
          <a:lstStyle/>
          <a:p>
            <a:pPr algn="ctr"/>
            <a:r>
              <a:rPr lang="en-US" b="1" dirty="0" err="1"/>
              <a:t>Altova</a:t>
            </a:r>
            <a:endParaRPr lang="en-US" b="1" dirty="0"/>
          </a:p>
        </p:txBody>
      </p:sp>
      <p:sp>
        <p:nvSpPr>
          <p:cNvPr id="24" name="Oval 23"/>
          <p:cNvSpPr/>
          <p:nvPr/>
        </p:nvSpPr>
        <p:spPr>
          <a:xfrm>
            <a:off x="4544286" y="1838999"/>
            <a:ext cx="1489583" cy="1489583"/>
          </a:xfrm>
          <a:prstGeom prst="ellipse">
            <a:avLst/>
          </a:prstGeom>
          <a:solidFill>
            <a:schemeClr val="bg2">
              <a:lumMod val="90000"/>
              <a:alpha val="7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28298" y="2244853"/>
            <a:ext cx="1333890" cy="646331"/>
          </a:xfrm>
          <a:prstGeom prst="rect">
            <a:avLst/>
          </a:prstGeom>
          <a:noFill/>
        </p:spPr>
        <p:txBody>
          <a:bodyPr wrap="none" rtlCol="0">
            <a:spAutoFit/>
          </a:bodyPr>
          <a:lstStyle/>
          <a:p>
            <a:pPr algn="ctr"/>
            <a:r>
              <a:rPr lang="en-US" b="1" dirty="0"/>
              <a:t>Schematron</a:t>
            </a:r>
            <a:br>
              <a:rPr lang="en-US" b="1" dirty="0"/>
            </a:br>
            <a:r>
              <a:rPr lang="en-US" b="1" dirty="0"/>
              <a:t>Tooling</a:t>
            </a:r>
          </a:p>
        </p:txBody>
      </p:sp>
      <p:sp>
        <p:nvSpPr>
          <p:cNvPr id="26" name="Oval 25"/>
          <p:cNvSpPr/>
          <p:nvPr/>
        </p:nvSpPr>
        <p:spPr>
          <a:xfrm>
            <a:off x="4224215" y="5239512"/>
            <a:ext cx="855130" cy="855130"/>
          </a:xfrm>
          <a:prstGeom prst="ellipse">
            <a:avLst/>
          </a:prstGeom>
          <a:solidFill>
            <a:schemeClr val="bg2">
              <a:lumMod val="90000"/>
              <a:alpha val="7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280921" y="5338895"/>
            <a:ext cx="724877" cy="646331"/>
          </a:xfrm>
          <a:prstGeom prst="rect">
            <a:avLst/>
          </a:prstGeom>
          <a:noFill/>
        </p:spPr>
        <p:txBody>
          <a:bodyPr wrap="none" rtlCol="0">
            <a:spAutoFit/>
          </a:bodyPr>
          <a:lstStyle/>
          <a:p>
            <a:pPr algn="ctr"/>
            <a:r>
              <a:rPr lang="en-US" b="1" dirty="0"/>
              <a:t>Style-</a:t>
            </a:r>
            <a:br>
              <a:rPr lang="en-US" b="1" dirty="0"/>
            </a:br>
            <a:r>
              <a:rPr lang="en-US" b="1" dirty="0"/>
              <a:t>sheet</a:t>
            </a:r>
          </a:p>
        </p:txBody>
      </p:sp>
      <p:sp>
        <p:nvSpPr>
          <p:cNvPr id="2" name="TextBox 1"/>
          <p:cNvSpPr txBox="1"/>
          <p:nvPr/>
        </p:nvSpPr>
        <p:spPr>
          <a:xfrm>
            <a:off x="8165209" y="5275496"/>
            <a:ext cx="3894226" cy="1169551"/>
          </a:xfrm>
          <a:prstGeom prst="rect">
            <a:avLst/>
          </a:prstGeom>
          <a:noFill/>
        </p:spPr>
        <p:txBody>
          <a:bodyPr wrap="square" rtlCol="0">
            <a:spAutoFit/>
          </a:bodyPr>
          <a:lstStyle/>
          <a:p>
            <a:r>
              <a:rPr lang="en-US" sz="1400" dirty="0">
                <a:solidFill>
                  <a:schemeClr val="tx1">
                    <a:lumMod val="50000"/>
                    <a:lumOff val="50000"/>
                  </a:schemeClr>
                </a:solidFill>
              </a:rPr>
              <a:t>* The MDHT CDA Full Life Cycle (Design, Create, Consume, and Validate) Open Source Project has been updated to support data extraction into spreadsheets to support data quality efforts at the VA.  The feature is available to anyone.</a:t>
            </a:r>
          </a:p>
        </p:txBody>
      </p:sp>
      <p:sp>
        <p:nvSpPr>
          <p:cNvPr id="28" name="Title 1"/>
          <p:cNvSpPr>
            <a:spLocks noGrp="1"/>
          </p:cNvSpPr>
          <p:nvPr>
            <p:ph type="title"/>
          </p:nvPr>
        </p:nvSpPr>
        <p:spPr>
          <a:xfrm>
            <a:off x="1249680" y="138821"/>
            <a:ext cx="10515600" cy="610153"/>
          </a:xfrm>
        </p:spPr>
        <p:txBody>
          <a:bodyPr/>
          <a:lstStyle/>
          <a:p>
            <a:r>
              <a:rPr lang="en-US" dirty="0">
                <a:solidFill>
                  <a:schemeClr val="bg1"/>
                </a:solidFill>
              </a:rPr>
              <a:t>C-CDA Data Quality Schematic</a:t>
            </a:r>
            <a:endParaRPr lang="en-US" b="1" dirty="0">
              <a:solidFill>
                <a:schemeClr val="bg1"/>
              </a:solidFill>
            </a:endParaRPr>
          </a:p>
        </p:txBody>
      </p:sp>
    </p:spTree>
    <p:extLst>
      <p:ext uri="{BB962C8B-B14F-4D97-AF65-F5344CB8AC3E}">
        <p14:creationId xmlns:p14="http://schemas.microsoft.com/office/powerpoint/2010/main" val="577635590"/>
      </p:ext>
    </p:extLst>
  </p:cSld>
  <p:clrMapOvr>
    <a:masterClrMapping/>
  </p:clrMapOvr>
</p:sld>
</file>

<file path=ppt/theme/theme1.xml><?xml version="1.0" encoding="utf-8"?>
<a:theme xmlns:a="http://schemas.openxmlformats.org/drawingml/2006/main" name="new VA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VA template" id="{97EC4593-A319-4D20-8C6D-10E2085DC2D1}" vid="{886CFA37-7A62-416D-B231-78602B001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3890</TotalTime>
  <Words>191</Words>
  <Application>Microsoft Office PowerPoint</Application>
  <PresentationFormat>Widescreen</PresentationFormat>
  <Paragraphs>50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new VA template</vt:lpstr>
      <vt:lpstr>C-CDA Data Quality Analysis Hierarchy</vt:lpstr>
      <vt:lpstr>C-CDA Dual Support for Computers and Humans</vt:lpstr>
      <vt:lpstr>C-CDA Data Quality Schematic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Lindsay Westervelt</dc:creator>
  <cp:lastModifiedBy>Chun Li</cp:lastModifiedBy>
  <cp:revision>143</cp:revision>
  <dcterms:created xsi:type="dcterms:W3CDTF">2017-11-17T17:44:41Z</dcterms:created>
  <dcterms:modified xsi:type="dcterms:W3CDTF">2018-04-05T19:35:07Z</dcterms:modified>
</cp:coreProperties>
</file>