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37"/>
  </p:notesMasterIdLst>
  <p:sldIdLst>
    <p:sldId id="256" r:id="rId2"/>
    <p:sldId id="257" r:id="rId3"/>
    <p:sldId id="300" r:id="rId4"/>
    <p:sldId id="274" r:id="rId5"/>
    <p:sldId id="305" r:id="rId6"/>
    <p:sldId id="301" r:id="rId7"/>
    <p:sldId id="259" r:id="rId8"/>
    <p:sldId id="280" r:id="rId9"/>
    <p:sldId id="281" r:id="rId10"/>
    <p:sldId id="282" r:id="rId11"/>
    <p:sldId id="283" r:id="rId12"/>
    <p:sldId id="284" r:id="rId13"/>
    <p:sldId id="261" r:id="rId14"/>
    <p:sldId id="262" r:id="rId15"/>
    <p:sldId id="263" r:id="rId16"/>
    <p:sldId id="285" r:id="rId17"/>
    <p:sldId id="286" r:id="rId18"/>
    <p:sldId id="264" r:id="rId19"/>
    <p:sldId id="288" r:id="rId20"/>
    <p:sldId id="289" r:id="rId21"/>
    <p:sldId id="290" r:id="rId22"/>
    <p:sldId id="291" r:id="rId23"/>
    <p:sldId id="292" r:id="rId24"/>
    <p:sldId id="293" r:id="rId25"/>
    <p:sldId id="294" r:id="rId26"/>
    <p:sldId id="295" r:id="rId27"/>
    <p:sldId id="296" r:id="rId28"/>
    <p:sldId id="269" r:id="rId29"/>
    <p:sldId id="307" r:id="rId30"/>
    <p:sldId id="308" r:id="rId31"/>
    <p:sldId id="309" r:id="rId32"/>
    <p:sldId id="310" r:id="rId33"/>
    <p:sldId id="311" r:id="rId34"/>
    <p:sldId id="271" r:id="rId35"/>
    <p:sldId id="30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p:cViewPr varScale="1">
        <p:scale>
          <a:sx n="78" d="100"/>
          <a:sy n="78" d="100"/>
        </p:scale>
        <p:origin x="157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D10917-E275-459F-B31A-4039A4CF1BB1}" type="datetimeFigureOut">
              <a:rPr lang="en-IN" smtClean="0"/>
              <a:t>02-04-2025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5D7C1-0729-41B7-8B39-9E6C309E795C}" type="slidenum">
              <a:rPr lang="en-IN" smtClean="0"/>
              <a:t>‹#›</a:t>
            </a:fld>
            <a:endParaRPr lang="en-IN"/>
          </a:p>
        </p:txBody>
      </p:sp>
    </p:spTree>
    <p:extLst>
      <p:ext uri="{BB962C8B-B14F-4D97-AF65-F5344CB8AC3E}">
        <p14:creationId xmlns:p14="http://schemas.microsoft.com/office/powerpoint/2010/main" val="2130309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15D7C1-0729-41B7-8B39-9E6C309E795C}" type="slidenum">
              <a:rPr lang="en-IN" smtClean="0"/>
              <a:t>13</a:t>
            </a:fld>
            <a:endParaRPr lang="en-IN"/>
          </a:p>
        </p:txBody>
      </p:sp>
    </p:spTree>
    <p:extLst>
      <p:ext uri="{BB962C8B-B14F-4D97-AF65-F5344CB8AC3E}">
        <p14:creationId xmlns:p14="http://schemas.microsoft.com/office/powerpoint/2010/main" val="1914595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1EFE34-636F-4B5C-A5E2-AB1F641B516D}"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19058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EFE34-636F-4B5C-A5E2-AB1F641B516D}"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793609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EFE34-636F-4B5C-A5E2-AB1F641B516D}"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56108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EFE34-636F-4B5C-A5E2-AB1F641B516D}"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9563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1EFE34-636F-4B5C-A5E2-AB1F641B516D}"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01775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1EFE34-636F-4B5C-A5E2-AB1F641B516D}"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58401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1EFE34-636F-4B5C-A5E2-AB1F641B516D}"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5900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1EFE34-636F-4B5C-A5E2-AB1F641B516D}"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348355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EFE34-636F-4B5C-A5E2-AB1F641B516D}"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265628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1EFE34-636F-4B5C-A5E2-AB1F641B516D}"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110563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1EFE34-636F-4B5C-A5E2-AB1F641B516D}"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8295CB-1460-43CA-9058-D338DFE598E3}" type="slidenum">
              <a:rPr lang="en-US" smtClean="0"/>
              <a:pPr/>
              <a:t>‹#›</a:t>
            </a:fld>
            <a:endParaRPr lang="en-US"/>
          </a:p>
        </p:txBody>
      </p:sp>
    </p:spTree>
    <p:extLst>
      <p:ext uri="{BB962C8B-B14F-4D97-AF65-F5344CB8AC3E}">
        <p14:creationId xmlns:p14="http://schemas.microsoft.com/office/powerpoint/2010/main" val="95188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EFE34-636F-4B5C-A5E2-AB1F641B516D}" type="datetimeFigureOut">
              <a:rPr lang="en-US" smtClean="0"/>
              <a:pPr/>
              <a:t>4/2/2025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8295CB-1460-43CA-9058-D338DFE598E3}" type="slidenum">
              <a:rPr lang="en-US" smtClean="0"/>
              <a:pPr/>
              <a:t>‹#›</a:t>
            </a:fld>
            <a:endParaRPr lang="en-US"/>
          </a:p>
        </p:txBody>
      </p:sp>
    </p:spTree>
    <p:extLst>
      <p:ext uri="{BB962C8B-B14F-4D97-AF65-F5344CB8AC3E}">
        <p14:creationId xmlns:p14="http://schemas.microsoft.com/office/powerpoint/2010/main" val="266390560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533400"/>
            <a:ext cx="8610600" cy="2286000"/>
          </a:xfrm>
        </p:spPr>
        <p:txBody>
          <a:bodyPr>
            <a:noAutofit/>
          </a:bodyPr>
          <a:lstStyle/>
          <a:p>
            <a:r>
              <a:rPr lang="en-US" sz="3000" b="1" dirty="0">
                <a:solidFill>
                  <a:schemeClr val="accent6">
                    <a:lumMod val="50000"/>
                  </a:schemeClr>
                </a:solidFill>
                <a:latin typeface="Arial Rounded MT Bold" panose="020F0704030504030204" pitchFamily="34" charset="0"/>
              </a:rPr>
              <a:t>Secure Blockchain-Based Cloud Storage Using Post-Quantum Cryptography and AES Encryption</a:t>
            </a:r>
          </a:p>
        </p:txBody>
      </p:sp>
      <p:sp>
        <p:nvSpPr>
          <p:cNvPr id="3" name="Subtitle 2"/>
          <p:cNvSpPr>
            <a:spLocks noGrp="1"/>
          </p:cNvSpPr>
          <p:nvPr>
            <p:ph type="subTitle" idx="1"/>
          </p:nvPr>
        </p:nvSpPr>
        <p:spPr>
          <a:xfrm>
            <a:off x="-1066800" y="2971800"/>
            <a:ext cx="11277600" cy="3505200"/>
          </a:xfrm>
        </p:spPr>
        <p:txBody>
          <a:bodyPr>
            <a:noAutofit/>
          </a:bodyPr>
          <a:lstStyle/>
          <a:p>
            <a:r>
              <a:rPr lang="en-IN" sz="2000" b="0" i="0" dirty="0">
                <a:solidFill>
                  <a:srgbClr val="222222"/>
                </a:solidFill>
                <a:effectLst/>
                <a:latin typeface="Times New Roman" panose="02020603050405020304" pitchFamily="18" charset="0"/>
                <a:cs typeface="Times New Roman" panose="02020603050405020304" pitchFamily="18" charset="0"/>
              </a:rPr>
              <a:t> RUTHRAN R                 (211421205145) </a:t>
            </a:r>
          </a:p>
          <a:p>
            <a:r>
              <a:rPr lang="en-IN" sz="2000" b="0" i="0" dirty="0">
                <a:solidFill>
                  <a:srgbClr val="222222"/>
                </a:solidFill>
                <a:effectLst/>
                <a:latin typeface="Times New Roman" panose="02020603050405020304" pitchFamily="18" charset="0"/>
                <a:cs typeface="Times New Roman" panose="02020603050405020304" pitchFamily="18" charset="0"/>
              </a:rPr>
              <a:t> SUPRATEEK S              (211421205168) </a:t>
            </a:r>
          </a:p>
          <a:p>
            <a:r>
              <a:rPr lang="en-IN" sz="2000" b="0" i="0" dirty="0">
                <a:solidFill>
                  <a:srgbClr val="222222"/>
                </a:solidFill>
                <a:effectLst/>
                <a:latin typeface="Times New Roman" panose="02020603050405020304" pitchFamily="18" charset="0"/>
                <a:cs typeface="Times New Roman" panose="02020603050405020304" pitchFamily="18" charset="0"/>
              </a:rPr>
              <a:t>SABARINATHAN V      (211421205312)</a:t>
            </a:r>
          </a:p>
          <a:p>
            <a:endParaRPr lang="en-IN" sz="2000" dirty="0">
              <a:solidFill>
                <a:srgbClr val="222222"/>
              </a:solidFill>
              <a:latin typeface="Times New Roman" panose="02020603050405020304" pitchFamily="18" charset="0"/>
              <a:cs typeface="Times New Roman" panose="02020603050405020304" pitchFamily="18" charset="0"/>
            </a:endParaRPr>
          </a:p>
          <a:p>
            <a:r>
              <a:rPr lang="en-IN" sz="2000" dirty="0">
                <a:solidFill>
                  <a:srgbClr val="222222"/>
                </a:solidFill>
                <a:latin typeface="Times New Roman" panose="02020603050405020304" pitchFamily="18" charset="0"/>
                <a:cs typeface="Times New Roman" panose="02020603050405020304" pitchFamily="18" charset="0"/>
              </a:rPr>
              <a:t> Guide Name: </a:t>
            </a:r>
            <a:r>
              <a:rPr lang="en-IN" sz="2000" dirty="0" err="1">
                <a:solidFill>
                  <a:srgbClr val="222222"/>
                </a:solidFill>
                <a:latin typeface="Times New Roman" panose="02020603050405020304" pitchFamily="18" charset="0"/>
                <a:cs typeface="Times New Roman" panose="02020603050405020304" pitchFamily="18" charset="0"/>
              </a:rPr>
              <a:t>Dr.</a:t>
            </a:r>
            <a:r>
              <a:rPr lang="en-IN" sz="2000" dirty="0">
                <a:solidFill>
                  <a:srgbClr val="222222"/>
                </a:solidFill>
                <a:latin typeface="Times New Roman" panose="02020603050405020304" pitchFamily="18" charset="0"/>
                <a:cs typeface="Times New Roman" panose="02020603050405020304" pitchFamily="18" charset="0"/>
              </a:rPr>
              <a:t> K.RAMADEVI</a:t>
            </a:r>
          </a:p>
          <a:p>
            <a:r>
              <a:rPr lang="en-IN" sz="2000" dirty="0">
                <a:solidFill>
                  <a:srgbClr val="222222"/>
                </a:solidFill>
                <a:latin typeface="Times New Roman" panose="02020603050405020304" pitchFamily="18" charset="0"/>
                <a:cs typeface="Times New Roman" panose="02020603050405020304" pitchFamily="18" charset="0"/>
              </a:rPr>
              <a:t>  Professor</a:t>
            </a:r>
            <a:endParaRPr lang="en-US" sz="20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D612-1097-6B6A-B939-2EB215DA7C3E}"/>
              </a:ext>
            </a:extLst>
          </p:cNvPr>
          <p:cNvSpPr>
            <a:spLocks noGrp="1"/>
          </p:cNvSpPr>
          <p:nvPr>
            <p:ph type="title"/>
          </p:nvPr>
        </p:nvSpPr>
        <p:spPr>
          <a:xfrm>
            <a:off x="1295400" y="685800"/>
            <a:ext cx="6934200" cy="381000"/>
          </a:xfrm>
        </p:spPr>
        <p:txBody>
          <a:bodyPr>
            <a:noAutofit/>
          </a:bodyPr>
          <a:lstStyle/>
          <a:p>
            <a:pPr algn="ctr"/>
            <a:r>
              <a:rPr lang="en-US" sz="2300" b="1" dirty="0">
                <a:latin typeface="Times New Roman" panose="02020603050405020304" pitchFamily="18" charset="0"/>
                <a:cs typeface="Times New Roman" panose="02020603050405020304" pitchFamily="18" charset="0"/>
              </a:rPr>
              <a:t>3.Load Balancer for Performance &amp; Scalability</a:t>
            </a:r>
            <a:br>
              <a:rPr lang="en-IN" sz="2300" b="1" dirty="0">
                <a:latin typeface="+mn-lt"/>
              </a:rPr>
            </a:br>
            <a:endParaRPr lang="en-IN" sz="2300" b="1" dirty="0">
              <a:latin typeface="+mn-lt"/>
            </a:endParaRPr>
          </a:p>
        </p:txBody>
      </p:sp>
      <p:sp>
        <p:nvSpPr>
          <p:cNvPr id="4" name="Rectangle 1">
            <a:extLst>
              <a:ext uri="{FF2B5EF4-FFF2-40B4-BE49-F238E27FC236}">
                <a16:creationId xmlns:a16="http://schemas.microsoft.com/office/drawing/2014/main" id="{49B0CA1A-28E9-9673-8449-64A95E477DEF}"/>
              </a:ext>
            </a:extLst>
          </p:cNvPr>
          <p:cNvSpPr>
            <a:spLocks noGrp="1" noChangeArrowheads="1"/>
          </p:cNvSpPr>
          <p:nvPr>
            <p:ph idx="1"/>
          </p:nvPr>
        </p:nvSpPr>
        <p:spPr bwMode="auto">
          <a:xfrm>
            <a:off x="495300" y="1166842"/>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optimize system performance, a load balancer is integrated to distribute network traffic across multiple servers. This ensures fast access, minimal downtime, and system reliability by preventing any single server from becoming overloaded. By evenly distributing user requests, the load balancer enhances system scalability, allowing the platform to efficiently handle an increasing number of users without performance degradation. This approach ensures that file uploads</a:t>
            </a:r>
            <a:r>
              <a:rPr lang="en-US" altLang="en-US" sz="1800" dirty="0">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blockchain transactions remain fast and uninterrupted .With the combination of load balancing, encryption, and blockchain storage, the system provides a robust, secure, and scalable cloud storage solution that guarantees data confidentiality, integrity, and availability, while protecting against cyber threats and unauthorized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80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F8A5-5A84-99B8-659C-2EBFF8C71877}"/>
              </a:ext>
            </a:extLst>
          </p:cNvPr>
          <p:cNvSpPr>
            <a:spLocks noGrp="1"/>
          </p:cNvSpPr>
          <p:nvPr>
            <p:ph type="title"/>
          </p:nvPr>
        </p:nvSpPr>
        <p:spPr>
          <a:xfrm>
            <a:off x="685800" y="76200"/>
            <a:ext cx="7772400" cy="823118"/>
          </a:xfrm>
        </p:spPr>
        <p:txBody>
          <a:bodyPr>
            <a:noAutofit/>
          </a:bodyPr>
          <a:lstStyle/>
          <a:p>
            <a:pPr algn="ctr"/>
            <a:r>
              <a:rPr lang="en-US" sz="2300" b="1" dirty="0">
                <a:latin typeface="Times New Roman" panose="02020603050405020304" pitchFamily="18" charset="0"/>
                <a:cs typeface="Times New Roman" panose="02020603050405020304" pitchFamily="18" charset="0"/>
              </a:rPr>
              <a:t>4.Encrypted File Storage in Blockchain</a:t>
            </a:r>
            <a:br>
              <a:rPr lang="en-US" sz="2300" b="1" dirty="0">
                <a:solidFill>
                  <a:srgbClr val="FF0000"/>
                </a:solidFill>
                <a:latin typeface="+mn-lt"/>
              </a:rPr>
            </a:br>
            <a:endParaRPr lang="en-IN" sz="2300" b="1" dirty="0">
              <a:solidFill>
                <a:srgbClr val="FF0000"/>
              </a:solidFill>
              <a:latin typeface="+mn-lt"/>
            </a:endParaRPr>
          </a:p>
        </p:txBody>
      </p:sp>
      <p:sp>
        <p:nvSpPr>
          <p:cNvPr id="3" name="Content Placeholder 2">
            <a:extLst>
              <a:ext uri="{FF2B5EF4-FFF2-40B4-BE49-F238E27FC236}">
                <a16:creationId xmlns:a16="http://schemas.microsoft.com/office/drawing/2014/main" id="{0BD11581-03F0-D5E1-FE31-92B4B8D8931F}"/>
              </a:ext>
            </a:extLst>
          </p:cNvPr>
          <p:cNvSpPr>
            <a:spLocks noGrp="1"/>
          </p:cNvSpPr>
          <p:nvPr>
            <p:ph idx="1"/>
          </p:nvPr>
        </p:nvSpPr>
        <p:spPr>
          <a:xfrm>
            <a:off x="457200" y="899318"/>
            <a:ext cx="8229600" cy="5059363"/>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To ensure secure and tamper-proof file storage, all files are encrypted before being uploaded to the cloud. This encryption process ensures that even if unauthorized users access the storage, they cannot read the files without the correct decryption key.</a:t>
            </a:r>
          </a:p>
          <a:p>
            <a:pPr algn="just">
              <a:lnSpc>
                <a:spcPct val="150000"/>
              </a:lnSpc>
            </a:pPr>
            <a:r>
              <a:rPr lang="en-US" sz="1800" dirty="0">
                <a:latin typeface="Times New Roman" panose="02020603050405020304" pitchFamily="18" charset="0"/>
                <a:cs typeface="Times New Roman" panose="02020603050405020304" pitchFamily="18" charset="0"/>
              </a:rPr>
              <a:t>Unlike traditional storage systems, where both files and metadata are stored in a central database, our solution stores only metadata (hash values and timestamps) on the blockchain. The hash value acts as a unique fingerprint of the file, making any unauthorized changes immediately detectable. The timestamp ensures that every file transaction is recorded and verifiable.</a:t>
            </a:r>
          </a:p>
          <a:p>
            <a:pPr algn="just">
              <a:lnSpc>
                <a:spcPct val="150000"/>
              </a:lnSpc>
            </a:pPr>
            <a:r>
              <a:rPr lang="en-US" sz="1800" dirty="0">
                <a:latin typeface="Times New Roman" panose="02020603050405020304" pitchFamily="18" charset="0"/>
                <a:cs typeface="Times New Roman" panose="02020603050405020304" pitchFamily="18" charset="0"/>
              </a:rPr>
              <a:t>By leveraging blockchain technology, the system guarantees data integrity and transparency, preventing unauthorized modifications or deletions. Since blockchain is decentralized, no single entity can alter stored metadata, making the system highly secure and resistant to data tampering.</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16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F21B-A9C9-A5BA-DB6D-82163DC2DE44}"/>
              </a:ext>
            </a:extLst>
          </p:cNvPr>
          <p:cNvSpPr>
            <a:spLocks noGrp="1"/>
          </p:cNvSpPr>
          <p:nvPr>
            <p:ph type="title"/>
          </p:nvPr>
        </p:nvSpPr>
        <p:spPr>
          <a:xfrm>
            <a:off x="914400" y="381000"/>
            <a:ext cx="7772400" cy="429768"/>
          </a:xfrm>
        </p:spPr>
        <p:txBody>
          <a:bodyPr>
            <a:noAutofit/>
          </a:bodyPr>
          <a:lstStyle/>
          <a:p>
            <a:pPr algn="ctr"/>
            <a:r>
              <a:rPr lang="en-US" sz="2300" b="1" dirty="0">
                <a:latin typeface="Times New Roman" panose="02020603050405020304" pitchFamily="18" charset="0"/>
                <a:cs typeface="Times New Roman" panose="02020603050405020304" pitchFamily="18" charset="0"/>
              </a:rPr>
              <a:t>5.User-Friendly Interface for Secure Cloud Storage</a:t>
            </a:r>
            <a:br>
              <a:rPr lang="en-US" sz="2300" b="1" dirty="0">
                <a:latin typeface="+mn-lt"/>
              </a:rPr>
            </a:br>
            <a:endParaRPr lang="en-IN" sz="2300" b="1" dirty="0">
              <a:latin typeface="+mn-lt"/>
            </a:endParaRPr>
          </a:p>
        </p:txBody>
      </p:sp>
      <p:sp>
        <p:nvSpPr>
          <p:cNvPr id="3" name="Content Placeholder 2">
            <a:extLst>
              <a:ext uri="{FF2B5EF4-FFF2-40B4-BE49-F238E27FC236}">
                <a16:creationId xmlns:a16="http://schemas.microsoft.com/office/drawing/2014/main" id="{7394AD3E-0076-E88C-6261-6A9EE7CE3919}"/>
              </a:ext>
            </a:extLst>
          </p:cNvPr>
          <p:cNvSpPr>
            <a:spLocks noGrp="1"/>
          </p:cNvSpPr>
          <p:nvPr>
            <p:ph idx="1"/>
          </p:nvPr>
        </p:nvSpPr>
        <p:spPr>
          <a:xfrm>
            <a:off x="457200" y="1143000"/>
            <a:ext cx="8229600" cy="4983163"/>
          </a:xfrm>
        </p:spPr>
        <p:txBody>
          <a:bodyPr>
            <a:normAutofit fontScale="700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To enhance usability, the system includes a user-friendly interface that simplifies secure file management. The interface is designed with an intuitive dashboard, allowing users to easily upload and manage encrypted files. It also provides a seamless password manager, enabling users to securely store and retrieve credentials without complexity.</a:t>
            </a:r>
          </a:p>
          <a:p>
            <a:pPr algn="just">
              <a:lnSpc>
                <a:spcPct val="170000"/>
              </a:lnSpc>
            </a:pPr>
            <a:r>
              <a:rPr lang="en-US" dirty="0">
                <a:latin typeface="Times New Roman" panose="02020603050405020304" pitchFamily="18" charset="0"/>
                <a:cs typeface="Times New Roman" panose="02020603050405020304" pitchFamily="18" charset="0"/>
              </a:rPr>
              <a:t>The frontend is built using Flask, ensuring a lightweight and responsive design for smooth interaction. Users can also monitor file integrity and transaction history, ensuring transparency and security.</a:t>
            </a:r>
          </a:p>
          <a:p>
            <a:pPr algn="just">
              <a:lnSpc>
                <a:spcPct val="170000"/>
              </a:lnSpc>
            </a:pPr>
            <a:r>
              <a:rPr lang="en-US" dirty="0">
                <a:latin typeface="Times New Roman" panose="02020603050405020304" pitchFamily="18" charset="0"/>
                <a:cs typeface="Times New Roman" panose="02020603050405020304" pitchFamily="18" charset="0"/>
              </a:rPr>
              <a:t>By integrating the system ensures security without sacrificing ease of use, making encrypted blockchain-based storage accessible to all users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45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9429750" cy="1006473"/>
          </a:xfrm>
        </p:spPr>
        <p:txBody>
          <a:bodyPr>
            <a:normAutofit/>
          </a:bodyPr>
          <a:lstStyle/>
          <a:p>
            <a:r>
              <a:rPr lang="en-US" sz="2800" dirty="0">
                <a:latin typeface="Times New Roman" panose="02020603050405020304" pitchFamily="18" charset="0"/>
                <a:cs typeface="Times New Roman" panose="02020603050405020304" pitchFamily="18" charset="0"/>
              </a:rPr>
              <a:t>Software &amp; hardware Requirements</a:t>
            </a:r>
          </a:p>
        </p:txBody>
      </p:sp>
      <p:sp>
        <p:nvSpPr>
          <p:cNvPr id="3" name="Content Placeholder 2"/>
          <p:cNvSpPr>
            <a:spLocks noGrp="1"/>
          </p:cNvSpPr>
          <p:nvPr>
            <p:ph idx="1"/>
          </p:nvPr>
        </p:nvSpPr>
        <p:spPr>
          <a:xfrm>
            <a:off x="533400" y="1371599"/>
            <a:ext cx="8458200" cy="5257801"/>
          </a:xfrm>
        </p:spPr>
        <p:txBody>
          <a:bodyPr>
            <a:normAutofit fontScale="25000" lnSpcReduction="20000"/>
          </a:bodyPr>
          <a:lstStyle/>
          <a:p>
            <a:pPr marL="0" indent="0">
              <a:buNone/>
            </a:pPr>
            <a:r>
              <a:rPr lang="en-US" sz="7200" b="1" dirty="0">
                <a:latin typeface="Times New Roman" panose="02020603050405020304" pitchFamily="18" charset="0"/>
                <a:cs typeface="Times New Roman" panose="02020603050405020304" pitchFamily="18" charset="0"/>
              </a:rPr>
              <a:t>Hardware Requirements:</a:t>
            </a:r>
          </a:p>
          <a:p>
            <a:pPr marL="0" indent="0">
              <a:buNone/>
            </a:pPr>
            <a:r>
              <a:rPr lang="en-US" sz="7200" dirty="0">
                <a:latin typeface="Times New Roman" panose="02020603050405020304" pitchFamily="18" charset="0"/>
                <a:cs typeface="Times New Roman" panose="02020603050405020304" pitchFamily="18" charset="0"/>
              </a:rPr>
              <a:t>	      1 .Processor: Dual-core CPU (Intel i5 or AMD equivalent)</a:t>
            </a:r>
          </a:p>
          <a:p>
            <a:pPr marL="0" indent="0">
              <a:buNone/>
            </a:pPr>
            <a:r>
              <a:rPr lang="en-US" sz="7200" dirty="0">
                <a:latin typeface="Times New Roman" panose="02020603050405020304" pitchFamily="18" charset="0"/>
                <a:cs typeface="Times New Roman" panose="02020603050405020304" pitchFamily="18" charset="0"/>
              </a:rPr>
              <a:t>                      2.RAM: 4GB or higher</a:t>
            </a:r>
          </a:p>
          <a:p>
            <a:pPr marL="0" indent="0">
              <a:buNone/>
            </a:pPr>
            <a:r>
              <a:rPr lang="en-US" sz="7200" dirty="0">
                <a:latin typeface="Times New Roman" panose="02020603050405020304" pitchFamily="18" charset="0"/>
                <a:cs typeface="Times New Roman" panose="02020603050405020304" pitchFamily="18" charset="0"/>
              </a:rPr>
              <a:t>                      3.Storage: 100GB+ HDD/SSD</a:t>
            </a:r>
          </a:p>
          <a:p>
            <a:pPr marL="0" indent="0">
              <a:buNone/>
            </a:pPr>
            <a:r>
              <a:rPr lang="en-US" sz="7200" dirty="0">
                <a:latin typeface="Times New Roman" panose="02020603050405020304" pitchFamily="18" charset="0"/>
                <a:cs typeface="Times New Roman" panose="02020603050405020304" pitchFamily="18" charset="0"/>
              </a:rPr>
              <a:t>                      4.Internet: Stable broadband connection (10 Mbps or higher)</a:t>
            </a:r>
          </a:p>
          <a:p>
            <a:pPr marL="0" indent="0">
              <a:buNone/>
            </a:pPr>
            <a:r>
              <a:rPr lang="en-US" sz="7200" dirty="0">
                <a:latin typeface="Times New Roman" panose="02020603050405020304" pitchFamily="18" charset="0"/>
                <a:cs typeface="Times New Roman" panose="02020603050405020304" pitchFamily="18" charset="0"/>
              </a:rPr>
              <a:t>                      5.GPU (Optional): NVIDIA/AMD GPU for cryptographic acceleration.</a:t>
            </a:r>
          </a:p>
          <a:p>
            <a:pPr marL="0" indent="0">
              <a:buNone/>
            </a:pPr>
            <a:r>
              <a:rPr lang="en-US" sz="7200" b="1" dirty="0">
                <a:latin typeface="Times New Roman" panose="02020603050405020304" pitchFamily="18" charset="0"/>
                <a:cs typeface="Times New Roman" panose="02020603050405020304" pitchFamily="18" charset="0"/>
              </a:rPr>
              <a:t>Software Requirements:</a:t>
            </a:r>
          </a:p>
          <a:p>
            <a:pPr marL="0" indent="0">
              <a:buNone/>
            </a:pPr>
            <a:r>
              <a:rPr lang="en-US" sz="7200" dirty="0">
                <a:latin typeface="Times New Roman" panose="02020603050405020304" pitchFamily="18" charset="0"/>
                <a:cs typeface="Times New Roman" panose="02020603050405020304" pitchFamily="18" charset="0"/>
              </a:rPr>
              <a:t>	     1.Operating System: Windows, Linux (Ubuntu), or macOS</a:t>
            </a:r>
          </a:p>
          <a:p>
            <a:pPr marL="0" indent="0">
              <a:buNone/>
            </a:pPr>
            <a:r>
              <a:rPr lang="en-US" sz="7200" dirty="0">
                <a:latin typeface="Times New Roman" panose="02020603050405020304" pitchFamily="18" charset="0"/>
                <a:cs typeface="Times New Roman" panose="02020603050405020304" pitchFamily="18" charset="0"/>
              </a:rPr>
              <a:t>	      2.Cloud Storage Platforms: IPFS, Amazon S3, or Google Cloud Storage</a:t>
            </a:r>
          </a:p>
          <a:p>
            <a:pPr marL="0" indent="0">
              <a:buNone/>
            </a:pPr>
            <a:r>
              <a:rPr lang="en-US" sz="7200" dirty="0">
                <a:latin typeface="Times New Roman" panose="02020603050405020304" pitchFamily="18" charset="0"/>
                <a:cs typeface="Times New Roman" panose="02020603050405020304" pitchFamily="18" charset="0"/>
              </a:rPr>
              <a:t>	      3.Programming Languages: Python, JavaScript.</a:t>
            </a:r>
          </a:p>
          <a:p>
            <a:pPr marL="0" indent="0">
              <a:buNone/>
            </a:pPr>
            <a:r>
              <a:rPr lang="en-US" sz="7200" dirty="0">
                <a:latin typeface="Times New Roman" panose="02020603050405020304" pitchFamily="18" charset="0"/>
                <a:cs typeface="Times New Roman" panose="02020603050405020304" pitchFamily="18" charset="0"/>
              </a:rPr>
              <a:t>	       4.Database: MongoDB, PostgreSQL, or Firebase</a:t>
            </a:r>
          </a:p>
          <a:p>
            <a:pPr marL="0" indent="0">
              <a:buNone/>
            </a:pPr>
            <a:r>
              <a:rPr lang="en-US" sz="7200" dirty="0">
                <a:latin typeface="Times New Roman" panose="02020603050405020304" pitchFamily="18" charset="0"/>
                <a:cs typeface="Times New Roman" panose="02020603050405020304" pitchFamily="18" charset="0"/>
              </a:rPr>
              <a:t>	      5.Security Tools: AES-256 encryption, Post-Quantum Cryptography (	   Development Tools: Visual Studio Code, PyCharm, Remix IDE</a:t>
            </a:r>
          </a:p>
          <a:p>
            <a:pPr marL="0" indent="0">
              <a:buNone/>
            </a:pPr>
            <a:r>
              <a:rPr lang="en-US" sz="7200" dirty="0">
                <a:latin typeface="Times New Roman" panose="02020603050405020304" pitchFamily="18" charset="0"/>
                <a:cs typeface="Times New Roman" panose="02020603050405020304" pitchFamily="18" charset="0"/>
              </a:rPr>
              <a:t>	       6.Version Control: Git, GitHub, or GitLab.</a:t>
            </a:r>
          </a:p>
          <a:p>
            <a:endParaRPr lang="en-US"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244474"/>
          </a:xfrm>
        </p:spPr>
        <p:txBody>
          <a:bodyPr>
            <a:normAutofit fontScale="90000"/>
          </a:bodyPr>
          <a:lstStyle/>
          <a:p>
            <a:pPr algn="ctr"/>
            <a:r>
              <a:rPr lang="en-US" dirty="0"/>
              <a:t>Architecture diagram</a:t>
            </a:r>
          </a:p>
        </p:txBody>
      </p:sp>
      <p:pic>
        <p:nvPicPr>
          <p:cNvPr id="5" name="Content Placeholder 4">
            <a:extLst>
              <a:ext uri="{FF2B5EF4-FFF2-40B4-BE49-F238E27FC236}">
                <a16:creationId xmlns:a16="http://schemas.microsoft.com/office/drawing/2014/main" id="{D8BE1FD3-56B4-8E09-CC2D-A6773B1EF8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14" y="838201"/>
            <a:ext cx="8671586" cy="56546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rmAutofit fontScale="90000"/>
          </a:bodyPr>
          <a:lstStyle/>
          <a:p>
            <a:r>
              <a:rPr lang="en-IN" sz="2300" b="1" dirty="0">
                <a:solidFill>
                  <a:schemeClr val="accent2"/>
                </a:solidFill>
                <a:latin typeface="Times New Roman" panose="02020603050405020304" pitchFamily="18" charset="0"/>
                <a:cs typeface="Times New Roman" panose="02020603050405020304" pitchFamily="18" charset="0"/>
              </a:rPr>
              <a:t>Algorithm/Methodology:</a:t>
            </a:r>
            <a:br>
              <a:rPr lang="en-IN" sz="2300" dirty="0">
                <a:solidFill>
                  <a:srgbClr val="FF0000"/>
                </a:solidFill>
                <a:latin typeface="Times New Roman" panose="02020603050405020304" pitchFamily="18" charset="0"/>
                <a:cs typeface="Times New Roman" panose="02020603050405020304" pitchFamily="18" charset="0"/>
              </a:rPr>
            </a:br>
            <a:r>
              <a:rPr lang="en-IN" sz="2300" dirty="0">
                <a:solidFill>
                  <a:srgbClr val="FF0000"/>
                </a:solidFill>
                <a:latin typeface="Times New Roman" panose="02020603050405020304" pitchFamily="18" charset="0"/>
                <a:cs typeface="Times New Roman" panose="02020603050405020304" pitchFamily="18" charset="0"/>
              </a:rPr>
              <a:t>			</a:t>
            </a:r>
            <a:br>
              <a:rPr lang="en-IN" sz="2300" dirty="0">
                <a:solidFill>
                  <a:srgbClr val="FF0000"/>
                </a:solidFill>
                <a:latin typeface="Times New Roman" panose="02020603050405020304" pitchFamily="18" charset="0"/>
                <a:cs typeface="Times New Roman" panose="02020603050405020304" pitchFamily="18" charset="0"/>
              </a:rPr>
            </a:br>
            <a:r>
              <a:rPr lang="en-IN" sz="2300" dirty="0">
                <a:solidFill>
                  <a:srgbClr val="FF0000"/>
                </a:solidFill>
                <a:latin typeface="Times New Roman" panose="02020603050405020304" pitchFamily="18" charset="0"/>
                <a:cs typeface="Times New Roman" panose="02020603050405020304" pitchFamily="18" charset="0"/>
              </a:rPr>
              <a:t>		</a:t>
            </a:r>
            <a:r>
              <a:rPr lang="en-IN" sz="2300" dirty="0">
                <a:latin typeface="Times New Roman" panose="02020603050405020304" pitchFamily="18" charset="0"/>
                <a:cs typeface="Times New Roman" panose="02020603050405020304" pitchFamily="18" charset="0"/>
              </a:rPr>
              <a:t>	1.</a:t>
            </a:r>
            <a:r>
              <a:rPr lang="en-IN" sz="2300" b="1" dirty="0">
                <a:latin typeface="Times New Roman" panose="02020603050405020304" pitchFamily="18" charset="0"/>
                <a:cs typeface="Times New Roman" panose="02020603050405020304" pitchFamily="18" charset="0"/>
              </a:rPr>
              <a:t>AES-256 Encryption</a:t>
            </a:r>
            <a:br>
              <a:rPr lang="en-IN" sz="2300" dirty="0">
                <a:solidFill>
                  <a:schemeClr val="accent2"/>
                </a:solidFill>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534400" cy="5105400"/>
          </a:xfrm>
        </p:spPr>
        <p:txBody>
          <a:bodyPr>
            <a:normAutofit fontScale="85000" lnSpcReduction="10000"/>
          </a:bodyPr>
          <a:lstStyle/>
          <a:p>
            <a:pPr marL="0" indent="0" algn="just">
              <a:lnSpc>
                <a:spcPct val="160000"/>
              </a:lnSpc>
              <a:buNone/>
            </a:pPr>
            <a:r>
              <a:rPr lang="en-US" dirty="0">
                <a:latin typeface="Times New Roman" panose="02020603050405020304" pitchFamily="18" charset="0"/>
                <a:cs typeface="Times New Roman" panose="02020603050405020304" pitchFamily="18" charset="0"/>
              </a:rPr>
              <a:t>AES-256 (Advanced Encryption Standard) is a symmetric encryption algorithm used to secure files before uploading them to the cloud. It encrypts data using a 256-bit key, making it highly resistant to brute-force attacks. The same key is required for both encryption and decryption, ensuring that only authorized users can access stored files. By using AES-256, the system ensures confidentiality, preventing unauthorized access to user data. This encryption is widely used in government, financial, and cloud security applications due to its high level of security and efficiency.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E30F-A187-2921-6055-A8EE104BBF59}"/>
              </a:ext>
            </a:extLst>
          </p:cNvPr>
          <p:cNvSpPr>
            <a:spLocks noGrp="1"/>
          </p:cNvSpPr>
          <p:nvPr>
            <p:ph type="title"/>
          </p:nvPr>
        </p:nvSpPr>
        <p:spPr>
          <a:xfrm>
            <a:off x="457200" y="228600"/>
            <a:ext cx="8686800" cy="654294"/>
          </a:xfrm>
        </p:spPr>
        <p:txBody>
          <a:bodyPr>
            <a:noAutofit/>
          </a:bodyPr>
          <a:lstStyle/>
          <a:p>
            <a:r>
              <a:rPr lang="en-IN" sz="2300" b="1" dirty="0">
                <a:latin typeface="Times New Roman" panose="02020603050405020304" pitchFamily="18" charset="0"/>
                <a:cs typeface="Times New Roman" panose="02020603050405020304" pitchFamily="18" charset="0"/>
              </a:rPr>
              <a:t>2.Post-Quantum Cryptography Algorithm</a:t>
            </a:r>
          </a:p>
        </p:txBody>
      </p:sp>
      <p:sp>
        <p:nvSpPr>
          <p:cNvPr id="4" name="Rectangle 1">
            <a:extLst>
              <a:ext uri="{FF2B5EF4-FFF2-40B4-BE49-F238E27FC236}">
                <a16:creationId xmlns:a16="http://schemas.microsoft.com/office/drawing/2014/main" id="{D0A7893E-2FF1-8D15-58F8-5D12C94E8982}"/>
              </a:ext>
            </a:extLst>
          </p:cNvPr>
          <p:cNvSpPr>
            <a:spLocks noGrp="1" noChangeArrowheads="1"/>
          </p:cNvSpPr>
          <p:nvPr>
            <p:ph idx="1"/>
          </p:nvPr>
        </p:nvSpPr>
        <p:spPr bwMode="auto">
          <a:xfrm>
            <a:off x="457200" y="1450790"/>
            <a:ext cx="84582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Post-Quantum Cryptography (PQC) is used to protect encrypted data from future quantum computer attacks, which could break traditional encryption methods. Our system integrates quantum-resistant encryption techniques to ensure long-term data security.</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of the key techniques is Lattice-Based Cryptography, which relies on solving complex mathematical problems that even quantum computers cannot easily break. This ensures that files remain protected even as computing power advances.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post-quantum encryption, our project provides future-proof security for cloud storage, ensuring data integrity, confidentiality, and protection against cyber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283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7771-7FE2-D416-DB89-D2E7BFF49577}"/>
              </a:ext>
            </a:extLst>
          </p:cNvPr>
          <p:cNvSpPr>
            <a:spLocks noGrp="1"/>
          </p:cNvSpPr>
          <p:nvPr>
            <p:ph type="title"/>
          </p:nvPr>
        </p:nvSpPr>
        <p:spPr>
          <a:xfrm>
            <a:off x="457200" y="457200"/>
            <a:ext cx="8001000" cy="685800"/>
          </a:xfrm>
        </p:spPr>
        <p:txBody>
          <a:bodyPr>
            <a:normAutofit/>
          </a:bodyPr>
          <a:lstStyle/>
          <a:p>
            <a:r>
              <a:rPr lang="en-IN" sz="2300" b="1" dirty="0">
                <a:latin typeface="Times New Roman" panose="02020603050405020304" pitchFamily="18" charset="0"/>
                <a:cs typeface="Times New Roman" panose="02020603050405020304" pitchFamily="18" charset="0"/>
              </a:rPr>
              <a:t>3.Public-Private Key Cryptography</a:t>
            </a:r>
          </a:p>
        </p:txBody>
      </p:sp>
      <p:sp>
        <p:nvSpPr>
          <p:cNvPr id="3" name="Content Placeholder 2">
            <a:extLst>
              <a:ext uri="{FF2B5EF4-FFF2-40B4-BE49-F238E27FC236}">
                <a16:creationId xmlns:a16="http://schemas.microsoft.com/office/drawing/2014/main" id="{392FC734-3D6D-ECEF-E16A-D494C508E963}"/>
              </a:ext>
            </a:extLst>
          </p:cNvPr>
          <p:cNvSpPr>
            <a:spLocks noGrp="1"/>
          </p:cNvSpPr>
          <p:nvPr>
            <p:ph idx="1"/>
          </p:nvPr>
        </p:nvSpPr>
        <p:spPr>
          <a:xfrm>
            <a:off x="457200" y="1295400"/>
            <a:ext cx="8229600" cy="5410200"/>
          </a:xfrm>
        </p:spPr>
        <p:txBody>
          <a:bodyPr>
            <a:normAutofit fontScale="77500" lnSpcReduction="20000"/>
          </a:bodyPr>
          <a:lstStyle/>
          <a:p>
            <a:pPr marL="0" indent="0" algn="just">
              <a:lnSpc>
                <a:spcPct val="170000"/>
              </a:lnSpc>
              <a:buNone/>
            </a:pPr>
            <a:r>
              <a:rPr lang="en-US" dirty="0">
                <a:latin typeface="Times New Roman" panose="02020603050405020304" pitchFamily="18" charset="0"/>
                <a:cs typeface="Times New Roman" panose="02020603050405020304" pitchFamily="18" charset="0"/>
              </a:rPr>
              <a:t>Public-private key cryptography, also known as asymmetric encryption, ensures secure file exchange between users. In this system, each user has a public key (used for encryption) and a private key (used for decryption). When a file is uploaded, it is encrypted using the recipient’s public key, and only their private key can decrypt it. This prevents unauthorized access and ensures secure communication. Unlike symmetric encryption, where the same key is used for both encryption and decryption, public-private key cryptography eliminates the risk of key exposure, making it ideal for secure file sharing and authentication.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01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01000" cy="381000"/>
          </a:xfrm>
        </p:spPr>
        <p:txBody>
          <a:bodyPr>
            <a:normAutofit fontScale="90000"/>
          </a:bodyPr>
          <a:lstStyle/>
          <a:p>
            <a:r>
              <a:rPr lang="en-US" b="1" dirty="0">
                <a:latin typeface="Times New Roman" panose="02020603050405020304" pitchFamily="18" charset="0"/>
                <a:cs typeface="Times New Roman" panose="02020603050405020304" pitchFamily="18" charset="0"/>
              </a:rPr>
              <a:t>Novelty</a:t>
            </a:r>
          </a:p>
        </p:txBody>
      </p:sp>
      <p:sp>
        <p:nvSpPr>
          <p:cNvPr id="3" name="Content Placeholder 2"/>
          <p:cNvSpPr>
            <a:spLocks noGrp="1"/>
          </p:cNvSpPr>
          <p:nvPr>
            <p:ph idx="1"/>
          </p:nvPr>
        </p:nvSpPr>
        <p:spPr>
          <a:xfrm>
            <a:off x="228600" y="838200"/>
            <a:ext cx="8610600" cy="4724400"/>
          </a:xfrm>
        </p:spPr>
        <p:txBody>
          <a:bodyPr>
            <a:noAutofit/>
          </a:bodyPr>
          <a:lstStyle/>
          <a:p>
            <a:pPr algn="just">
              <a:lnSpc>
                <a:spcPct val="200000"/>
              </a:lnSpc>
            </a:pPr>
            <a:r>
              <a:rPr lang="en-US" sz="1800" dirty="0">
                <a:latin typeface="Times New Roman" panose="02020603050405020304" pitchFamily="18" charset="0"/>
                <a:cs typeface="Times New Roman" panose="02020603050405020304" pitchFamily="18" charset="0"/>
              </a:rPr>
              <a:t>This project introduces a secure and decentralized cloud storage system that enhances data protection using blockchain, encryption, and efficient access management. Unlike traditional centralized storage, it stores file metadata on the blockchain, ensuring tamper-proof and transparent records. AES-256 encryption and public-private key cryptography provide strong security, while a secure key management system prevents unauthorized access. A built-in password manager encrypts credentials, using salting techniques to resist brute-force attacks. A software load balancer optimizes network traffic, improving speed and scalability. Additionally, post-quantum cryptographic measures future-proof the system against emerging security threats. By integrating blockchain with cloud storage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63EA-3AEB-E413-E33E-FDF94EC3A634}"/>
              </a:ext>
            </a:extLst>
          </p:cNvPr>
          <p:cNvSpPr>
            <a:spLocks noGrp="1"/>
          </p:cNvSpPr>
          <p:nvPr>
            <p:ph type="title"/>
          </p:nvPr>
        </p:nvSpPr>
        <p:spPr>
          <a:xfrm>
            <a:off x="628650" y="0"/>
            <a:ext cx="7886700" cy="1690689"/>
          </a:xfrm>
        </p:spPr>
        <p:txBody>
          <a:bodyPr>
            <a:normAutofit/>
          </a:bodyPr>
          <a:lstStyle/>
          <a:p>
            <a:r>
              <a:rPr lang="en-IN" sz="2300" dirty="0">
                <a:solidFill>
                  <a:schemeClr val="accent2"/>
                </a:solidFill>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Modules Split up</a:t>
            </a:r>
            <a:br>
              <a:rPr lang="en-US" sz="2600" b="1" dirty="0">
                <a:latin typeface="Times New Roman" panose="02020603050405020304" pitchFamily="18" charset="0"/>
                <a:cs typeface="Times New Roman" panose="02020603050405020304" pitchFamily="18" charset="0"/>
              </a:rPr>
            </a:br>
            <a:br>
              <a:rPr lang="en-IN" sz="2300" dirty="0">
                <a:solidFill>
                  <a:schemeClr val="accent2"/>
                </a:solidFill>
                <a:latin typeface="Times New Roman" panose="02020603050405020304" pitchFamily="18" charset="0"/>
                <a:cs typeface="Times New Roman" panose="02020603050405020304" pitchFamily="18" charset="0"/>
              </a:rPr>
            </a:br>
            <a:r>
              <a:rPr lang="en-IN" sz="2300" dirty="0">
                <a:solidFill>
                  <a:schemeClr val="accent2"/>
                </a:solidFill>
                <a:latin typeface="Times New Roman" panose="02020603050405020304" pitchFamily="18" charset="0"/>
                <a:cs typeface="Times New Roman" panose="02020603050405020304" pitchFamily="18" charset="0"/>
              </a:rPr>
              <a:t>		1.</a:t>
            </a:r>
            <a:r>
              <a:rPr lang="en-IN" sz="2300" b="1" dirty="0">
                <a:solidFill>
                  <a:schemeClr val="accent2"/>
                </a:solidFill>
                <a:latin typeface="Times New Roman" panose="02020603050405020304" pitchFamily="18" charset="0"/>
                <a:cs typeface="Times New Roman" panose="02020603050405020304" pitchFamily="18" charset="0"/>
              </a:rPr>
              <a:t>Test Encryption for Login Page</a:t>
            </a:r>
          </a:p>
        </p:txBody>
      </p:sp>
      <p:sp>
        <p:nvSpPr>
          <p:cNvPr id="3" name="Content Placeholder 2">
            <a:extLst>
              <a:ext uri="{FF2B5EF4-FFF2-40B4-BE49-F238E27FC236}">
                <a16:creationId xmlns:a16="http://schemas.microsoft.com/office/drawing/2014/main" id="{6ADFE0D2-9D22-8000-FD71-8B7BC8AEF8B5}"/>
              </a:ext>
            </a:extLst>
          </p:cNvPr>
          <p:cNvSpPr>
            <a:spLocks noGrp="1"/>
          </p:cNvSpPr>
          <p:nvPr>
            <p:ph idx="1"/>
          </p:nvPr>
        </p:nvSpPr>
        <p:spPr>
          <a:xfrm>
            <a:off x="304800" y="1417639"/>
            <a:ext cx="8686800" cy="6202362"/>
          </a:xfrm>
        </p:spPr>
        <p:txBody>
          <a:bodyPr>
            <a:normAutofit/>
          </a:bodyPr>
          <a:lstStyle/>
          <a:p>
            <a:pPr marL="0" indent="0">
              <a:buNone/>
            </a:pPr>
            <a:r>
              <a:rPr lang="en-IN" dirty="0"/>
              <a:t> </a:t>
            </a:r>
          </a:p>
        </p:txBody>
      </p:sp>
      <p:pic>
        <p:nvPicPr>
          <p:cNvPr id="6" name="Picture 5">
            <a:extLst>
              <a:ext uri="{FF2B5EF4-FFF2-40B4-BE49-F238E27FC236}">
                <a16:creationId xmlns:a16="http://schemas.microsoft.com/office/drawing/2014/main" id="{F505F906-3C8A-0FBD-8EB1-496DAAC5DB29}"/>
              </a:ext>
            </a:extLst>
          </p:cNvPr>
          <p:cNvPicPr>
            <a:picLocks noChangeAspect="1"/>
          </p:cNvPicPr>
          <p:nvPr/>
        </p:nvPicPr>
        <p:blipFill>
          <a:blip r:embed="rId2"/>
          <a:stretch>
            <a:fillRect/>
          </a:stretch>
        </p:blipFill>
        <p:spPr>
          <a:xfrm>
            <a:off x="457200" y="1600200"/>
            <a:ext cx="8229600" cy="3429000"/>
          </a:xfrm>
          <a:prstGeom prst="rect">
            <a:avLst/>
          </a:prstGeom>
        </p:spPr>
      </p:pic>
    </p:spTree>
    <p:extLst>
      <p:ext uri="{BB962C8B-B14F-4D97-AF65-F5344CB8AC3E}">
        <p14:creationId xmlns:p14="http://schemas.microsoft.com/office/powerpoint/2010/main" val="138755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411162"/>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52400" y="960118"/>
            <a:ext cx="8763000" cy="6507481"/>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introduces a secure cloud storage system that integrates blockchain and encryption to ensure data protection and integrity. It provides a robust security framework by implementing AES-256 encryption, which secures files against unauthorized access. Additionally, public-private key cryptography is used for controlled access, ensuring that only authorized users can retrieve or share data. To further strengthen security, a salting method is applied to passwords, making them resistant to brute-force attacks.</a:t>
            </a:r>
          </a:p>
          <a:p>
            <a:pPr algn="just">
              <a:lnSpc>
                <a:spcPct val="150000"/>
              </a:lnSpc>
            </a:pPr>
            <a:r>
              <a:rPr lang="en-US" sz="1800" dirty="0">
                <a:latin typeface="Times New Roman" panose="02020603050405020304" pitchFamily="18" charset="0"/>
                <a:cs typeface="Times New Roman" panose="02020603050405020304" pitchFamily="18" charset="0"/>
              </a:rPr>
              <a:t>A key feature of this system is blockchain-based storage, which records file transactions transparently, ensuring that stored data cannot be tampered with. Each file reference is immutably logged in the blockchain, enhancing accountability. A password manager securely stores encrypted credentials, preventing unauthorized access to user accounts. To optimize system performance, a software load balancer distributes network traffic efficiently, reducing congestion and ensuring smooth operation.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DFD2-4BBE-C23C-8565-8522A03756E9}"/>
              </a:ext>
            </a:extLst>
          </p:cNvPr>
          <p:cNvSpPr>
            <a:spLocks noGrp="1"/>
          </p:cNvSpPr>
          <p:nvPr>
            <p:ph type="title"/>
          </p:nvPr>
        </p:nvSpPr>
        <p:spPr>
          <a:xfrm>
            <a:off x="628650" y="681036"/>
            <a:ext cx="7886700" cy="233363"/>
          </a:xfrm>
        </p:spPr>
        <p:txBody>
          <a:bodyPr>
            <a:normAutofit fontScale="90000"/>
          </a:bodyPr>
          <a:lstStyle/>
          <a:p>
            <a:r>
              <a:rPr lang="en-US" sz="2600" b="1" dirty="0">
                <a:solidFill>
                  <a:schemeClr val="accent2"/>
                </a:solidFill>
                <a:latin typeface="Times New Roman" panose="02020603050405020304" pitchFamily="18" charset="0"/>
                <a:cs typeface="Times New Roman" panose="02020603050405020304" pitchFamily="18" charset="0"/>
              </a:rPr>
              <a:t>AES-256 Based Login Encryption Flow</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A895DF-6182-4F42-3879-03E45133A251}"/>
              </a:ext>
            </a:extLst>
          </p:cNvPr>
          <p:cNvSpPr>
            <a:spLocks noGrp="1"/>
          </p:cNvSpPr>
          <p:nvPr>
            <p:ph idx="1"/>
          </p:nvPr>
        </p:nvSpPr>
        <p:spPr>
          <a:xfrm>
            <a:off x="628650" y="1066800"/>
            <a:ext cx="7886700" cy="5110163"/>
          </a:xfrm>
        </p:spPr>
        <p:txBody>
          <a:bodyPr>
            <a:normAutofit fontScale="700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The login authentication system follows a secure encryption flow using AES-256 to protect user credentials. When a user enters their login credentials, the password is first encrypted using AES-256 before being stored in the database, preventing direct access to plaintext passwords. During authentication, the system retrieves the encrypted password and decrypts it using the AES-256 key. The decrypted password is then compared with the entered password. If they match, access is granted; otherwise, the login attempt is denied. This method ensures strong encryption, secure authentication, and protection against brute-force attacks, making the system highly secure.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474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DA85-D7CF-0260-09A3-F0DFAEFFD1B2}"/>
              </a:ext>
            </a:extLst>
          </p:cNvPr>
          <p:cNvSpPr>
            <a:spLocks noGrp="1"/>
          </p:cNvSpPr>
          <p:nvPr>
            <p:ph type="title"/>
          </p:nvPr>
        </p:nvSpPr>
        <p:spPr>
          <a:xfrm>
            <a:off x="533400" y="-228599"/>
            <a:ext cx="7886700" cy="1219200"/>
          </a:xfrm>
        </p:spPr>
        <p:txBody>
          <a:bodyPr>
            <a:normAutofit/>
          </a:bodyPr>
          <a:lstStyle/>
          <a:p>
            <a:r>
              <a:rPr lang="en-IN" sz="2300" b="1" dirty="0">
                <a:solidFill>
                  <a:schemeClr val="accent2"/>
                </a:solidFill>
                <a:latin typeface="Times New Roman" panose="02020603050405020304" pitchFamily="18" charset="0"/>
                <a:cs typeface="Times New Roman" panose="02020603050405020304" pitchFamily="18" charset="0"/>
              </a:rPr>
              <a:t>2.File Encryption Process</a:t>
            </a:r>
          </a:p>
        </p:txBody>
      </p:sp>
      <p:pic>
        <p:nvPicPr>
          <p:cNvPr id="5" name="Content Placeholder 4">
            <a:extLst>
              <a:ext uri="{FF2B5EF4-FFF2-40B4-BE49-F238E27FC236}">
                <a16:creationId xmlns:a16="http://schemas.microsoft.com/office/drawing/2014/main" id="{892E0611-ACB2-A426-BE99-32424392CB01}"/>
              </a:ext>
            </a:extLst>
          </p:cNvPr>
          <p:cNvPicPr>
            <a:picLocks noGrp="1" noChangeAspect="1"/>
          </p:cNvPicPr>
          <p:nvPr>
            <p:ph idx="1"/>
          </p:nvPr>
        </p:nvPicPr>
        <p:blipFill>
          <a:blip r:embed="rId2"/>
          <a:stretch>
            <a:fillRect/>
          </a:stretch>
        </p:blipFill>
        <p:spPr>
          <a:xfrm>
            <a:off x="628650" y="990601"/>
            <a:ext cx="7886700" cy="5119658"/>
          </a:xfrm>
        </p:spPr>
      </p:pic>
    </p:spTree>
    <p:extLst>
      <p:ext uri="{BB962C8B-B14F-4D97-AF65-F5344CB8AC3E}">
        <p14:creationId xmlns:p14="http://schemas.microsoft.com/office/powerpoint/2010/main" val="3803602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60707-71F3-C07F-11B9-A8BFC1AE66EF}"/>
              </a:ext>
            </a:extLst>
          </p:cNvPr>
          <p:cNvSpPr>
            <a:spLocks noGrp="1"/>
          </p:cNvSpPr>
          <p:nvPr>
            <p:ph idx="1"/>
          </p:nvPr>
        </p:nvSpPr>
        <p:spPr>
          <a:xfrm>
            <a:off x="457200" y="1143000"/>
            <a:ext cx="8229600" cy="5334000"/>
          </a:xfrm>
        </p:spPr>
        <p:txBody>
          <a:bodyPr>
            <a:normAutofit/>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The file encryption process begins with the user uploading a file. The file is then encrypted using AES-256 before being stored in cloud storage. When a user requests access to the file, the encrypted file is retrieved from storage and sent for decryption using the AES-256 key. If the decryption process is successful, the user gains access to the original file. If the decryption fails, access is denied. This ensures secure file storage and retrieval while maintaining confidentiality through strong encryption.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811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24D1-26B8-071C-49E3-204477E8F4FF}"/>
              </a:ext>
            </a:extLst>
          </p:cNvPr>
          <p:cNvSpPr>
            <a:spLocks noGrp="1"/>
          </p:cNvSpPr>
          <p:nvPr>
            <p:ph type="title"/>
          </p:nvPr>
        </p:nvSpPr>
        <p:spPr>
          <a:xfrm>
            <a:off x="457200" y="274638"/>
            <a:ext cx="8229600" cy="1020762"/>
          </a:xfrm>
        </p:spPr>
        <p:txBody>
          <a:bodyPr>
            <a:normAutofit/>
          </a:bodyPr>
          <a:lstStyle/>
          <a:p>
            <a:r>
              <a:rPr lang="en-US" sz="2300" dirty="0">
                <a:solidFill>
                  <a:schemeClr val="accent2"/>
                </a:solidFill>
                <a:latin typeface="Times New Roman" panose="02020603050405020304" pitchFamily="18" charset="0"/>
                <a:cs typeface="Times New Roman" panose="02020603050405020304" pitchFamily="18" charset="0"/>
              </a:rPr>
              <a:t>3.Front-End User Interface – Password Manager &amp; File Uploader</a:t>
            </a:r>
            <a:endParaRPr lang="en-IN" sz="2300" dirty="0">
              <a:solidFill>
                <a:schemeClr val="accent2"/>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B7A1F5D-23FA-0927-3293-B5C11C1B9513}"/>
              </a:ext>
            </a:extLst>
          </p:cNvPr>
          <p:cNvPicPr>
            <a:picLocks noGrp="1" noChangeAspect="1"/>
          </p:cNvPicPr>
          <p:nvPr>
            <p:ph idx="1"/>
          </p:nvPr>
        </p:nvPicPr>
        <p:blipFill>
          <a:blip r:embed="rId2"/>
          <a:stretch>
            <a:fillRect/>
          </a:stretch>
        </p:blipFill>
        <p:spPr>
          <a:xfrm>
            <a:off x="628650" y="1828800"/>
            <a:ext cx="7886700" cy="3352800"/>
          </a:xfrm>
        </p:spPr>
      </p:pic>
    </p:spTree>
    <p:extLst>
      <p:ext uri="{BB962C8B-B14F-4D97-AF65-F5344CB8AC3E}">
        <p14:creationId xmlns:p14="http://schemas.microsoft.com/office/powerpoint/2010/main" val="2168145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42725-D36A-5395-9C2C-AFA2D0A3B425}"/>
              </a:ext>
            </a:extLst>
          </p:cNvPr>
          <p:cNvSpPr>
            <a:spLocks noGrp="1"/>
          </p:cNvSpPr>
          <p:nvPr>
            <p:ph idx="1"/>
          </p:nvPr>
        </p:nvSpPr>
        <p:spPr>
          <a:xfrm>
            <a:off x="628650" y="1066800"/>
            <a:ext cx="7886700" cy="5110163"/>
          </a:xfrm>
        </p:spPr>
        <p:txBody>
          <a:bodyPr>
            <a:normAutofit/>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This system flow outlines a secure platform where users log in to access a dashboard. From there, they can choose features such as managing encrypted passwords or securely uploading files. Passwords can be encrypted, retrieved, and decrypted, while uploaded files are encrypted and their metadata stored on a blockchain for enhanced security. The system ensures secure storage and provides confirmation messages upon successful operations.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822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BE0E-13DB-2E9A-681D-1136F951741A}"/>
              </a:ext>
            </a:extLst>
          </p:cNvPr>
          <p:cNvSpPr>
            <a:spLocks noGrp="1"/>
          </p:cNvSpPr>
          <p:nvPr>
            <p:ph type="title"/>
          </p:nvPr>
        </p:nvSpPr>
        <p:spPr>
          <a:xfrm>
            <a:off x="685800" y="484632"/>
            <a:ext cx="7772400" cy="810768"/>
          </a:xfrm>
        </p:spPr>
        <p:txBody>
          <a:bodyPr>
            <a:normAutofit/>
          </a:bodyPr>
          <a:lstStyle/>
          <a:p>
            <a:r>
              <a:rPr lang="en-IN" sz="2800" dirty="0">
                <a:solidFill>
                  <a:schemeClr val="accent2"/>
                </a:solidFill>
                <a:latin typeface="Times New Roman" panose="02020603050405020304" pitchFamily="18" charset="0"/>
                <a:cs typeface="Times New Roman" panose="02020603050405020304" pitchFamily="18" charset="0"/>
              </a:rPr>
              <a:t>   4.</a:t>
            </a:r>
            <a:r>
              <a:rPr lang="en-IN" sz="2300" dirty="0">
                <a:solidFill>
                  <a:schemeClr val="accent2"/>
                </a:solidFill>
                <a:latin typeface="Times New Roman" panose="02020603050405020304" pitchFamily="18" charset="0"/>
                <a:cs typeface="Times New Roman" panose="02020603050405020304" pitchFamily="18" charset="0"/>
              </a:rPr>
              <a:t>Flask-Based Backend Development</a:t>
            </a:r>
          </a:p>
        </p:txBody>
      </p:sp>
      <p:sp>
        <p:nvSpPr>
          <p:cNvPr id="3" name="Content Placeholder 2">
            <a:extLst>
              <a:ext uri="{FF2B5EF4-FFF2-40B4-BE49-F238E27FC236}">
                <a16:creationId xmlns:a16="http://schemas.microsoft.com/office/drawing/2014/main" id="{B63BE477-51EE-81B9-4292-F1EB986DE20A}"/>
              </a:ext>
            </a:extLst>
          </p:cNvPr>
          <p:cNvSpPr>
            <a:spLocks noGrp="1"/>
          </p:cNvSpPr>
          <p:nvPr>
            <p:ph idx="1"/>
          </p:nvPr>
        </p:nvSpPr>
        <p:spPr>
          <a:xfrm>
            <a:off x="762000" y="1371600"/>
            <a:ext cx="7924800" cy="4724400"/>
          </a:xfrm>
        </p:spPr>
        <p:txBody>
          <a:bodyPr>
            <a:normAutofit/>
          </a:bodyPr>
          <a:lstStyle/>
          <a:p>
            <a:pPr marL="0" indent="0" algn="just">
              <a:lnSpc>
                <a:spcPct val="160000"/>
              </a:lnSpc>
              <a:buNone/>
            </a:pPr>
            <a:r>
              <a:rPr lang="en-US" sz="1900" dirty="0">
                <a:latin typeface="Times New Roman" panose="02020603050405020304" pitchFamily="18" charset="0"/>
                <a:cs typeface="Times New Roman" panose="02020603050405020304" pitchFamily="18" charset="0"/>
              </a:rPr>
              <a:t>The Flask-based backend acts as the system’s processing hub, managing authentication, encryption, and blockchain communication. It processes user requests, encrypts files, stores metadata, and ensures smooth interaction between the front-end and the blockchain. Flask provides a lightweight and efficient structure that helps handle requests quickly and securely. This module ensures that all file operations and user activities are processed correctly and efficiently.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73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7EB0-84FD-79CC-6896-081C7C28325E}"/>
              </a:ext>
            </a:extLst>
          </p:cNvPr>
          <p:cNvSpPr>
            <a:spLocks noGrp="1"/>
          </p:cNvSpPr>
          <p:nvPr>
            <p:ph type="title"/>
          </p:nvPr>
        </p:nvSpPr>
        <p:spPr>
          <a:xfrm>
            <a:off x="685800" y="484632"/>
            <a:ext cx="7772400" cy="1039368"/>
          </a:xfrm>
        </p:spPr>
        <p:txBody>
          <a:bodyPr>
            <a:normAutofit/>
          </a:bodyPr>
          <a:lstStyle/>
          <a:p>
            <a:r>
              <a:rPr lang="en-IN" sz="2300" dirty="0">
                <a:solidFill>
                  <a:schemeClr val="accent2"/>
                </a:solidFill>
                <a:latin typeface="Times New Roman" panose="02020603050405020304" pitchFamily="18" charset="0"/>
                <a:cs typeface="Times New Roman" panose="02020603050405020304" pitchFamily="18" charset="0"/>
              </a:rPr>
              <a:t>5.Blockchain Integration</a:t>
            </a:r>
          </a:p>
        </p:txBody>
      </p:sp>
      <p:pic>
        <p:nvPicPr>
          <p:cNvPr id="7" name="Content Placeholder 6">
            <a:extLst>
              <a:ext uri="{FF2B5EF4-FFF2-40B4-BE49-F238E27FC236}">
                <a16:creationId xmlns:a16="http://schemas.microsoft.com/office/drawing/2014/main" id="{D043E22A-9A0E-13C5-F454-8CA786B0FA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650" y="1524000"/>
            <a:ext cx="7886700" cy="4572000"/>
          </a:xfrm>
        </p:spPr>
      </p:pic>
    </p:spTree>
    <p:extLst>
      <p:ext uri="{BB962C8B-B14F-4D97-AF65-F5344CB8AC3E}">
        <p14:creationId xmlns:p14="http://schemas.microsoft.com/office/powerpoint/2010/main" val="936208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326F4-081B-9BC5-D919-D56AF18037A3}"/>
              </a:ext>
            </a:extLst>
          </p:cNvPr>
          <p:cNvSpPr>
            <a:spLocks noGrp="1"/>
          </p:cNvSpPr>
          <p:nvPr>
            <p:ph idx="1"/>
          </p:nvPr>
        </p:nvSpPr>
        <p:spPr>
          <a:xfrm>
            <a:off x="457200" y="533400"/>
            <a:ext cx="8229600" cy="5638800"/>
          </a:xfrm>
        </p:spPr>
        <p:txBody>
          <a:bodyPr>
            <a:normAutofit/>
          </a:bodyPr>
          <a:lstStyle/>
          <a:p>
            <a:pPr marL="0" indent="0" algn="just">
              <a:lnSpc>
                <a:spcPct val="170000"/>
              </a:lnSpc>
              <a:buNone/>
            </a:pPr>
            <a:r>
              <a:rPr lang="en-US" sz="2000" dirty="0">
                <a:latin typeface="Times New Roman" panose="02020603050405020304" pitchFamily="18" charset="0"/>
                <a:cs typeface="Times New Roman" panose="02020603050405020304" pitchFamily="18" charset="0"/>
              </a:rPr>
              <a:t>The diagram illustrates a distributed server architecture where an application interacts with a centralized server, which manages communication with multiple servers (Server 1, Server 2, and Server 3). Each server has its own dedicated database (DB 1, DB 2, DB 3) for data storage. A general server stores IP data to help the centralized server route requests dynamically. The centralized server acts as a bridge, directing application requests to the appropriate server, ensuring load distribution, scalability, and fault tolerance. This architecture enhances efficiency by decentralizing processing while maintaining centralized control.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57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143750" cy="726931"/>
          </a:xfrm>
        </p:spPr>
        <p:txBody>
          <a:bodyPr/>
          <a:lstStyle/>
          <a:p>
            <a:r>
              <a:rPr lang="en-US" dirty="0">
                <a:latin typeface="Times New Roman" panose="02020603050405020304" pitchFamily="18" charset="0"/>
                <a:cs typeface="Times New Roman" panose="02020603050405020304" pitchFamily="18" charset="0"/>
              </a:rPr>
              <a:t>Snapshots</a:t>
            </a:r>
          </a:p>
        </p:txBody>
      </p:sp>
      <p:pic>
        <p:nvPicPr>
          <p:cNvPr id="1028" name="Picture 4">
            <a:extLst>
              <a:ext uri="{FF2B5EF4-FFF2-40B4-BE49-F238E27FC236}">
                <a16:creationId xmlns:a16="http://schemas.microsoft.com/office/drawing/2014/main" id="{4334E38C-AF23-05FA-C05C-3682BF9D8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371600"/>
            <a:ext cx="7886700" cy="45467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720483D-036A-849F-264B-ED4871C322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685801"/>
            <a:ext cx="7886700" cy="487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74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D7B8F-ECCB-13F1-0EB5-C3EC6395838B}"/>
              </a:ext>
            </a:extLst>
          </p:cNvPr>
          <p:cNvSpPr>
            <a:spLocks noGrp="1"/>
          </p:cNvSpPr>
          <p:nvPr>
            <p:ph idx="1"/>
          </p:nvPr>
        </p:nvSpPr>
        <p:spPr>
          <a:xfrm>
            <a:off x="228600" y="990600"/>
            <a:ext cx="8686800" cy="6400800"/>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For encryption and decryption, a secure key management system is implemented, ensuring that sensitive data remains protected at all times. Additionally, post-quantum cryptography is incorporated to safeguard against emerging cyber threats in the future. A Flask-based UI enables easy file uploads and retrieval, providing a user-friendly experience with strong authentication mechanisms. Cloud storage integration ensures scalability, allowing the system to handle large volumes of data efficiently.</a:t>
            </a:r>
          </a:p>
          <a:p>
            <a:pPr algn="just">
              <a:lnSpc>
                <a:spcPct val="150000"/>
              </a:lnSpc>
            </a:pPr>
            <a:r>
              <a:rPr lang="en-US" sz="1800" dirty="0">
                <a:latin typeface="Times New Roman" panose="02020603050405020304" pitchFamily="18" charset="0"/>
                <a:cs typeface="Times New Roman" panose="02020603050405020304" pitchFamily="18" charset="0"/>
              </a:rPr>
              <a:t>Through performance testing, the system demonstrates high reliability, low latency, and strong encryption efficiency. The combination of blockchain, encryption, and efficient access management makes this solution a secure, scalable, and future-ready cloud storage system.</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154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9BF150D-63C4-63D7-C3CF-2D0BEBCA86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762000"/>
            <a:ext cx="7886700" cy="5031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67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BE5FDD2-5918-7AFE-28E0-17CBFE979E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762000"/>
            <a:ext cx="7886700" cy="5013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072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FA78-B84A-17A4-CEF2-F256D2026EEE}"/>
              </a:ext>
            </a:extLst>
          </p:cNvPr>
          <p:cNvSpPr>
            <a:spLocks noGrp="1"/>
          </p:cNvSpPr>
          <p:nvPr>
            <p:ph type="title"/>
          </p:nvPr>
        </p:nvSpPr>
        <p:spPr>
          <a:xfrm>
            <a:off x="628650" y="365127"/>
            <a:ext cx="4019550" cy="930273"/>
          </a:xfrm>
        </p:spPr>
        <p:txBody>
          <a:bodyPr>
            <a:noAutofit/>
          </a:bodyPr>
          <a:lstStyle/>
          <a:p>
            <a:pPr algn="ctr"/>
            <a:r>
              <a:rPr lang="en-US" sz="2500" dirty="0">
                <a:latin typeface="Times New Roman" panose="02020603050405020304" pitchFamily="18" charset="0"/>
                <a:cs typeface="Times New Roman" panose="02020603050405020304" pitchFamily="18" charset="0"/>
              </a:rPr>
              <a:t>Before Encryption </a:t>
            </a:r>
            <a:endParaRPr lang="en-IN" sz="25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94C83CA-5C07-3F9D-3668-13A2E5EEA9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8687" y="1816497"/>
            <a:ext cx="7439025" cy="3225006"/>
          </a:xfrm>
        </p:spPr>
      </p:pic>
    </p:spTree>
    <p:extLst>
      <p:ext uri="{BB962C8B-B14F-4D97-AF65-F5344CB8AC3E}">
        <p14:creationId xmlns:p14="http://schemas.microsoft.com/office/powerpoint/2010/main" val="559485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B7405-4E00-6E1C-6C10-8F8D65C0C5F6}"/>
              </a:ext>
            </a:extLst>
          </p:cNvPr>
          <p:cNvSpPr>
            <a:spLocks noGrp="1"/>
          </p:cNvSpPr>
          <p:nvPr>
            <p:ph type="title"/>
          </p:nvPr>
        </p:nvSpPr>
        <p:spPr>
          <a:xfrm>
            <a:off x="990600" y="365126"/>
            <a:ext cx="4724400" cy="1616073"/>
          </a:xfrm>
        </p:spPr>
        <p:txBody>
          <a:bodyPr>
            <a:normAutofit/>
          </a:bodyPr>
          <a:lstStyle/>
          <a:p>
            <a:r>
              <a:rPr lang="en-US" sz="2500" dirty="0">
                <a:latin typeface="Times New Roman" panose="02020603050405020304" pitchFamily="18" charset="0"/>
                <a:cs typeface="Times New Roman" panose="02020603050405020304" pitchFamily="18" charset="0"/>
              </a:rPr>
              <a:t>After Encryption</a:t>
            </a:r>
            <a:endParaRPr lang="en-IN" sz="25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6854941-CC9C-8DDB-A104-42067D87C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875" y="2057400"/>
            <a:ext cx="7334250" cy="3581400"/>
          </a:xfrm>
        </p:spPr>
      </p:pic>
    </p:spTree>
    <p:extLst>
      <p:ext uri="{BB962C8B-B14F-4D97-AF65-F5344CB8AC3E}">
        <p14:creationId xmlns:p14="http://schemas.microsoft.com/office/powerpoint/2010/main" val="735871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751885" cy="494909"/>
          </a:xfrm>
        </p:spPr>
        <p:txBody>
          <a:bodyPr>
            <a:normAutofit fontScale="90000"/>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228600" y="1219200"/>
            <a:ext cx="8763000" cy="5715000"/>
          </a:xfrm>
        </p:spPr>
        <p:txBody>
          <a:bodyPr>
            <a:no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1. Fan, Xing, </a:t>
            </a:r>
            <a:r>
              <a:rPr lang="en-US" sz="1800" dirty="0" err="1">
                <a:latin typeface="Times New Roman" panose="02020603050405020304" pitchFamily="18" charset="0"/>
                <a:cs typeface="Times New Roman" panose="02020603050405020304" pitchFamily="18" charset="0"/>
              </a:rPr>
              <a:t>Niu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Baoning</a:t>
            </a:r>
            <a:r>
              <a:rPr lang="en-US" sz="1800" dirty="0">
                <a:latin typeface="Times New Roman" panose="02020603050405020304" pitchFamily="18" charset="0"/>
                <a:cs typeface="Times New Roman" panose="02020603050405020304" pitchFamily="18" charset="0"/>
              </a:rPr>
              <a:t>, and Liu, </a:t>
            </a:r>
            <a:r>
              <a:rPr lang="en-US" sz="1800" dirty="0" err="1">
                <a:latin typeface="Times New Roman" panose="02020603050405020304" pitchFamily="18" charset="0"/>
                <a:cs typeface="Times New Roman" panose="02020603050405020304" pitchFamily="18" charset="0"/>
              </a:rPr>
              <a:t>Zhenliang</a:t>
            </a:r>
            <a:r>
              <a:rPr lang="en-US" sz="1800" dirty="0">
                <a:latin typeface="Times New Roman" panose="02020603050405020304" pitchFamily="18" charset="0"/>
                <a:cs typeface="Times New Roman" panose="02020603050405020304" pitchFamily="18" charset="0"/>
              </a:rPr>
              <a:t>, "Scalable Blockchain Storage Systems: Research Progress and Models," Computing, Vol. 104, pp. 1497–1524, February 2022. </a:t>
            </a:r>
          </a:p>
          <a:p>
            <a:pPr marL="0" indent="0">
              <a:lnSpc>
                <a:spcPct val="150000"/>
              </a:lnSpc>
              <a:buNone/>
            </a:pPr>
            <a:r>
              <a:rPr lang="en-US" sz="1800" dirty="0">
                <a:latin typeface="Times New Roman" panose="02020603050405020304" pitchFamily="18" charset="0"/>
                <a:cs typeface="Times New Roman" panose="02020603050405020304" pitchFamily="18" charset="0"/>
              </a:rPr>
              <a:t>2. Mwamba </a:t>
            </a:r>
            <a:r>
              <a:rPr lang="en-US" sz="1800" dirty="0" err="1">
                <a:latin typeface="Times New Roman" panose="02020603050405020304" pitchFamily="18" charset="0"/>
                <a:cs typeface="Times New Roman" panose="02020603050405020304" pitchFamily="18" charset="0"/>
              </a:rPr>
              <a:t>Merlec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Mpyana</a:t>
            </a:r>
            <a:r>
              <a:rPr lang="en-US" sz="1800" dirty="0">
                <a:latin typeface="Times New Roman" panose="02020603050405020304" pitchFamily="18" charset="0"/>
                <a:cs typeface="Times New Roman" panose="02020603050405020304" pitchFamily="18" charset="0"/>
              </a:rPr>
              <a:t>, and In, Hoh Peter, "Blockchain-Based Decentralized Storage Systems for Sustainable Data Self-Sovereignty: A Comparative Study," Sustainability, Vol. 16, No. 17, Article 7671, September 2024. </a:t>
            </a:r>
          </a:p>
          <a:p>
            <a:pPr marL="0" indent="0">
              <a:lnSpc>
                <a:spcPct val="150000"/>
              </a:lnSpc>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Pourmajidi</a:t>
            </a:r>
            <a:r>
              <a:rPr lang="en-US" sz="1800" dirty="0">
                <a:latin typeface="Times New Roman" panose="02020603050405020304" pitchFamily="18" charset="0"/>
                <a:cs typeface="Times New Roman" panose="02020603050405020304" pitchFamily="18" charset="0"/>
              </a:rPr>
              <a:t>, William, Zhang, Lei, </a:t>
            </a:r>
            <a:r>
              <a:rPr lang="en-US" sz="1800" dirty="0" err="1">
                <a:latin typeface="Times New Roman" panose="02020603050405020304" pitchFamily="18" charset="0"/>
                <a:cs typeface="Times New Roman" panose="02020603050405020304" pitchFamily="18" charset="0"/>
              </a:rPr>
              <a:t>Steinbacher</a:t>
            </a:r>
            <a:r>
              <a:rPr lang="en-US" sz="1800" dirty="0">
                <a:latin typeface="Times New Roman" panose="02020603050405020304" pitchFamily="18" charset="0"/>
                <a:cs typeface="Times New Roman" panose="02020603050405020304" pitchFamily="18" charset="0"/>
              </a:rPr>
              <a:t>, John, Erwin, Tony, and </a:t>
            </a:r>
            <a:r>
              <a:rPr lang="en-US" sz="1800" dirty="0" err="1">
                <a:latin typeface="Times New Roman" panose="02020603050405020304" pitchFamily="18" charset="0"/>
                <a:cs typeface="Times New Roman" panose="02020603050405020304" pitchFamily="18" charset="0"/>
              </a:rPr>
              <a:t>Miranskyy</a:t>
            </a:r>
            <a:r>
              <a:rPr lang="en-US" sz="1800" dirty="0">
                <a:latin typeface="Times New Roman" panose="02020603050405020304" pitchFamily="18" charset="0"/>
                <a:cs typeface="Times New Roman" panose="02020603050405020304" pitchFamily="18" charset="0"/>
              </a:rPr>
              <a:t>, Andriy, "Immutable Log Storage as a Service on Private and Public Blockchains,"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preprint, arXiv:2009.07834, September 2020. </a:t>
            </a:r>
          </a:p>
          <a:p>
            <a:pPr marL="0" indent="0">
              <a:lnSpc>
                <a:spcPct val="150000"/>
              </a:lnSpc>
              <a:buNone/>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Perard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Doriane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Gicquel</a:t>
            </a:r>
            <a:r>
              <a:rPr lang="en-US" sz="1800" dirty="0">
                <a:latin typeface="Times New Roman" panose="02020603050405020304" pitchFamily="18" charset="0"/>
                <a:cs typeface="Times New Roman" panose="02020603050405020304" pitchFamily="18" charset="0"/>
              </a:rPr>
              <a:t>, Lucas, and Lacan, Jérôme, "</a:t>
            </a:r>
            <a:r>
              <a:rPr lang="en-US" sz="1800" dirty="0" err="1">
                <a:latin typeface="Times New Roman" panose="02020603050405020304" pitchFamily="18" charset="0"/>
                <a:cs typeface="Times New Roman" panose="02020603050405020304" pitchFamily="18" charset="0"/>
              </a:rPr>
              <a:t>BlockHouse</a:t>
            </a:r>
            <a:r>
              <a:rPr lang="en-US" sz="1800" dirty="0">
                <a:latin typeface="Times New Roman" panose="02020603050405020304" pitchFamily="18" charset="0"/>
                <a:cs typeface="Times New Roman" panose="02020603050405020304" pitchFamily="18" charset="0"/>
              </a:rPr>
              <a:t>: Blockchain-based Distributed Storehouse System,"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preprint, arXiv:2001.07016, January 2020.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95BD9-8AFC-4E6F-A567-3AFE2DB26C60}"/>
              </a:ext>
            </a:extLst>
          </p:cNvPr>
          <p:cNvSpPr>
            <a:spLocks noGrp="1"/>
          </p:cNvSpPr>
          <p:nvPr>
            <p:ph idx="1"/>
          </p:nvPr>
        </p:nvSpPr>
        <p:spPr>
          <a:xfrm>
            <a:off x="228600" y="228600"/>
            <a:ext cx="8763000" cy="6324599"/>
          </a:xfrm>
        </p:spPr>
        <p:txBody>
          <a:bodyPr>
            <a:noAutofit/>
          </a:bodyPr>
          <a:lstStyle/>
          <a:p>
            <a:pPr marL="0" indent="0">
              <a:lnSpc>
                <a:spcPct val="170000"/>
              </a:lnSpc>
              <a:buNone/>
            </a:pPr>
            <a:r>
              <a:rPr lang="en-US" sz="1800" dirty="0">
                <a:latin typeface="Times New Roman" panose="02020603050405020304" pitchFamily="18" charset="0"/>
                <a:cs typeface="Times New Roman" panose="02020603050405020304" pitchFamily="18" charset="0"/>
              </a:rPr>
              <a:t> 5. Zhou, </a:t>
            </a:r>
            <a:r>
              <a:rPr lang="en-US" sz="1800" dirty="0" err="1">
                <a:latin typeface="Times New Roman" panose="02020603050405020304" pitchFamily="18" charset="0"/>
                <a:cs typeface="Times New Roman" panose="02020603050405020304" pitchFamily="18" charset="0"/>
              </a:rPr>
              <a:t>Zijian</a:t>
            </a:r>
            <a:r>
              <a:rPr lang="en-US" sz="1800" dirty="0">
                <a:latin typeface="Times New Roman" panose="02020603050405020304" pitchFamily="18" charset="0"/>
                <a:cs typeface="Times New Roman" panose="02020603050405020304" pitchFamily="18" charset="0"/>
              </a:rPr>
              <a:t>, Wang, </a:t>
            </a:r>
            <a:r>
              <a:rPr lang="en-US" sz="1800" dirty="0" err="1">
                <a:latin typeface="Times New Roman" panose="02020603050405020304" pitchFamily="18" charset="0"/>
                <a:cs typeface="Times New Roman" panose="02020603050405020304" pitchFamily="18" charset="0"/>
              </a:rPr>
              <a:t>Caimei</a:t>
            </a:r>
            <a:r>
              <a:rPr lang="en-US" sz="1800" dirty="0">
                <a:latin typeface="Times New Roman" panose="02020603050405020304" pitchFamily="18" charset="0"/>
                <a:cs typeface="Times New Roman" panose="02020603050405020304" pitchFamily="18" charset="0"/>
              </a:rPr>
              <a:t>, Deng, </a:t>
            </a:r>
            <a:r>
              <a:rPr lang="en-US" sz="1800" dirty="0" err="1">
                <a:latin typeface="Times New Roman" panose="02020603050405020304" pitchFamily="18" charset="0"/>
                <a:cs typeface="Times New Roman" panose="02020603050405020304" pitchFamily="18" charset="0"/>
              </a:rPr>
              <a:t>Xiaoheng</a:t>
            </a:r>
            <a:r>
              <a:rPr lang="en-US" sz="1800" dirty="0">
                <a:latin typeface="Times New Roman" panose="02020603050405020304" pitchFamily="18" charset="0"/>
                <a:cs typeface="Times New Roman" panose="02020603050405020304" pitchFamily="18" charset="0"/>
              </a:rPr>
              <a:t>, Lu, </a:t>
            </a:r>
            <a:r>
              <a:rPr lang="en-US" sz="1800" dirty="0" err="1">
                <a:latin typeface="Times New Roman" panose="02020603050405020304" pitchFamily="18" charset="0"/>
                <a:cs typeface="Times New Roman" panose="02020603050405020304" pitchFamily="18" charset="0"/>
              </a:rPr>
              <a:t>Jianhao</a:t>
            </a:r>
            <a:r>
              <a:rPr lang="en-US" sz="1800" dirty="0">
                <a:latin typeface="Times New Roman" panose="02020603050405020304" pitchFamily="18" charset="0"/>
                <a:cs typeface="Times New Roman" panose="02020603050405020304" pitchFamily="18" charset="0"/>
              </a:rPr>
              <a:t>, Wen, </a:t>
            </a:r>
            <a:r>
              <a:rPr lang="en-US" sz="1800" dirty="0" err="1">
                <a:latin typeface="Times New Roman" panose="02020603050405020304" pitchFamily="18" charset="0"/>
                <a:cs typeface="Times New Roman" panose="02020603050405020304" pitchFamily="18" charset="0"/>
              </a:rPr>
              <a:t>Qilue</a:t>
            </a:r>
            <a:r>
              <a:rPr lang="en-US" sz="1800" dirty="0">
                <a:latin typeface="Times New Roman" panose="02020603050405020304" pitchFamily="18" charset="0"/>
                <a:cs typeface="Times New Roman" panose="02020603050405020304" pitchFamily="18" charset="0"/>
              </a:rPr>
              <a:t>, Zhang, Chen, and Li, Hong, "</a:t>
            </a:r>
            <a:r>
              <a:rPr lang="en-US" sz="1800" dirty="0" err="1">
                <a:latin typeface="Times New Roman" panose="02020603050405020304" pitchFamily="18" charset="0"/>
                <a:cs typeface="Times New Roman" panose="02020603050405020304" pitchFamily="18" charset="0"/>
              </a:rPr>
              <a:t>Haina</a:t>
            </a:r>
            <a:r>
              <a:rPr lang="en-US" sz="1800" dirty="0">
                <a:latin typeface="Times New Roman" panose="02020603050405020304" pitchFamily="18" charset="0"/>
                <a:cs typeface="Times New Roman" panose="02020603050405020304" pitchFamily="18" charset="0"/>
              </a:rPr>
              <a:t> Storage: A Decentralized Secure Storage Framework Based on Improved Blockchain Structure,"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preprint, arXiv:2404.01606, April 2024.</a:t>
            </a:r>
          </a:p>
          <a:p>
            <a:pPr marL="0" indent="0">
              <a:lnSpc>
                <a:spcPct val="170000"/>
              </a:lnSpc>
              <a:buNone/>
            </a:pPr>
            <a:r>
              <a:rPr lang="en-US" sz="1800" dirty="0">
                <a:latin typeface="Times New Roman" panose="02020603050405020304" pitchFamily="18" charset="0"/>
                <a:cs typeface="Times New Roman" panose="02020603050405020304" pitchFamily="18" charset="0"/>
              </a:rPr>
              <a:t> 6. Sankar, S. M. </a:t>
            </a:r>
            <a:r>
              <a:rPr lang="en-US" sz="1800" dirty="0" err="1">
                <a:latin typeface="Times New Roman" panose="02020603050405020304" pitchFamily="18" charset="0"/>
                <a:cs typeface="Times New Roman" panose="02020603050405020304" pitchFamily="18" charset="0"/>
              </a:rPr>
              <a:t>Udhaya</a:t>
            </a:r>
            <a:r>
              <a:rPr lang="en-US" sz="1800" dirty="0">
                <a:latin typeface="Times New Roman" panose="02020603050405020304" pitchFamily="18" charset="0"/>
                <a:cs typeface="Times New Roman" panose="02020603050405020304" pitchFamily="18" charset="0"/>
              </a:rPr>
              <a:t>, Selvaraj, D., Monica, G. K., and </a:t>
            </a:r>
            <a:r>
              <a:rPr lang="en-US" sz="1800" dirty="0" err="1">
                <a:latin typeface="Times New Roman" panose="02020603050405020304" pitchFamily="18" charset="0"/>
                <a:cs typeface="Times New Roman" panose="02020603050405020304" pitchFamily="18" charset="0"/>
              </a:rPr>
              <a:t>Katiravan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Jeevaa</a:t>
            </a:r>
            <a:r>
              <a:rPr lang="en-US" sz="1800" dirty="0">
                <a:latin typeface="Times New Roman" panose="02020603050405020304" pitchFamily="18" charset="0"/>
                <a:cs typeface="Times New Roman" panose="02020603050405020304" pitchFamily="18" charset="0"/>
              </a:rPr>
              <a:t>, "A Secure Third-Party Auditing Scheme Based on Blockchain Technology in Cloud Storage,"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preprint, arXiv:2304.11848, April 2023. </a:t>
            </a:r>
          </a:p>
          <a:p>
            <a:pPr marL="0" indent="0">
              <a:lnSpc>
                <a:spcPct val="170000"/>
              </a:lnSpc>
              <a:buNone/>
            </a:pPr>
            <a:r>
              <a:rPr lang="en-US" sz="1800" dirty="0">
                <a:latin typeface="Times New Roman" panose="02020603050405020304" pitchFamily="18" charset="0"/>
                <a:cs typeface="Times New Roman" panose="02020603050405020304" pitchFamily="18" charset="0"/>
              </a:rPr>
              <a:t>7. </a:t>
            </a:r>
            <a:r>
              <a:rPr lang="en-US" sz="1800" dirty="0" err="1">
                <a:latin typeface="Times New Roman" panose="02020603050405020304" pitchFamily="18" charset="0"/>
                <a:cs typeface="Times New Roman" panose="02020603050405020304" pitchFamily="18" charset="0"/>
              </a:rPr>
              <a:t>Loruenser</a:t>
            </a:r>
            <a:r>
              <a:rPr lang="en-US" sz="1800" dirty="0">
                <a:latin typeface="Times New Roman" panose="02020603050405020304" pitchFamily="18" charset="0"/>
                <a:cs typeface="Times New Roman" panose="02020603050405020304" pitchFamily="18" charset="0"/>
              </a:rPr>
              <a:t>, Thomas, </a:t>
            </a:r>
            <a:r>
              <a:rPr lang="en-US" sz="1800" dirty="0" err="1">
                <a:latin typeface="Times New Roman" panose="02020603050405020304" pitchFamily="18" charset="0"/>
                <a:cs typeface="Times New Roman" panose="02020603050405020304" pitchFamily="18" charset="0"/>
              </a:rPr>
              <a:t>Happe</a:t>
            </a:r>
            <a:r>
              <a:rPr lang="en-US" sz="1800" dirty="0">
                <a:latin typeface="Times New Roman" panose="02020603050405020304" pitchFamily="18" charset="0"/>
                <a:cs typeface="Times New Roman" panose="02020603050405020304" pitchFamily="18" charset="0"/>
              </a:rPr>
              <a:t>, Andreas, and </a:t>
            </a:r>
            <a:r>
              <a:rPr lang="en-US" sz="1800" dirty="0" err="1">
                <a:latin typeface="Times New Roman" panose="02020603050405020304" pitchFamily="18" charset="0"/>
                <a:cs typeface="Times New Roman" panose="02020603050405020304" pitchFamily="18" charset="0"/>
              </a:rPr>
              <a:t>Slamanig</a:t>
            </a:r>
            <a:r>
              <a:rPr lang="en-US" sz="1800" dirty="0">
                <a:latin typeface="Times New Roman" panose="02020603050405020304" pitchFamily="18" charset="0"/>
                <a:cs typeface="Times New Roman" panose="02020603050405020304" pitchFamily="18" charset="0"/>
              </a:rPr>
              <a:t>, Daniel, "ARCHISTAR: Towards Secure and Robust Cloud Based Data Sharing," 2015 IEEE 7th International Conference on Cloud Computing Technology and Science (</a:t>
            </a:r>
            <a:r>
              <a:rPr lang="en-US" sz="1800" dirty="0" err="1">
                <a:latin typeface="Times New Roman" panose="02020603050405020304" pitchFamily="18" charset="0"/>
                <a:cs typeface="Times New Roman" panose="02020603050405020304" pitchFamily="18" charset="0"/>
              </a:rPr>
              <a:t>CloudCom</a:t>
            </a:r>
            <a:r>
              <a:rPr lang="en-US" sz="1800" dirty="0">
                <a:latin typeface="Times New Roman" panose="02020603050405020304" pitchFamily="18" charset="0"/>
                <a:cs typeface="Times New Roman" panose="02020603050405020304" pitchFamily="18" charset="0"/>
              </a:rPr>
              <a:t>), pp. 371–378, November 2015.</a:t>
            </a:r>
          </a:p>
          <a:p>
            <a:pPr marL="0" indent="0">
              <a:lnSpc>
                <a:spcPct val="170000"/>
              </a:lnSpc>
              <a:buNone/>
            </a:pPr>
            <a:r>
              <a:rPr lang="en-US" sz="1800" dirty="0">
                <a:latin typeface="Times New Roman" panose="02020603050405020304" pitchFamily="18" charset="0"/>
                <a:cs typeface="Times New Roman" panose="02020603050405020304" pitchFamily="18" charset="0"/>
              </a:rPr>
              <a:t>8. Gaetani, </a:t>
            </a:r>
            <a:r>
              <a:rPr lang="en-US" sz="1800" dirty="0" err="1">
                <a:latin typeface="Times New Roman" panose="02020603050405020304" pitchFamily="18" charset="0"/>
                <a:cs typeface="Times New Roman" panose="02020603050405020304" pitchFamily="18" charset="0"/>
              </a:rPr>
              <a:t>Edoardo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Aniello</a:t>
            </a:r>
            <a:r>
              <a:rPr lang="en-US" sz="1800" dirty="0">
                <a:latin typeface="Times New Roman" panose="02020603050405020304" pitchFamily="18" charset="0"/>
                <a:cs typeface="Times New Roman" panose="02020603050405020304" pitchFamily="18" charset="0"/>
              </a:rPr>
              <a:t>, Leonardo, Baldoni, Roberto, Lombardi, Federico, and </a:t>
            </a:r>
            <a:r>
              <a:rPr lang="en-US" sz="1800" dirty="0" err="1">
                <a:latin typeface="Times New Roman" panose="02020603050405020304" pitchFamily="18" charset="0"/>
                <a:cs typeface="Times New Roman" panose="02020603050405020304" pitchFamily="18" charset="0"/>
              </a:rPr>
              <a:t>Margheri</a:t>
            </a:r>
            <a:r>
              <a:rPr lang="en-US" sz="1800" dirty="0">
                <a:latin typeface="Times New Roman" panose="02020603050405020304" pitchFamily="18" charset="0"/>
                <a:cs typeface="Times New Roman" panose="02020603050405020304" pitchFamily="18" charset="0"/>
              </a:rPr>
              <a:t>, Andrea, "Blockchain-Based Database to Ensure Data Integrity in Cloud Computing Environments," Sun SITE Central Europe, 2017.</a:t>
            </a:r>
          </a:p>
          <a:p>
            <a:pPr marL="0" indent="0">
              <a:lnSpc>
                <a:spcPct val="17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96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7294597"/>
              </p:ext>
            </p:extLst>
          </p:nvPr>
        </p:nvGraphicFramePr>
        <p:xfrm>
          <a:off x="457201" y="1600200"/>
          <a:ext cx="8382000" cy="4572000"/>
        </p:xfrm>
        <a:graphic>
          <a:graphicData uri="http://schemas.openxmlformats.org/drawingml/2006/table">
            <a:tbl>
              <a:tblPr/>
              <a:tblGrid>
                <a:gridCol w="757602">
                  <a:extLst>
                    <a:ext uri="{9D8B030D-6E8A-4147-A177-3AD203B41FA5}">
                      <a16:colId xmlns:a16="http://schemas.microsoft.com/office/drawing/2014/main" val="20000"/>
                    </a:ext>
                  </a:extLst>
                </a:gridCol>
                <a:gridCol w="2176096">
                  <a:extLst>
                    <a:ext uri="{9D8B030D-6E8A-4147-A177-3AD203B41FA5}">
                      <a16:colId xmlns:a16="http://schemas.microsoft.com/office/drawing/2014/main" val="20001"/>
                    </a:ext>
                  </a:extLst>
                </a:gridCol>
                <a:gridCol w="1902070">
                  <a:extLst>
                    <a:ext uri="{9D8B030D-6E8A-4147-A177-3AD203B41FA5}">
                      <a16:colId xmlns:a16="http://schemas.microsoft.com/office/drawing/2014/main" val="20002"/>
                    </a:ext>
                  </a:extLst>
                </a:gridCol>
                <a:gridCol w="1773116">
                  <a:extLst>
                    <a:ext uri="{9D8B030D-6E8A-4147-A177-3AD203B41FA5}">
                      <a16:colId xmlns:a16="http://schemas.microsoft.com/office/drawing/2014/main" val="20003"/>
                    </a:ext>
                  </a:extLst>
                </a:gridCol>
                <a:gridCol w="1773116">
                  <a:extLst>
                    <a:ext uri="{9D8B030D-6E8A-4147-A177-3AD203B41FA5}">
                      <a16:colId xmlns:a16="http://schemas.microsoft.com/office/drawing/2014/main" val="20004"/>
                    </a:ext>
                  </a:extLst>
                </a:gridCol>
              </a:tblGrid>
              <a:tr h="566012">
                <a:tc>
                  <a:txBody>
                    <a:bodyPr/>
                    <a:lstStyle/>
                    <a:p>
                      <a:pPr marL="0" marR="0" algn="l">
                        <a:lnSpc>
                          <a:spcPct val="115000"/>
                        </a:lnSpc>
                        <a:spcBef>
                          <a:spcPts val="0"/>
                        </a:spcBef>
                        <a:spcAft>
                          <a:spcPts val="1000"/>
                        </a:spcAft>
                      </a:pPr>
                      <a:r>
                        <a:rPr lang="en-US" sz="2000" b="1" dirty="0" err="1">
                          <a:latin typeface="Times New Roman" pitchFamily="18" charset="0"/>
                          <a:ea typeface="Calibri"/>
                          <a:cs typeface="Times New Roman" pitchFamily="18" charset="0"/>
                        </a:rPr>
                        <a:t>S.No</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Paper Details</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Methodology</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pros</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cons</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005988">
                <a:tc>
                  <a:txBody>
                    <a:bodyPr/>
                    <a:lstStyle/>
                    <a:p>
                      <a:r>
                        <a:rPr lang="en-IN" dirty="0">
                          <a:effectLst/>
                          <a:latin typeface="Times New Roman" panose="02020603050405020304" pitchFamily="18" charset="0"/>
                          <a:cs typeface="Times New Roman" panose="02020603050405020304" pitchFamily="18" charset="0"/>
                        </a:rPr>
                        <a:t>1</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b="1" dirty="0">
                          <a:effectLst/>
                          <a:latin typeface="Times New Roman" panose="02020603050405020304" pitchFamily="18" charset="0"/>
                          <a:cs typeface="Times New Roman" panose="02020603050405020304" pitchFamily="18" charset="0"/>
                        </a:rPr>
                        <a:t>Blockchain-Based Secure Cloud Storage Using Decentralized Ledger</a:t>
                      </a:r>
                      <a:endParaRPr lang="en-US" dirty="0">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Utilizes blockchain to ensure data integrity, security, and decentralization in cloud storage. Implements smart contracts for automated access control.</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1) High security and data integrity 2) Decentralized and tamper-proof</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dirty="0">
                          <a:effectLst/>
                          <a:latin typeface="Times New Roman" panose="02020603050405020304" pitchFamily="18" charset="0"/>
                          <a:cs typeface="Times New Roman" panose="02020603050405020304" pitchFamily="18" charset="0"/>
                        </a:rPr>
                        <a:t>1) High computational cost 2) Scalability challenges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EF5E99A0-095B-572A-F5D6-FD64D8B0445B}"/>
              </a:ext>
            </a:extLst>
          </p:cNvPr>
          <p:cNvSpPr txBox="1"/>
          <p:nvPr/>
        </p:nvSpPr>
        <p:spPr>
          <a:xfrm>
            <a:off x="1600200" y="381000"/>
            <a:ext cx="6172200"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Literature Survey</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6D374-9783-7A04-225F-8C01654BEFF8}"/>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E2A6B62-4CB2-A380-61C8-8C4D489D1268}"/>
              </a:ext>
            </a:extLst>
          </p:cNvPr>
          <p:cNvGraphicFramePr>
            <a:graphicFrameLocks noGrp="1"/>
          </p:cNvGraphicFramePr>
          <p:nvPr>
            <p:ph idx="1"/>
            <p:extLst>
              <p:ext uri="{D42A27DB-BD31-4B8C-83A1-F6EECF244321}">
                <p14:modId xmlns:p14="http://schemas.microsoft.com/office/powerpoint/2010/main" val="621705475"/>
              </p:ext>
            </p:extLst>
          </p:nvPr>
        </p:nvGraphicFramePr>
        <p:xfrm>
          <a:off x="457201" y="311534"/>
          <a:ext cx="8382000" cy="5936866"/>
        </p:xfrm>
        <a:graphic>
          <a:graphicData uri="http://schemas.openxmlformats.org/drawingml/2006/table">
            <a:tbl>
              <a:tblPr/>
              <a:tblGrid>
                <a:gridCol w="757602">
                  <a:extLst>
                    <a:ext uri="{9D8B030D-6E8A-4147-A177-3AD203B41FA5}">
                      <a16:colId xmlns:a16="http://schemas.microsoft.com/office/drawing/2014/main" val="20000"/>
                    </a:ext>
                  </a:extLst>
                </a:gridCol>
                <a:gridCol w="2176096">
                  <a:extLst>
                    <a:ext uri="{9D8B030D-6E8A-4147-A177-3AD203B41FA5}">
                      <a16:colId xmlns:a16="http://schemas.microsoft.com/office/drawing/2014/main" val="20001"/>
                    </a:ext>
                  </a:extLst>
                </a:gridCol>
                <a:gridCol w="1902070">
                  <a:extLst>
                    <a:ext uri="{9D8B030D-6E8A-4147-A177-3AD203B41FA5}">
                      <a16:colId xmlns:a16="http://schemas.microsoft.com/office/drawing/2014/main" val="20002"/>
                    </a:ext>
                  </a:extLst>
                </a:gridCol>
                <a:gridCol w="1773116">
                  <a:extLst>
                    <a:ext uri="{9D8B030D-6E8A-4147-A177-3AD203B41FA5}">
                      <a16:colId xmlns:a16="http://schemas.microsoft.com/office/drawing/2014/main" val="20003"/>
                    </a:ext>
                  </a:extLst>
                </a:gridCol>
                <a:gridCol w="1773116">
                  <a:extLst>
                    <a:ext uri="{9D8B030D-6E8A-4147-A177-3AD203B41FA5}">
                      <a16:colId xmlns:a16="http://schemas.microsoft.com/office/drawing/2014/main" val="20004"/>
                    </a:ext>
                  </a:extLst>
                </a:gridCol>
              </a:tblGrid>
              <a:tr h="574139">
                <a:tc>
                  <a:txBody>
                    <a:bodyPr/>
                    <a:lstStyle/>
                    <a:p>
                      <a:pPr marL="0" marR="0" algn="l">
                        <a:lnSpc>
                          <a:spcPct val="115000"/>
                        </a:lnSpc>
                        <a:spcBef>
                          <a:spcPts val="0"/>
                        </a:spcBef>
                        <a:spcAft>
                          <a:spcPts val="1000"/>
                        </a:spcAft>
                      </a:pPr>
                      <a:r>
                        <a:rPr lang="en-US" sz="2000" b="1" dirty="0" err="1">
                          <a:latin typeface="Times New Roman" pitchFamily="18" charset="0"/>
                          <a:ea typeface="Calibri"/>
                          <a:cs typeface="Times New Roman" pitchFamily="18" charset="0"/>
                        </a:rPr>
                        <a:t>S.No</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Paper Details</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Methodology</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pros</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cons</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015625">
                <a:tc>
                  <a:txBody>
                    <a:bodyPr/>
                    <a:lstStyle/>
                    <a:p>
                      <a:r>
                        <a:rPr lang="en-IN" dirty="0">
                          <a:effectLst/>
                          <a:latin typeface="Times New Roman" panose="02020603050405020304" pitchFamily="18" charset="0"/>
                          <a:cs typeface="Times New Roman" panose="02020603050405020304" pitchFamily="18" charset="0"/>
                        </a:rPr>
                        <a:t>2</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b="1">
                          <a:effectLst/>
                          <a:latin typeface="Times New Roman" panose="02020603050405020304" pitchFamily="18" charset="0"/>
                          <a:cs typeface="Times New Roman" panose="02020603050405020304" pitchFamily="18" charset="0"/>
                        </a:rPr>
                        <a:t>IPFS and Blockchain Integration for Secure Cloud Storage</a:t>
                      </a:r>
                      <a:endParaRPr lang="en-US">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Combines InterPlanetary File System (IPFS) with blockchain for distributed cloud storage, ensuring efficient data retrieval and storage security.</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1) Reduces storage redundancy 2) Improves retrieval efficiency</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dirty="0">
                          <a:effectLst/>
                          <a:latin typeface="Times New Roman" panose="02020603050405020304" pitchFamily="18" charset="0"/>
                          <a:cs typeface="Times New Roman" panose="02020603050405020304" pitchFamily="18" charset="0"/>
                        </a:rPr>
                        <a:t>1) Requires continuous network availability 2) Potential latency issues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1"/>
                  </a:ext>
                </a:extLst>
              </a:tr>
              <a:tr h="2347102">
                <a:tc>
                  <a:txBody>
                    <a:bodyPr/>
                    <a:lstStyle/>
                    <a:p>
                      <a:r>
                        <a:rPr lang="en-IN" dirty="0">
                          <a:effectLst/>
                          <a:latin typeface="Times New Roman" panose="02020603050405020304" pitchFamily="18" charset="0"/>
                          <a:cs typeface="Times New Roman" panose="02020603050405020304" pitchFamily="18" charset="0"/>
                        </a:rPr>
                        <a:t>3</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b="1">
                          <a:effectLst/>
                          <a:latin typeface="Times New Roman" panose="02020603050405020304" pitchFamily="18" charset="0"/>
                          <a:cs typeface="Times New Roman" panose="02020603050405020304" pitchFamily="18" charset="0"/>
                        </a:rPr>
                        <a:t>Smart Contract-Based Access Control in Blockchain Cloud Storage</a:t>
                      </a:r>
                      <a:endParaRPr lang="en-US">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Implements smart contracts to regulate and automate access permissions for cloud-stored data.</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1) Ensures transparency and security 2) Eliminates third-party intermediaries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dirty="0">
                          <a:effectLst/>
                          <a:latin typeface="Times New Roman" panose="02020603050405020304" pitchFamily="18" charset="0"/>
                          <a:cs typeface="Times New Roman" panose="02020603050405020304" pitchFamily="18" charset="0"/>
                        </a:rPr>
                        <a:t>1) Vulnerability to smart contract bugs 2) High gas fees on public blockchains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2747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E7AF624-6C51-9386-903A-649434499CF3}"/>
              </a:ext>
            </a:extLst>
          </p:cNvPr>
          <p:cNvGraphicFramePr>
            <a:graphicFrameLocks noGrp="1"/>
          </p:cNvGraphicFramePr>
          <p:nvPr>
            <p:ph idx="1"/>
            <p:extLst>
              <p:ext uri="{D42A27DB-BD31-4B8C-83A1-F6EECF244321}">
                <p14:modId xmlns:p14="http://schemas.microsoft.com/office/powerpoint/2010/main" val="2540314643"/>
              </p:ext>
            </p:extLst>
          </p:nvPr>
        </p:nvGraphicFramePr>
        <p:xfrm>
          <a:off x="381000" y="228601"/>
          <a:ext cx="8458202" cy="6248399"/>
        </p:xfrm>
        <a:graphic>
          <a:graphicData uri="http://schemas.openxmlformats.org/drawingml/2006/table">
            <a:tbl>
              <a:tblPr/>
              <a:tblGrid>
                <a:gridCol w="764489">
                  <a:extLst>
                    <a:ext uri="{9D8B030D-6E8A-4147-A177-3AD203B41FA5}">
                      <a16:colId xmlns:a16="http://schemas.microsoft.com/office/drawing/2014/main" val="1555165637"/>
                    </a:ext>
                  </a:extLst>
                </a:gridCol>
                <a:gridCol w="2195879">
                  <a:extLst>
                    <a:ext uri="{9D8B030D-6E8A-4147-A177-3AD203B41FA5}">
                      <a16:colId xmlns:a16="http://schemas.microsoft.com/office/drawing/2014/main" val="3883653147"/>
                    </a:ext>
                  </a:extLst>
                </a:gridCol>
                <a:gridCol w="1919362">
                  <a:extLst>
                    <a:ext uri="{9D8B030D-6E8A-4147-A177-3AD203B41FA5}">
                      <a16:colId xmlns:a16="http://schemas.microsoft.com/office/drawing/2014/main" val="2534623782"/>
                    </a:ext>
                  </a:extLst>
                </a:gridCol>
                <a:gridCol w="1789236">
                  <a:extLst>
                    <a:ext uri="{9D8B030D-6E8A-4147-A177-3AD203B41FA5}">
                      <a16:colId xmlns:a16="http://schemas.microsoft.com/office/drawing/2014/main" val="564702091"/>
                    </a:ext>
                  </a:extLst>
                </a:gridCol>
                <a:gridCol w="1789236">
                  <a:extLst>
                    <a:ext uri="{9D8B030D-6E8A-4147-A177-3AD203B41FA5}">
                      <a16:colId xmlns:a16="http://schemas.microsoft.com/office/drawing/2014/main" val="3677809480"/>
                    </a:ext>
                  </a:extLst>
                </a:gridCol>
              </a:tblGrid>
              <a:tr h="562109">
                <a:tc>
                  <a:txBody>
                    <a:bodyPr/>
                    <a:lstStyle/>
                    <a:p>
                      <a:pPr marL="0" marR="0" algn="l">
                        <a:lnSpc>
                          <a:spcPct val="115000"/>
                        </a:lnSpc>
                        <a:spcBef>
                          <a:spcPts val="0"/>
                        </a:spcBef>
                        <a:spcAft>
                          <a:spcPts val="1000"/>
                        </a:spcAft>
                      </a:pPr>
                      <a:r>
                        <a:rPr lang="en-US" sz="2000" b="1" dirty="0" err="1">
                          <a:latin typeface="Times New Roman" pitchFamily="18" charset="0"/>
                          <a:ea typeface="Calibri"/>
                          <a:cs typeface="Times New Roman" pitchFamily="18" charset="0"/>
                        </a:rPr>
                        <a:t>S.No</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Paper Details</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b="1" dirty="0">
                          <a:latin typeface="Times New Roman" pitchFamily="18" charset="0"/>
                          <a:ea typeface="Calibri"/>
                          <a:cs typeface="Times New Roman" pitchFamily="18" charset="0"/>
                        </a:rPr>
                        <a:t>Methodology</a:t>
                      </a:r>
                      <a:r>
                        <a:rPr lang="en-US" sz="2000" dirty="0">
                          <a:latin typeface="Times New Roman" pitchFamily="18" charset="0"/>
                          <a:ea typeface="Calibri"/>
                          <a:cs typeface="Times New Roman" pitchFamily="18" charset="0"/>
                        </a:rPr>
                        <a:t> </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pros</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tc>
                  <a:txBody>
                    <a:bodyPr/>
                    <a:lstStyle/>
                    <a:p>
                      <a:pPr marL="0" marR="0" algn="l">
                        <a:lnSpc>
                          <a:spcPct val="115000"/>
                        </a:lnSpc>
                        <a:spcBef>
                          <a:spcPts val="0"/>
                        </a:spcBef>
                        <a:spcAft>
                          <a:spcPts val="1000"/>
                        </a:spcAft>
                      </a:pPr>
                      <a:r>
                        <a:rPr lang="en-US" sz="2000" dirty="0">
                          <a:latin typeface="Times New Roman" pitchFamily="18" charset="0"/>
                          <a:ea typeface="Calibri"/>
                          <a:cs typeface="Times New Roman" pitchFamily="18" charset="0"/>
                        </a:rPr>
                        <a:t>cons</a:t>
                      </a:r>
                    </a:p>
                  </a:txBody>
                  <a:tcPr marL="82532" marR="82532" marT="82532" marB="82532">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solidFill>
                      <a:schemeClr val="accent1"/>
                    </a:solidFill>
                  </a:tcPr>
                </a:tc>
                <a:extLst>
                  <a:ext uri="{0D108BD9-81ED-4DB2-BD59-A6C34878D82A}">
                    <a16:rowId xmlns:a16="http://schemas.microsoft.com/office/drawing/2014/main" val="1262911627"/>
                  </a:ext>
                </a:extLst>
              </a:tr>
              <a:tr h="2881734">
                <a:tc>
                  <a:txBody>
                    <a:bodyPr/>
                    <a:lstStyle/>
                    <a:p>
                      <a:r>
                        <a:rPr lang="en-US" dirty="0">
                          <a:effectLst/>
                          <a:latin typeface="Times New Roman" panose="02020603050405020304" pitchFamily="18" charset="0"/>
                          <a:cs typeface="Times New Roman" panose="02020603050405020304" pitchFamily="18" charset="0"/>
                        </a:rPr>
                        <a:t>4</a:t>
                      </a:r>
                      <a:endParaRPr lang="en-IN" dirty="0">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b="1">
                          <a:effectLst/>
                          <a:latin typeface="Times New Roman" panose="02020603050405020304" pitchFamily="18" charset="0"/>
                          <a:cs typeface="Times New Roman" panose="02020603050405020304" pitchFamily="18" charset="0"/>
                        </a:rPr>
                        <a:t>Scalability Improvements in Blockchain-Based Cloud Storage</a:t>
                      </a:r>
                      <a:endParaRPr lang="en-US">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Introduces sharding and sidechain techniques to improve blockchain scalability for cloud storage applications.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1) Reduces storage overhead 2) Enhances transaction throughput</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dirty="0">
                          <a:effectLst/>
                          <a:latin typeface="Times New Roman" panose="02020603050405020304" pitchFamily="18" charset="0"/>
                          <a:cs typeface="Times New Roman" panose="02020603050405020304" pitchFamily="18" charset="0"/>
                        </a:rPr>
                        <a:t>1) Complexity in implementation 2) Potential security risks in sidechains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2932124688"/>
                  </a:ext>
                </a:extLst>
              </a:tr>
              <a:tr h="2804556">
                <a:tc>
                  <a:txBody>
                    <a:bodyPr/>
                    <a:lstStyle/>
                    <a:p>
                      <a:r>
                        <a:rPr lang="en-US" dirty="0">
                          <a:effectLst/>
                          <a:latin typeface="Times New Roman" panose="02020603050405020304" pitchFamily="18" charset="0"/>
                          <a:cs typeface="Times New Roman" panose="02020603050405020304" pitchFamily="18" charset="0"/>
                        </a:rPr>
                        <a:t>5</a:t>
                      </a:r>
                      <a:endParaRPr lang="en-IN" dirty="0">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b="1">
                          <a:effectLst/>
                          <a:latin typeface="Times New Roman" panose="02020603050405020304" pitchFamily="18" charset="0"/>
                          <a:cs typeface="Times New Roman" panose="02020603050405020304" pitchFamily="18" charset="0"/>
                        </a:rPr>
                        <a:t>Hybrid Cloud Storage System Using Blockchain for Data Integrity</a:t>
                      </a:r>
                      <a:endParaRPr lang="en-US">
                        <a:effectLst/>
                        <a:latin typeface="Times New Roman" panose="02020603050405020304" pitchFamily="18" charset="0"/>
                        <a:cs typeface="Times New Roman" panose="02020603050405020304" pitchFamily="18" charset="0"/>
                      </a:endParaRP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Proposes a hybrid model where sensitive data is stored on a private cloud, and blockchain records are used for verification and integrity checks.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a:effectLst/>
                          <a:latin typeface="Times New Roman" panose="02020603050405020304" pitchFamily="18" charset="0"/>
                          <a:cs typeface="Times New Roman" panose="02020603050405020304" pitchFamily="18" charset="0"/>
                        </a:rPr>
                        <a:t>1) Enhanced data security 2) Flexible storage management</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tc>
                  <a:txBody>
                    <a:bodyPr/>
                    <a:lstStyle/>
                    <a:p>
                      <a:r>
                        <a:rPr lang="en-US" dirty="0">
                          <a:effectLst/>
                          <a:latin typeface="Times New Roman" panose="02020603050405020304" pitchFamily="18" charset="0"/>
                          <a:cs typeface="Times New Roman" panose="02020603050405020304" pitchFamily="18" charset="0"/>
                        </a:rPr>
                        <a:t>1) Increased system complexity 2) Integration challenges with legacy systems</a:t>
                      </a:r>
                    </a:p>
                  </a:txBody>
                  <a:tcPr anchor="ctr">
                    <a:lnL w="19050" cap="flat" cmpd="sng" algn="ctr">
                      <a:solidFill>
                        <a:srgbClr val="0000FF"/>
                      </a:solidFill>
                      <a:prstDash val="solid"/>
                      <a:round/>
                      <a:headEnd type="none" w="med" len="med"/>
                      <a:tailEnd type="none" w="med" len="med"/>
                    </a:lnL>
                    <a:lnR w="19050" cap="flat" cmpd="sng" algn="ctr">
                      <a:solidFill>
                        <a:srgbClr val="0000FF"/>
                      </a:solidFill>
                      <a:prstDash val="solid"/>
                      <a:round/>
                      <a:headEnd type="none" w="med" len="med"/>
                      <a:tailEnd type="none" w="med" len="med"/>
                    </a:lnR>
                    <a:lnT w="19050" cap="flat" cmpd="sng" algn="ctr">
                      <a:solidFill>
                        <a:srgbClr val="0000FF"/>
                      </a:solidFill>
                      <a:prstDash val="solid"/>
                      <a:round/>
                      <a:headEnd type="none" w="med" len="med"/>
                      <a:tailEnd type="none" w="med" len="med"/>
                    </a:lnT>
                    <a:lnB w="19050"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632801278"/>
                  </a:ext>
                </a:extLst>
              </a:tr>
            </a:tbl>
          </a:graphicData>
        </a:graphic>
      </p:graphicFrame>
    </p:spTree>
    <p:extLst>
      <p:ext uri="{BB962C8B-B14F-4D97-AF65-F5344CB8AC3E}">
        <p14:creationId xmlns:p14="http://schemas.microsoft.com/office/powerpoint/2010/main" val="152558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1"/>
            <a:ext cx="4267200" cy="228600"/>
          </a:xfrm>
        </p:spPr>
        <p:txBody>
          <a:bodyPr>
            <a:normAutofit fontScale="90000"/>
          </a:bodyPr>
          <a:lstStyle/>
          <a:p>
            <a:r>
              <a:rPr lang="en-US" dirty="0">
                <a:solidFill>
                  <a:schemeClr val="accent2"/>
                </a:solidFill>
                <a:latin typeface="Times New Roman" panose="02020603050405020304" pitchFamily="18" charset="0"/>
                <a:cs typeface="Times New Roman" panose="02020603050405020304" pitchFamily="18" charset="0"/>
              </a:rPr>
              <a:t>Existing System	</a:t>
            </a:r>
          </a:p>
        </p:txBody>
      </p:sp>
      <p:sp>
        <p:nvSpPr>
          <p:cNvPr id="3" name="Content Placeholder 2"/>
          <p:cNvSpPr>
            <a:spLocks noGrp="1"/>
          </p:cNvSpPr>
          <p:nvPr>
            <p:ph idx="1"/>
          </p:nvPr>
        </p:nvSpPr>
        <p:spPr>
          <a:xfrm>
            <a:off x="228600" y="762000"/>
            <a:ext cx="8763000" cy="5791200"/>
          </a:xfrm>
        </p:spPr>
        <p:txBody>
          <a:bodyPr>
            <a:normAutofit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The existing of file base application appears to be a blockchain-based cloud storage platform where users can upload, store, and retrieve files securely. It likely utilizes blockchain technology to maintain tamper-proof metadata for files, ensuring that records cannot be altered or deleted without authorization. The website may also use encryption techniques to secure uploaded files, though the strength of the would determine its level of protection.</a:t>
            </a:r>
          </a:p>
          <a:p>
            <a:pPr algn="just">
              <a:lnSpc>
                <a:spcPct val="150000"/>
              </a:lnSpc>
            </a:pPr>
            <a:r>
              <a:rPr lang="en-US" sz="1800" dirty="0">
                <a:latin typeface="Times New Roman" panose="02020603050405020304" pitchFamily="18" charset="0"/>
                <a:cs typeface="Times New Roman" panose="02020603050405020304" pitchFamily="18" charset="0"/>
              </a:rPr>
              <a:t>If the system lacks public-private key encryption, it may not provide secure key exchange, making file transfers vulnerable. Additionally, if salting methods are not implemented for password management, users’ credentials could be at risk of brute-force attacks. Performance could also be affected if the system does not use load balancing, which helps manage network traffic efficiently.</a:t>
            </a:r>
          </a:p>
          <a:p>
            <a:pPr algn="just">
              <a:lnSpc>
                <a:spcPct val="150000"/>
              </a:lnSpc>
            </a:pPr>
            <a:r>
              <a:rPr lang="en-US" sz="1800" dirty="0">
                <a:latin typeface="Times New Roman" panose="02020603050405020304" pitchFamily="18" charset="0"/>
                <a:cs typeface="Times New Roman" panose="02020603050405020304" pitchFamily="18" charset="0"/>
              </a:rPr>
              <a:t>Compared to your project, the existing website may have some security features but could lack enhanced encryption, password security, key management, and performance optimizations.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2E42-3E49-2184-97BF-4770676FC438}"/>
              </a:ext>
            </a:extLst>
          </p:cNvPr>
          <p:cNvSpPr>
            <a:spLocks noGrp="1"/>
          </p:cNvSpPr>
          <p:nvPr>
            <p:ph type="title"/>
          </p:nvPr>
        </p:nvSpPr>
        <p:spPr>
          <a:xfrm>
            <a:off x="0" y="457200"/>
            <a:ext cx="10058400" cy="838200"/>
          </a:xfrm>
        </p:spPr>
        <p:txBody>
          <a:bodyPr>
            <a:normAutofit fontScale="90000"/>
          </a:bodyPr>
          <a:lstStyle/>
          <a:p>
            <a:r>
              <a:rPr lang="en-US" sz="3200" b="1" dirty="0">
                <a:solidFill>
                  <a:schemeClr val="accent2"/>
                </a:solidFill>
                <a:latin typeface="Times New Roman" panose="02020603050405020304" pitchFamily="18" charset="0"/>
                <a:cs typeface="Times New Roman" panose="02020603050405020304" pitchFamily="18" charset="0"/>
              </a:rPr>
              <a:t>Proposed System</a:t>
            </a:r>
            <a:r>
              <a:rPr lang="en-US" sz="3100" b="1" dirty="0">
                <a:solidFill>
                  <a:schemeClr val="accent2"/>
                </a:solidFill>
                <a:latin typeface="Times New Roman" panose="02020603050405020304" pitchFamily="18" charset="0"/>
                <a:cs typeface="Times New Roman" panose="02020603050405020304" pitchFamily="18" charset="0"/>
              </a:rPr>
              <a:t>:              </a:t>
            </a:r>
            <a:br>
              <a:rPr lang="en-US" sz="3100" dirty="0">
                <a:solidFill>
                  <a:schemeClr val="accent2"/>
                </a:solidFill>
                <a:latin typeface="Times New Roman" panose="02020603050405020304" pitchFamily="18" charset="0"/>
                <a:cs typeface="Times New Roman" panose="02020603050405020304" pitchFamily="18" charset="0"/>
              </a:rPr>
            </a:br>
            <a:r>
              <a:rPr lang="en-US" sz="2600" dirty="0">
                <a:solidFill>
                  <a:schemeClr val="accent2"/>
                </a:solidFill>
                <a:latin typeface="Times New Roman" panose="02020603050405020304" pitchFamily="18" charset="0"/>
                <a:cs typeface="Times New Roman" panose="02020603050405020304" pitchFamily="18" charset="0"/>
              </a:rPr>
              <a:t> 		</a:t>
            </a:r>
            <a:br>
              <a:rPr lang="en-US" sz="2600" dirty="0">
                <a:solidFill>
                  <a:schemeClr val="accent2"/>
                </a:solidFill>
                <a:latin typeface="Times New Roman" panose="02020603050405020304" pitchFamily="18" charset="0"/>
                <a:cs typeface="Times New Roman" panose="02020603050405020304" pitchFamily="18" charset="0"/>
              </a:rPr>
            </a:br>
            <a:r>
              <a:rPr lang="en-US" sz="2600" dirty="0">
                <a:solidFill>
                  <a:schemeClr val="accent2"/>
                </a:solidFill>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1</a:t>
            </a:r>
            <a:r>
              <a:rPr lang="en-US" sz="2600" dirty="0">
                <a:latin typeface="Times New Roman" panose="02020603050405020304" pitchFamily="18" charset="0"/>
                <a:cs typeface="Times New Roman" panose="02020603050405020304" pitchFamily="18" charset="0"/>
              </a:rPr>
              <a:t>.</a:t>
            </a:r>
            <a:r>
              <a:rPr lang="en-US" sz="2600" b="1" dirty="0">
                <a:latin typeface="Times New Roman" panose="02020603050405020304" pitchFamily="18" charset="0"/>
                <a:cs typeface="Times New Roman" panose="02020603050405020304" pitchFamily="18" charset="0"/>
              </a:rPr>
              <a:t>Secure Password Manager with Salting &amp; Encryption</a:t>
            </a:r>
            <a:br>
              <a:rPr lang="en-US" dirty="0">
                <a:latin typeface="+mn-lt"/>
              </a:rPr>
            </a:br>
            <a:endParaRPr lang="en-IN" dirty="0">
              <a:latin typeface="+mn-lt"/>
            </a:endParaRPr>
          </a:p>
        </p:txBody>
      </p:sp>
      <p:sp>
        <p:nvSpPr>
          <p:cNvPr id="6" name="Rectangle 3">
            <a:extLst>
              <a:ext uri="{FF2B5EF4-FFF2-40B4-BE49-F238E27FC236}">
                <a16:creationId xmlns:a16="http://schemas.microsoft.com/office/drawing/2014/main" id="{9056B3EE-0537-A9D2-42FD-6C0E1E42FCC1}"/>
              </a:ext>
            </a:extLst>
          </p:cNvPr>
          <p:cNvSpPr>
            <a:spLocks noGrp="1" noChangeArrowheads="1"/>
          </p:cNvSpPr>
          <p:nvPr>
            <p:ph idx="1"/>
          </p:nvPr>
        </p:nvSpPr>
        <p:spPr bwMode="auto">
          <a:xfrm>
            <a:off x="152400" y="1356212"/>
            <a:ext cx="8686800" cy="460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endParaRPr kumimoji="0" lang="en-US" altLang="en-US" sz="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P</a:t>
            </a: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assword </a:t>
            </a:r>
            <a:r>
              <a:rPr lang="en-US" altLang="en-US" sz="1800" dirty="0">
                <a:latin typeface="Times New Roman" panose="02020603050405020304" pitchFamily="18" charset="0"/>
                <a:cs typeface="Times New Roman" panose="02020603050405020304" pitchFamily="18" charset="0"/>
              </a:rPr>
              <a:t>M</a:t>
            </a: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anager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designed to securely store and manage user credentials while preventing unauthorized access. In this system, passwords are encrypted using salting and encryption techniques, ensuring that even system administrators cannot view them.</a:t>
            </a:r>
          </a:p>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Salting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involves adding a random unique value to each password before hashing, making it resistant to brute-force and dictionary attacks. Even if two users have the same password, their stored hashes will be different due to the salt value, preventing attackers from using precomputed hash tables  to crack passwords.</a:t>
            </a:r>
          </a:p>
          <a:p>
            <a:pPr algn="just" eaLnBrk="0" fontAlgn="base" hangingPunct="0">
              <a:lnSpc>
                <a:spcPct val="150000"/>
              </a:lnSpc>
              <a:spcBef>
                <a:spcPct val="0"/>
              </a:spcBef>
              <a:spcAft>
                <a:spcPct val="0"/>
              </a:spcAft>
              <a:buFont typeface="Wingdings" panose="05000000000000000000" pitchFamily="2" charset="2"/>
              <a:buChar char="Ø"/>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encryption process ensures that only the user with the correct decryption key can retrieve and use the stored credentials. This enhances data security and privacy, ensuring that stored passwords remain confidential and protected from cyber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3F9F-DF33-2A9F-7E5B-CB7789CD8006}"/>
              </a:ext>
            </a:extLst>
          </p:cNvPr>
          <p:cNvSpPr>
            <a:spLocks noGrp="1"/>
          </p:cNvSpPr>
          <p:nvPr>
            <p:ph type="title"/>
          </p:nvPr>
        </p:nvSpPr>
        <p:spPr>
          <a:xfrm>
            <a:off x="609600" y="266699"/>
            <a:ext cx="8077200" cy="997193"/>
          </a:xfrm>
        </p:spPr>
        <p:txBody>
          <a:bodyPr>
            <a:normAutofit/>
          </a:bodyPr>
          <a:lstStyle/>
          <a:p>
            <a:pPr algn="ctr"/>
            <a:r>
              <a:rPr lang="en-US" sz="2300" b="1" dirty="0">
                <a:latin typeface="Times New Roman" panose="02020603050405020304" pitchFamily="18" charset="0"/>
                <a:cs typeface="Times New Roman" panose="02020603050405020304" pitchFamily="18" charset="0"/>
              </a:rPr>
              <a:t> 2.Public-Private Key Encryption for Secure File Storage</a:t>
            </a:r>
            <a:br>
              <a:rPr lang="en-US" sz="2300" b="1" dirty="0">
                <a:latin typeface="Times New Roman" panose="02020603050405020304" pitchFamily="18" charset="0"/>
                <a:cs typeface="Times New Roman" panose="02020603050405020304" pitchFamily="18" charset="0"/>
              </a:rPr>
            </a:br>
            <a:endParaRPr lang="en-IN" sz="23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4B3167C3-E115-1CA5-FBF4-3EFFEB857A4A}"/>
              </a:ext>
            </a:extLst>
          </p:cNvPr>
          <p:cNvSpPr>
            <a:spLocks noGrp="1" noChangeArrowheads="1"/>
          </p:cNvSpPr>
          <p:nvPr>
            <p:ph idx="1"/>
          </p:nvPr>
        </p:nvSpPr>
        <p:spPr bwMode="auto">
          <a:xfrm>
            <a:off x="152400" y="1263893"/>
            <a:ext cx="8801100"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security, the system implements public-private key encryption, ensuring that all files uploaded to the cloud are encrypted using a public key. Only the corresponding private key can decrypt and access the files, ensuring confidentiality and secure file exchange while preventing unauthorized access.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Unlike traditional systems where files are stored directly on cloud servers, this solution encrypts files before storage, making them unreadable without the correct decryption key. Additionally, only metadata is stored on the blockchain, ensuring tamper-proof records and decentralized verification. This approach guarantees data integrity, prevents unauthorized modifications, and enhances security by removing a single point of failure in the storage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52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502</TotalTime>
  <Words>2924</Words>
  <Application>Microsoft Office PowerPoint</Application>
  <PresentationFormat>On-screen Show (4:3)</PresentationFormat>
  <Paragraphs>126</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Rounded MT Bold</vt:lpstr>
      <vt:lpstr>Calibri</vt:lpstr>
      <vt:lpstr>Calibri Light</vt:lpstr>
      <vt:lpstr>Times New Roman</vt:lpstr>
      <vt:lpstr>Wingdings</vt:lpstr>
      <vt:lpstr>Office Theme</vt:lpstr>
      <vt:lpstr>Secure Blockchain-Based Cloud Storage Using Post-Quantum Cryptography and AES Encryption</vt:lpstr>
      <vt:lpstr>Abstract</vt:lpstr>
      <vt:lpstr>PowerPoint Presentation</vt:lpstr>
      <vt:lpstr>PowerPoint Presentation</vt:lpstr>
      <vt:lpstr>PowerPoint Presentation</vt:lpstr>
      <vt:lpstr>PowerPoint Presentation</vt:lpstr>
      <vt:lpstr>Existing System </vt:lpstr>
      <vt:lpstr>Proposed System:                    1.Secure Password Manager with Salting &amp; Encryption </vt:lpstr>
      <vt:lpstr> 2.Public-Private Key Encryption for Secure File Storage </vt:lpstr>
      <vt:lpstr>3.Load Balancer for Performance &amp; Scalability </vt:lpstr>
      <vt:lpstr>4.Encrypted File Storage in Blockchain </vt:lpstr>
      <vt:lpstr>5.User-Friendly Interface for Secure Cloud Storage </vt:lpstr>
      <vt:lpstr>Software &amp; hardware Requirements</vt:lpstr>
      <vt:lpstr>Architecture diagram</vt:lpstr>
      <vt:lpstr>Algorithm/Methodology:        1.AES-256 Encryption </vt:lpstr>
      <vt:lpstr>2.Post-Quantum Cryptography Algorithm</vt:lpstr>
      <vt:lpstr>3.Public-Private Key Cryptography</vt:lpstr>
      <vt:lpstr>Novelty</vt:lpstr>
      <vt:lpstr> Modules Split up    1.Test Encryption for Login Page</vt:lpstr>
      <vt:lpstr>AES-256 Based Login Encryption Flow </vt:lpstr>
      <vt:lpstr>2.File Encryption Process</vt:lpstr>
      <vt:lpstr>PowerPoint Presentation</vt:lpstr>
      <vt:lpstr>3.Front-End User Interface – Password Manager &amp; File Uploader</vt:lpstr>
      <vt:lpstr>PowerPoint Presentation</vt:lpstr>
      <vt:lpstr>   4.Flask-Based Backend Development</vt:lpstr>
      <vt:lpstr>5.Blockchain Integration</vt:lpstr>
      <vt:lpstr>PowerPoint Presentation</vt:lpstr>
      <vt:lpstr>Snapshots</vt:lpstr>
      <vt:lpstr>PowerPoint Presentation</vt:lpstr>
      <vt:lpstr>PowerPoint Presentation</vt:lpstr>
      <vt:lpstr>PowerPoint Presentation</vt:lpstr>
      <vt:lpstr>Before Encryption </vt:lpstr>
      <vt:lpstr>After Encryption</vt:lpstr>
      <vt:lpstr>References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gunavathie</dc:creator>
  <cp:lastModifiedBy>S SUPRATEEK</cp:lastModifiedBy>
  <cp:revision>57</cp:revision>
  <dcterms:created xsi:type="dcterms:W3CDTF">2015-02-25T19:09:12Z</dcterms:created>
  <dcterms:modified xsi:type="dcterms:W3CDTF">2025-04-02T15:00:55Z</dcterms:modified>
</cp:coreProperties>
</file>