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3" r:id="rId17"/>
    <p:sldId id="278" r:id="rId18"/>
    <p:sldId id="263" r:id="rId19"/>
    <p:sldId id="277" r:id="rId20"/>
    <p:sldId id="275" r:id="rId21"/>
    <p:sldId id="276" r:id="rId22"/>
    <p:sldId id="271" r:id="rId23"/>
    <p:sldId id="272" r:id="rId24"/>
  </p:sldIdLst>
  <p:sldSz cx="9144000" cy="6858000" type="screen4x3"/>
  <p:notesSz cx="9144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0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E4F9F-8586-4218-AA3D-257FFD7C9F5E}" type="datetimeFigureOut">
              <a:rPr lang="en-US" smtClean="0"/>
              <a:pPr/>
              <a:t>6/16/2023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118A-01F2-4D27-9C21-E552BAAE10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8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1118A-01F2-4D27-9C21-E552BAAE104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84" y="0"/>
            <a:ext cx="969816" cy="1108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e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284" y="0"/>
            <a:ext cx="969816" cy="11083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0225" y="6466776"/>
            <a:ext cx="76009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e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5.jpe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rofiles.com/profile/1431698" TargetMode="Externa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04800"/>
            <a:ext cx="6063922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0" marR="5080" indent="-692785" algn="ctr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BVRIT HYDERABAD</a:t>
            </a:r>
            <a:r>
              <a:rPr sz="2800" spc="-5" dirty="0"/>
              <a:t> </a:t>
            </a:r>
            <a:br>
              <a:rPr lang="en-IN" sz="2800" spc="-5" dirty="0"/>
            </a:br>
            <a:r>
              <a:rPr sz="2800" spc="-10" dirty="0"/>
              <a:t>College </a:t>
            </a:r>
            <a:r>
              <a:rPr sz="2800" spc="-5" dirty="0"/>
              <a:t>of Engineering</a:t>
            </a:r>
            <a:r>
              <a:rPr sz="2800" spc="-10" dirty="0"/>
              <a:t> </a:t>
            </a:r>
            <a:r>
              <a:rPr sz="2800" spc="-15" dirty="0"/>
              <a:t>for</a:t>
            </a:r>
            <a:r>
              <a:rPr sz="2800" spc="-5" dirty="0"/>
              <a:t> </a:t>
            </a:r>
            <a:r>
              <a:rPr sz="2800" spc="-20" dirty="0"/>
              <a:t>Women</a:t>
            </a:r>
            <a:br>
              <a:rPr lang="en-IN" sz="2400" spc="-20" dirty="0"/>
            </a:br>
            <a:r>
              <a:rPr sz="2400" spc="-20" dirty="0"/>
              <a:t> </a:t>
            </a:r>
            <a:r>
              <a:rPr sz="2400" spc="-395" dirty="0"/>
              <a:t> </a:t>
            </a:r>
            <a:br>
              <a:rPr lang="en-IN" sz="2400" spc="-395" dirty="0"/>
            </a:br>
            <a:r>
              <a:rPr sz="2400" spc="-10" dirty="0"/>
              <a:t>Department </a:t>
            </a:r>
            <a:r>
              <a:rPr sz="2400" spc="-5" dirty="0"/>
              <a:t>of</a:t>
            </a:r>
            <a:r>
              <a:rPr lang="en-IN" sz="2400" spc="-5" dirty="0"/>
              <a:t> Computer Science and Engineering</a:t>
            </a:r>
            <a:br>
              <a:rPr lang="en-IN" sz="2400" spc="-5" dirty="0"/>
            </a:br>
            <a:r>
              <a:rPr lang="en-IN" sz="2400" spc="-5" dirty="0"/>
              <a:t>Review - 4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27" y="0"/>
            <a:ext cx="1050388" cy="12004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2377" y="2110598"/>
            <a:ext cx="7485185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4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latin typeface="Calibri"/>
                <a:cs typeface="Calibri"/>
              </a:rPr>
              <a:t>       </a:t>
            </a:r>
            <a:r>
              <a:rPr lang="en-US" sz="4000" b="1" dirty="0"/>
              <a:t>REAL TIME DROWSINESS                        DETECTION AND ALERT SYSTEM</a:t>
            </a:r>
            <a:br>
              <a:rPr lang="en-US" sz="4000" b="1" dirty="0"/>
            </a:br>
            <a:r>
              <a:rPr lang="en-US" sz="4000" b="1" dirty="0"/>
              <a:t>			</a:t>
            </a:r>
            <a:r>
              <a:rPr lang="en-IN" sz="2400" b="1" spc="-5" dirty="0"/>
              <a:t> 03-05-2023</a:t>
            </a:r>
            <a:endParaRPr sz="2400" b="1" dirty="0">
              <a:latin typeface="+mj-lt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524" y="4816855"/>
            <a:ext cx="301307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Under the </a:t>
            </a:r>
            <a:r>
              <a:rPr lang="en-IN" sz="1800" b="1" spc="-5" dirty="0">
                <a:latin typeface="Calibri"/>
                <a:cs typeface="Calibri"/>
              </a:rPr>
              <a:t>G</a:t>
            </a:r>
            <a:r>
              <a:rPr sz="1800" b="1" spc="-5" dirty="0" err="1">
                <a:latin typeface="Calibri"/>
                <a:cs typeface="Calibri"/>
              </a:rPr>
              <a:t>uidance</a:t>
            </a:r>
            <a:r>
              <a:rPr sz="1800" b="1" spc="-5" dirty="0">
                <a:latin typeface="Calibri"/>
                <a:cs typeface="Calibri"/>
              </a:rPr>
              <a:t> of: </a:t>
            </a:r>
            <a:r>
              <a:rPr sz="1800" b="1" dirty="0">
                <a:latin typeface="Calibri"/>
                <a:cs typeface="Calibri"/>
              </a:rPr>
              <a:t> </a:t>
            </a:r>
            <a:endParaRPr lang="en-IN" sz="1800" b="1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latin typeface="Calibri"/>
                <a:cs typeface="Calibri"/>
              </a:rPr>
              <a:t>Name: </a:t>
            </a:r>
            <a:r>
              <a:rPr lang="en-US" dirty="0">
                <a:latin typeface="Calibri"/>
                <a:cs typeface="Calibri"/>
              </a:rPr>
              <a:t>Mrs. K Hema</a:t>
            </a:r>
            <a:endParaRPr lang="en-IN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800" b="1" dirty="0">
                <a:latin typeface="Calibri"/>
                <a:cs typeface="Calibri"/>
              </a:rPr>
              <a:t>Designation: </a:t>
            </a:r>
            <a:r>
              <a:rPr lang="en-US" dirty="0">
                <a:cs typeface="Calibri"/>
              </a:rPr>
              <a:t>Assistant Professor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1452" y="4896919"/>
            <a:ext cx="3166110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Calibri"/>
                <a:cs typeface="Calibri"/>
              </a:rPr>
              <a:t>Team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lang="en-IN" b="1" spc="-30" dirty="0">
                <a:latin typeface="Calibri"/>
                <a:cs typeface="Calibri"/>
              </a:rPr>
              <a:t>No</a:t>
            </a:r>
            <a:r>
              <a:rPr sz="1800" b="1" spc="-5" dirty="0">
                <a:latin typeface="Calibri"/>
                <a:cs typeface="Calibri"/>
              </a:rPr>
              <a:t>:</a:t>
            </a:r>
            <a:r>
              <a:rPr lang="en-US" sz="1800" b="1" spc="-5" dirty="0">
                <a:latin typeface="Calibri"/>
                <a:cs typeface="Calibri"/>
              </a:rPr>
              <a:t> 20</a:t>
            </a:r>
            <a:endParaRPr lang="en-IN" sz="1800" b="1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libri"/>
                <a:cs typeface="Calibri"/>
              </a:rPr>
              <a:t>Names with roll numbers: </a:t>
            </a:r>
          </a:p>
          <a:p>
            <a:r>
              <a:rPr lang="en-US" dirty="0">
                <a:cs typeface="Calibri"/>
              </a:rPr>
              <a:t>M. </a:t>
            </a:r>
            <a:r>
              <a:rPr lang="en-US" dirty="0" err="1">
                <a:cs typeface="Calibri"/>
              </a:rPr>
              <a:t>Suprathika</a:t>
            </a:r>
            <a:r>
              <a:rPr lang="en-US" dirty="0">
                <a:cs typeface="Calibri"/>
              </a:rPr>
              <a:t>  : 19WH1A05F7</a:t>
            </a:r>
          </a:p>
          <a:p>
            <a:r>
              <a:rPr lang="en-US" dirty="0">
                <a:cs typeface="Calibri"/>
              </a:rPr>
              <a:t>N. </a:t>
            </a:r>
            <a:r>
              <a:rPr lang="en-US" dirty="0" err="1">
                <a:cs typeface="Calibri"/>
              </a:rPr>
              <a:t>Sindhuja</a:t>
            </a:r>
            <a:r>
              <a:rPr lang="en-US" dirty="0">
                <a:cs typeface="Calibri"/>
              </a:rPr>
              <a:t>      : 19WH1A05E6</a:t>
            </a:r>
          </a:p>
          <a:p>
            <a:r>
              <a:rPr lang="en-US" dirty="0">
                <a:cs typeface="Calibri"/>
              </a:rPr>
              <a:t>R. Akanksha     : 19WH1A05C5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7200" y="0"/>
            <a:ext cx="1066799" cy="132215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D1BE423-774F-6C53-40C6-20DDCAC01DC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530225" y="6466776"/>
            <a:ext cx="760094" cy="156068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lang="en-US" spc="-5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33D091-B38B-7A24-7337-CE53023606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>
          <a:xfrm>
            <a:off x="2151062" y="6416040"/>
            <a:ext cx="5301298" cy="276999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5660" y="207683"/>
            <a:ext cx="3972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0" dirty="0"/>
              <a:t>FLOW CHART</a:t>
            </a:r>
            <a:endParaRPr spc="-2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170294" cy="276999"/>
          </a:xfrm>
        </p:spPr>
        <p:txBody>
          <a:bodyPr/>
          <a:lstStyle/>
          <a:p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084832" y="6367577"/>
            <a:ext cx="5050536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1" y="1224480"/>
            <a:ext cx="8857129" cy="517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2"/>
          <p:cNvSpPr txBox="1"/>
          <p:nvPr/>
        </p:nvSpPr>
        <p:spPr>
          <a:xfrm>
            <a:off x="2852570" y="1700610"/>
            <a:ext cx="71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Frame</a:t>
            </a:r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2867810" y="1953411"/>
            <a:ext cx="717177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86871" y="1224480"/>
            <a:ext cx="1008529" cy="836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4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2588" y="550284"/>
            <a:ext cx="3972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0" dirty="0"/>
              <a:t>DATASETS</a:t>
            </a:r>
            <a:endParaRPr spc="-2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170294" cy="2215991"/>
          </a:xfrm>
        </p:spPr>
        <p:txBody>
          <a:bodyPr/>
          <a:lstStyle/>
          <a:p>
            <a:r>
              <a:rPr lang="en-US" sz="1800" b="1" dirty="0"/>
              <a:t>IMAGE DATASET 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Yawn Eye Dataset for Drowsiness Detection</a:t>
            </a:r>
          </a:p>
          <a:p>
            <a:endParaRPr lang="en-US" sz="1800" dirty="0"/>
          </a:p>
          <a:p>
            <a:r>
              <a:rPr lang="en-US" sz="1800" b="1" dirty="0"/>
              <a:t>VIDEO DATASET 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/>
              <a:t>National </a:t>
            </a:r>
            <a:r>
              <a:rPr lang="en-IN" sz="1800" dirty="0" err="1"/>
              <a:t>Tsing</a:t>
            </a:r>
            <a:r>
              <a:rPr lang="en-IN" sz="1800" dirty="0"/>
              <a:t> </a:t>
            </a:r>
            <a:r>
              <a:rPr lang="en-IN" sz="1800" dirty="0" err="1"/>
              <a:t>Hua</a:t>
            </a:r>
            <a:r>
              <a:rPr lang="en-IN" sz="1800" dirty="0"/>
              <a:t> University (NTHU) Driver Drowsiness Detection Dataset</a:t>
            </a:r>
          </a:p>
          <a:p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endParaRPr lang="en-US" sz="1800" b="1" dirty="0"/>
          </a:p>
          <a:p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084832" y="6367577"/>
            <a:ext cx="5050536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pic>
        <p:nvPicPr>
          <p:cNvPr id="9" name="Picture 2" descr="NTHU dataset including 22 subjects with different of ethniciti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4191000" cy="248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4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TOOLS</a:t>
            </a:r>
            <a:r>
              <a:rPr spc="-35" dirty="0"/>
              <a:t> </a:t>
            </a:r>
            <a:r>
              <a:rPr spc="-10" dirty="0"/>
              <a:t>AND</a:t>
            </a:r>
            <a:r>
              <a:rPr spc="-3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170294" cy="3385542"/>
          </a:xfrm>
        </p:spPr>
        <p:txBody>
          <a:bodyPr/>
          <a:lstStyle/>
          <a:p>
            <a:pPr algn="just"/>
            <a:endParaRPr lang="en-US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err="1"/>
              <a:t>Keras</a:t>
            </a:r>
            <a:endParaRPr lang="en-US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err="1"/>
              <a:t>TensorFlow</a:t>
            </a:r>
            <a:endParaRPr lang="en-US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err="1"/>
              <a:t>Dlib</a:t>
            </a:r>
            <a:endParaRPr lang="en-US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CNN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err="1"/>
              <a:t>WinSound</a:t>
            </a:r>
            <a:r>
              <a:rPr lang="en-US" sz="2000" dirty="0"/>
              <a:t> Module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OpenCV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/>
          </a:p>
          <a:p>
            <a:pPr algn="just"/>
            <a:endParaRPr lang="en-US" sz="2000" dirty="0"/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022347" y="6371058"/>
            <a:ext cx="5099304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381000"/>
            <a:ext cx="438850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SOCI</a:t>
            </a:r>
            <a:r>
              <a:rPr lang="en-IN" spc="-10" dirty="0"/>
              <a:t>ET</a:t>
            </a:r>
            <a:r>
              <a:rPr spc="-10"/>
              <a:t>AL</a:t>
            </a:r>
            <a:r>
              <a:rPr spc="-85"/>
              <a:t> </a:t>
            </a:r>
            <a:r>
              <a:rPr spc="-55" dirty="0"/>
              <a:t>IMPACT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099460" y="6367577"/>
            <a:ext cx="4956048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97609-5636-B59B-6D9D-4A115DB16DC0}"/>
              </a:ext>
            </a:extLst>
          </p:cNvPr>
          <p:cNvSpPr txBox="1"/>
          <p:nvPr/>
        </p:nvSpPr>
        <p:spPr>
          <a:xfrm>
            <a:off x="669303" y="1734533"/>
            <a:ext cx="79793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major causes behind the casualties of people in road accidents is driver’s drowsiness.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report by “Ministry of Road Transport &amp; Highways” there were 4,552 accidents reported every year in India, that took lives of thousands of people because of sleepy drivers.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model, we can not only stop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accidents, but also can save lives and resources.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cost effective as we don’t require any hardware sensors and the detection is done through webcam. So all the communities can easily afford it.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PROJECT</a:t>
            </a:r>
            <a:r>
              <a:rPr spc="-90" dirty="0"/>
              <a:t> </a:t>
            </a:r>
            <a:r>
              <a:rPr spc="-5" dirty="0"/>
              <a:t>TIMELINE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255520" y="6412559"/>
            <a:ext cx="4806696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3F69C3D-0CE8-4C94-8F8D-720422587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338017"/>
              </p:ext>
            </p:extLst>
          </p:nvPr>
        </p:nvGraphicFramePr>
        <p:xfrm>
          <a:off x="1524000" y="1752600"/>
          <a:ext cx="6096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89786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6629975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26620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9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23-09-2022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Introduction/ abstract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Specifications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References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0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17-11-2022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Image, Video</a:t>
                      </a:r>
                      <a:r>
                        <a:rPr lang="en-US" sz="1400" baseline="0" dirty="0"/>
                        <a:t> dataset processing and flow of the project</a:t>
                      </a:r>
                      <a:endParaRPr lang="en-US" sz="1400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9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24-12-2022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Creating</a:t>
                      </a:r>
                      <a:r>
                        <a:rPr lang="en-US" sz="1400" baseline="0" dirty="0"/>
                        <a:t> model and detecting facial landmarks.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Examine</a:t>
                      </a:r>
                      <a:r>
                        <a:rPr lang="en-US" sz="1400" baseline="0" dirty="0"/>
                        <a:t> the face, mouth, and eyes for signs of drowsiness.</a:t>
                      </a:r>
                      <a:endParaRPr lang="en-US" sz="1400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954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PROJECT</a:t>
            </a:r>
            <a:r>
              <a:rPr spc="-90" dirty="0"/>
              <a:t> </a:t>
            </a:r>
            <a:r>
              <a:rPr spc="-5" dirty="0"/>
              <a:t>TIMELINE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255520" y="6412559"/>
            <a:ext cx="4806696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3F69C3D-0CE8-4C94-8F8D-720422587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97470"/>
              </p:ext>
            </p:extLst>
          </p:nvPr>
        </p:nvGraphicFramePr>
        <p:xfrm>
          <a:off x="1524000" y="1752600"/>
          <a:ext cx="60960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89786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6629975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26620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9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25-03-2023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Review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Implementation of Baseline model and final model</a:t>
                      </a:r>
                    </a:p>
                    <a:p>
                      <a:pPr algn="ctr"/>
                      <a:r>
                        <a:rPr lang="en-US" sz="1400" dirty="0"/>
                        <a:t>Developed drowsiness detection using eyes without threshold count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0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03-05-2023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Review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Implemented the baseline model and final VGG16 fine tuning approach model and the detection system  by adding threshold 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9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9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54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3A4ADB4-DD3A-79CF-6F6E-8F0E59CF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69" y="988309"/>
            <a:ext cx="3867150" cy="5287749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9680" y="264933"/>
            <a:ext cx="67208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25" dirty="0"/>
              <a:t>OUTPUT </a:t>
            </a:r>
            <a:endParaRPr spc="-2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022347" y="6371058"/>
            <a:ext cx="5099304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30225" y="6438495"/>
            <a:ext cx="76009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FDDD1-F0B8-221D-73BF-239FF6315DFB}"/>
              </a:ext>
            </a:extLst>
          </p:cNvPr>
          <p:cNvSpPr txBox="1"/>
          <p:nvPr/>
        </p:nvSpPr>
        <p:spPr>
          <a:xfrm>
            <a:off x="5006026" y="1808801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ARCHITECTURE OF THE BASELINE MODEL</a:t>
            </a: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30AE801B-71A5-80AD-91AB-BF17B0A98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7530" y="1364530"/>
            <a:ext cx="2216870" cy="221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9680" y="264933"/>
            <a:ext cx="67208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25" dirty="0"/>
              <a:t>OUTPUT </a:t>
            </a:r>
            <a:endParaRPr spc="-2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022347" y="6371058"/>
            <a:ext cx="5099304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30225" y="6438495"/>
            <a:ext cx="76009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FDDD1-F0B8-221D-73BF-239FF6315DFB}"/>
              </a:ext>
            </a:extLst>
          </p:cNvPr>
          <p:cNvSpPr txBox="1"/>
          <p:nvPr/>
        </p:nvSpPr>
        <p:spPr>
          <a:xfrm>
            <a:off x="5006026" y="1808801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ARCHITECTURE OF THE FINAL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8AD9E-1733-8B0E-70CC-21B27C84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42" y="3093625"/>
            <a:ext cx="3729600" cy="26661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2C5A43-8A04-1CEE-B89C-452FA150D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72" y="1224481"/>
            <a:ext cx="4095754" cy="1801524"/>
          </a:xfrm>
          <a:prstGeom prst="rect">
            <a:avLst/>
          </a:prstGeom>
        </p:spPr>
      </p:pic>
      <p:sp>
        <p:nvSpPr>
          <p:cNvPr id="19" name="AutoShape 2">
            <a:extLst>
              <a:ext uri="{FF2B5EF4-FFF2-40B4-BE49-F238E27FC236}">
                <a16:creationId xmlns:a16="http://schemas.microsoft.com/office/drawing/2014/main" id="{30AE801B-71A5-80AD-91AB-BF17B0A98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7530" y="1364530"/>
            <a:ext cx="2216870" cy="221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6031E-CEF7-4218-2D8D-FE67D3A31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520" y="3228140"/>
            <a:ext cx="3460222" cy="23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9680" y="264933"/>
            <a:ext cx="67208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25" dirty="0"/>
              <a:t>OUTPUT </a:t>
            </a:r>
            <a:endParaRPr spc="-2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022347" y="6371058"/>
            <a:ext cx="5099304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42018-C86D-9949-32DC-9ADFB30F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6" y="2041402"/>
            <a:ext cx="3626996" cy="3143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8384F-B653-9BD2-8E88-ADE82EBED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304" y="2050828"/>
            <a:ext cx="4242063" cy="31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1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6D9B-3C08-19E0-DFD0-BF1CA4FD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60" y="264933"/>
            <a:ext cx="3972679" cy="1231106"/>
          </a:xfrm>
        </p:spPr>
        <p:txBody>
          <a:bodyPr/>
          <a:lstStyle/>
          <a:p>
            <a:pPr algn="ctr"/>
            <a:r>
              <a:rPr lang="en-IN" dirty="0"/>
              <a:t>OUTPUT</a:t>
            </a:r>
            <a:br>
              <a:rPr lang="en-IN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74E95-5154-890A-E889-A1095F93955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290319" y="6416345"/>
            <a:ext cx="5496980" cy="568917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2BDE1-DE65-0737-6630-5F159EC496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02A1D-1ABD-AFD3-92D6-BC27CF81A9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19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F416D-F8E5-53E5-E4DD-B6B105C9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5" y="1291470"/>
            <a:ext cx="3499745" cy="2507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973406-FD6A-30D4-4B8A-E91B5171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88" y="1291470"/>
            <a:ext cx="3348000" cy="2507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F299F0-AC2B-B3CA-AF86-76AF443B3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660" y="4113382"/>
            <a:ext cx="4077224" cy="20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1557" y="623199"/>
            <a:ext cx="20313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/>
              <a:t>A</a:t>
            </a:r>
            <a:r>
              <a:rPr sz="4400" spc="-5" dirty="0"/>
              <a:t>GEN</a:t>
            </a:r>
            <a:r>
              <a:rPr sz="4400" spc="-105" dirty="0"/>
              <a:t>D</a:t>
            </a:r>
            <a:r>
              <a:rPr sz="4400" dirty="0"/>
              <a:t>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7257" y="1612391"/>
            <a:ext cx="4208143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970" indent="-509270">
              <a:lnSpc>
                <a:spcPct val="100000"/>
              </a:lnSpc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>
              <a:lnSpc>
                <a:spcPct val="100000"/>
              </a:lnSpc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>
              <a:lnSpc>
                <a:spcPct val="100000"/>
              </a:lnSpc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28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>
              <a:lnSpc>
                <a:spcPct val="100000"/>
              </a:lnSpc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521970" indent="-509270">
              <a:lnSpc>
                <a:spcPct val="100000"/>
              </a:lnSpc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>
              <a:lnSpc>
                <a:spcPct val="100000"/>
              </a:lnSpc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IN" sz="28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</a:t>
            </a:r>
            <a:r>
              <a:rPr lang="en-IN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>
              <a:lnSpc>
                <a:spcPct val="100000"/>
              </a:lnSpc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1970" indent="-509270">
              <a:lnSpc>
                <a:spcPct val="100000"/>
              </a:lnSpc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148840" y="6367577"/>
            <a:ext cx="5638800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3B0-91CD-988C-FA56-A710F16C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60" y="264933"/>
            <a:ext cx="3972679" cy="649467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55E5F-BBFE-CE22-1E19-48C1780D41F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574275" y="6377940"/>
            <a:ext cx="5382705" cy="342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899C-B87F-8207-01EF-35F7B7CC8A4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DB77C-DF1B-7D63-F504-3CF7240EEA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20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3C4AE-D22D-81C2-B450-0522E467CA89}"/>
              </a:ext>
            </a:extLst>
          </p:cNvPr>
          <p:cNvSpPr txBox="1"/>
          <p:nvPr/>
        </p:nvSpPr>
        <p:spPr>
          <a:xfrm>
            <a:off x="848411" y="1525151"/>
            <a:ext cx="7447175" cy="2119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non-invasive system to localize the eyes and monitor fatigue was developed. Information about the eyes position is obtained through self-developed image processing algorithm. During the monitoring, the system is able to decide if the eyes are opened or closed. When the eyes have been closed for too long, a warning signal is issued.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68079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90A0-3FEE-66F8-7B85-4725478C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60" y="264933"/>
            <a:ext cx="3972679" cy="1231106"/>
          </a:xfrm>
        </p:spPr>
        <p:txBody>
          <a:bodyPr/>
          <a:lstStyle/>
          <a:p>
            <a:pPr algn="ctr"/>
            <a:r>
              <a:rPr lang="en-IN" dirty="0"/>
              <a:t>FUTURE WORK</a:t>
            </a:r>
            <a:br>
              <a:rPr lang="en-IN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8C7DC-52F2-A094-9395-ABAA72096F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725105" y="6377940"/>
            <a:ext cx="5005633" cy="342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08ED-A653-14A8-C300-A50DDC99851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5202D-78EB-EBF6-AA13-16A8901D4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21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9041C-9A41-9C8D-5374-75A814C764F3}"/>
              </a:ext>
            </a:extLst>
          </p:cNvPr>
          <p:cNvSpPr txBox="1"/>
          <p:nvPr/>
        </p:nvSpPr>
        <p:spPr>
          <a:xfrm>
            <a:off x="452488" y="1564849"/>
            <a:ext cx="7861954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future,we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investigate the interaction of heart rate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measurements,low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mental workload during driving simulation and fatigue as well as perform numerical analysis of tractor accidents using a driving simulator</a:t>
            </a:r>
          </a:p>
        </p:txBody>
      </p:sp>
    </p:spTree>
    <p:extLst>
      <p:ext uri="{BB962C8B-B14F-4D97-AF65-F5344CB8AC3E}">
        <p14:creationId xmlns:p14="http://schemas.microsoft.com/office/powerpoint/2010/main" val="50209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</a:t>
            </a:r>
            <a:r>
              <a:rPr spc="-40" dirty="0"/>
              <a:t>E</a:t>
            </a:r>
            <a:r>
              <a:rPr dirty="0"/>
              <a:t>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86852" y="2118233"/>
            <a:ext cx="8170294" cy="3877985"/>
          </a:xfrm>
        </p:spPr>
        <p:txBody>
          <a:bodyPr/>
          <a:lstStyle/>
          <a:p>
            <a:pPr algn="just"/>
            <a:r>
              <a:rPr lang="en-IN" sz="1800" dirty="0"/>
              <a:t>[1] </a:t>
            </a:r>
            <a:r>
              <a:rPr lang="en-IN" sz="1800" dirty="0" err="1"/>
              <a:t>Rateb</a:t>
            </a:r>
            <a:r>
              <a:rPr lang="en-IN" sz="1800" dirty="0"/>
              <a:t> </a:t>
            </a:r>
            <a:r>
              <a:rPr lang="en-IN" sz="1800" dirty="0" err="1"/>
              <a:t>Jabbar</a:t>
            </a:r>
            <a:r>
              <a:rPr lang="en-IN" sz="1800" dirty="0"/>
              <a:t>, </a:t>
            </a:r>
            <a:r>
              <a:rPr lang="en-IN" sz="1800" dirty="0" err="1"/>
              <a:t>Khalifa</a:t>
            </a:r>
            <a:r>
              <a:rPr lang="en-IN" sz="1800" dirty="0"/>
              <a:t> Al-Khalifa, Mohamed </a:t>
            </a:r>
            <a:r>
              <a:rPr lang="en-IN" sz="1800" dirty="0" err="1"/>
              <a:t>Kharbeche</a:t>
            </a:r>
            <a:r>
              <a:rPr lang="en-IN" sz="1800" dirty="0"/>
              <a:t>, </a:t>
            </a:r>
            <a:r>
              <a:rPr lang="en-IN" sz="1800" dirty="0" err="1"/>
              <a:t>Wael</a:t>
            </a:r>
            <a:r>
              <a:rPr lang="en-IN" sz="1800" dirty="0"/>
              <a:t> </a:t>
            </a:r>
            <a:r>
              <a:rPr lang="en-IN" sz="1800" dirty="0" err="1"/>
              <a:t>Alhajyaseen</a:t>
            </a:r>
            <a:r>
              <a:rPr lang="en-IN" sz="1800" dirty="0"/>
              <a:t>, </a:t>
            </a:r>
            <a:r>
              <a:rPr lang="en-IN" sz="1800" dirty="0" err="1"/>
              <a:t>Mohsen</a:t>
            </a:r>
            <a:r>
              <a:rPr lang="en-IN" sz="1800" dirty="0"/>
              <a:t> </a:t>
            </a:r>
            <a:r>
              <a:rPr lang="en-IN" sz="1800" dirty="0" err="1"/>
              <a:t>Jafari</a:t>
            </a:r>
            <a:r>
              <a:rPr lang="en-IN" sz="1800" dirty="0"/>
              <a:t>, Shan Jiang “Real-time Driver Drowsiness Detection for Android Application Using Deep Neural Networks Techniques” proceedings for 9</a:t>
            </a:r>
            <a:r>
              <a:rPr lang="en-IN" sz="1800" baseline="30000" dirty="0"/>
              <a:t>th</a:t>
            </a:r>
            <a:r>
              <a:rPr lang="en-IN" sz="1800" dirty="0"/>
              <a:t> international conference on Ambient Systems, Networks, and Technologies.</a:t>
            </a:r>
          </a:p>
          <a:p>
            <a:pPr algn="just"/>
            <a:r>
              <a:rPr lang="en-IN" sz="1800" dirty="0"/>
              <a:t> </a:t>
            </a:r>
          </a:p>
          <a:p>
            <a:pPr algn="just"/>
            <a:r>
              <a:rPr lang="en-US" sz="1800" dirty="0"/>
              <a:t>[2] </a:t>
            </a:r>
            <a:r>
              <a:rPr lang="en-IN" sz="1800" dirty="0" err="1"/>
              <a:t>Mohit</a:t>
            </a:r>
            <a:r>
              <a:rPr lang="en-IN" sz="1800" dirty="0"/>
              <a:t> </a:t>
            </a:r>
            <a:r>
              <a:rPr lang="en-IN" sz="1800" dirty="0" err="1"/>
              <a:t>Dua</a:t>
            </a:r>
            <a:r>
              <a:rPr lang="en-IN" sz="1800" dirty="0"/>
              <a:t>, </a:t>
            </a:r>
            <a:r>
              <a:rPr lang="en-IN" sz="1800" dirty="0" err="1"/>
              <a:t>Shakshi</a:t>
            </a:r>
            <a:r>
              <a:rPr lang="en-IN" sz="1800" dirty="0"/>
              <a:t>, </a:t>
            </a:r>
            <a:r>
              <a:rPr lang="en-IN" sz="1800" dirty="0" err="1"/>
              <a:t>Ritu</a:t>
            </a:r>
            <a:r>
              <a:rPr lang="en-IN" sz="1800" dirty="0"/>
              <a:t> </a:t>
            </a:r>
            <a:r>
              <a:rPr lang="en-IN" sz="1800" dirty="0" err="1"/>
              <a:t>Singla</a:t>
            </a:r>
            <a:r>
              <a:rPr lang="en-IN" sz="1800" dirty="0"/>
              <a:t>, </a:t>
            </a:r>
            <a:r>
              <a:rPr lang="en-IN" sz="1800" dirty="0" err="1"/>
              <a:t>Saumya</a:t>
            </a:r>
            <a:r>
              <a:rPr lang="en-IN" sz="1800" dirty="0"/>
              <a:t> Raj, </a:t>
            </a:r>
            <a:r>
              <a:rPr lang="en-IN" sz="1800" dirty="0" err="1"/>
              <a:t>Arti</a:t>
            </a:r>
            <a:r>
              <a:rPr lang="en-IN" sz="1800" dirty="0"/>
              <a:t> </a:t>
            </a:r>
            <a:r>
              <a:rPr lang="en-IN" sz="1800" dirty="0" err="1"/>
              <a:t>Jangra</a:t>
            </a:r>
            <a:r>
              <a:rPr lang="en-IN" sz="1800" dirty="0"/>
              <a:t> “Deep CNN models-based ensemble approach to driver drowsiness detection ” Neural Computing and Applications </a:t>
            </a:r>
            <a:r>
              <a:rPr lang="en-IN" sz="1800" b="1" dirty="0"/>
              <a:t>33</a:t>
            </a:r>
            <a:r>
              <a:rPr lang="en-IN" sz="1800" dirty="0"/>
              <a:t>, 3155–3168 (2021).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[3]</a:t>
            </a:r>
            <a:r>
              <a:rPr lang="en-IN" sz="1800" dirty="0"/>
              <a:t> </a:t>
            </a:r>
            <a:r>
              <a:rPr lang="en-IN" sz="1800" dirty="0" err="1"/>
              <a:t>Mkhuseli</a:t>
            </a:r>
            <a:r>
              <a:rPr lang="en-IN" sz="1800" dirty="0"/>
              <a:t> </a:t>
            </a:r>
            <a:r>
              <a:rPr lang="en-IN" sz="1800" dirty="0" err="1"/>
              <a:t>Ngxande</a:t>
            </a:r>
            <a:r>
              <a:rPr lang="en-IN" sz="1800" dirty="0"/>
              <a:t>, Jules-Raymond, Michael Burke “Driver drowsiness detection using </a:t>
            </a:r>
            <a:r>
              <a:rPr lang="en-IN" sz="1800" dirty="0" err="1"/>
              <a:t>Behavioral</a:t>
            </a:r>
            <a:r>
              <a:rPr lang="en-IN" sz="1800" dirty="0"/>
              <a:t> measures and machine learning techniques: A review of state-of-art techniques” Pattern Recognition Association of South Africa and Robotics and </a:t>
            </a:r>
            <a:r>
              <a:rPr lang="en-IN" sz="1800" dirty="0" err="1"/>
              <a:t>Mechatronics</a:t>
            </a:r>
            <a:r>
              <a:rPr lang="en-IN" sz="1800" dirty="0"/>
              <a:t> International Conference (PRASA-</a:t>
            </a:r>
            <a:r>
              <a:rPr lang="en-IN" sz="1800" dirty="0" err="1"/>
              <a:t>RobMech</a:t>
            </a:r>
            <a:r>
              <a:rPr lang="en-IN" sz="1800" dirty="0"/>
              <a:t>)</a:t>
            </a:r>
            <a:endParaRPr lang="en-US" sz="1800" dirty="0"/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109216" y="6400367"/>
            <a:ext cx="5239512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087" y="2567432"/>
            <a:ext cx="60877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5" dirty="0"/>
              <a:t>THANK</a:t>
            </a:r>
            <a:r>
              <a:rPr sz="9600" spc="-90" dirty="0"/>
              <a:t> </a:t>
            </a:r>
            <a:r>
              <a:rPr sz="9600" spc="-130" dirty="0"/>
              <a:t>YOU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2316480" y="6367577"/>
            <a:ext cx="4873752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INTRODUCTION</a:t>
            </a:r>
            <a:endParaRPr sz="440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6757" y="1870236"/>
            <a:ext cx="8043803" cy="2462213"/>
          </a:xfrm>
        </p:spPr>
        <p:txBody>
          <a:bodyPr/>
          <a:lstStyle/>
          <a:p>
            <a:pPr marL="800100" lvl="1" indent="-342900" algn="just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accidents are caused due to drowsy driving every year and it often goes undetected thereby leading to huge loss of lives and resources. </a:t>
            </a:r>
          </a:p>
          <a:p>
            <a:pPr marL="800100" lvl="1" indent="-342900" algn="just"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variety of studies have recommended that around 20% of all road accidents are due to drowsiness of the driver.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251493" y="6367577"/>
            <a:ext cx="5026152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pic>
        <p:nvPicPr>
          <p:cNvPr id="8" name="Picture 2" descr="Driver Drowsiness Detection System - Intozi Tech Private Limited at Rs  25000/number, Gurgaon | ID: 21294208048">
            <a:extLst>
              <a:ext uri="{FF2B5EF4-FFF2-40B4-BE49-F238E27FC236}">
                <a16:creationId xmlns:a16="http://schemas.microsoft.com/office/drawing/2014/main" id="{A388C12A-CA1F-E811-6262-C23432FB0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6" b="22487"/>
          <a:stretch/>
        </p:blipFill>
        <p:spPr bwMode="auto">
          <a:xfrm>
            <a:off x="3050106" y="3989784"/>
            <a:ext cx="3592428" cy="19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5659" y="603599"/>
            <a:ext cx="3972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EXISTING</a:t>
            </a:r>
            <a:r>
              <a:rPr spc="-70" dirty="0"/>
              <a:t> </a:t>
            </a:r>
            <a:r>
              <a:rPr spc="-35" dirty="0"/>
              <a:t>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296C1-9225-4090-868D-CA39FF02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51" y="2295787"/>
            <a:ext cx="8170294" cy="2462213"/>
          </a:xfrm>
        </p:spPr>
        <p:txBody>
          <a:bodyPr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machine learning approaches including support vector machines, convolutional neural networks, in the context of, drowsiness detection.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field of sleepiness detection, hidden Markov models and neural networks are used. Additionally, a meta-analysis of 25 studies using machine learning algorithms for sleepiness detection is done.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199639" y="6339714"/>
            <a:ext cx="5299531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685" y="679155"/>
            <a:ext cx="471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75" dirty="0"/>
              <a:t> </a:t>
            </a:r>
            <a:r>
              <a:rPr spc="-8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136685" y="6377940"/>
            <a:ext cx="4797515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7D7D6-7CFC-F643-BCAE-3A3006614D60}"/>
              </a:ext>
            </a:extLst>
          </p:cNvPr>
          <p:cNvSpPr txBox="1"/>
          <p:nvPr/>
        </p:nvSpPr>
        <p:spPr>
          <a:xfrm>
            <a:off x="731377" y="2343602"/>
            <a:ext cx="75280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traffic accidents, it is necessary to design a model that can recognize driver fatigue and alert them at time of accidents.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effectively identify a driver's state utilising a novel technique that makes use of the spatiotemporal aspects of the face, a deep learning-based model is then developed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detects drowsiness from various facial gestures,  while driving , records and alerts the driver for the same.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250" y="264933"/>
            <a:ext cx="4559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0" dirty="0"/>
              <a:t>LITERATURE SURVEY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2164080" y="6377939"/>
            <a:ext cx="4815840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6CC5FD-06DE-208F-5867-ED6791D41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32980"/>
              </p:ext>
            </p:extLst>
          </p:nvPr>
        </p:nvGraphicFramePr>
        <p:xfrm>
          <a:off x="0" y="1383416"/>
          <a:ext cx="9144000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27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I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paper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 &amp;</a:t>
                      </a:r>
                      <a:r>
                        <a:rPr lang="en-I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Journal Details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Driver Drowsiness Detection using Machine Learning Approach</a:t>
                      </a:r>
                    </a:p>
                    <a:p>
                      <a:pPr algn="l"/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 </a:t>
                      </a:r>
                      <a:r>
                        <a:rPr lang="en-IN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Priyanka</a:t>
                      </a: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Basavaraj</a:t>
                      </a:r>
                      <a:r>
                        <a:rPr lang="en-IN" sz="1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Murdeshwar</a:t>
                      </a: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Shruthi</a:t>
                      </a: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Tharanath</a:t>
                      </a: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IN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Surekha</a:t>
                      </a: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Reddy, </a:t>
                      </a:r>
                      <a:r>
                        <a:rPr lang="en-IN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Manjunath</a:t>
                      </a: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Journal: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 of Engineering Research and Applications</a:t>
                      </a:r>
                    </a:p>
                    <a:p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has three stages: detecting Face –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Cascade</a:t>
                      </a: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detecting Eyes -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selecting important</a:t>
                      </a: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features)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detecting drowsiness –based on EAR.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6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Driver Drowsiness Detection for Android Application Using Deep Neural Networks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Rateb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Jabbar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Khalifa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Al-Khalifa, Mohamed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Kharbeche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Wael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Alhajyaseen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Mohsen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Jafari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Shan Jiang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9th International Conference on Ambient Systems, Networks, and Technologies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landmark coordination extracted from images will act as the input to the Multilayer Perceptron Classifier . The training will be processed till the accuracy is reached. </a:t>
                      </a: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– 80.92%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6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 drowsiness detection using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measures and machine learning techniques: A review</a:t>
                      </a:r>
                    </a:p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state-of-art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</a:t>
                      </a:r>
                      <a:r>
                        <a:rPr lang="en-US" sz="1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Mkhuseli</a:t>
                      </a:r>
                      <a:r>
                        <a:rPr lang="en-US" sz="12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Ngxande</a:t>
                      </a:r>
                      <a:r>
                        <a:rPr lang="en-US" sz="12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Jules-Raymond </a:t>
                      </a:r>
                      <a:r>
                        <a:rPr lang="en-US" sz="12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Tapamo</a:t>
                      </a:r>
                      <a:r>
                        <a:rPr lang="en-US" sz="12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Michael Burke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Pattern Recognition Association of South Africa and Robotics and Mechatronics</a:t>
                      </a:r>
                    </a:p>
                    <a:p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techniques such as SVM, CNN, and HMM</a:t>
                      </a:r>
                    </a:p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reviewed</a:t>
                      </a: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image yawn eye dataset. CNNs yielded more accurate results</a:t>
                      </a:r>
                    </a:p>
                    <a:p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compared to SVMs and HMMs.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133600" y="6408610"/>
            <a:ext cx="4998720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58BF68A-BA6A-188C-CA0E-D7B822C51D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799" y="520366"/>
            <a:ext cx="91439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20" dirty="0"/>
              <a:t>LITERATURE SURVEY</a:t>
            </a:r>
            <a:r>
              <a:rPr lang="en-IN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(cont..)</a:t>
            </a:r>
            <a:endParaRPr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049651-9970-5194-FAE4-D5F27C7BA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78826"/>
              </p:ext>
            </p:extLst>
          </p:nvPr>
        </p:nvGraphicFramePr>
        <p:xfrm>
          <a:off x="0" y="2053486"/>
          <a:ext cx="9144000" cy="3969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27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IN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paper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39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Driver Drowsiness Detection System Using Eye Aspect Ratio and Eye Closure Ratio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u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Sukrit</a:t>
                      </a:r>
                      <a:r>
                        <a:rPr lang="en-IN" sz="12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Mehta, Sharad Dadhich, Sahil </a:t>
                      </a:r>
                      <a:r>
                        <a:rPr lang="en-IN" sz="1200" u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Gumber</a:t>
                      </a:r>
                      <a:r>
                        <a:rPr lang="en-IN" sz="12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Arpita Jadhav Bhatt</a:t>
                      </a:r>
                      <a:endParaRPr lang="en-IN" sz="12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using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classifier and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Dlib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calculating EAR and ECR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639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Investigation of Early Detection of Driver Drowsiness Using Ensemble Machine Learning Based on Hybrid Sensing</a:t>
                      </a:r>
                    </a:p>
                    <a:p>
                      <a:pPr algn="l"/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Jongseong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Gwak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Akinari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Hirao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and Motoki Shino</a:t>
                      </a:r>
                      <a:endParaRPr lang="en-IN" sz="12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of drowsiness detection by cameras are divided into handcrafted features, or features learned automatically using CNNs</a:t>
                      </a: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accuracy of 65.2% was evaluated on pretended data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6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 Drowsiness Detection System for</a:t>
                      </a:r>
                    </a:p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 Safety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Subbarao, </a:t>
                      </a:r>
                      <a:r>
                        <a:rPr lang="en-US" sz="1200" b="0" u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K.Sahithya</a:t>
                      </a:r>
                      <a:endParaRPr lang="en-US" sz="12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Innovative Technology and Exploring Engineering</a:t>
                      </a:r>
                      <a:endParaRPr lang="en-IN" sz="12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eye blink of the driver</a:t>
                      </a: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detected by using eye blink sensor which is IR based. The</a:t>
                      </a: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disparity across the eye will vary as per eye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blink.The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 is</a:t>
                      </a: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high, if the eye is closed or else output is low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215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7082" y="540764"/>
            <a:ext cx="4121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PROPOSED</a:t>
            </a:r>
            <a:r>
              <a:rPr spc="-70" dirty="0"/>
              <a:t> </a:t>
            </a:r>
            <a:r>
              <a:rPr spc="-35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206751" y="6367577"/>
            <a:ext cx="4730496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D03F-B94F-0A3D-9371-432B742DDC67}"/>
              </a:ext>
            </a:extLst>
          </p:cNvPr>
          <p:cNvSpPr txBox="1"/>
          <p:nvPr/>
        </p:nvSpPr>
        <p:spPr>
          <a:xfrm>
            <a:off x="550634" y="1606016"/>
            <a:ext cx="80427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two models are being developed, and they are as follows: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 - This is a generic model for sleepiness detection that was created and trained from scratch using the dataset. There is no idea of transfer learning.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V3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- We are building a model in such a way that initial layers are that of the VGG-16 Model(fine tuning approach), pre-trained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B0242-2D02-A72D-6386-36C4866319EF}"/>
              </a:ext>
            </a:extLst>
          </p:cNvPr>
          <p:cNvSpPr txBox="1"/>
          <p:nvPr/>
        </p:nvSpPr>
        <p:spPr>
          <a:xfrm>
            <a:off x="109728" y="4139845"/>
            <a:ext cx="85299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use real time NTHU dataset as used by many other models mentioned in our base-paper, as a training dataset.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https://929687.smushcdn.com/2633864/wp-content/uploads/2019/06/fine_tuning_keras_network_surgery.png?lossy=1&amp;strip=1&amp;webp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9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5660" y="207683"/>
            <a:ext cx="3972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0" dirty="0"/>
              <a:t>ARCHITECTURE</a:t>
            </a:r>
            <a:endParaRPr spc="-2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084832" y="6367577"/>
            <a:ext cx="5050536" cy="553998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5/3/2023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67810" y="1953411"/>
            <a:ext cx="717177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86871" y="1224480"/>
            <a:ext cx="1008529" cy="836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https://929687.smushcdn.com/2633864/wp-content/uploads/2019/06/fine_tuning_keras_network_surgery.png?lossy=1&amp;strip=1&amp;web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94" y="1102560"/>
            <a:ext cx="6169025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1452</Words>
  <Application>Microsoft Office PowerPoint</Application>
  <PresentationFormat>On-screen Show (4:3)</PresentationFormat>
  <Paragraphs>228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BVRIT HYDERABAD  College of Engineering for Women    Department of Computer Science and Engineering Review - 4</vt:lpstr>
      <vt:lpstr>AGENDA</vt:lpstr>
      <vt:lpstr>INTRODUCTION</vt:lpstr>
      <vt:lpstr>EXISTING SYSTEM</vt:lpstr>
      <vt:lpstr>PROBLEM STATEMENT</vt:lpstr>
      <vt:lpstr>LITERATURE SURVEY</vt:lpstr>
      <vt:lpstr>LITERATURE SURVEY (cont..)</vt:lpstr>
      <vt:lpstr>PROPOSED SYSTEM</vt:lpstr>
      <vt:lpstr>ARCHITECTURE</vt:lpstr>
      <vt:lpstr>FLOW CHART</vt:lpstr>
      <vt:lpstr>DATASETS</vt:lpstr>
      <vt:lpstr>TOOLS AND TECHNOLOGIES</vt:lpstr>
      <vt:lpstr>SOCIETAL IMPACT</vt:lpstr>
      <vt:lpstr>PROJECT TIMELINE</vt:lpstr>
      <vt:lpstr>PROJECT TIMELINE</vt:lpstr>
      <vt:lpstr>OUTPUT </vt:lpstr>
      <vt:lpstr>OUTPUT </vt:lpstr>
      <vt:lpstr>OUTPUT </vt:lpstr>
      <vt:lpstr>OUTPUT </vt:lpstr>
      <vt:lpstr>CONCLUSION</vt:lpstr>
      <vt:lpstr>FUTURE WORK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BVRIT HYDERABAD  College of Engineering for Women    Department of Computer Science and Engineering Review 3</dc:title>
  <dc:creator>Mahija Ponnam</dc:creator>
  <cp:lastModifiedBy>919381880871</cp:lastModifiedBy>
  <cp:revision>14</cp:revision>
  <dcterms:modified xsi:type="dcterms:W3CDTF">2023-06-16T04:59:11Z</dcterms:modified>
</cp:coreProperties>
</file>