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305" r:id="rId5"/>
    <p:sldId id="296" r:id="rId6"/>
    <p:sldId id="306" r:id="rId7"/>
    <p:sldId id="317" r:id="rId8"/>
    <p:sldId id="318" r:id="rId9"/>
    <p:sldId id="259" r:id="rId10"/>
    <p:sldId id="319" r:id="rId11"/>
    <p:sldId id="320" r:id="rId12"/>
    <p:sldId id="321" r:id="rId13"/>
    <p:sldId id="322" r:id="rId14"/>
    <p:sldId id="323" r:id="rId15"/>
    <p:sldId id="324" r:id="rId16"/>
    <p:sldId id="325" r:id="rId17"/>
    <p:sldId id="326" r:id="rId18"/>
    <p:sldId id="327" r:id="rId19"/>
    <p:sldId id="328" r:id="rId20"/>
    <p:sldId id="310" r:id="rId21"/>
    <p:sldId id="314" r:id="rId22"/>
    <p:sldId id="329" r:id="rId23"/>
    <p:sldId id="331" r:id="rId24"/>
    <p:sldId id="332" r:id="rId25"/>
    <p:sldId id="333" r:id="rId26"/>
    <p:sldId id="334" r:id="rId27"/>
    <p:sldId id="335" r:id="rId28"/>
    <p:sldId id="336" r:id="rId29"/>
    <p:sldId id="294" r:id="rId30"/>
    <p:sldId id="313" r:id="rId31"/>
    <p:sldId id="337" r:id="rId32"/>
    <p:sldId id="338" r:id="rId33"/>
    <p:sldId id="315" r:id="rId34"/>
    <p:sldId id="31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8604B4-2CF2-4502-9F2E-8EA8CF642A17}">
          <p14:sldIdLst>
            <p14:sldId id="305"/>
            <p14:sldId id="296"/>
            <p14:sldId id="306"/>
            <p14:sldId id="317"/>
            <p14:sldId id="318"/>
            <p14:sldId id="259"/>
            <p14:sldId id="319"/>
            <p14:sldId id="320"/>
            <p14:sldId id="321"/>
            <p14:sldId id="322"/>
            <p14:sldId id="323"/>
            <p14:sldId id="324"/>
            <p14:sldId id="325"/>
            <p14:sldId id="326"/>
            <p14:sldId id="327"/>
            <p14:sldId id="328"/>
            <p14:sldId id="310"/>
            <p14:sldId id="314"/>
            <p14:sldId id="329"/>
            <p14:sldId id="331"/>
            <p14:sldId id="332"/>
            <p14:sldId id="333"/>
            <p14:sldId id="334"/>
            <p14:sldId id="335"/>
            <p14:sldId id="336"/>
            <p14:sldId id="294"/>
            <p14:sldId id="313"/>
            <p14:sldId id="337"/>
            <p14:sldId id="338"/>
            <p14:sldId id="315"/>
            <p14:sldId id="3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Oct 27, 2022</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Decided the topic of making all rounder Mobile holder</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Decided the topic of making all rounder Mobile holder</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Oct 27, 2022</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2/11/2025</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2/11/2025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kea.com/in/en/p/krubbet-holder-for-mobile-phone-black-70531939/" TargetMode="External"/><Relationship Id="rId2" Type="http://schemas.openxmlformats.org/officeDocument/2006/relationships/hyperlink" Target="https://www.ikea.com/in/en/p/yuppienalle-holder-for-mobile-phone-grey-60503885/?gclid=Cj0KCQiAgribBhDkARIsAASA5bv567lw0_e7mQalGCJyAIUfVSKQ_ERZrtsvjH9QQifsCA4l0RsPufIaAmtEEALw_wcB" TargetMode="External"/><Relationship Id="rId1" Type="http://schemas.openxmlformats.org/officeDocument/2006/relationships/slideLayout" Target="../slideLayouts/slideLayout13.xml"/><Relationship Id="rId4" Type="http://schemas.openxmlformats.org/officeDocument/2006/relationships/hyperlink" Target="https://www.snapdeal.com/product/mobile-phone-holder-stand-wall/6917529650202099471"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aladdinshoppers.com/products/0637a_tiktok_vip_stand?variant=42205590913205&amp;currency=INR&amp;utm_medium=product_sync&amp;utm_source=google&amp;utm_content=sag_organic&amp;utm_campaign=sag_organic" TargetMode="External"/><Relationship Id="rId2" Type="http://schemas.openxmlformats.org/officeDocument/2006/relationships/hyperlink" Target="https://lowpricesaree.in/product/nbox-universal-mobile-phone-stand-holder-mount-with-inbuilt-cable-organiser-for-phones-and-tablet-upto-17-78-cm-7-inch-black-earphone-not/" TargetMode="External"/><Relationship Id="rId1" Type="http://schemas.openxmlformats.org/officeDocument/2006/relationships/slideLayout" Target="../slideLayouts/slideLayout13.xml"/><Relationship Id="rId5" Type="http://schemas.openxmlformats.org/officeDocument/2006/relationships/hyperlink" Target="https://arcus-www.amazon.in/SDO-Universal-Portable-Foldable-Holder/dp/B01CEZH9N4" TargetMode="External"/><Relationship Id="rId4" Type="http://schemas.openxmlformats.org/officeDocument/2006/relationships/hyperlink" Target="https://www.flipkart.com/skycell-bike-mobile-holder-stand-phone-mount-push-button/p/itm1f51509f9af7b"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ikea.com/in/en/p/pluggland-holder-for-mobile-phone-check-pattern-black-white-90518828/" TargetMode="External"/><Relationship Id="rId2" Type="http://schemas.openxmlformats.org/officeDocument/2006/relationships/hyperlink" Target="https://www.amazon.in/STRIFF-Mobile-Android-Samsung-OnePlus/dp/B07GXHC691" TargetMode="External"/><Relationship Id="rId1" Type="http://schemas.openxmlformats.org/officeDocument/2006/relationships/slideLayout" Target="../slideLayouts/slideLayout13.xml"/><Relationship Id="rId4" Type="http://schemas.openxmlformats.org/officeDocument/2006/relationships/hyperlink" Target="https://mycookwareshop.com/products/copy-of-bike-mobile-universal-bike-cell-phone-spider-bike-multi-use-mobile-holder-x-grip-motorcycle-handlebar-mount-smartphone-holder-black-1?_pos=10&amp;_sid=beebc680f&amp;_ss=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3083696"/>
            <a:ext cx="6693408" cy="1088136"/>
          </a:xfrm>
        </p:spPr>
        <p:txBody>
          <a:bodyPr/>
          <a:lstStyle/>
          <a:p>
            <a:r>
              <a:rPr lang="en-US" dirty="0"/>
              <a:t>MOBILE HOLDER</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4596384" y="1414020"/>
            <a:ext cx="2999232" cy="1669676"/>
          </a:xfrm>
        </p:spPr>
        <p:txBody>
          <a:bodyPr>
            <a:normAutofit lnSpcReduction="10000"/>
          </a:bodyPr>
          <a:lstStyle/>
          <a:p>
            <a:r>
              <a:rPr lang="en-US" dirty="0"/>
              <a:t>Aparna A Patil</a:t>
            </a:r>
          </a:p>
          <a:p>
            <a:r>
              <a:rPr lang="en-US" dirty="0"/>
              <a:t>Kruthika H.S</a:t>
            </a:r>
          </a:p>
          <a:p>
            <a:r>
              <a:rPr lang="en-US" dirty="0"/>
              <a:t>Mahi Naresh Hegde</a:t>
            </a:r>
          </a:p>
          <a:p>
            <a:r>
              <a:rPr lang="en-US" dirty="0"/>
              <a:t>Supreetha Vikram</a:t>
            </a:r>
          </a:p>
        </p:txBody>
      </p:sp>
    </p:spTree>
    <p:extLst>
      <p:ext uri="{BB962C8B-B14F-4D97-AF65-F5344CB8AC3E}">
        <p14:creationId xmlns:p14="http://schemas.microsoft.com/office/powerpoint/2010/main" val="31771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circle(in)">
                                      <p:cBhvr>
                                        <p:cTn id="21" dur="2000"/>
                                        <p:tgtEl>
                                          <p:spTgt spid="3">
                                            <p:txEl>
                                              <p:pRg st="2" end="2"/>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495D6C1-2976-F834-57FB-2FF7B9501E5A}"/>
              </a:ext>
            </a:extLst>
          </p:cNvPr>
          <p:cNvSpPr>
            <a:spLocks noGrp="1"/>
          </p:cNvSpPr>
          <p:nvPr>
            <p:ph sz="half" idx="2"/>
          </p:nvPr>
        </p:nvSpPr>
        <p:spPr>
          <a:xfrm>
            <a:off x="1143000" y="2121033"/>
            <a:ext cx="3200400" cy="3828946"/>
          </a:xfrm>
        </p:spPr>
        <p:txBody>
          <a:bodyPr/>
          <a:lstStyle/>
          <a:p>
            <a:pPr marL="0" indent="0">
              <a:buNone/>
            </a:pPr>
            <a:r>
              <a:rPr lang="en-US" dirty="0"/>
              <a:t>4. </a:t>
            </a:r>
            <a:r>
              <a:rPr lang="en-US" sz="2000" dirty="0" err="1"/>
              <a:t>Nbox</a:t>
            </a:r>
            <a:r>
              <a:rPr lang="en-US" sz="2000" dirty="0"/>
              <a:t> holder</a:t>
            </a:r>
          </a:p>
          <a:p>
            <a:r>
              <a:rPr lang="en-US" sz="2000" dirty="0"/>
              <a:t>Manufacturer: Mobile enhancer</a:t>
            </a:r>
          </a:p>
          <a:p>
            <a:r>
              <a:rPr lang="en-US" sz="2000" dirty="0"/>
              <a:t>Origin: India</a:t>
            </a:r>
          </a:p>
          <a:p>
            <a:r>
              <a:rPr lang="en-US" sz="2000" dirty="0"/>
              <a:t>Cost: INR 499</a:t>
            </a:r>
          </a:p>
          <a:p>
            <a:endParaRPr lang="en-US" dirty="0"/>
          </a:p>
        </p:txBody>
      </p:sp>
      <p:sp>
        <p:nvSpPr>
          <p:cNvPr id="6" name="Content Placeholder 5">
            <a:extLst>
              <a:ext uri="{FF2B5EF4-FFF2-40B4-BE49-F238E27FC236}">
                <a16:creationId xmlns:a16="http://schemas.microsoft.com/office/drawing/2014/main" id="{95C22D2A-B7B4-8EA3-A219-15C8B4836D73}"/>
              </a:ext>
            </a:extLst>
          </p:cNvPr>
          <p:cNvSpPr>
            <a:spLocks noGrp="1"/>
          </p:cNvSpPr>
          <p:nvPr>
            <p:ph sz="quarter" idx="4"/>
          </p:nvPr>
        </p:nvSpPr>
        <p:spPr>
          <a:xfrm>
            <a:off x="4498848" y="2121032"/>
            <a:ext cx="3200400" cy="3828946"/>
          </a:xfrm>
        </p:spPr>
        <p:txBody>
          <a:bodyPr/>
          <a:lstStyle/>
          <a:p>
            <a:r>
              <a:rPr lang="en-US" sz="2000" dirty="0"/>
              <a:t>Features:</a:t>
            </a:r>
          </a:p>
          <a:p>
            <a:r>
              <a:rPr lang="en-US" sz="2000" dirty="0"/>
              <a:t>Lightweight and portable 7 feet holder</a:t>
            </a:r>
          </a:p>
          <a:p>
            <a:endParaRPr lang="en-US" dirty="0"/>
          </a:p>
        </p:txBody>
      </p:sp>
      <p:sp>
        <p:nvSpPr>
          <p:cNvPr id="7" name="Footer Placeholder 6">
            <a:extLst>
              <a:ext uri="{FF2B5EF4-FFF2-40B4-BE49-F238E27FC236}">
                <a16:creationId xmlns:a16="http://schemas.microsoft.com/office/drawing/2014/main" id="{02691B46-5F96-1B82-5AC3-353531538DFF}"/>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3638BA0-3EF4-566C-B3A8-204FC851C0E1}"/>
              </a:ext>
            </a:extLst>
          </p:cNvPr>
          <p:cNvSpPr>
            <a:spLocks noGrp="1"/>
          </p:cNvSpPr>
          <p:nvPr>
            <p:ph type="sldNum" sz="quarter" idx="12"/>
          </p:nvPr>
        </p:nvSpPr>
        <p:spPr>
          <a:xfrm>
            <a:off x="9220200" y="6356350"/>
            <a:ext cx="2743200" cy="365125"/>
          </a:xfrm>
        </p:spPr>
        <p:txBody>
          <a:bodyPr/>
          <a:lstStyle/>
          <a:p>
            <a:fld id="{294A09A9-5501-47C1-A89A-A340965A2BE2}" type="slidenum">
              <a:rPr lang="en-US" smtClean="0"/>
              <a:t>10</a:t>
            </a:fld>
            <a:endParaRPr lang="en-US" dirty="0"/>
          </a:p>
        </p:txBody>
      </p:sp>
      <p:sp>
        <p:nvSpPr>
          <p:cNvPr id="10" name="Content Placeholder 9">
            <a:extLst>
              <a:ext uri="{FF2B5EF4-FFF2-40B4-BE49-F238E27FC236}">
                <a16:creationId xmlns:a16="http://schemas.microsoft.com/office/drawing/2014/main" id="{F4B59CF0-B511-F070-DE97-288D06E5C847}"/>
              </a:ext>
            </a:extLst>
          </p:cNvPr>
          <p:cNvSpPr>
            <a:spLocks noGrp="1"/>
          </p:cNvSpPr>
          <p:nvPr>
            <p:ph sz="quarter" idx="14"/>
          </p:nvPr>
        </p:nvSpPr>
        <p:spPr>
          <a:xfrm>
            <a:off x="7909560" y="2121032"/>
            <a:ext cx="3200400" cy="3828946"/>
          </a:xfrm>
        </p:spPr>
        <p:txBody>
          <a:bodyPr/>
          <a:lstStyle/>
          <a:p>
            <a:r>
              <a:rPr lang="en-US" sz="2000" dirty="0"/>
              <a:t>Advantages: Portable.                                </a:t>
            </a:r>
          </a:p>
          <a:p>
            <a:r>
              <a:rPr lang="en-US" sz="2000" dirty="0"/>
              <a:t>Disadvantages: Not suitable for small phones.</a:t>
            </a:r>
          </a:p>
          <a:p>
            <a:endParaRPr lang="en-US" sz="2000" dirty="0"/>
          </a:p>
          <a:p>
            <a:endParaRPr lang="en-US" dirty="0"/>
          </a:p>
        </p:txBody>
      </p:sp>
      <p:pic>
        <p:nvPicPr>
          <p:cNvPr id="11" name="Picture 10">
            <a:extLst>
              <a:ext uri="{FF2B5EF4-FFF2-40B4-BE49-F238E27FC236}">
                <a16:creationId xmlns:a16="http://schemas.microsoft.com/office/drawing/2014/main" id="{9AA49971-EF87-54CD-9514-8F64B94F4A6C}"/>
              </a:ext>
            </a:extLst>
          </p:cNvPr>
          <p:cNvPicPr>
            <a:picLocks noChangeAspect="1"/>
          </p:cNvPicPr>
          <p:nvPr/>
        </p:nvPicPr>
        <p:blipFill>
          <a:blip r:embed="rId2"/>
          <a:stretch>
            <a:fillRect/>
          </a:stretch>
        </p:blipFill>
        <p:spPr>
          <a:xfrm>
            <a:off x="1811867" y="4182446"/>
            <a:ext cx="1478088" cy="1585097"/>
          </a:xfrm>
          <a:prstGeom prst="rect">
            <a:avLst/>
          </a:prstGeom>
        </p:spPr>
      </p:pic>
    </p:spTree>
    <p:extLst>
      <p:ext uri="{BB962C8B-B14F-4D97-AF65-F5344CB8AC3E}">
        <p14:creationId xmlns:p14="http://schemas.microsoft.com/office/powerpoint/2010/main" val="343995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ED9DF4-BE83-9F6F-5A81-F5DC3909C774}"/>
              </a:ext>
            </a:extLst>
          </p:cNvPr>
          <p:cNvSpPr>
            <a:spLocks noGrp="1"/>
          </p:cNvSpPr>
          <p:nvPr>
            <p:ph sz="half" idx="2"/>
          </p:nvPr>
        </p:nvSpPr>
        <p:spPr>
          <a:xfrm>
            <a:off x="1143000" y="2148349"/>
            <a:ext cx="3200400" cy="3801628"/>
          </a:xfrm>
        </p:spPr>
        <p:txBody>
          <a:bodyPr/>
          <a:lstStyle/>
          <a:p>
            <a:pPr marL="0" indent="0">
              <a:buNone/>
            </a:pPr>
            <a:r>
              <a:rPr lang="en-US" dirty="0"/>
              <a:t>5. </a:t>
            </a:r>
            <a:r>
              <a:rPr lang="en-US" dirty="0" err="1"/>
              <a:t>Maxbell</a:t>
            </a:r>
            <a:r>
              <a:rPr lang="en-US" dirty="0"/>
              <a:t> holder</a:t>
            </a:r>
          </a:p>
          <a:p>
            <a:r>
              <a:rPr lang="en-US" dirty="0"/>
              <a:t>Manufacturer: Aladdin shoppers</a:t>
            </a:r>
          </a:p>
          <a:p>
            <a:r>
              <a:rPr lang="en-US" dirty="0"/>
              <a:t>Origin: India</a:t>
            </a:r>
          </a:p>
          <a:p>
            <a:r>
              <a:rPr lang="en-US" dirty="0"/>
              <a:t>Cost: INR 78</a:t>
            </a:r>
          </a:p>
          <a:p>
            <a:endParaRPr lang="en-US" dirty="0"/>
          </a:p>
        </p:txBody>
      </p:sp>
      <p:sp>
        <p:nvSpPr>
          <p:cNvPr id="6" name="Content Placeholder 5">
            <a:extLst>
              <a:ext uri="{FF2B5EF4-FFF2-40B4-BE49-F238E27FC236}">
                <a16:creationId xmlns:a16="http://schemas.microsoft.com/office/drawing/2014/main" id="{2EA24677-9BBD-26F9-0AA8-354B17A13CA0}"/>
              </a:ext>
            </a:extLst>
          </p:cNvPr>
          <p:cNvSpPr>
            <a:spLocks noGrp="1"/>
          </p:cNvSpPr>
          <p:nvPr>
            <p:ph sz="quarter" idx="4"/>
          </p:nvPr>
        </p:nvSpPr>
        <p:spPr>
          <a:xfrm>
            <a:off x="4495800" y="2156813"/>
            <a:ext cx="3200400" cy="3793164"/>
          </a:xfrm>
        </p:spPr>
        <p:txBody>
          <a:bodyPr/>
          <a:lstStyle/>
          <a:p>
            <a:r>
              <a:rPr lang="en-US" dirty="0"/>
              <a:t>Features:</a:t>
            </a:r>
          </a:p>
          <a:p>
            <a:r>
              <a:rPr lang="en-US" dirty="0"/>
              <a:t>360° Rotating Design With a single click, the mobile phone can be firmly adsorbed and operated easily and quickly by one hand,360-degree freely adjustable magic mobile phone holder. Creative Stable Design Adopt to unique flower design with each petal having a small sucker, pretty appearance and support phone more firmly. You can place the stand on any flat surface.</a:t>
            </a:r>
          </a:p>
          <a:p>
            <a:endParaRPr lang="en-US" dirty="0"/>
          </a:p>
          <a:p>
            <a:endParaRPr lang="en-US" dirty="0"/>
          </a:p>
        </p:txBody>
      </p:sp>
      <p:sp>
        <p:nvSpPr>
          <p:cNvPr id="7" name="Footer Placeholder 6">
            <a:extLst>
              <a:ext uri="{FF2B5EF4-FFF2-40B4-BE49-F238E27FC236}">
                <a16:creationId xmlns:a16="http://schemas.microsoft.com/office/drawing/2014/main" id="{F0D6F0C2-8315-574A-B81E-54F3B90416A5}"/>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560EB82-F3AE-8E84-3288-A3D261636CB0}"/>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10" name="Content Placeholder 9">
            <a:extLst>
              <a:ext uri="{FF2B5EF4-FFF2-40B4-BE49-F238E27FC236}">
                <a16:creationId xmlns:a16="http://schemas.microsoft.com/office/drawing/2014/main" id="{AA201876-F013-B9D1-FE3D-AA57AA518000}"/>
              </a:ext>
            </a:extLst>
          </p:cNvPr>
          <p:cNvSpPr>
            <a:spLocks noGrp="1"/>
          </p:cNvSpPr>
          <p:nvPr>
            <p:ph sz="quarter" idx="14"/>
          </p:nvPr>
        </p:nvSpPr>
        <p:spPr>
          <a:xfrm>
            <a:off x="7909560" y="2156814"/>
            <a:ext cx="3200400" cy="3793164"/>
          </a:xfrm>
        </p:spPr>
        <p:txBody>
          <a:bodyPr/>
          <a:lstStyle/>
          <a:p>
            <a:r>
              <a:rPr lang="en-US" dirty="0"/>
              <a:t>Advantage- Rotates 360°.</a:t>
            </a:r>
          </a:p>
          <a:p>
            <a:r>
              <a:rPr lang="en-US" dirty="0"/>
              <a:t>Disadvantage- Spring mechanism is slightly not suitable.</a:t>
            </a:r>
          </a:p>
          <a:p>
            <a:r>
              <a:rPr lang="en-US" dirty="0"/>
              <a:t>The adhesiveness of this product is limited.</a:t>
            </a:r>
          </a:p>
          <a:p>
            <a:endParaRPr lang="en-US" dirty="0"/>
          </a:p>
        </p:txBody>
      </p:sp>
      <p:pic>
        <p:nvPicPr>
          <p:cNvPr id="11" name="Picture 10">
            <a:extLst>
              <a:ext uri="{FF2B5EF4-FFF2-40B4-BE49-F238E27FC236}">
                <a16:creationId xmlns:a16="http://schemas.microsoft.com/office/drawing/2014/main" id="{FE37D52B-4A19-2FC6-5D4D-9D10A3A89939}"/>
              </a:ext>
            </a:extLst>
          </p:cNvPr>
          <p:cNvPicPr>
            <a:picLocks noChangeAspect="1"/>
          </p:cNvPicPr>
          <p:nvPr/>
        </p:nvPicPr>
        <p:blipFill>
          <a:blip r:embed="rId2"/>
          <a:stretch>
            <a:fillRect/>
          </a:stretch>
        </p:blipFill>
        <p:spPr>
          <a:xfrm>
            <a:off x="1143000" y="3550341"/>
            <a:ext cx="2297627" cy="2220526"/>
          </a:xfrm>
          <a:prstGeom prst="rect">
            <a:avLst/>
          </a:prstGeom>
        </p:spPr>
      </p:pic>
    </p:spTree>
    <p:extLst>
      <p:ext uri="{BB962C8B-B14F-4D97-AF65-F5344CB8AC3E}">
        <p14:creationId xmlns:p14="http://schemas.microsoft.com/office/powerpoint/2010/main" val="293627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B4402E7-6D23-ACD4-DBEF-953DA2270B6E}"/>
              </a:ext>
            </a:extLst>
          </p:cNvPr>
          <p:cNvSpPr>
            <a:spLocks noGrp="1"/>
          </p:cNvSpPr>
          <p:nvPr>
            <p:ph sz="half" idx="2"/>
          </p:nvPr>
        </p:nvSpPr>
        <p:spPr>
          <a:xfrm>
            <a:off x="1124712" y="2234154"/>
            <a:ext cx="3200400" cy="3715824"/>
          </a:xfrm>
        </p:spPr>
        <p:txBody>
          <a:bodyPr/>
          <a:lstStyle/>
          <a:p>
            <a:pPr marL="0" indent="0">
              <a:buNone/>
            </a:pPr>
            <a:r>
              <a:rPr lang="en-US" dirty="0"/>
              <a:t>6. </a:t>
            </a:r>
            <a:r>
              <a:rPr lang="en-US" sz="2000" dirty="0" err="1"/>
              <a:t>Skycell</a:t>
            </a:r>
            <a:r>
              <a:rPr lang="en-US" sz="2000" dirty="0"/>
              <a:t> holder</a:t>
            </a:r>
          </a:p>
          <a:p>
            <a:r>
              <a:rPr lang="en-US" sz="2000" dirty="0"/>
              <a:t>Manufacturer: SKYCELL</a:t>
            </a:r>
          </a:p>
          <a:p>
            <a:r>
              <a:rPr lang="en-US" sz="2000" dirty="0"/>
              <a:t>Origin: India</a:t>
            </a:r>
          </a:p>
          <a:p>
            <a:r>
              <a:rPr lang="en-US" sz="2000" dirty="0"/>
              <a:t>Cost: INR 375</a:t>
            </a:r>
          </a:p>
          <a:p>
            <a:endParaRPr lang="en-US" dirty="0"/>
          </a:p>
        </p:txBody>
      </p:sp>
      <p:sp>
        <p:nvSpPr>
          <p:cNvPr id="6" name="Content Placeholder 5">
            <a:extLst>
              <a:ext uri="{FF2B5EF4-FFF2-40B4-BE49-F238E27FC236}">
                <a16:creationId xmlns:a16="http://schemas.microsoft.com/office/drawing/2014/main" id="{D6E86F3E-7D6F-132F-B68F-2B3419364C88}"/>
              </a:ext>
            </a:extLst>
          </p:cNvPr>
          <p:cNvSpPr>
            <a:spLocks noGrp="1"/>
          </p:cNvSpPr>
          <p:nvPr>
            <p:ph sz="quarter" idx="4"/>
          </p:nvPr>
        </p:nvSpPr>
        <p:spPr>
          <a:xfrm>
            <a:off x="4498848" y="2234154"/>
            <a:ext cx="3200400" cy="3715823"/>
          </a:xfrm>
        </p:spPr>
        <p:txBody>
          <a:bodyPr/>
          <a:lstStyle/>
          <a:p>
            <a:r>
              <a:rPr lang="en-US" sz="1800" dirty="0"/>
              <a:t>Features:</a:t>
            </a:r>
          </a:p>
          <a:p>
            <a:r>
              <a:rPr lang="en-US" sz="1800" dirty="0"/>
              <a:t>Hands free, ergonomically designed  keeping the golden ratio view in mind.</a:t>
            </a:r>
          </a:p>
          <a:p>
            <a:r>
              <a:rPr lang="en-US" sz="1800" dirty="0"/>
              <a:t>Free Lift, Retractable height freedom, the max height 14.37 inches, maximum shrinkage width 10.43 inches for clamping the phone. </a:t>
            </a:r>
          </a:p>
          <a:p>
            <a:r>
              <a:rPr lang="en-US" sz="1800" dirty="0"/>
              <a:t>Has ABS telescopic rod and frosted texture</a:t>
            </a:r>
          </a:p>
          <a:p>
            <a:endParaRPr lang="en-US" dirty="0"/>
          </a:p>
        </p:txBody>
      </p:sp>
      <p:sp>
        <p:nvSpPr>
          <p:cNvPr id="7" name="Footer Placeholder 6">
            <a:extLst>
              <a:ext uri="{FF2B5EF4-FFF2-40B4-BE49-F238E27FC236}">
                <a16:creationId xmlns:a16="http://schemas.microsoft.com/office/drawing/2014/main" id="{5B7B1561-8272-6DF4-06EF-FEDC9D1F8F8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83AE09D-E44A-4ABD-8BE5-A6F22D6CA61C}"/>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0" name="Content Placeholder 9">
            <a:extLst>
              <a:ext uri="{FF2B5EF4-FFF2-40B4-BE49-F238E27FC236}">
                <a16:creationId xmlns:a16="http://schemas.microsoft.com/office/drawing/2014/main" id="{7EE5FBD6-7F61-7E98-81F5-40276CF5C8FD}"/>
              </a:ext>
            </a:extLst>
          </p:cNvPr>
          <p:cNvSpPr>
            <a:spLocks noGrp="1"/>
          </p:cNvSpPr>
          <p:nvPr>
            <p:ph sz="quarter" idx="14"/>
          </p:nvPr>
        </p:nvSpPr>
        <p:spPr>
          <a:xfrm>
            <a:off x="7909560" y="2234154"/>
            <a:ext cx="3200400" cy="3715823"/>
          </a:xfrm>
        </p:spPr>
        <p:txBody>
          <a:bodyPr/>
          <a:lstStyle/>
          <a:p>
            <a:r>
              <a:rPr lang="en-US" sz="2000" dirty="0"/>
              <a:t>Advantage: Multiangle adjustment.        </a:t>
            </a:r>
          </a:p>
          <a:p>
            <a:r>
              <a:rPr lang="en-US" sz="2000" dirty="0"/>
              <a:t>Disadvantage: Neck arm fatigue needs improvement for tensile strength.</a:t>
            </a:r>
          </a:p>
          <a:p>
            <a:endParaRPr lang="en-US" dirty="0"/>
          </a:p>
        </p:txBody>
      </p:sp>
      <p:pic>
        <p:nvPicPr>
          <p:cNvPr id="11" name="Picture 10">
            <a:extLst>
              <a:ext uri="{FF2B5EF4-FFF2-40B4-BE49-F238E27FC236}">
                <a16:creationId xmlns:a16="http://schemas.microsoft.com/office/drawing/2014/main" id="{E698E78F-0165-69F1-81F8-B3827DD755FB}"/>
              </a:ext>
            </a:extLst>
          </p:cNvPr>
          <p:cNvPicPr>
            <a:picLocks noChangeAspect="1"/>
          </p:cNvPicPr>
          <p:nvPr/>
        </p:nvPicPr>
        <p:blipFill>
          <a:blip r:embed="rId2"/>
          <a:stretch>
            <a:fillRect/>
          </a:stretch>
        </p:blipFill>
        <p:spPr>
          <a:xfrm>
            <a:off x="1450089" y="3930977"/>
            <a:ext cx="1868146" cy="2102178"/>
          </a:xfrm>
          <a:prstGeom prst="rect">
            <a:avLst/>
          </a:prstGeom>
        </p:spPr>
      </p:pic>
    </p:spTree>
    <p:extLst>
      <p:ext uri="{BB962C8B-B14F-4D97-AF65-F5344CB8AC3E}">
        <p14:creationId xmlns:p14="http://schemas.microsoft.com/office/powerpoint/2010/main" val="180986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7BB14E7-C6D4-0BB0-D3B3-F869BB5B07CD}"/>
              </a:ext>
            </a:extLst>
          </p:cNvPr>
          <p:cNvSpPr>
            <a:spLocks noGrp="1"/>
          </p:cNvSpPr>
          <p:nvPr>
            <p:ph sz="half" idx="2"/>
          </p:nvPr>
        </p:nvSpPr>
        <p:spPr>
          <a:xfrm>
            <a:off x="1124712" y="2130458"/>
            <a:ext cx="3200400" cy="3819519"/>
          </a:xfrm>
        </p:spPr>
        <p:txBody>
          <a:bodyPr/>
          <a:lstStyle/>
          <a:p>
            <a:pPr marL="0" indent="0">
              <a:buNone/>
            </a:pPr>
            <a:r>
              <a:rPr lang="en-US" dirty="0"/>
              <a:t>7. </a:t>
            </a:r>
            <a:r>
              <a:rPr lang="en-US" sz="1800" dirty="0"/>
              <a:t>SDO holder</a:t>
            </a:r>
          </a:p>
          <a:p>
            <a:r>
              <a:rPr lang="en-US" sz="1800" dirty="0"/>
              <a:t>Manufacturer: Tabletop</a:t>
            </a:r>
          </a:p>
          <a:p>
            <a:r>
              <a:rPr lang="en-US" sz="1800" dirty="0"/>
              <a:t>Origin: India</a:t>
            </a:r>
          </a:p>
          <a:p>
            <a:r>
              <a:rPr lang="en-US" sz="1800" dirty="0"/>
              <a:t>Cost: INR 270</a:t>
            </a:r>
          </a:p>
          <a:p>
            <a:endParaRPr lang="en-US" dirty="0"/>
          </a:p>
        </p:txBody>
      </p:sp>
      <p:sp>
        <p:nvSpPr>
          <p:cNvPr id="6" name="Content Placeholder 5">
            <a:extLst>
              <a:ext uri="{FF2B5EF4-FFF2-40B4-BE49-F238E27FC236}">
                <a16:creationId xmlns:a16="http://schemas.microsoft.com/office/drawing/2014/main" id="{6ABE8F77-6E33-DB22-B454-58DDCD51A87D}"/>
              </a:ext>
            </a:extLst>
          </p:cNvPr>
          <p:cNvSpPr>
            <a:spLocks noGrp="1"/>
          </p:cNvSpPr>
          <p:nvPr>
            <p:ph sz="quarter" idx="4"/>
          </p:nvPr>
        </p:nvSpPr>
        <p:spPr>
          <a:xfrm>
            <a:off x="4498848" y="2130458"/>
            <a:ext cx="3200400" cy="3819519"/>
          </a:xfrm>
        </p:spPr>
        <p:txBody>
          <a:bodyPr/>
          <a:lstStyle/>
          <a:p>
            <a:r>
              <a:rPr lang="en-US" dirty="0"/>
              <a:t>Features:</a:t>
            </a:r>
          </a:p>
          <a:p>
            <a:r>
              <a:rPr lang="en-US" dirty="0"/>
              <a:t>Support your device in both portrait and landscape mode</a:t>
            </a:r>
          </a:p>
          <a:p>
            <a:r>
              <a:rPr lang="en-US" dirty="0"/>
              <a:t>Angle adjustable and multifunctional for viewing, gaming or typing</a:t>
            </a:r>
          </a:p>
          <a:p>
            <a:r>
              <a:rPr lang="en-US" dirty="0"/>
              <a:t>Simply and easily to use and easily pack away when not in use. Compatible with: Apple I-pad I-phone Samsung Sony HTC Xiaomi Le tv Huawei Lg Lenovo One plus Moto and All Mobile Phone</a:t>
            </a:r>
          </a:p>
          <a:p>
            <a:endParaRPr lang="en-US" dirty="0"/>
          </a:p>
          <a:p>
            <a:endParaRPr lang="en-US" dirty="0"/>
          </a:p>
        </p:txBody>
      </p:sp>
      <p:sp>
        <p:nvSpPr>
          <p:cNvPr id="7" name="Footer Placeholder 6">
            <a:extLst>
              <a:ext uri="{FF2B5EF4-FFF2-40B4-BE49-F238E27FC236}">
                <a16:creationId xmlns:a16="http://schemas.microsoft.com/office/drawing/2014/main" id="{6C13AECC-E814-F30B-0354-5FF208357858}"/>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F38D60B6-363E-C782-6218-F45D0FF5E0B3}"/>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10" name="Content Placeholder 9">
            <a:extLst>
              <a:ext uri="{FF2B5EF4-FFF2-40B4-BE49-F238E27FC236}">
                <a16:creationId xmlns:a16="http://schemas.microsoft.com/office/drawing/2014/main" id="{4E3707DF-A5BF-8EE8-1982-42DC18AA3952}"/>
              </a:ext>
            </a:extLst>
          </p:cNvPr>
          <p:cNvSpPr>
            <a:spLocks noGrp="1"/>
          </p:cNvSpPr>
          <p:nvPr>
            <p:ph sz="quarter" idx="14"/>
          </p:nvPr>
        </p:nvSpPr>
        <p:spPr>
          <a:xfrm>
            <a:off x="7909560" y="2130458"/>
            <a:ext cx="3200400" cy="3819519"/>
          </a:xfrm>
        </p:spPr>
        <p:txBody>
          <a:bodyPr/>
          <a:lstStyle/>
          <a:p>
            <a:r>
              <a:rPr lang="en-US" dirty="0"/>
              <a:t>Advantage: Support your device in both </a:t>
            </a:r>
            <a:r>
              <a:rPr lang="en-US" dirty="0" err="1"/>
              <a:t>portait</a:t>
            </a:r>
            <a:r>
              <a:rPr lang="en-US" dirty="0"/>
              <a:t> and landscape mode. Easy to use and easy pack away when not in use.                     </a:t>
            </a:r>
          </a:p>
          <a:p>
            <a:r>
              <a:rPr lang="en-US" dirty="0"/>
              <a:t>Disadvantage: Less Stability and Sturdiness.</a:t>
            </a:r>
          </a:p>
          <a:p>
            <a:endParaRPr lang="en-US" dirty="0"/>
          </a:p>
        </p:txBody>
      </p:sp>
      <p:pic>
        <p:nvPicPr>
          <p:cNvPr id="11" name="Picture 10">
            <a:extLst>
              <a:ext uri="{FF2B5EF4-FFF2-40B4-BE49-F238E27FC236}">
                <a16:creationId xmlns:a16="http://schemas.microsoft.com/office/drawing/2014/main" id="{79877010-5813-AD2C-9B6E-4BF8212F70A2}"/>
              </a:ext>
            </a:extLst>
          </p:cNvPr>
          <p:cNvPicPr>
            <a:picLocks noChangeAspect="1"/>
          </p:cNvPicPr>
          <p:nvPr/>
        </p:nvPicPr>
        <p:blipFill>
          <a:blip r:embed="rId2"/>
          <a:stretch>
            <a:fillRect/>
          </a:stretch>
        </p:blipFill>
        <p:spPr>
          <a:xfrm>
            <a:off x="1386924" y="3802608"/>
            <a:ext cx="2065788" cy="1947742"/>
          </a:xfrm>
          <a:prstGeom prst="rect">
            <a:avLst/>
          </a:prstGeom>
        </p:spPr>
      </p:pic>
    </p:spTree>
    <p:extLst>
      <p:ext uri="{BB962C8B-B14F-4D97-AF65-F5344CB8AC3E}">
        <p14:creationId xmlns:p14="http://schemas.microsoft.com/office/powerpoint/2010/main" val="216593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1DD9689-9F5B-53FE-71F2-BB8F5D8337B4}"/>
              </a:ext>
            </a:extLst>
          </p:cNvPr>
          <p:cNvSpPr>
            <a:spLocks noGrp="1"/>
          </p:cNvSpPr>
          <p:nvPr>
            <p:ph sz="half" idx="2"/>
          </p:nvPr>
        </p:nvSpPr>
        <p:spPr>
          <a:xfrm>
            <a:off x="1124712" y="2083324"/>
            <a:ext cx="3200400" cy="3866653"/>
          </a:xfrm>
        </p:spPr>
        <p:txBody>
          <a:bodyPr>
            <a:normAutofit fontScale="92500" lnSpcReduction="10000"/>
          </a:bodyPr>
          <a:lstStyle/>
          <a:p>
            <a:pPr marL="0" indent="0">
              <a:buNone/>
            </a:pPr>
            <a:r>
              <a:rPr lang="en-US" dirty="0"/>
              <a:t>8</a:t>
            </a:r>
            <a:r>
              <a:rPr lang="en-US" sz="1900" dirty="0"/>
              <a:t>. </a:t>
            </a:r>
            <a:r>
              <a:rPr lang="en-US" sz="1900" dirty="0" err="1"/>
              <a:t>Striff</a:t>
            </a:r>
            <a:r>
              <a:rPr lang="en-US" sz="1900" dirty="0"/>
              <a:t> Ps2 mobile holder</a:t>
            </a:r>
          </a:p>
          <a:p>
            <a:r>
              <a:rPr lang="en-US" sz="1900" dirty="0"/>
              <a:t>Manufacturer: STRIFF</a:t>
            </a:r>
          </a:p>
          <a:p>
            <a:r>
              <a:rPr lang="en-US" sz="1900" dirty="0"/>
              <a:t>Origin: China</a:t>
            </a:r>
          </a:p>
          <a:p>
            <a:r>
              <a:rPr lang="en-US" sz="1900" dirty="0"/>
              <a:t>Cost: INR 119</a:t>
            </a:r>
          </a:p>
          <a:p>
            <a:endParaRPr lang="en-US" dirty="0"/>
          </a:p>
        </p:txBody>
      </p:sp>
      <p:sp>
        <p:nvSpPr>
          <p:cNvPr id="6" name="Content Placeholder 5">
            <a:extLst>
              <a:ext uri="{FF2B5EF4-FFF2-40B4-BE49-F238E27FC236}">
                <a16:creationId xmlns:a16="http://schemas.microsoft.com/office/drawing/2014/main" id="{F3EDF2C3-6A21-6FA3-FF20-E8B928F982A0}"/>
              </a:ext>
            </a:extLst>
          </p:cNvPr>
          <p:cNvSpPr>
            <a:spLocks noGrp="1"/>
          </p:cNvSpPr>
          <p:nvPr>
            <p:ph sz="quarter" idx="4"/>
          </p:nvPr>
        </p:nvSpPr>
        <p:spPr>
          <a:xfrm>
            <a:off x="4498848" y="2083324"/>
            <a:ext cx="3200400" cy="3866653"/>
          </a:xfrm>
        </p:spPr>
        <p:txBody>
          <a:bodyPr>
            <a:normAutofit fontScale="92500" lnSpcReduction="10000"/>
          </a:bodyPr>
          <a:lstStyle/>
          <a:p>
            <a:r>
              <a:rPr lang="en-US" dirty="0"/>
              <a:t>Features:</a:t>
            </a:r>
          </a:p>
          <a:p>
            <a:r>
              <a:rPr lang="en-US" dirty="0"/>
              <a:t>98mm*96mm*19mm, STRIFF desk phone stand is foldable and easy to slip into your pocket suitable for bed, table and home</a:t>
            </a:r>
          </a:p>
          <a:p>
            <a:r>
              <a:rPr lang="en-US" dirty="0"/>
              <a:t>Directly adjust to your preferred angle among 10 different viewing angles, from 0° to 100°.Hold your smartphone or mini tablet in portrait or landscape mode safe.</a:t>
            </a:r>
          </a:p>
          <a:p>
            <a:r>
              <a:rPr lang="en-US" dirty="0"/>
              <a:t> Hold your smartphone or mini tablet at a comfortable angle, ideal for watching video, reading, video recording or simply browsing the web, playing games, facetime and other handsfree operation at home, office and travel</a:t>
            </a:r>
          </a:p>
          <a:p>
            <a:endParaRPr lang="en-US" dirty="0"/>
          </a:p>
        </p:txBody>
      </p:sp>
      <p:sp>
        <p:nvSpPr>
          <p:cNvPr id="7" name="Footer Placeholder 6">
            <a:extLst>
              <a:ext uri="{FF2B5EF4-FFF2-40B4-BE49-F238E27FC236}">
                <a16:creationId xmlns:a16="http://schemas.microsoft.com/office/drawing/2014/main" id="{AA3DD575-2D50-C322-E9C3-C8904243EBF8}"/>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00416C19-07D1-4F7E-55FB-405206453C2B}"/>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10" name="Content Placeholder 9">
            <a:extLst>
              <a:ext uri="{FF2B5EF4-FFF2-40B4-BE49-F238E27FC236}">
                <a16:creationId xmlns:a16="http://schemas.microsoft.com/office/drawing/2014/main" id="{E8C83617-1345-1E57-5263-9265C35D3FFF}"/>
              </a:ext>
            </a:extLst>
          </p:cNvPr>
          <p:cNvSpPr>
            <a:spLocks noGrp="1"/>
          </p:cNvSpPr>
          <p:nvPr>
            <p:ph sz="quarter" idx="14"/>
          </p:nvPr>
        </p:nvSpPr>
        <p:spPr>
          <a:xfrm>
            <a:off x="7909560" y="2083324"/>
            <a:ext cx="3200400" cy="3866653"/>
          </a:xfrm>
        </p:spPr>
        <p:txBody>
          <a:bodyPr/>
          <a:lstStyle/>
          <a:p>
            <a:r>
              <a:rPr lang="en-US" dirty="0"/>
              <a:t>Advantage: wide range of compatibility.</a:t>
            </a:r>
          </a:p>
          <a:p>
            <a:r>
              <a:rPr lang="en-US" dirty="0"/>
              <a:t>Multiangle adjustable, portable and reliable</a:t>
            </a:r>
          </a:p>
          <a:p>
            <a:endParaRPr lang="en-US" dirty="0"/>
          </a:p>
          <a:p>
            <a:r>
              <a:rPr lang="en-US" dirty="0"/>
              <a:t>Disadvantage: Made of silicon so not flexible.</a:t>
            </a:r>
          </a:p>
          <a:p>
            <a:r>
              <a:rPr lang="en-US" dirty="0"/>
              <a:t>No option to charge.</a:t>
            </a:r>
          </a:p>
          <a:p>
            <a:endParaRPr lang="en-US" dirty="0"/>
          </a:p>
        </p:txBody>
      </p:sp>
      <p:pic>
        <p:nvPicPr>
          <p:cNvPr id="11" name="Picture 10">
            <a:extLst>
              <a:ext uri="{FF2B5EF4-FFF2-40B4-BE49-F238E27FC236}">
                <a16:creationId xmlns:a16="http://schemas.microsoft.com/office/drawing/2014/main" id="{83A633AC-F285-F983-54EF-7BD3595C3E76}"/>
              </a:ext>
            </a:extLst>
          </p:cNvPr>
          <p:cNvPicPr>
            <a:picLocks noChangeAspect="1"/>
          </p:cNvPicPr>
          <p:nvPr/>
        </p:nvPicPr>
        <p:blipFill>
          <a:blip r:embed="rId2"/>
          <a:stretch>
            <a:fillRect/>
          </a:stretch>
        </p:blipFill>
        <p:spPr>
          <a:xfrm>
            <a:off x="1587370" y="3586638"/>
            <a:ext cx="1664352" cy="2135431"/>
          </a:xfrm>
          <a:prstGeom prst="rect">
            <a:avLst/>
          </a:prstGeom>
        </p:spPr>
      </p:pic>
    </p:spTree>
    <p:extLst>
      <p:ext uri="{BB962C8B-B14F-4D97-AF65-F5344CB8AC3E}">
        <p14:creationId xmlns:p14="http://schemas.microsoft.com/office/powerpoint/2010/main" val="424277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E66C78F-92D6-DF76-27C5-950152F9FCBD}"/>
              </a:ext>
            </a:extLst>
          </p:cNvPr>
          <p:cNvSpPr>
            <a:spLocks noGrp="1"/>
          </p:cNvSpPr>
          <p:nvPr>
            <p:ph sz="half" idx="2"/>
          </p:nvPr>
        </p:nvSpPr>
        <p:spPr>
          <a:xfrm>
            <a:off x="1124712" y="2083324"/>
            <a:ext cx="3200400" cy="3866653"/>
          </a:xfrm>
        </p:spPr>
        <p:txBody>
          <a:bodyPr/>
          <a:lstStyle/>
          <a:p>
            <a:r>
              <a:rPr lang="en-US" dirty="0" err="1"/>
              <a:t>Pluggland</a:t>
            </a:r>
            <a:r>
              <a:rPr lang="en-US" dirty="0"/>
              <a:t> holder</a:t>
            </a:r>
          </a:p>
          <a:p>
            <a:r>
              <a:rPr lang="en-US" dirty="0"/>
              <a:t>Manufacturer: IKEA</a:t>
            </a:r>
          </a:p>
          <a:p>
            <a:r>
              <a:rPr lang="en-US" dirty="0"/>
              <a:t>Origin: China</a:t>
            </a:r>
          </a:p>
          <a:p>
            <a:r>
              <a:rPr lang="en-US" dirty="0"/>
              <a:t>Cost: INR 765</a:t>
            </a:r>
          </a:p>
          <a:p>
            <a:endParaRPr lang="en-US" dirty="0"/>
          </a:p>
        </p:txBody>
      </p:sp>
      <p:sp>
        <p:nvSpPr>
          <p:cNvPr id="6" name="Content Placeholder 5">
            <a:extLst>
              <a:ext uri="{FF2B5EF4-FFF2-40B4-BE49-F238E27FC236}">
                <a16:creationId xmlns:a16="http://schemas.microsoft.com/office/drawing/2014/main" id="{8B003586-383A-550B-F277-3EFED1170438}"/>
              </a:ext>
            </a:extLst>
          </p:cNvPr>
          <p:cNvSpPr>
            <a:spLocks noGrp="1"/>
          </p:cNvSpPr>
          <p:nvPr>
            <p:ph sz="quarter" idx="4"/>
          </p:nvPr>
        </p:nvSpPr>
        <p:spPr>
          <a:xfrm>
            <a:off x="4498848" y="2083324"/>
            <a:ext cx="3200400" cy="3866653"/>
          </a:xfrm>
        </p:spPr>
        <p:txBody>
          <a:bodyPr/>
          <a:lstStyle/>
          <a:p>
            <a:r>
              <a:rPr lang="en-US" sz="1800" dirty="0"/>
              <a:t>Features:</a:t>
            </a:r>
          </a:p>
          <a:p>
            <a:r>
              <a:rPr lang="en-US" sz="1800" dirty="0"/>
              <a:t>This holder is smart to use when you surf, chat and have virtual.</a:t>
            </a:r>
          </a:p>
          <a:p>
            <a:endParaRPr lang="en-US" dirty="0"/>
          </a:p>
        </p:txBody>
      </p:sp>
      <p:sp>
        <p:nvSpPr>
          <p:cNvPr id="7" name="Footer Placeholder 6">
            <a:extLst>
              <a:ext uri="{FF2B5EF4-FFF2-40B4-BE49-F238E27FC236}">
                <a16:creationId xmlns:a16="http://schemas.microsoft.com/office/drawing/2014/main" id="{1C9B1CBF-215F-4693-595A-89B04D37C8B4}"/>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BC55C38-EFF8-DE35-76B8-D364A1013FB7}"/>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10" name="Content Placeholder 9">
            <a:extLst>
              <a:ext uri="{FF2B5EF4-FFF2-40B4-BE49-F238E27FC236}">
                <a16:creationId xmlns:a16="http://schemas.microsoft.com/office/drawing/2014/main" id="{BFB4E0DB-FF24-F937-BE25-ECFD6963F01E}"/>
              </a:ext>
            </a:extLst>
          </p:cNvPr>
          <p:cNvSpPr>
            <a:spLocks noGrp="1"/>
          </p:cNvSpPr>
          <p:nvPr>
            <p:ph sz="quarter" idx="14"/>
          </p:nvPr>
        </p:nvSpPr>
        <p:spPr>
          <a:xfrm>
            <a:off x="7909560" y="2083324"/>
            <a:ext cx="3200400" cy="3866653"/>
          </a:xfrm>
        </p:spPr>
        <p:txBody>
          <a:bodyPr/>
          <a:lstStyle/>
          <a:p>
            <a:r>
              <a:rPr lang="en-US" sz="1800" dirty="0"/>
              <a:t>Advantages: Charging of phone is easy and it helps in multitasking.</a:t>
            </a:r>
          </a:p>
          <a:p>
            <a:r>
              <a:rPr lang="en-US" sz="1800" dirty="0"/>
              <a:t>Disadvantage: Rigid so can’t rotate. </a:t>
            </a:r>
          </a:p>
          <a:p>
            <a:pPr marL="0" indent="0">
              <a:buNone/>
            </a:pPr>
            <a:r>
              <a:rPr lang="en-US" sz="1800" dirty="0"/>
              <a:t> </a:t>
            </a:r>
          </a:p>
          <a:p>
            <a:endParaRPr lang="en-US" dirty="0"/>
          </a:p>
        </p:txBody>
      </p:sp>
      <p:pic>
        <p:nvPicPr>
          <p:cNvPr id="13" name="Picture 12">
            <a:extLst>
              <a:ext uri="{FF2B5EF4-FFF2-40B4-BE49-F238E27FC236}">
                <a16:creationId xmlns:a16="http://schemas.microsoft.com/office/drawing/2014/main" id="{BFE98AD3-4486-537E-341C-BC1DCFB75DCE}"/>
              </a:ext>
            </a:extLst>
          </p:cNvPr>
          <p:cNvPicPr>
            <a:picLocks noChangeAspect="1"/>
          </p:cNvPicPr>
          <p:nvPr/>
        </p:nvPicPr>
        <p:blipFill>
          <a:blip r:embed="rId2"/>
          <a:stretch>
            <a:fillRect/>
          </a:stretch>
        </p:blipFill>
        <p:spPr>
          <a:xfrm>
            <a:off x="1531762" y="3700713"/>
            <a:ext cx="2133785" cy="2133785"/>
          </a:xfrm>
          <a:prstGeom prst="rect">
            <a:avLst/>
          </a:prstGeom>
        </p:spPr>
      </p:pic>
    </p:spTree>
    <p:extLst>
      <p:ext uri="{BB962C8B-B14F-4D97-AF65-F5344CB8AC3E}">
        <p14:creationId xmlns:p14="http://schemas.microsoft.com/office/powerpoint/2010/main" val="305966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3B4979C-170C-3095-57D9-8372944E7448}"/>
              </a:ext>
            </a:extLst>
          </p:cNvPr>
          <p:cNvSpPr>
            <a:spLocks noGrp="1"/>
          </p:cNvSpPr>
          <p:nvPr>
            <p:ph sz="half" idx="2"/>
          </p:nvPr>
        </p:nvSpPr>
        <p:spPr>
          <a:xfrm>
            <a:off x="1124712" y="2045616"/>
            <a:ext cx="3200400" cy="3904361"/>
          </a:xfrm>
        </p:spPr>
        <p:txBody>
          <a:bodyPr>
            <a:normAutofit/>
          </a:bodyPr>
          <a:lstStyle/>
          <a:p>
            <a:pPr marL="0" indent="0">
              <a:buNone/>
            </a:pPr>
            <a:r>
              <a:rPr lang="en-US" dirty="0"/>
              <a:t>10. Gravity design</a:t>
            </a:r>
          </a:p>
          <a:p>
            <a:r>
              <a:rPr lang="en-US" dirty="0"/>
              <a:t>Manufacturer:  India Mart</a:t>
            </a:r>
          </a:p>
          <a:p>
            <a:r>
              <a:rPr lang="en-US" dirty="0"/>
              <a:t>Origin: India</a:t>
            </a:r>
          </a:p>
          <a:p>
            <a:r>
              <a:rPr lang="en-US" dirty="0"/>
              <a:t>Cost: INR 299</a:t>
            </a:r>
          </a:p>
          <a:p>
            <a:endParaRPr lang="en-US" dirty="0"/>
          </a:p>
          <a:p>
            <a:endParaRPr lang="en-US" dirty="0"/>
          </a:p>
        </p:txBody>
      </p:sp>
      <p:sp>
        <p:nvSpPr>
          <p:cNvPr id="6" name="Content Placeholder 5">
            <a:extLst>
              <a:ext uri="{FF2B5EF4-FFF2-40B4-BE49-F238E27FC236}">
                <a16:creationId xmlns:a16="http://schemas.microsoft.com/office/drawing/2014/main" id="{FE5B3B29-8F60-63C2-ACB1-6AFD7AD881DB}"/>
              </a:ext>
            </a:extLst>
          </p:cNvPr>
          <p:cNvSpPr>
            <a:spLocks noGrp="1"/>
          </p:cNvSpPr>
          <p:nvPr>
            <p:ph sz="quarter" idx="4"/>
          </p:nvPr>
        </p:nvSpPr>
        <p:spPr>
          <a:xfrm>
            <a:off x="4498848" y="2045616"/>
            <a:ext cx="3200400" cy="3904361"/>
          </a:xfrm>
        </p:spPr>
        <p:txBody>
          <a:bodyPr>
            <a:normAutofit/>
          </a:bodyPr>
          <a:lstStyle/>
          <a:p>
            <a:r>
              <a:rPr lang="en-US" dirty="0"/>
              <a:t>Features:</a:t>
            </a:r>
          </a:p>
          <a:p>
            <a:r>
              <a:rPr lang="en-US" dirty="0"/>
              <a:t>Non-slip &amp; Stable: This desktop cell phone stand equipped with a heavier base and an aluminium alloy rod, which has strong bearing capacity, it's stable enough to support your mobile phone or even iPad.</a:t>
            </a:r>
          </a:p>
          <a:p>
            <a:r>
              <a:rPr lang="en-US" dirty="0"/>
              <a:t>Adjustable Phone Stand: Shahn phone stand holder for desk is based on ergonomic design, the angles and height can be adjusted to provide you comfortable viewing angle for online class which helps to fix your posture and reduce neck &amp; back strain. </a:t>
            </a:r>
          </a:p>
          <a:p>
            <a:endParaRPr lang="en-US" dirty="0"/>
          </a:p>
        </p:txBody>
      </p:sp>
      <p:sp>
        <p:nvSpPr>
          <p:cNvPr id="7" name="Footer Placeholder 6">
            <a:extLst>
              <a:ext uri="{FF2B5EF4-FFF2-40B4-BE49-F238E27FC236}">
                <a16:creationId xmlns:a16="http://schemas.microsoft.com/office/drawing/2014/main" id="{570FE317-0000-A37C-FB6E-391B253CF86C}"/>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1E19A8EC-F44D-3CC8-991C-13B705DD5737}"/>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10" name="Content Placeholder 9">
            <a:extLst>
              <a:ext uri="{FF2B5EF4-FFF2-40B4-BE49-F238E27FC236}">
                <a16:creationId xmlns:a16="http://schemas.microsoft.com/office/drawing/2014/main" id="{903E0140-901C-B46E-6D31-FD83884B250C}"/>
              </a:ext>
            </a:extLst>
          </p:cNvPr>
          <p:cNvSpPr>
            <a:spLocks noGrp="1"/>
          </p:cNvSpPr>
          <p:nvPr>
            <p:ph sz="quarter" idx="14"/>
          </p:nvPr>
        </p:nvSpPr>
        <p:spPr>
          <a:xfrm>
            <a:off x="7909560" y="2045616"/>
            <a:ext cx="3200400" cy="3904361"/>
          </a:xfrm>
        </p:spPr>
        <p:txBody>
          <a:bodyPr/>
          <a:lstStyle/>
          <a:p>
            <a:r>
              <a:rPr lang="en-US" dirty="0"/>
              <a:t>Advantage: Adjustable height and charger.</a:t>
            </a:r>
          </a:p>
          <a:p>
            <a:r>
              <a:rPr lang="en-US" dirty="0"/>
              <a:t>Fully foldable holder.</a:t>
            </a:r>
          </a:p>
          <a:p>
            <a:r>
              <a:rPr lang="en-US" dirty="0"/>
              <a:t>Disadvantage: Made of silicon so not rotatable </a:t>
            </a:r>
          </a:p>
        </p:txBody>
      </p:sp>
      <p:pic>
        <p:nvPicPr>
          <p:cNvPr id="11" name="Picture 10">
            <a:extLst>
              <a:ext uri="{FF2B5EF4-FFF2-40B4-BE49-F238E27FC236}">
                <a16:creationId xmlns:a16="http://schemas.microsoft.com/office/drawing/2014/main" id="{634AB3A6-09B2-4C25-2346-F0A79ED0AEFB}"/>
              </a:ext>
            </a:extLst>
          </p:cNvPr>
          <p:cNvPicPr>
            <a:picLocks noChangeAspect="1"/>
          </p:cNvPicPr>
          <p:nvPr/>
        </p:nvPicPr>
        <p:blipFill>
          <a:blip r:embed="rId2"/>
          <a:stretch>
            <a:fillRect/>
          </a:stretch>
        </p:blipFill>
        <p:spPr>
          <a:xfrm>
            <a:off x="1540344" y="3580367"/>
            <a:ext cx="2078916" cy="2072820"/>
          </a:xfrm>
          <a:prstGeom prst="rect">
            <a:avLst/>
          </a:prstGeom>
        </p:spPr>
      </p:pic>
    </p:spTree>
    <p:extLst>
      <p:ext uri="{BB962C8B-B14F-4D97-AF65-F5344CB8AC3E}">
        <p14:creationId xmlns:p14="http://schemas.microsoft.com/office/powerpoint/2010/main" val="34625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512358" y="845820"/>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a:xfrm>
            <a:off x="2138675" y="2031712"/>
            <a:ext cx="7744968" cy="2983348"/>
          </a:xfrm>
        </p:spPr>
        <p:txBody>
          <a:bodyPr>
            <a:normAutofit/>
          </a:bodyPr>
          <a:lstStyle/>
          <a:p>
            <a:pPr marL="0" indent="0">
              <a:lnSpc>
                <a:spcPct val="100000"/>
              </a:lnSpc>
              <a:buNone/>
            </a:pPr>
            <a:r>
              <a:rPr lang="en-US" sz="1800" dirty="0">
                <a:solidFill>
                  <a:schemeClr val="accent3"/>
                </a:solidFill>
                <a:cs typeface="Calibri"/>
              </a:rPr>
              <a:t>With this survey we got to know several advantages and disadvantages of the mobile holder products which are currently available in market. We have got a clear-cut idea on how to design our product according to the user requirements. We have also found out that Silicon material is not compatible for the manufacture of mobile phone holders. We have understood the science and technology used behind each and every product mentioned above. It has enhanced our thinking skills. We interacted with 10 to 15 retailers, consumers and got to know their needs and improvements required in the products. This report helped us in recognizing the necessity of phone holders in global market and their production, revenue and market share for each manufacture.</a:t>
            </a: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5207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0C44-0DCD-ED99-65FC-7F0A2E24FC66}"/>
              </a:ext>
            </a:extLst>
          </p:cNvPr>
          <p:cNvSpPr>
            <a:spLocks noGrp="1"/>
          </p:cNvSpPr>
          <p:nvPr>
            <p:ph type="title"/>
          </p:nvPr>
        </p:nvSpPr>
        <p:spPr>
          <a:xfrm>
            <a:off x="1832869" y="859162"/>
            <a:ext cx="8695944" cy="1325880"/>
          </a:xfrm>
        </p:spPr>
        <p:txBody>
          <a:bodyPr/>
          <a:lstStyle/>
          <a:p>
            <a:r>
              <a:rPr lang="en-US" dirty="0">
                <a:latin typeface="+mj-lt"/>
              </a:rPr>
              <a:t>Motivation</a:t>
            </a:r>
          </a:p>
        </p:txBody>
      </p:sp>
      <p:sp>
        <p:nvSpPr>
          <p:cNvPr id="3" name="Content Placeholder 2">
            <a:extLst>
              <a:ext uri="{FF2B5EF4-FFF2-40B4-BE49-F238E27FC236}">
                <a16:creationId xmlns:a16="http://schemas.microsoft.com/office/drawing/2014/main" id="{8801D9A5-6832-EC0A-1CCB-BB8ECE39BE60}"/>
              </a:ext>
            </a:extLst>
          </p:cNvPr>
          <p:cNvSpPr>
            <a:spLocks noGrp="1"/>
          </p:cNvSpPr>
          <p:nvPr>
            <p:ph idx="1"/>
          </p:nvPr>
        </p:nvSpPr>
        <p:spPr>
          <a:xfrm>
            <a:off x="1663187" y="1857080"/>
            <a:ext cx="8865625" cy="3318236"/>
          </a:xfrm>
        </p:spPr>
        <p:txBody>
          <a:bodyPr>
            <a:noAutofit/>
          </a:bodyPr>
          <a:lstStyle/>
          <a:p>
            <a:pPr algn="just"/>
            <a:r>
              <a:rPr lang="en-US" sz="1600" dirty="0">
                <a:latin typeface="+mn-lt"/>
              </a:rPr>
              <a:t>After the literature survey we were motivated to create a user-friendly product. The following features are as follow:</a:t>
            </a:r>
          </a:p>
          <a:p>
            <a:pPr marL="285750" indent="-285750" algn="just">
              <a:buFont typeface="Arial" panose="020B0604020202020204" pitchFamily="34" charset="0"/>
              <a:buChar char="•"/>
            </a:pPr>
            <a:r>
              <a:rPr lang="en-US" sz="1600" dirty="0">
                <a:latin typeface="+mn-lt"/>
              </a:rPr>
              <a:t>Free Your hands: view your phone anywhere without holding it with your hands. Having it just makes life better.</a:t>
            </a:r>
          </a:p>
          <a:p>
            <a:pPr marL="285750" indent="-285750" algn="just">
              <a:buFont typeface="Arial" panose="020B0604020202020204" pitchFamily="34" charset="0"/>
              <a:buChar char="•"/>
            </a:pPr>
            <a:r>
              <a:rPr lang="en-US" sz="1600" dirty="0">
                <a:latin typeface="+mn-lt"/>
              </a:rPr>
              <a:t>Universal Phone Stand - it will be compatible with all size of phones from 2.2 inches (minimum) to 3.34 inches (maximum) in width.</a:t>
            </a:r>
          </a:p>
          <a:p>
            <a:pPr marL="285750" indent="-285750" algn="just">
              <a:buFont typeface="Arial" panose="020B0604020202020204" pitchFamily="34" charset="0"/>
              <a:buChar char="•"/>
            </a:pPr>
            <a:r>
              <a:rPr lang="en-US" sz="1600" dirty="0">
                <a:latin typeface="+mn-lt"/>
              </a:rPr>
              <a:t>Secure clips to hold the phone in perfect position.</a:t>
            </a:r>
          </a:p>
          <a:p>
            <a:pPr marL="285750" indent="-285750" algn="just">
              <a:buFont typeface="Arial" panose="020B0604020202020204" pitchFamily="34" charset="0"/>
              <a:buChar char="•"/>
            </a:pPr>
            <a:r>
              <a:rPr lang="en-US" sz="1600" dirty="0">
                <a:latin typeface="+mn-lt"/>
              </a:rPr>
              <a:t>Simple set up, Sturdy foundation, easy rotation and shock resistant.</a:t>
            </a:r>
          </a:p>
          <a:p>
            <a:pPr marL="285750" indent="-285750" algn="just">
              <a:buFont typeface="Arial" panose="020B0604020202020204" pitchFamily="34" charset="0"/>
              <a:buChar char="•"/>
            </a:pPr>
            <a:r>
              <a:rPr lang="en-US" sz="1600" dirty="0">
                <a:latin typeface="+mn-lt"/>
              </a:rPr>
              <a:t>Its compactness and portability. The phone should be placed in a strong position.</a:t>
            </a:r>
          </a:p>
          <a:p>
            <a:pPr marL="285750" indent="-285750" algn="just">
              <a:buFont typeface="Arial" panose="020B0604020202020204" pitchFamily="34" charset="0"/>
              <a:buChar char="•"/>
            </a:pPr>
            <a:r>
              <a:rPr lang="en-US" sz="1600" dirty="0">
                <a:latin typeface="+mn-lt"/>
              </a:rPr>
              <a:t>a unique open and close mechanism which will resist abrasion of the clamp.</a:t>
            </a:r>
          </a:p>
          <a:p>
            <a:pPr algn="just"/>
            <a:endParaRPr lang="en-US" sz="1800" dirty="0">
              <a:latin typeface="+mn-lt"/>
            </a:endParaRPr>
          </a:p>
        </p:txBody>
      </p:sp>
      <p:sp>
        <p:nvSpPr>
          <p:cNvPr id="4" name="Footer Placeholder 3">
            <a:extLst>
              <a:ext uri="{FF2B5EF4-FFF2-40B4-BE49-F238E27FC236}">
                <a16:creationId xmlns:a16="http://schemas.microsoft.com/office/drawing/2014/main" id="{D5EA7771-BE2D-C4C2-8789-4B0BAB24852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F66AF47-00F6-BA1C-D371-A925D96546B1}"/>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30514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342900" indent="-342900">
              <a:lnSpc>
                <a:spcPct val="150000"/>
              </a:lnSpc>
              <a:buFont typeface="Wingdings" panose="05000000000000000000" pitchFamily="2" charset="2"/>
              <a:buChar char="v"/>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342900" indent="-342900">
              <a:lnSpc>
                <a:spcPct val="150000"/>
              </a:lnSpc>
              <a:buFont typeface="Wingdings" panose="05000000000000000000" pitchFamily="2" charset="2"/>
              <a:buChar char="v"/>
            </a:pPr>
            <a:r>
              <a:rPr lang="en-US" dirty="0">
                <a:latin typeface="Gill Sans Nova Light" panose="020B0302020104020203" pitchFamily="34" charset="0"/>
                <a:cs typeface="Gill Sans Light" panose="020B0302020104020203" pitchFamily="34" charset="-79"/>
              </a:rPr>
              <a:t>Literature Survey</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v"/>
            </a:pPr>
            <a:r>
              <a:rPr lang="en-US" dirty="0">
                <a:latin typeface="Gill Sans Nova Light" panose="020B0302020104020203" pitchFamily="34" charset="0"/>
                <a:cs typeface="Gill Sans Light" panose="020B0302020104020203" pitchFamily="34" charset="-79"/>
              </a:rPr>
              <a:t>Methodology</a:t>
            </a: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v"/>
            </a:pPr>
            <a:r>
              <a:rPr lang="en-US" sz="2400" dirty="0">
                <a:solidFill>
                  <a:schemeClr val="accent3"/>
                </a:solidFill>
                <a:latin typeface="Gill Sans Nova Light" panose="020B0302020104020203" pitchFamily="34" charset="0"/>
                <a:cs typeface="Gill Sans Light" panose="020B0302020104020203" pitchFamily="34" charset="-79"/>
              </a:rPr>
              <a:t>Fabrications</a:t>
            </a:r>
            <a:endParaRPr lang="en-US" dirty="0">
              <a:latin typeface="Gill Sans Nova Light" panose="020B0302020104020203" pitchFamily="34" charset="0"/>
              <a:cs typeface="Gill Sans Light" panose="020B0302020104020203" pitchFamily="34" charset="-79"/>
            </a:endParaRPr>
          </a:p>
          <a:p>
            <a:pPr marL="342900" indent="-342900">
              <a:lnSpc>
                <a:spcPct val="150000"/>
              </a:lnSpc>
              <a:buFont typeface="Wingdings" panose="05000000000000000000" pitchFamily="2" charset="2"/>
              <a:buChar char="v"/>
            </a:pPr>
            <a:r>
              <a:rPr lang="en-US" dirty="0">
                <a:latin typeface="Gill Sans Nova Light" panose="020B0302020104020203" pitchFamily="34" charset="0"/>
                <a:cs typeface="Gill Sans Light" panose="020B0302020104020203" pitchFamily="34" charset="-79"/>
              </a:rPr>
              <a:t>Pr</a:t>
            </a:r>
            <a:r>
              <a:rPr lang="en-US" sz="2400" dirty="0">
                <a:solidFill>
                  <a:schemeClr val="accent3"/>
                </a:solidFill>
                <a:latin typeface="Gill Sans Nova Light" panose="020B0302020104020203" pitchFamily="34" charset="0"/>
                <a:cs typeface="Gill Sans Light" panose="020B0302020104020203" pitchFamily="34" charset="-79"/>
              </a:rPr>
              <a:t>ototype</a:t>
            </a:r>
          </a:p>
          <a:p>
            <a:pPr marL="342900" indent="-342900">
              <a:lnSpc>
                <a:spcPct val="150000"/>
              </a:lnSpc>
              <a:buFont typeface="Wingdings" panose="05000000000000000000" pitchFamily="2" charset="2"/>
              <a:buChar char="v"/>
            </a:pPr>
            <a:r>
              <a:rPr lang="en-US" dirty="0">
                <a:latin typeface="Gill Sans Nova Light" panose="020B0302020104020203" pitchFamily="34" charset="0"/>
                <a:cs typeface="Gill Sans Light" panose="020B0302020104020203" pitchFamily="34" charset="-79"/>
              </a:rPr>
              <a:t>Reference</a:t>
            </a:r>
          </a:p>
          <a:p>
            <a:pPr marL="342900" indent="-342900">
              <a:lnSpc>
                <a:spcPct val="150000"/>
              </a:lnSpc>
              <a:buFont typeface="Wingdings" panose="05000000000000000000" pitchFamily="2" charset="2"/>
              <a:buChar char="v"/>
            </a:pPr>
            <a:endParaRPr lang="en-US" sz="2400" dirty="0">
              <a:solidFill>
                <a:schemeClr val="accent3"/>
              </a:solidFill>
              <a:latin typeface="Gill Sans Nova Light" panose="020B0302020104020203" pitchFamily="34" charset="0"/>
              <a:cs typeface="Gill Sans Light" panose="020B0302020104020203" pitchFamily="34" charset="-79"/>
            </a:endParaRPr>
          </a:p>
          <a:p>
            <a:pPr marL="342900" indent="-342900">
              <a:buFont typeface="Wingdings" panose="05000000000000000000" pitchFamily="2" charset="2"/>
              <a:buChar char="v"/>
            </a:pPr>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1500-CE9D-C18E-1F26-4AB97B2B4414}"/>
              </a:ext>
            </a:extLst>
          </p:cNvPr>
          <p:cNvSpPr>
            <a:spLocks noGrp="1"/>
          </p:cNvSpPr>
          <p:nvPr>
            <p:ph type="title"/>
          </p:nvPr>
        </p:nvSpPr>
        <p:spPr>
          <a:xfrm>
            <a:off x="1748028" y="981710"/>
            <a:ext cx="8695944" cy="1325880"/>
          </a:xfrm>
        </p:spPr>
        <p:txBody>
          <a:bodyPr/>
          <a:lstStyle/>
          <a:p>
            <a:r>
              <a:rPr lang="en-US" dirty="0"/>
              <a:t>Objective</a:t>
            </a:r>
          </a:p>
        </p:txBody>
      </p:sp>
      <p:sp>
        <p:nvSpPr>
          <p:cNvPr id="3" name="Content Placeholder 2">
            <a:extLst>
              <a:ext uri="{FF2B5EF4-FFF2-40B4-BE49-F238E27FC236}">
                <a16:creationId xmlns:a16="http://schemas.microsoft.com/office/drawing/2014/main" id="{51286F81-DA6F-995B-9569-6672C82946B7}"/>
              </a:ext>
            </a:extLst>
          </p:cNvPr>
          <p:cNvSpPr>
            <a:spLocks noGrp="1"/>
          </p:cNvSpPr>
          <p:nvPr>
            <p:ph idx="1"/>
          </p:nvPr>
        </p:nvSpPr>
        <p:spPr>
          <a:xfrm>
            <a:off x="2223516" y="2425517"/>
            <a:ext cx="7744968" cy="2697480"/>
          </a:xfrm>
        </p:spPr>
        <p:txBody>
          <a:bodyPr/>
          <a:lstStyle/>
          <a:p>
            <a:pPr marL="342900" marR="0" lvl="0" indent="-342900" algn="just">
              <a:lnSpc>
                <a:spcPct val="150000"/>
              </a:lnSpc>
              <a:spcBef>
                <a:spcPts val="100"/>
              </a:spcBef>
              <a:spcAft>
                <a:spcPts val="100"/>
              </a:spcAft>
              <a:buFont typeface="Arial" panose="020B0604020202020204" pitchFamily="34" charset="0"/>
              <a:buChar char="•"/>
            </a:pPr>
            <a:r>
              <a:rPr lang="en-US" dirty="0">
                <a:solidFill>
                  <a:schemeClr val="tx1"/>
                </a:solidFill>
                <a:latin typeface="+mn-lt"/>
              </a:rPr>
              <a:t>To design a mobile phone holder which is convenient for the consumers   to use on study tables.	</a:t>
            </a:r>
          </a:p>
          <a:p>
            <a:pPr marL="342900" marR="0" lvl="0" indent="-342900" algn="just">
              <a:lnSpc>
                <a:spcPct val="150000"/>
              </a:lnSpc>
              <a:spcBef>
                <a:spcPts val="100"/>
              </a:spcBef>
              <a:spcAft>
                <a:spcPts val="100"/>
              </a:spcAft>
              <a:buFont typeface="Arial" panose="020B0604020202020204" pitchFamily="34" charset="0"/>
              <a:buChar char="•"/>
            </a:pPr>
            <a:r>
              <a:rPr lang="en-US" dirty="0">
                <a:solidFill>
                  <a:schemeClr val="tx1"/>
                </a:solidFill>
                <a:latin typeface="+mn-lt"/>
              </a:rPr>
              <a:t>To create a 2D/3D model. </a:t>
            </a:r>
          </a:p>
          <a:p>
            <a:pPr marL="342900" marR="0" lvl="0" indent="-342900" algn="just">
              <a:lnSpc>
                <a:spcPct val="150000"/>
              </a:lnSpc>
              <a:spcBef>
                <a:spcPts val="100"/>
              </a:spcBef>
              <a:spcAft>
                <a:spcPts val="100"/>
              </a:spcAft>
              <a:buFont typeface="Arial" panose="020B0604020202020204" pitchFamily="34" charset="0"/>
              <a:buChar char="•"/>
            </a:pPr>
            <a:r>
              <a:rPr lang="en-US" dirty="0">
                <a:solidFill>
                  <a:schemeClr val="tx1"/>
                </a:solidFill>
                <a:latin typeface="+mn-lt"/>
              </a:rPr>
              <a:t>To create prototype and check its functionality.</a:t>
            </a:r>
          </a:p>
          <a:p>
            <a:pPr marL="342900" marR="0" lvl="0" indent="-342900" algn="just">
              <a:lnSpc>
                <a:spcPct val="150000"/>
              </a:lnSpc>
              <a:spcBef>
                <a:spcPts val="100"/>
              </a:spcBef>
              <a:spcAft>
                <a:spcPts val="100"/>
              </a:spcAft>
              <a:buFont typeface="Symbol" panose="05050102010706020507" pitchFamily="18" charset="2"/>
              <a:buChar char=""/>
            </a:pPr>
            <a:endParaRPr lang="en-US" dirty="0">
              <a:solidFill>
                <a:schemeClr val="tx1"/>
              </a:solidFill>
              <a:latin typeface="+mn-lt"/>
            </a:endParaRPr>
          </a:p>
        </p:txBody>
      </p:sp>
      <p:sp>
        <p:nvSpPr>
          <p:cNvPr id="4" name="Footer Placeholder 3">
            <a:extLst>
              <a:ext uri="{FF2B5EF4-FFF2-40B4-BE49-F238E27FC236}">
                <a16:creationId xmlns:a16="http://schemas.microsoft.com/office/drawing/2014/main" id="{8994ED69-EB48-3772-1B74-54DB451D24FA}"/>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3463A2-5D29-6756-5BC6-5A99A439ACF6}"/>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349913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9E69-4D89-CEC4-EC96-2B337F8C8D99}"/>
              </a:ext>
            </a:extLst>
          </p:cNvPr>
          <p:cNvSpPr>
            <a:spLocks noGrp="1"/>
          </p:cNvSpPr>
          <p:nvPr>
            <p:ph type="title"/>
          </p:nvPr>
        </p:nvSpPr>
        <p:spPr>
          <a:xfrm>
            <a:off x="1748028" y="968369"/>
            <a:ext cx="8695944" cy="1325880"/>
          </a:xfrm>
        </p:spPr>
        <p:txBody>
          <a:bodyPr/>
          <a:lstStyle/>
          <a:p>
            <a:r>
              <a:rPr lang="en-US" dirty="0"/>
              <a:t>Methodology</a:t>
            </a:r>
          </a:p>
        </p:txBody>
      </p:sp>
      <p:sp>
        <p:nvSpPr>
          <p:cNvPr id="3" name="Content Placeholder 2">
            <a:extLst>
              <a:ext uri="{FF2B5EF4-FFF2-40B4-BE49-F238E27FC236}">
                <a16:creationId xmlns:a16="http://schemas.microsoft.com/office/drawing/2014/main" id="{11D1CC5C-B34F-AE2D-87CC-85802FC8272C}"/>
              </a:ext>
            </a:extLst>
          </p:cNvPr>
          <p:cNvSpPr>
            <a:spLocks noGrp="1"/>
          </p:cNvSpPr>
          <p:nvPr>
            <p:ph idx="1"/>
          </p:nvPr>
        </p:nvSpPr>
        <p:spPr>
          <a:xfrm>
            <a:off x="1748028" y="1960775"/>
            <a:ext cx="8695944" cy="3129699"/>
          </a:xfrm>
        </p:spPr>
        <p:txBody>
          <a:bodyPr>
            <a:noAutofit/>
          </a:bodyPr>
          <a:lstStyle/>
          <a:p>
            <a:pPr algn="just"/>
            <a:r>
              <a:rPr lang="en-US" sz="1800" dirty="0"/>
              <a:t>Process to find dimensions :</a:t>
            </a:r>
          </a:p>
          <a:p>
            <a:pPr algn="just"/>
            <a:r>
              <a:rPr lang="en-US" sz="1800" dirty="0"/>
              <a:t>We used Pythagoras theorem to find the dimensions of our product.</a:t>
            </a:r>
          </a:p>
          <a:p>
            <a:pPr algn="just"/>
            <a:r>
              <a:rPr lang="en-US" sz="1800" dirty="0"/>
              <a:t>We took,</a:t>
            </a:r>
          </a:p>
          <a:p>
            <a:pPr algn="just"/>
            <a:r>
              <a:rPr lang="en-US" sz="1800" dirty="0"/>
              <a:t>Thickness=1cm                                                                                                </a:t>
            </a:r>
          </a:p>
          <a:p>
            <a:pPr algn="just"/>
            <a:r>
              <a:rPr lang="en-US" sz="1800" dirty="0"/>
              <a:t>Width=7cm</a:t>
            </a:r>
          </a:p>
          <a:p>
            <a:pPr algn="just"/>
            <a:r>
              <a:rPr lang="en-US" sz="1800" dirty="0"/>
              <a:t>Base=a=20cm</a:t>
            </a:r>
          </a:p>
          <a:p>
            <a:pPr algn="just"/>
            <a:r>
              <a:rPr lang="en-US" sz="1800" dirty="0"/>
              <a:t>Length=b=12cm</a:t>
            </a:r>
          </a:p>
          <a:p>
            <a:pPr algn="just"/>
            <a:r>
              <a:rPr lang="en-US" sz="1800" dirty="0"/>
              <a:t>Hypotenuse=c=23.32cm, a2+b2 = c2 using this formula we found the length of the hypotenuse.</a:t>
            </a:r>
          </a:p>
          <a:p>
            <a:pPr algn="just"/>
            <a:endParaRPr lang="en-US" sz="1800" dirty="0"/>
          </a:p>
        </p:txBody>
      </p:sp>
      <p:sp>
        <p:nvSpPr>
          <p:cNvPr id="4" name="Footer Placeholder 3">
            <a:extLst>
              <a:ext uri="{FF2B5EF4-FFF2-40B4-BE49-F238E27FC236}">
                <a16:creationId xmlns:a16="http://schemas.microsoft.com/office/drawing/2014/main" id="{C1A04E77-9196-049A-66C6-84CB09292B4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76F57E-B1DB-C189-AA49-1F5844B950B0}"/>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287160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541991-5375-760B-1069-B4678205C84C}"/>
              </a:ext>
            </a:extLst>
          </p:cNvPr>
          <p:cNvSpPr>
            <a:spLocks noGrp="1"/>
          </p:cNvSpPr>
          <p:nvPr>
            <p:ph idx="1"/>
          </p:nvPr>
        </p:nvSpPr>
        <p:spPr>
          <a:xfrm>
            <a:off x="1864659" y="4179313"/>
            <a:ext cx="8636801" cy="537328"/>
          </a:xfrm>
        </p:spPr>
        <p:txBody>
          <a:bodyPr/>
          <a:lstStyle/>
          <a:p>
            <a:pPr algn="just"/>
            <a:r>
              <a:rPr lang="en-US" dirty="0"/>
              <a:t>App used is solid edge 14 for 2D and 3D</a:t>
            </a:r>
          </a:p>
          <a:p>
            <a:pPr algn="just"/>
            <a:endParaRPr lang="en-US" dirty="0"/>
          </a:p>
        </p:txBody>
      </p:sp>
      <p:sp>
        <p:nvSpPr>
          <p:cNvPr id="4" name="Footer Placeholder 3">
            <a:extLst>
              <a:ext uri="{FF2B5EF4-FFF2-40B4-BE49-F238E27FC236}">
                <a16:creationId xmlns:a16="http://schemas.microsoft.com/office/drawing/2014/main" id="{092BC780-C64A-8973-3216-D2230939501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0B32C7-9B28-DAAB-BC63-F68293F2EC19}"/>
              </a:ext>
            </a:extLst>
          </p:cNvPr>
          <p:cNvSpPr>
            <a:spLocks noGrp="1"/>
          </p:cNvSpPr>
          <p:nvPr>
            <p:ph type="sldNum" sz="quarter" idx="11"/>
          </p:nvPr>
        </p:nvSpPr>
        <p:spPr/>
        <p:txBody>
          <a:bodyPr/>
          <a:lstStyle/>
          <a:p>
            <a:fld id="{294A09A9-5501-47C1-A89A-A340965A2BE2}" type="slidenum">
              <a:rPr lang="en-US" smtClean="0"/>
              <a:pPr/>
              <a:t>22</a:t>
            </a:fld>
            <a:endParaRPr lang="en-US" dirty="0"/>
          </a:p>
        </p:txBody>
      </p:sp>
      <p:pic>
        <p:nvPicPr>
          <p:cNvPr id="10" name="Picture 9">
            <a:extLst>
              <a:ext uri="{FF2B5EF4-FFF2-40B4-BE49-F238E27FC236}">
                <a16:creationId xmlns:a16="http://schemas.microsoft.com/office/drawing/2014/main" id="{A116832D-169D-2C62-53F8-86255D1652DD}"/>
              </a:ext>
            </a:extLst>
          </p:cNvPr>
          <p:cNvPicPr>
            <a:picLocks noChangeAspect="1"/>
          </p:cNvPicPr>
          <p:nvPr/>
        </p:nvPicPr>
        <p:blipFill>
          <a:blip r:embed="rId2"/>
          <a:stretch>
            <a:fillRect/>
          </a:stretch>
        </p:blipFill>
        <p:spPr>
          <a:xfrm>
            <a:off x="2395242" y="1699036"/>
            <a:ext cx="2499577" cy="2060627"/>
          </a:xfrm>
          <a:prstGeom prst="rect">
            <a:avLst/>
          </a:prstGeom>
        </p:spPr>
      </p:pic>
      <p:pic>
        <p:nvPicPr>
          <p:cNvPr id="11" name="Picture 10">
            <a:extLst>
              <a:ext uri="{FF2B5EF4-FFF2-40B4-BE49-F238E27FC236}">
                <a16:creationId xmlns:a16="http://schemas.microsoft.com/office/drawing/2014/main" id="{BB9885A7-868B-F05A-4E0A-C2DFEB9CD0F0}"/>
              </a:ext>
            </a:extLst>
          </p:cNvPr>
          <p:cNvPicPr>
            <a:picLocks noChangeAspect="1"/>
          </p:cNvPicPr>
          <p:nvPr/>
        </p:nvPicPr>
        <p:blipFill>
          <a:blip r:embed="rId3"/>
          <a:stretch>
            <a:fillRect/>
          </a:stretch>
        </p:blipFill>
        <p:spPr>
          <a:xfrm>
            <a:off x="6726721" y="1699036"/>
            <a:ext cx="2481287" cy="2158171"/>
          </a:xfrm>
          <a:prstGeom prst="rect">
            <a:avLst/>
          </a:prstGeom>
        </p:spPr>
      </p:pic>
    </p:spTree>
    <p:extLst>
      <p:ext uri="{BB962C8B-B14F-4D97-AF65-F5344CB8AC3E}">
        <p14:creationId xmlns:p14="http://schemas.microsoft.com/office/powerpoint/2010/main" val="82150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80">
                                          <p:stCondLst>
                                            <p:cond delay="0"/>
                                          </p:stCondLst>
                                        </p:cTn>
                                        <p:tgtEl>
                                          <p:spTgt spid="11"/>
                                        </p:tgtEl>
                                      </p:cBhvr>
                                    </p:animEffect>
                                    <p:anim calcmode="lin" valueType="num">
                                      <p:cBhvr>
                                        <p:cTn id="2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gtEl>
                                      </p:cBhvr>
                                      <p:to x="100000" y="60000"/>
                                    </p:animScale>
                                    <p:animScale>
                                      <p:cBhvr>
                                        <p:cTn id="32" dur="166" decel="50000">
                                          <p:stCondLst>
                                            <p:cond delay="676"/>
                                          </p:stCondLst>
                                        </p:cTn>
                                        <p:tgtEl>
                                          <p:spTgt spid="11"/>
                                        </p:tgtEl>
                                      </p:cBhvr>
                                      <p:to x="100000" y="100000"/>
                                    </p:animScale>
                                    <p:animScale>
                                      <p:cBhvr>
                                        <p:cTn id="33" dur="26">
                                          <p:stCondLst>
                                            <p:cond delay="1312"/>
                                          </p:stCondLst>
                                        </p:cTn>
                                        <p:tgtEl>
                                          <p:spTgt spid="11"/>
                                        </p:tgtEl>
                                      </p:cBhvr>
                                      <p:to x="100000" y="80000"/>
                                    </p:animScale>
                                    <p:animScale>
                                      <p:cBhvr>
                                        <p:cTn id="34" dur="166" decel="50000">
                                          <p:stCondLst>
                                            <p:cond delay="1338"/>
                                          </p:stCondLst>
                                        </p:cTn>
                                        <p:tgtEl>
                                          <p:spTgt spid="11"/>
                                        </p:tgtEl>
                                      </p:cBhvr>
                                      <p:to x="100000" y="100000"/>
                                    </p:animScale>
                                    <p:animScale>
                                      <p:cBhvr>
                                        <p:cTn id="35" dur="26">
                                          <p:stCondLst>
                                            <p:cond delay="1642"/>
                                          </p:stCondLst>
                                        </p:cTn>
                                        <p:tgtEl>
                                          <p:spTgt spid="11"/>
                                        </p:tgtEl>
                                      </p:cBhvr>
                                      <p:to x="100000" y="90000"/>
                                    </p:animScale>
                                    <p:animScale>
                                      <p:cBhvr>
                                        <p:cTn id="36" dur="166" decel="50000">
                                          <p:stCondLst>
                                            <p:cond delay="1668"/>
                                          </p:stCondLst>
                                        </p:cTn>
                                        <p:tgtEl>
                                          <p:spTgt spid="11"/>
                                        </p:tgtEl>
                                      </p:cBhvr>
                                      <p:to x="100000" y="100000"/>
                                    </p:animScale>
                                    <p:animScale>
                                      <p:cBhvr>
                                        <p:cTn id="37" dur="26">
                                          <p:stCondLst>
                                            <p:cond delay="1808"/>
                                          </p:stCondLst>
                                        </p:cTn>
                                        <p:tgtEl>
                                          <p:spTgt spid="11"/>
                                        </p:tgtEl>
                                      </p:cBhvr>
                                      <p:to x="100000" y="95000"/>
                                    </p:animScale>
                                    <p:animScale>
                                      <p:cBhvr>
                                        <p:cTn id="38" dur="166" decel="50000">
                                          <p:stCondLst>
                                            <p:cond delay="1834"/>
                                          </p:stCondLst>
                                        </p:cTn>
                                        <p:tgtEl>
                                          <p:spTgt spid="11"/>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96573-2A20-1AE7-9D86-98CDF96FF297}"/>
              </a:ext>
            </a:extLst>
          </p:cNvPr>
          <p:cNvSpPr>
            <a:spLocks noGrp="1"/>
          </p:cNvSpPr>
          <p:nvPr>
            <p:ph idx="1"/>
          </p:nvPr>
        </p:nvSpPr>
        <p:spPr>
          <a:xfrm>
            <a:off x="1809945" y="1376314"/>
            <a:ext cx="8616099" cy="3676454"/>
          </a:xfrm>
        </p:spPr>
        <p:txBody>
          <a:bodyPr>
            <a:normAutofit/>
          </a:bodyPr>
          <a:lstStyle/>
          <a:p>
            <a:pPr algn="just"/>
            <a:r>
              <a:rPr lang="en-US" b="1" dirty="0"/>
              <a:t>Material </a:t>
            </a:r>
            <a:r>
              <a:rPr lang="en-US" dirty="0"/>
              <a:t>:</a:t>
            </a:r>
          </a:p>
          <a:p>
            <a:pPr algn="just"/>
            <a:r>
              <a:rPr lang="en-US" dirty="0"/>
              <a:t>Pine wood was preferred by our team members due to its durability and its advantageous properties. It is easy to shape and it has light weight which makes it easy for consumers to carry it around. Pine wood is easy to paste which helps in creating efficient design. It is easy to nail and screw. Although logically there are important differences depending on the species and where we buy it, the price of pinewood is low. Especially if we compare it with other wood. It is mainly due to its abundance. Cost of pine wood per square meter is inexpensive.</a:t>
            </a:r>
          </a:p>
        </p:txBody>
      </p:sp>
      <p:sp>
        <p:nvSpPr>
          <p:cNvPr id="4" name="Footer Placeholder 3">
            <a:extLst>
              <a:ext uri="{FF2B5EF4-FFF2-40B4-BE49-F238E27FC236}">
                <a16:creationId xmlns:a16="http://schemas.microsoft.com/office/drawing/2014/main" id="{FE9B7737-190C-F9A5-E783-565207978D06}"/>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AECD952-B975-3410-C7B6-802F2A0BFE3C}"/>
              </a:ext>
            </a:extLst>
          </p:cNvPr>
          <p:cNvSpPr>
            <a:spLocks noGrp="1"/>
          </p:cNvSpPr>
          <p:nvPr>
            <p:ph type="sldNum" sz="quarter" idx="11"/>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62835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30388-F90A-DE4B-F334-2589FE691B3F}"/>
              </a:ext>
            </a:extLst>
          </p:cNvPr>
          <p:cNvSpPr>
            <a:spLocks noGrp="1"/>
          </p:cNvSpPr>
          <p:nvPr>
            <p:ph idx="1"/>
          </p:nvPr>
        </p:nvSpPr>
        <p:spPr>
          <a:xfrm>
            <a:off x="1740816" y="1357460"/>
            <a:ext cx="8710367" cy="3774964"/>
          </a:xfrm>
        </p:spPr>
        <p:txBody>
          <a:bodyPr>
            <a:normAutofit/>
          </a:bodyPr>
          <a:lstStyle/>
          <a:p>
            <a:pPr algn="just"/>
            <a:r>
              <a:rPr lang="en-US" b="1" dirty="0"/>
              <a:t>Design </a:t>
            </a:r>
            <a:r>
              <a:rPr lang="en-US" dirty="0"/>
              <a:t>:</a:t>
            </a:r>
          </a:p>
          <a:p>
            <a:pPr algn="just"/>
            <a:r>
              <a:rPr lang="en-US" dirty="0"/>
              <a:t>We wanted to design something compact, portable and unique. A triangular base is taken and the clamp is fixed onto its hypotenuse. The clamp is rotatable and adjustable according to the width of the phone used by the consumer. We used wood for extra stability and strength. With the dimensions we found using Pythagoras theorem we designed our product by interacting with carpenter. There is a compartment present below the clamps which helps in storing electronic devices like ear phones, ear pods etc. The height of the stand is adjustable so that the user can look at his phone from different angles.</a:t>
            </a:r>
          </a:p>
          <a:p>
            <a:pPr algn="just"/>
            <a:endParaRPr lang="en-US" dirty="0"/>
          </a:p>
        </p:txBody>
      </p:sp>
      <p:sp>
        <p:nvSpPr>
          <p:cNvPr id="4" name="Footer Placeholder 3">
            <a:extLst>
              <a:ext uri="{FF2B5EF4-FFF2-40B4-BE49-F238E27FC236}">
                <a16:creationId xmlns:a16="http://schemas.microsoft.com/office/drawing/2014/main" id="{5D7A6F09-41C4-C667-A340-EAFE34AA05E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BCF4D2C-140B-9CB0-DE1D-88390EC05DC8}"/>
              </a:ext>
            </a:extLst>
          </p:cNvPr>
          <p:cNvSpPr>
            <a:spLocks noGrp="1"/>
          </p:cNvSpPr>
          <p:nvPr>
            <p:ph type="sldNum" sz="quarter" idx="11"/>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8995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91B3-8C62-1D19-CC45-5F9D2DA782D6}"/>
              </a:ext>
            </a:extLst>
          </p:cNvPr>
          <p:cNvSpPr>
            <a:spLocks noGrp="1"/>
          </p:cNvSpPr>
          <p:nvPr>
            <p:ph type="title"/>
          </p:nvPr>
        </p:nvSpPr>
        <p:spPr/>
        <p:txBody>
          <a:bodyPr/>
          <a:lstStyle/>
          <a:p>
            <a:r>
              <a:rPr lang="en-US" dirty="0"/>
              <a:t>Fabrication</a:t>
            </a:r>
          </a:p>
        </p:txBody>
      </p:sp>
      <p:sp>
        <p:nvSpPr>
          <p:cNvPr id="3" name="Content Placeholder 2">
            <a:extLst>
              <a:ext uri="{FF2B5EF4-FFF2-40B4-BE49-F238E27FC236}">
                <a16:creationId xmlns:a16="http://schemas.microsoft.com/office/drawing/2014/main" id="{FBE5CCCB-4FD7-93F8-3579-7DE732ABA661}"/>
              </a:ext>
            </a:extLst>
          </p:cNvPr>
          <p:cNvSpPr>
            <a:spLocks noGrp="1"/>
          </p:cNvSpPr>
          <p:nvPr>
            <p:ph idx="1"/>
          </p:nvPr>
        </p:nvSpPr>
        <p:spPr>
          <a:xfrm>
            <a:off x="2223516" y="2651760"/>
            <a:ext cx="7744968" cy="2401007"/>
          </a:xfrm>
        </p:spPr>
        <p:txBody>
          <a:bodyPr/>
          <a:lstStyle/>
          <a:p>
            <a:pPr algn="just"/>
            <a:r>
              <a:rPr lang="en-US" dirty="0"/>
              <a:t>Our product is made of pine wood. Pine wood is light and durable, it is long lasting compared to other products like silicon, steel etc. Clamp is made of plastic in order to protect the phone from damage. </a:t>
            </a:r>
          </a:p>
        </p:txBody>
      </p:sp>
      <p:sp>
        <p:nvSpPr>
          <p:cNvPr id="4" name="Footer Placeholder 3">
            <a:extLst>
              <a:ext uri="{FF2B5EF4-FFF2-40B4-BE49-F238E27FC236}">
                <a16:creationId xmlns:a16="http://schemas.microsoft.com/office/drawing/2014/main" id="{F34D1A07-7E15-9D98-5C9E-0D73AF73BC39}"/>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B2D38A7-3557-AF79-EE87-BB9422C005AB}"/>
              </a:ext>
            </a:extLst>
          </p:cNvPr>
          <p:cNvSpPr>
            <a:spLocks noGrp="1"/>
          </p:cNvSpPr>
          <p:nvPr>
            <p:ph type="sldNum" sz="quarter" idx="11"/>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367326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pPr algn="ctr"/>
            <a:r>
              <a:rPr lang="en-US" dirty="0"/>
              <a:t>Prototype</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P</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9856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ea typeface="Baskerville" panose="02020502070401020303" pitchFamily="18" charset="0"/>
              </a:rPr>
              <a:t>How we got there(Reference)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pPr marL="342900" indent="-342900">
              <a:buFont typeface="Arial" panose="020B0604020202020204" pitchFamily="34" charset="0"/>
              <a:buChar char="•"/>
            </a:pPr>
            <a:r>
              <a:rPr lang="en-US" dirty="0" err="1">
                <a:latin typeface="+mn-lt"/>
              </a:rPr>
              <a:t>Yuppienalle</a:t>
            </a:r>
            <a:r>
              <a:rPr lang="en-US" dirty="0">
                <a:latin typeface="+mn-lt"/>
              </a:rPr>
              <a:t> holder</a:t>
            </a:r>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a:xfrm>
            <a:off x="1030441" y="2646781"/>
            <a:ext cx="10441978" cy="782219"/>
          </a:xfrm>
        </p:spPr>
        <p:txBody>
          <a:bodyPr>
            <a:noAutofit/>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2"/>
              </a:rPr>
              <a:t>https://www.ikea.com/in/en/p/yuppienalle-holder-for-mobile-phone-grey-60503885/?gclid=Cj0KCQiAgribBhDkARIsAASA5bv567lw0_e7mQalGCJyAIUfVSKQ_ERZrtsvjH9QQifsCA4l0RsPufIaAmtEEALw_wcB</a:t>
            </a:r>
            <a:endParaRPr lang="en-US" sz="1800" dirty="0">
              <a:effectLst/>
              <a:ea typeface="Calibri" panose="020F0502020204030204" pitchFamily="34" charset="0"/>
              <a:cs typeface="Times New Roman" panose="02020603050405020304" pitchFamily="18" charset="0"/>
            </a:endParaRPr>
          </a:p>
          <a:p>
            <a:pPr marL="0" indent="0">
              <a:buNone/>
            </a:pPr>
            <a:endParaRPr lang="en-US" sz="1800" dirty="0">
              <a:solidFill>
                <a:schemeClr val="accent3"/>
              </a:solidFill>
              <a:ea typeface="+mn-lt"/>
              <a:cs typeface="Gill Sans Light" panose="020B0302020104020203" pitchFamily="34" charset="-79"/>
            </a:endParaRP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a:xfrm>
            <a:off x="1143000" y="3600931"/>
            <a:ext cx="3200400" cy="427797"/>
          </a:xfrm>
        </p:spPr>
        <p:txBody>
          <a:bodyPr/>
          <a:lstStyle/>
          <a:p>
            <a:pPr marL="342900" indent="-342900">
              <a:buFont typeface="Arial" panose="020B0604020202020204" pitchFamily="34" charset="0"/>
              <a:buChar char="•"/>
            </a:pPr>
            <a:r>
              <a:rPr lang="en-US" sz="2000" dirty="0" err="1">
                <a:solidFill>
                  <a:schemeClr val="accent3"/>
                </a:solidFill>
                <a:latin typeface="+mn-lt"/>
                <a:ea typeface="Baskerville" panose="02020502070401020303" pitchFamily="18" charset="0"/>
              </a:rPr>
              <a:t>Krubbet</a:t>
            </a:r>
            <a:r>
              <a:rPr lang="en-US" sz="2000" dirty="0">
                <a:solidFill>
                  <a:schemeClr val="accent3"/>
                </a:solidFill>
                <a:latin typeface="+mn-lt"/>
                <a:ea typeface="Baskerville" panose="02020502070401020303" pitchFamily="18" charset="0"/>
              </a:rPr>
              <a:t> holder</a:t>
            </a: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a:xfrm>
            <a:off x="1124712" y="4081380"/>
            <a:ext cx="10231827" cy="494699"/>
          </a:xfrm>
        </p:spPr>
        <p:txBody>
          <a:bodyPr>
            <a:normAutofit/>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3"/>
              </a:rPr>
              <a:t>https://www.ikea.com/in/en/p/krubbet-holder-for-mobile-phone-black-70531939/</a:t>
            </a:r>
            <a:endParaRPr lang="en-US" sz="1800" dirty="0">
              <a:effectLst/>
              <a:ea typeface="Calibri" panose="020F0502020204030204" pitchFamily="34" charset="0"/>
              <a:cs typeface="Times New Roman" panose="02020603050405020304" pitchFamily="18" charset="0"/>
            </a:endParaRPr>
          </a:p>
          <a:p>
            <a:endParaRPr lang="en-US" sz="1800" dirty="0">
              <a:solidFill>
                <a:schemeClr val="accent3"/>
              </a:solidFill>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a:xfrm>
            <a:off x="1143000" y="4628731"/>
            <a:ext cx="4513082" cy="365125"/>
          </a:xfrm>
        </p:spPr>
        <p:txBody>
          <a:bodyPr>
            <a:noAutofit/>
          </a:bodyPr>
          <a:lstStyle/>
          <a:p>
            <a:pPr marL="342900" indent="-342900">
              <a:buFont typeface="Arial" panose="020B0604020202020204" pitchFamily="34" charset="0"/>
              <a:buChar char="•"/>
            </a:pPr>
            <a:r>
              <a:rPr lang="en-US" sz="1800" dirty="0">
                <a:solidFill>
                  <a:schemeClr val="accent3"/>
                </a:solidFill>
                <a:latin typeface="+mn-lt"/>
                <a:ea typeface="Baskerville" panose="02020502070401020303" pitchFamily="18" charset="0"/>
              </a:rPr>
              <a:t>ASTEE TRADING Wall mount holder</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a:xfrm>
            <a:off x="1124712" y="5101540"/>
            <a:ext cx="10231827" cy="693281"/>
          </a:xfrm>
        </p:spPr>
        <p:txBody>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4"/>
              </a:rPr>
              <a:t>https://www.snapdeal.com/product/mobile-phone-holder-stand-wall/6917529650202099471</a:t>
            </a:r>
            <a:endParaRPr lang="en-US" sz="1800" dirty="0">
              <a:effectLst/>
              <a:ea typeface="Calibri" panose="020F0502020204030204" pitchFamily="34" charset="0"/>
              <a:cs typeface="Times New Roman" panose="02020603050405020304" pitchFamily="18" charset="0"/>
            </a:endParaRPr>
          </a:p>
          <a:p>
            <a:pPr marL="0" indent="0">
              <a:buNone/>
            </a:pPr>
            <a:endParaRPr lang="en-US" sz="1600" dirty="0">
              <a:solidFill>
                <a:schemeClr val="accent3"/>
              </a:solidFill>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27</a:t>
            </a:fld>
            <a:endParaRPr lang="en-US" dirty="0"/>
          </a:p>
        </p:txBody>
      </p:sp>
    </p:spTree>
    <p:extLst>
      <p:ext uri="{BB962C8B-B14F-4D97-AF65-F5344CB8AC3E}">
        <p14:creationId xmlns:p14="http://schemas.microsoft.com/office/powerpoint/2010/main" val="206812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215FEA-23AF-A29A-60BC-A6E72EACA1FE}"/>
              </a:ext>
            </a:extLst>
          </p:cNvPr>
          <p:cNvSpPr>
            <a:spLocks noGrp="1"/>
          </p:cNvSpPr>
          <p:nvPr>
            <p:ph type="body" idx="1"/>
          </p:nvPr>
        </p:nvSpPr>
        <p:spPr>
          <a:xfrm>
            <a:off x="1124712" y="1836791"/>
            <a:ext cx="3200400" cy="427797"/>
          </a:xfrm>
        </p:spPr>
        <p:txBody>
          <a:bodyPr/>
          <a:lstStyle/>
          <a:p>
            <a:pPr marL="342900" indent="-342900">
              <a:buFont typeface="Arial" panose="020B0604020202020204" pitchFamily="34" charset="0"/>
              <a:buChar char="•"/>
            </a:pPr>
            <a:r>
              <a:rPr lang="en-US" dirty="0" err="1">
                <a:latin typeface="+mn-lt"/>
              </a:rPr>
              <a:t>Nbox</a:t>
            </a:r>
            <a:r>
              <a:rPr lang="en-US" dirty="0">
                <a:latin typeface="+mn-lt"/>
              </a:rPr>
              <a:t> holder</a:t>
            </a:r>
          </a:p>
        </p:txBody>
      </p:sp>
      <p:sp>
        <p:nvSpPr>
          <p:cNvPr id="4" name="Content Placeholder 3">
            <a:extLst>
              <a:ext uri="{FF2B5EF4-FFF2-40B4-BE49-F238E27FC236}">
                <a16:creationId xmlns:a16="http://schemas.microsoft.com/office/drawing/2014/main" id="{EA6EF05B-D55B-AB8E-B1FD-3AD4C84096A7}"/>
              </a:ext>
            </a:extLst>
          </p:cNvPr>
          <p:cNvSpPr>
            <a:spLocks noGrp="1"/>
          </p:cNvSpPr>
          <p:nvPr>
            <p:ph sz="half" idx="2"/>
          </p:nvPr>
        </p:nvSpPr>
        <p:spPr>
          <a:xfrm>
            <a:off x="1124712" y="2228250"/>
            <a:ext cx="10102612" cy="427797"/>
          </a:xfrm>
        </p:spPr>
        <p:txBody>
          <a:bodyPr>
            <a:noAutofit/>
          </a:bodyPr>
          <a:lstStyle/>
          <a:p>
            <a:pPr marL="0" indent="0">
              <a:buNone/>
            </a:pPr>
            <a:r>
              <a:rPr lang="en-US" u="sng" dirty="0">
                <a:solidFill>
                  <a:srgbClr val="0563C1"/>
                </a:solidFill>
                <a:effectLst/>
                <a:ea typeface="Calibri" panose="020F0502020204030204" pitchFamily="34" charset="0"/>
                <a:cs typeface="Times New Roman" panose="02020603050405020304" pitchFamily="18" charset="0"/>
                <a:hlinkClick r:id="rId2"/>
              </a:rPr>
              <a:t>https://lowpricesaree.in/product/nbox-universal-mobile-phone-stand-holder-mount-with-inbuilt-cable-organiser-for-phones-and-tablet-upto-17-78-cm-7-inch-black-earphone-not/</a:t>
            </a:r>
            <a:endParaRPr lang="en-US"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5" name="Text Placeholder 4">
            <a:extLst>
              <a:ext uri="{FF2B5EF4-FFF2-40B4-BE49-F238E27FC236}">
                <a16:creationId xmlns:a16="http://schemas.microsoft.com/office/drawing/2014/main" id="{35FB1520-0359-5450-42CB-F8D0F1A41AE4}"/>
              </a:ext>
            </a:extLst>
          </p:cNvPr>
          <p:cNvSpPr>
            <a:spLocks noGrp="1"/>
          </p:cNvSpPr>
          <p:nvPr>
            <p:ph type="body" sz="quarter" idx="3"/>
          </p:nvPr>
        </p:nvSpPr>
        <p:spPr>
          <a:xfrm>
            <a:off x="1143000" y="2919163"/>
            <a:ext cx="3200400" cy="427797"/>
          </a:xfrm>
        </p:spPr>
        <p:txBody>
          <a:bodyPr/>
          <a:lstStyle/>
          <a:p>
            <a:pPr marL="342900" indent="-342900">
              <a:buFont typeface="Arial" panose="020B0604020202020204" pitchFamily="34" charset="0"/>
              <a:buChar char="•"/>
            </a:pPr>
            <a:r>
              <a:rPr lang="en-US" dirty="0" err="1">
                <a:latin typeface="+mn-lt"/>
              </a:rPr>
              <a:t>Maxbell</a:t>
            </a:r>
            <a:r>
              <a:rPr lang="en-US" dirty="0">
                <a:latin typeface="+mn-lt"/>
              </a:rPr>
              <a:t> holder</a:t>
            </a:r>
          </a:p>
        </p:txBody>
      </p:sp>
      <p:sp>
        <p:nvSpPr>
          <p:cNvPr id="6" name="Content Placeholder 5">
            <a:extLst>
              <a:ext uri="{FF2B5EF4-FFF2-40B4-BE49-F238E27FC236}">
                <a16:creationId xmlns:a16="http://schemas.microsoft.com/office/drawing/2014/main" id="{AF673682-5E8E-2FCD-445D-648D7487B264}"/>
              </a:ext>
            </a:extLst>
          </p:cNvPr>
          <p:cNvSpPr>
            <a:spLocks noGrp="1"/>
          </p:cNvSpPr>
          <p:nvPr>
            <p:ph sz="quarter" idx="4"/>
          </p:nvPr>
        </p:nvSpPr>
        <p:spPr>
          <a:xfrm>
            <a:off x="1124712" y="3401195"/>
            <a:ext cx="10102612" cy="495591"/>
          </a:xfrm>
        </p:spPr>
        <p:txBody>
          <a:bodyPr>
            <a:normAutofit fontScale="92500" lnSpcReduction="20000"/>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3"/>
              </a:rPr>
              <a:t>https://aladdinshoppers.com/products/0637a_tiktok_vip_stand?variant=42205590913205&amp;currency=INR&amp;utm_medium=product_sync&amp;utm_source=google&amp;utm_content=sag_organic&amp;utm_campaign=sag_organic</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7" name="Footer Placeholder 6">
            <a:extLst>
              <a:ext uri="{FF2B5EF4-FFF2-40B4-BE49-F238E27FC236}">
                <a16:creationId xmlns:a16="http://schemas.microsoft.com/office/drawing/2014/main" id="{68CC1447-C24B-B597-9010-B0C30F914242}"/>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E82A8CB8-0041-6A7E-5D26-8998AB80D4D8}"/>
              </a:ext>
            </a:extLst>
          </p:cNvPr>
          <p:cNvSpPr>
            <a:spLocks noGrp="1"/>
          </p:cNvSpPr>
          <p:nvPr>
            <p:ph type="sldNum" sz="quarter" idx="12"/>
          </p:nvPr>
        </p:nvSpPr>
        <p:spPr/>
        <p:txBody>
          <a:bodyPr/>
          <a:lstStyle/>
          <a:p>
            <a:fld id="{294A09A9-5501-47C1-A89A-A340965A2BE2}" type="slidenum">
              <a:rPr lang="en-US" smtClean="0"/>
              <a:t>28</a:t>
            </a:fld>
            <a:endParaRPr lang="en-US" dirty="0"/>
          </a:p>
        </p:txBody>
      </p:sp>
      <p:sp>
        <p:nvSpPr>
          <p:cNvPr id="9" name="Text Placeholder 8">
            <a:extLst>
              <a:ext uri="{FF2B5EF4-FFF2-40B4-BE49-F238E27FC236}">
                <a16:creationId xmlns:a16="http://schemas.microsoft.com/office/drawing/2014/main" id="{63CE2D7C-2F29-DF22-B1D4-CD58C4A1166D}"/>
              </a:ext>
            </a:extLst>
          </p:cNvPr>
          <p:cNvSpPr>
            <a:spLocks noGrp="1"/>
          </p:cNvSpPr>
          <p:nvPr>
            <p:ph type="body" sz="quarter" idx="13"/>
          </p:nvPr>
        </p:nvSpPr>
        <p:spPr>
          <a:xfrm>
            <a:off x="1143000" y="3958717"/>
            <a:ext cx="3200400" cy="427797"/>
          </a:xfrm>
        </p:spPr>
        <p:txBody>
          <a:bodyPr/>
          <a:lstStyle/>
          <a:p>
            <a:pPr marL="342900" indent="-342900">
              <a:buFont typeface="Arial" panose="020B0604020202020204" pitchFamily="34" charset="0"/>
              <a:buChar char="•"/>
            </a:pPr>
            <a:r>
              <a:rPr lang="en-US" dirty="0" err="1">
                <a:latin typeface="+mn-lt"/>
              </a:rPr>
              <a:t>Skycell</a:t>
            </a:r>
            <a:r>
              <a:rPr lang="en-US" dirty="0">
                <a:latin typeface="+mn-lt"/>
              </a:rPr>
              <a:t> holder</a:t>
            </a:r>
          </a:p>
        </p:txBody>
      </p:sp>
      <p:sp>
        <p:nvSpPr>
          <p:cNvPr id="10" name="Content Placeholder 9">
            <a:extLst>
              <a:ext uri="{FF2B5EF4-FFF2-40B4-BE49-F238E27FC236}">
                <a16:creationId xmlns:a16="http://schemas.microsoft.com/office/drawing/2014/main" id="{443001ED-02DB-32D9-3777-CBF4DD11DFFD}"/>
              </a:ext>
            </a:extLst>
          </p:cNvPr>
          <p:cNvSpPr>
            <a:spLocks noGrp="1"/>
          </p:cNvSpPr>
          <p:nvPr>
            <p:ph sz="quarter" idx="14"/>
          </p:nvPr>
        </p:nvSpPr>
        <p:spPr>
          <a:xfrm>
            <a:off x="1143000" y="4393809"/>
            <a:ext cx="10102612" cy="495591"/>
          </a:xfrm>
        </p:spPr>
        <p:txBody>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4"/>
              </a:rPr>
              <a:t>https://www.flipkart.com/skycell-bike-mobile-holder-stand-phone-mount-push-button/p/itm1f51509f9af7b</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12" name="TextBox 11">
            <a:extLst>
              <a:ext uri="{FF2B5EF4-FFF2-40B4-BE49-F238E27FC236}">
                <a16:creationId xmlns:a16="http://schemas.microsoft.com/office/drawing/2014/main" id="{E8631CF6-5B69-04C3-A6C3-7C9E8AE0A6F3}"/>
              </a:ext>
            </a:extLst>
          </p:cNvPr>
          <p:cNvSpPr txBox="1"/>
          <p:nvPr/>
        </p:nvSpPr>
        <p:spPr>
          <a:xfrm flipH="1">
            <a:off x="1143000" y="4878318"/>
            <a:ext cx="2896858"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SDO holder</a:t>
            </a:r>
          </a:p>
        </p:txBody>
      </p:sp>
      <p:sp>
        <p:nvSpPr>
          <p:cNvPr id="13" name="TextBox 12">
            <a:extLst>
              <a:ext uri="{FF2B5EF4-FFF2-40B4-BE49-F238E27FC236}">
                <a16:creationId xmlns:a16="http://schemas.microsoft.com/office/drawing/2014/main" id="{ACAE74B9-E231-3ADA-BE20-F68102AECD77}"/>
              </a:ext>
            </a:extLst>
          </p:cNvPr>
          <p:cNvSpPr txBox="1"/>
          <p:nvPr/>
        </p:nvSpPr>
        <p:spPr>
          <a:xfrm>
            <a:off x="1124712" y="5283161"/>
            <a:ext cx="9907006" cy="923330"/>
          </a:xfrm>
          <a:prstGeom prst="rect">
            <a:avLst/>
          </a:prstGeom>
          <a:noFill/>
        </p:spPr>
        <p:txBody>
          <a:bodyPr wrap="square" rtlCol="0">
            <a:spAutoFit/>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5"/>
              </a:rPr>
              <a:t>https://arcus-www.amazon.in/SDO-Universal-Portable-Foldable-Holder/dp/B01CEZH9N4</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1024087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D3261-A6BC-BCCC-644F-5AA3928E1F6A}"/>
              </a:ext>
            </a:extLst>
          </p:cNvPr>
          <p:cNvSpPr>
            <a:spLocks noGrp="1"/>
          </p:cNvSpPr>
          <p:nvPr>
            <p:ph type="body" idx="1"/>
          </p:nvPr>
        </p:nvSpPr>
        <p:spPr/>
        <p:txBody>
          <a:bodyPr>
            <a:normAutofit/>
          </a:bodyPr>
          <a:lstStyle/>
          <a:p>
            <a:pPr marL="342900" indent="-342900">
              <a:buFont typeface="Arial" panose="020B0604020202020204" pitchFamily="34" charset="0"/>
              <a:buChar char="•"/>
            </a:pPr>
            <a:r>
              <a:rPr lang="en-US" dirty="0" err="1">
                <a:latin typeface="+mn-lt"/>
              </a:rPr>
              <a:t>Striff</a:t>
            </a:r>
            <a:r>
              <a:rPr lang="en-US" dirty="0">
                <a:latin typeface="+mn-lt"/>
              </a:rPr>
              <a:t> Ps2 mobile holder</a:t>
            </a:r>
          </a:p>
        </p:txBody>
      </p:sp>
      <p:sp>
        <p:nvSpPr>
          <p:cNvPr id="4" name="Content Placeholder 3">
            <a:extLst>
              <a:ext uri="{FF2B5EF4-FFF2-40B4-BE49-F238E27FC236}">
                <a16:creationId xmlns:a16="http://schemas.microsoft.com/office/drawing/2014/main" id="{5BA9EB11-0EE1-A00D-0A75-7F340A9FC49F}"/>
              </a:ext>
            </a:extLst>
          </p:cNvPr>
          <p:cNvSpPr>
            <a:spLocks noGrp="1"/>
          </p:cNvSpPr>
          <p:nvPr>
            <p:ph sz="half" idx="2"/>
          </p:nvPr>
        </p:nvSpPr>
        <p:spPr>
          <a:xfrm>
            <a:off x="1124712" y="2629116"/>
            <a:ext cx="10055478" cy="452559"/>
          </a:xfrm>
        </p:spPr>
        <p:txBody>
          <a:bodyPr>
            <a:normAutofit lnSpcReduction="10000"/>
          </a:bodyPr>
          <a:lstStyle/>
          <a:p>
            <a:pPr marR="0" indent="0" algn="just">
              <a:lnSpc>
                <a:spcPct val="150000"/>
              </a:lnSpc>
              <a:spcBef>
                <a:spcPts val="100"/>
              </a:spcBef>
              <a:spcAft>
                <a:spcPts val="100"/>
              </a:spcAft>
              <a:buNone/>
            </a:pPr>
            <a:r>
              <a:rPr lang="en-US" sz="1800" u="sng" dirty="0">
                <a:solidFill>
                  <a:srgbClr val="0563C1"/>
                </a:solidFill>
                <a:effectLst/>
                <a:ea typeface="Calibri" panose="020F0502020204030204" pitchFamily="34" charset="0"/>
                <a:cs typeface="Times New Roman" panose="02020603050405020304" pitchFamily="18" charset="0"/>
                <a:hlinkClick r:id="rId2"/>
              </a:rPr>
              <a:t>https://www.amazon.in/STRIFF-Mobile-Android-Samsung-OnePlus/dp/B07GXHC691</a:t>
            </a:r>
            <a:endParaRPr lang="en-US" sz="1800" dirty="0">
              <a:effectLst/>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A70E13E-623B-1D96-EB2D-06645D88229E}"/>
              </a:ext>
            </a:extLst>
          </p:cNvPr>
          <p:cNvSpPr>
            <a:spLocks noGrp="1"/>
          </p:cNvSpPr>
          <p:nvPr>
            <p:ph type="body" sz="quarter" idx="3"/>
          </p:nvPr>
        </p:nvSpPr>
        <p:spPr>
          <a:xfrm>
            <a:off x="1124712" y="3247361"/>
            <a:ext cx="3200400" cy="427797"/>
          </a:xfrm>
        </p:spPr>
        <p:txBody>
          <a:bodyPr>
            <a:normAutofit/>
          </a:bodyPr>
          <a:lstStyle/>
          <a:p>
            <a:pPr marL="342900" indent="-342900">
              <a:buFont typeface="Arial" panose="020B0604020202020204" pitchFamily="34" charset="0"/>
              <a:buChar char="•"/>
            </a:pPr>
            <a:r>
              <a:rPr lang="en-US" dirty="0" err="1">
                <a:latin typeface="+mn-lt"/>
              </a:rPr>
              <a:t>Pluggland</a:t>
            </a:r>
            <a:r>
              <a:rPr lang="en-US" dirty="0">
                <a:latin typeface="+mn-lt"/>
              </a:rPr>
              <a:t> holder</a:t>
            </a:r>
          </a:p>
        </p:txBody>
      </p:sp>
      <p:sp>
        <p:nvSpPr>
          <p:cNvPr id="6" name="Content Placeholder 5">
            <a:extLst>
              <a:ext uri="{FF2B5EF4-FFF2-40B4-BE49-F238E27FC236}">
                <a16:creationId xmlns:a16="http://schemas.microsoft.com/office/drawing/2014/main" id="{7BA7E113-652B-975A-A3E5-F714E6CBE4B8}"/>
              </a:ext>
            </a:extLst>
          </p:cNvPr>
          <p:cNvSpPr>
            <a:spLocks noGrp="1"/>
          </p:cNvSpPr>
          <p:nvPr>
            <p:ph sz="quarter" idx="4"/>
          </p:nvPr>
        </p:nvSpPr>
        <p:spPr>
          <a:xfrm>
            <a:off x="1143000" y="3781395"/>
            <a:ext cx="10212388" cy="452559"/>
          </a:xfrm>
        </p:spPr>
        <p:txBody>
          <a:bodyPr>
            <a:normAutofit lnSpcReduction="10000"/>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3"/>
              </a:rPr>
              <a:t>https://www.ikea.com/in/en/p/pluggland-holder-for-mobile-phone-check-pattern-black-white-90518828/</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
        <p:nvSpPr>
          <p:cNvPr id="7" name="Footer Placeholder 6">
            <a:extLst>
              <a:ext uri="{FF2B5EF4-FFF2-40B4-BE49-F238E27FC236}">
                <a16:creationId xmlns:a16="http://schemas.microsoft.com/office/drawing/2014/main" id="{B9A092AD-C10C-504F-2347-37FE2143445F}"/>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4F284E05-C278-1A71-E325-273DFDF416F8}"/>
              </a:ext>
            </a:extLst>
          </p:cNvPr>
          <p:cNvSpPr>
            <a:spLocks noGrp="1"/>
          </p:cNvSpPr>
          <p:nvPr>
            <p:ph type="sldNum" sz="quarter" idx="12"/>
          </p:nvPr>
        </p:nvSpPr>
        <p:spPr/>
        <p:txBody>
          <a:bodyPr/>
          <a:lstStyle/>
          <a:p>
            <a:fld id="{294A09A9-5501-47C1-A89A-A340965A2BE2}" type="slidenum">
              <a:rPr lang="en-US" smtClean="0"/>
              <a:t>29</a:t>
            </a:fld>
            <a:endParaRPr lang="en-US" dirty="0"/>
          </a:p>
        </p:txBody>
      </p:sp>
      <p:sp>
        <p:nvSpPr>
          <p:cNvPr id="9" name="Text Placeholder 8">
            <a:extLst>
              <a:ext uri="{FF2B5EF4-FFF2-40B4-BE49-F238E27FC236}">
                <a16:creationId xmlns:a16="http://schemas.microsoft.com/office/drawing/2014/main" id="{5B0527A1-673E-FEC2-7406-D9989A329ACC}"/>
              </a:ext>
            </a:extLst>
          </p:cNvPr>
          <p:cNvSpPr>
            <a:spLocks noGrp="1"/>
          </p:cNvSpPr>
          <p:nvPr>
            <p:ph type="body" sz="quarter" idx="13"/>
          </p:nvPr>
        </p:nvSpPr>
        <p:spPr>
          <a:xfrm>
            <a:off x="1124712" y="4413447"/>
            <a:ext cx="3200400" cy="427797"/>
          </a:xfrm>
        </p:spPr>
        <p:txBody>
          <a:bodyPr/>
          <a:lstStyle/>
          <a:p>
            <a:pPr marL="342900" indent="-342900">
              <a:buFont typeface="Arial" panose="020B0604020202020204" pitchFamily="34" charset="0"/>
              <a:buChar char="•"/>
            </a:pPr>
            <a:r>
              <a:rPr lang="en-US" dirty="0">
                <a:latin typeface="+mn-lt"/>
              </a:rPr>
              <a:t>Gravity design</a:t>
            </a:r>
          </a:p>
        </p:txBody>
      </p:sp>
      <p:sp>
        <p:nvSpPr>
          <p:cNvPr id="10" name="Content Placeholder 9">
            <a:extLst>
              <a:ext uri="{FF2B5EF4-FFF2-40B4-BE49-F238E27FC236}">
                <a16:creationId xmlns:a16="http://schemas.microsoft.com/office/drawing/2014/main" id="{2A3DBBBD-E00A-A2F3-8390-BD500287EE3D}"/>
              </a:ext>
            </a:extLst>
          </p:cNvPr>
          <p:cNvSpPr>
            <a:spLocks noGrp="1"/>
          </p:cNvSpPr>
          <p:nvPr>
            <p:ph sz="quarter" idx="14"/>
          </p:nvPr>
        </p:nvSpPr>
        <p:spPr>
          <a:xfrm>
            <a:off x="1124712" y="4965363"/>
            <a:ext cx="10212387" cy="694417"/>
          </a:xfrm>
        </p:spPr>
        <p:txBody>
          <a:bodyPr>
            <a:normAutofit/>
          </a:bodyPr>
          <a:lstStyle/>
          <a:p>
            <a:pPr marL="0" indent="0">
              <a:buNone/>
            </a:pPr>
            <a:r>
              <a:rPr lang="en-US" sz="1800" u="sng" dirty="0">
                <a:solidFill>
                  <a:srgbClr val="0563C1"/>
                </a:solidFill>
                <a:effectLst/>
                <a:ea typeface="Calibri" panose="020F0502020204030204" pitchFamily="34" charset="0"/>
                <a:cs typeface="Times New Roman" panose="02020603050405020304" pitchFamily="18" charset="0"/>
                <a:hlinkClick r:id="rId4"/>
              </a:rPr>
              <a:t>https://mycookwareshop.com/products/copy-of-bike-mobile-universal-bike-cell-phone-spider-bike-multi-use-mobile-holder-x-grip-motorcycle-handlebar-mount-smartphone-holder-black-1?_pos=10&amp;_sid=beebc680f&amp;_ss=r</a:t>
            </a:r>
            <a:endParaRPr lang="en-US" sz="18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4746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361528" y="887442"/>
            <a:ext cx="8695944" cy="1325880"/>
          </a:xfrm>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97272" y="2080260"/>
            <a:ext cx="7744968" cy="2697480"/>
          </a:xfrm>
        </p:spPr>
        <p:txBody>
          <a:bodyPr/>
          <a:lstStyle/>
          <a:p>
            <a:r>
              <a:rPr lang="en-US" dirty="0"/>
              <a: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7" name="TextBox 6">
            <a:extLst>
              <a:ext uri="{FF2B5EF4-FFF2-40B4-BE49-F238E27FC236}">
                <a16:creationId xmlns:a16="http://schemas.microsoft.com/office/drawing/2014/main" id="{5A0C9DF4-54C8-8693-EE47-1D2415DC9F0E}"/>
              </a:ext>
            </a:extLst>
          </p:cNvPr>
          <p:cNvSpPr txBox="1"/>
          <p:nvPr/>
        </p:nvSpPr>
        <p:spPr>
          <a:xfrm>
            <a:off x="2662286" y="1787371"/>
            <a:ext cx="6094428" cy="3416320"/>
          </a:xfrm>
          <a:prstGeom prst="rect">
            <a:avLst/>
          </a:prstGeom>
          <a:noFill/>
        </p:spPr>
        <p:txBody>
          <a:bodyPr wrap="square">
            <a:spAutoFit/>
          </a:bodyPr>
          <a:lstStyle/>
          <a:p>
            <a:r>
              <a:rPr lang="en-US" dirty="0"/>
              <a:t>A study by the university of Texas at Austin found that smart phones demand our attention even when they are not in use. People are always thinking about their phones which means mobile accessories will attract their attention so we chose mobile holder project. Even if there are different accessories for phones. Mobile holder are the real winners. A stand keeps you organized and gives your hand a break. It can do a lot for your phones safety it will prevent your phone from damage cause due to various reasons. Mobile phone holders are easy to use and they give a lot of comfort to the users helping them to focus in their work. Phone stands are small objects that are used to prop up your device.</a:t>
            </a:r>
          </a:p>
        </p:txBody>
      </p:sp>
    </p:spTree>
    <p:extLst>
      <p:ext uri="{BB962C8B-B14F-4D97-AF65-F5344CB8AC3E}">
        <p14:creationId xmlns:p14="http://schemas.microsoft.com/office/powerpoint/2010/main" val="17329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30</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3272593911"/>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961ED-4F4D-A5A2-3D7E-827DF49AC62D}"/>
              </a:ext>
            </a:extLst>
          </p:cNvPr>
          <p:cNvSpPr>
            <a:spLocks noGrp="1"/>
          </p:cNvSpPr>
          <p:nvPr>
            <p:ph idx="1"/>
          </p:nvPr>
        </p:nvSpPr>
        <p:spPr>
          <a:xfrm>
            <a:off x="1991090" y="1271204"/>
            <a:ext cx="8209820" cy="3800417"/>
          </a:xfrm>
        </p:spPr>
        <p:txBody>
          <a:bodyPr>
            <a:normAutofit lnSpcReduction="10000"/>
          </a:bodyPr>
          <a:lstStyle/>
          <a:p>
            <a:r>
              <a:rPr lang="en-US" dirty="0"/>
              <a:t>They are designed to sit on a hard surface like a table or desk so you can watch funny videos, scroll through pics an ultimately keep your phone clean and safe. It can do a lot for your phone’s safety and cleanliness and even more for your comfort and productivity.</a:t>
            </a:r>
          </a:p>
          <a:p>
            <a:r>
              <a:rPr lang="en-US" dirty="0"/>
              <a:t>There are instances when you need to keep your phone in place, but it may not be your pocket or backpack. This is where the phone stand comes in!! It allows you to place your device anywhere at any angel and it is a very comfortable experience. The phone stand provides a more stable and comfortable place to hold your phone and makes it easier to do more with it. In today’s technologically advanced world, most of us rely on our phones for everything from entertainment to work. A mobile holder can simplify task such as video conferencing with loved once or browsing at work. </a:t>
            </a:r>
          </a:p>
        </p:txBody>
      </p:sp>
      <p:sp>
        <p:nvSpPr>
          <p:cNvPr id="4" name="Footer Placeholder 3">
            <a:extLst>
              <a:ext uri="{FF2B5EF4-FFF2-40B4-BE49-F238E27FC236}">
                <a16:creationId xmlns:a16="http://schemas.microsoft.com/office/drawing/2014/main" id="{1E543529-589C-310C-0027-F27AA4DC996F}"/>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396BCA8-4D5C-A452-C3C6-BAA4AB226767}"/>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56384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6484E-0BCE-29B3-6CB7-C4C8BD25840D}"/>
              </a:ext>
            </a:extLst>
          </p:cNvPr>
          <p:cNvSpPr>
            <a:spLocks noGrp="1"/>
          </p:cNvSpPr>
          <p:nvPr>
            <p:ph idx="1"/>
          </p:nvPr>
        </p:nvSpPr>
        <p:spPr>
          <a:xfrm>
            <a:off x="1913641" y="1404594"/>
            <a:ext cx="8031637" cy="3742441"/>
          </a:xfrm>
        </p:spPr>
        <p:txBody>
          <a:bodyPr/>
          <a:lstStyle/>
          <a:p>
            <a:r>
              <a:rPr lang="en-US" dirty="0"/>
              <a:t>These items are designed to prop up your mobile device so you can watch videos and enjoy and keep it clean, think of them as small objects that sit on hard surface like table or desk. The popularity of smart phones has leads to development of mobile holders and phone stands that can be used in car, home, at work and even in the grocery line.</a:t>
            </a:r>
          </a:p>
          <a:p>
            <a:r>
              <a:rPr lang="en-US" dirty="0"/>
              <a:t>If you have a reliable phone stand you can enjoy relaxing movements even if you watch a video or a movie on your phone. A smart phone typically weighs about 0.3pounds so that we can enjoy pleasant relaxation on your arms and neck!! Mobile holders provide a steady support which makes our work even more easy as we can completely concentrate on our work. Let us free our hands and use phone anywhere without holding it.</a:t>
            </a:r>
          </a:p>
          <a:p>
            <a:endParaRPr lang="en-US" dirty="0"/>
          </a:p>
        </p:txBody>
      </p:sp>
      <p:sp>
        <p:nvSpPr>
          <p:cNvPr id="4" name="Footer Placeholder 3">
            <a:extLst>
              <a:ext uri="{FF2B5EF4-FFF2-40B4-BE49-F238E27FC236}">
                <a16:creationId xmlns:a16="http://schemas.microsoft.com/office/drawing/2014/main" id="{B9AA0DCC-933A-44BB-C927-4EB191AF44FC}"/>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AA2E240-6003-AC1D-2678-409A9D57992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05503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Literature Survey</a:t>
            </a:r>
          </a:p>
        </p:txBody>
      </p:sp>
    </p:spTree>
    <p:extLst>
      <p:ext uri="{BB962C8B-B14F-4D97-AF65-F5344CB8AC3E}">
        <p14:creationId xmlns:p14="http://schemas.microsoft.com/office/powerpoint/2010/main" val="344679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B173C5C-2C61-6E97-0B3A-FB6F61A738D9}"/>
              </a:ext>
            </a:extLst>
          </p:cNvPr>
          <p:cNvSpPr>
            <a:spLocks noGrp="1"/>
          </p:cNvSpPr>
          <p:nvPr>
            <p:ph sz="quarter" idx="4"/>
          </p:nvPr>
        </p:nvSpPr>
        <p:spPr>
          <a:xfrm>
            <a:off x="4297963" y="1970202"/>
            <a:ext cx="3401285" cy="3979776"/>
          </a:xfrm>
        </p:spPr>
        <p:txBody>
          <a:bodyPr/>
          <a:lstStyle/>
          <a:p>
            <a:r>
              <a:rPr lang="en-US" sz="2000" dirty="0"/>
              <a:t>Features:</a:t>
            </a:r>
          </a:p>
          <a:p>
            <a:r>
              <a:rPr lang="en-US" sz="2000" dirty="0"/>
              <a:t>Made of durable material, it withstands all your travels.</a:t>
            </a:r>
          </a:p>
          <a:p>
            <a:r>
              <a:rPr lang="en-US" sz="2000" dirty="0"/>
              <a:t>There are two slots which allow you to position the phone vertically or horizontally.</a:t>
            </a:r>
          </a:p>
          <a:p>
            <a:endParaRPr lang="en-US" sz="2000" dirty="0"/>
          </a:p>
          <a:p>
            <a:endParaRPr lang="en-US" dirty="0"/>
          </a:p>
        </p:txBody>
      </p:sp>
      <p:sp>
        <p:nvSpPr>
          <p:cNvPr id="7" name="Footer Placeholder 6">
            <a:extLst>
              <a:ext uri="{FF2B5EF4-FFF2-40B4-BE49-F238E27FC236}">
                <a16:creationId xmlns:a16="http://schemas.microsoft.com/office/drawing/2014/main" id="{9DD0F612-DD6F-4E9D-C8F0-83B6DC70CA59}"/>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D3E00F78-0059-CAD8-FDA7-01C2ACDDA035}"/>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10" name="Content Placeholder 9">
            <a:extLst>
              <a:ext uri="{FF2B5EF4-FFF2-40B4-BE49-F238E27FC236}">
                <a16:creationId xmlns:a16="http://schemas.microsoft.com/office/drawing/2014/main" id="{C0B6A7A8-9421-8767-5D75-EA108120F16A}"/>
              </a:ext>
            </a:extLst>
          </p:cNvPr>
          <p:cNvSpPr>
            <a:spLocks noGrp="1"/>
          </p:cNvSpPr>
          <p:nvPr>
            <p:ph sz="quarter" idx="14"/>
          </p:nvPr>
        </p:nvSpPr>
        <p:spPr>
          <a:xfrm>
            <a:off x="7909560" y="1970202"/>
            <a:ext cx="3200400" cy="3979776"/>
          </a:xfrm>
        </p:spPr>
        <p:txBody>
          <a:bodyPr/>
          <a:lstStyle/>
          <a:p>
            <a:r>
              <a:rPr lang="en-US" sz="2000" dirty="0"/>
              <a:t>Advantage: Great handy product for keeping mobiles and viewing.</a:t>
            </a:r>
          </a:p>
          <a:p>
            <a:r>
              <a:rPr lang="en-US" sz="2000" dirty="0"/>
              <a:t>Disadvantage:</a:t>
            </a:r>
          </a:p>
          <a:p>
            <a:r>
              <a:rPr lang="en-US" sz="2000" dirty="0"/>
              <a:t>1.Doesn’t handle weights of heavier phones.</a:t>
            </a:r>
          </a:p>
          <a:p>
            <a:r>
              <a:rPr lang="en-US" sz="2000" dirty="0"/>
              <a:t>2.quality is ok but the stability of the product should be increased</a:t>
            </a:r>
          </a:p>
          <a:p>
            <a:endParaRPr lang="en-US" dirty="0"/>
          </a:p>
        </p:txBody>
      </p:sp>
      <p:sp>
        <p:nvSpPr>
          <p:cNvPr id="12" name="Content Placeholder 11">
            <a:extLst>
              <a:ext uri="{FF2B5EF4-FFF2-40B4-BE49-F238E27FC236}">
                <a16:creationId xmlns:a16="http://schemas.microsoft.com/office/drawing/2014/main" id="{DE8FB209-E427-ED5B-0AB6-DC906124A754}"/>
              </a:ext>
            </a:extLst>
          </p:cNvPr>
          <p:cNvSpPr>
            <a:spLocks noGrp="1"/>
          </p:cNvSpPr>
          <p:nvPr>
            <p:ph sz="half" idx="2"/>
          </p:nvPr>
        </p:nvSpPr>
        <p:spPr>
          <a:xfrm>
            <a:off x="923827" y="1970203"/>
            <a:ext cx="3401285" cy="3979776"/>
          </a:xfrm>
        </p:spPr>
        <p:txBody>
          <a:bodyPr/>
          <a:lstStyle/>
          <a:p>
            <a:pPr marL="0" indent="0">
              <a:buNone/>
            </a:pPr>
            <a:r>
              <a:rPr lang="en-US" sz="2000" dirty="0"/>
              <a:t>1. </a:t>
            </a:r>
            <a:r>
              <a:rPr lang="en-US" sz="2000" dirty="0" err="1"/>
              <a:t>Yuppienalle</a:t>
            </a:r>
            <a:r>
              <a:rPr lang="en-US" sz="2000" dirty="0"/>
              <a:t> holder</a:t>
            </a:r>
          </a:p>
          <a:p>
            <a:r>
              <a:rPr lang="en-US" sz="2000" dirty="0"/>
              <a:t>Manufacturer: Giant shopping</a:t>
            </a:r>
          </a:p>
          <a:p>
            <a:r>
              <a:rPr lang="en-US" sz="2000" dirty="0"/>
              <a:t>Origin: China</a:t>
            </a:r>
          </a:p>
          <a:p>
            <a:r>
              <a:rPr lang="en-US" sz="2000" dirty="0"/>
              <a:t>Cost: INR 185 </a:t>
            </a:r>
          </a:p>
          <a:p>
            <a:endParaRPr lang="en-US" dirty="0"/>
          </a:p>
        </p:txBody>
      </p:sp>
      <p:pic>
        <p:nvPicPr>
          <p:cNvPr id="13" name="Picture 12">
            <a:extLst>
              <a:ext uri="{FF2B5EF4-FFF2-40B4-BE49-F238E27FC236}">
                <a16:creationId xmlns:a16="http://schemas.microsoft.com/office/drawing/2014/main" id="{FB668D2A-14AB-618D-4DA9-13F6DD7DECBC}"/>
              </a:ext>
            </a:extLst>
          </p:cNvPr>
          <p:cNvPicPr>
            <a:picLocks noChangeAspect="1"/>
          </p:cNvPicPr>
          <p:nvPr/>
        </p:nvPicPr>
        <p:blipFill>
          <a:blip r:embed="rId2"/>
          <a:stretch>
            <a:fillRect/>
          </a:stretch>
        </p:blipFill>
        <p:spPr>
          <a:xfrm>
            <a:off x="1014384" y="3623849"/>
            <a:ext cx="2332967" cy="1966246"/>
          </a:xfrm>
          <a:prstGeom prst="rect">
            <a:avLst/>
          </a:prstGeom>
        </p:spPr>
      </p:pic>
    </p:spTree>
    <p:extLst>
      <p:ext uri="{BB962C8B-B14F-4D97-AF65-F5344CB8AC3E}">
        <p14:creationId xmlns:p14="http://schemas.microsoft.com/office/powerpoint/2010/main" val="70288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E1D9D24-553D-375B-EC9D-B146190616B5}"/>
              </a:ext>
            </a:extLst>
          </p:cNvPr>
          <p:cNvSpPr>
            <a:spLocks noGrp="1"/>
          </p:cNvSpPr>
          <p:nvPr>
            <p:ph sz="half" idx="2"/>
          </p:nvPr>
        </p:nvSpPr>
        <p:spPr>
          <a:xfrm>
            <a:off x="951542" y="2036052"/>
            <a:ext cx="3391858" cy="3847800"/>
          </a:xfrm>
        </p:spPr>
        <p:txBody>
          <a:bodyPr/>
          <a:lstStyle/>
          <a:p>
            <a:pPr marL="0" indent="0">
              <a:buNone/>
            </a:pPr>
            <a:r>
              <a:rPr lang="en-US" sz="1800" dirty="0"/>
              <a:t>2</a:t>
            </a:r>
            <a:r>
              <a:rPr lang="en-US" sz="2000" dirty="0"/>
              <a:t>. </a:t>
            </a:r>
            <a:r>
              <a:rPr lang="en-US" sz="2000" dirty="0" err="1"/>
              <a:t>Krubbet</a:t>
            </a:r>
            <a:r>
              <a:rPr lang="en-US" sz="2000" dirty="0"/>
              <a:t> holder</a:t>
            </a:r>
          </a:p>
          <a:p>
            <a:r>
              <a:rPr lang="en-US" sz="2000" dirty="0"/>
              <a:t>Manufacturer: IKEA</a:t>
            </a:r>
          </a:p>
          <a:p>
            <a:r>
              <a:rPr lang="en-US" sz="2000" dirty="0"/>
              <a:t>Origin: Sweden</a:t>
            </a:r>
          </a:p>
          <a:p>
            <a:r>
              <a:rPr lang="en-US" sz="2000" dirty="0"/>
              <a:t>Cost: INR 149</a:t>
            </a:r>
          </a:p>
          <a:p>
            <a:endParaRPr lang="en-US" dirty="0"/>
          </a:p>
          <a:p>
            <a:r>
              <a:rPr lang="en-US" dirty="0"/>
              <a:t> </a:t>
            </a:r>
          </a:p>
          <a:p>
            <a:endParaRPr lang="en-US" dirty="0"/>
          </a:p>
          <a:p>
            <a:endParaRPr lang="en-US" dirty="0"/>
          </a:p>
        </p:txBody>
      </p:sp>
      <p:sp>
        <p:nvSpPr>
          <p:cNvPr id="6" name="Content Placeholder 5">
            <a:extLst>
              <a:ext uri="{FF2B5EF4-FFF2-40B4-BE49-F238E27FC236}">
                <a16:creationId xmlns:a16="http://schemas.microsoft.com/office/drawing/2014/main" id="{4801C386-9AB1-9421-11A2-BE746AA42E37}"/>
              </a:ext>
            </a:extLst>
          </p:cNvPr>
          <p:cNvSpPr>
            <a:spLocks noGrp="1"/>
          </p:cNvSpPr>
          <p:nvPr>
            <p:ph sz="quarter" idx="4"/>
          </p:nvPr>
        </p:nvSpPr>
        <p:spPr>
          <a:xfrm>
            <a:off x="4147794" y="2017336"/>
            <a:ext cx="3551454" cy="3932641"/>
          </a:xfrm>
        </p:spPr>
        <p:txBody>
          <a:bodyPr/>
          <a:lstStyle/>
          <a:p>
            <a:r>
              <a:rPr lang="en-US" sz="2000" dirty="0"/>
              <a:t>Features:</a:t>
            </a:r>
          </a:p>
          <a:p>
            <a:r>
              <a:rPr lang="en-US" sz="2000" dirty="0"/>
              <a:t>This mobile holder can be set in three different positions and you can charge at the same time, it can be used in damp places</a:t>
            </a:r>
          </a:p>
          <a:p>
            <a:endParaRPr lang="en-US" dirty="0"/>
          </a:p>
        </p:txBody>
      </p:sp>
      <p:sp>
        <p:nvSpPr>
          <p:cNvPr id="7" name="Footer Placeholder 6">
            <a:extLst>
              <a:ext uri="{FF2B5EF4-FFF2-40B4-BE49-F238E27FC236}">
                <a16:creationId xmlns:a16="http://schemas.microsoft.com/office/drawing/2014/main" id="{44AB22B3-0102-D281-F2C6-89E9139F704B}"/>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30CDF22D-550C-14D8-8F74-E9CA8F8EEA11}"/>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10" name="Content Placeholder 9">
            <a:extLst>
              <a:ext uri="{FF2B5EF4-FFF2-40B4-BE49-F238E27FC236}">
                <a16:creationId xmlns:a16="http://schemas.microsoft.com/office/drawing/2014/main" id="{6CC16256-7FB7-ABBF-0454-9C1626F24DFB}"/>
              </a:ext>
            </a:extLst>
          </p:cNvPr>
          <p:cNvSpPr>
            <a:spLocks noGrp="1"/>
          </p:cNvSpPr>
          <p:nvPr>
            <p:ph sz="quarter" idx="14"/>
          </p:nvPr>
        </p:nvSpPr>
        <p:spPr>
          <a:xfrm>
            <a:off x="7699248" y="2102178"/>
            <a:ext cx="3410712" cy="3847800"/>
          </a:xfrm>
        </p:spPr>
        <p:txBody>
          <a:bodyPr/>
          <a:lstStyle/>
          <a:p>
            <a:r>
              <a:rPr lang="en-US" sz="2000" dirty="0"/>
              <a:t>Advantage: Aesthetic and utilitarian  </a:t>
            </a:r>
          </a:p>
          <a:p>
            <a:r>
              <a:rPr lang="en-US" sz="2000" dirty="0"/>
              <a:t>Disadvantage: Need some grip / base to be having rubber coating</a:t>
            </a:r>
          </a:p>
          <a:p>
            <a:endParaRPr lang="en-US" dirty="0"/>
          </a:p>
        </p:txBody>
      </p:sp>
      <p:pic>
        <p:nvPicPr>
          <p:cNvPr id="12" name="Picture 11">
            <a:extLst>
              <a:ext uri="{FF2B5EF4-FFF2-40B4-BE49-F238E27FC236}">
                <a16:creationId xmlns:a16="http://schemas.microsoft.com/office/drawing/2014/main" id="{9A1FA506-31BA-9CD8-0E4E-F93C07D52E1C}"/>
              </a:ext>
            </a:extLst>
          </p:cNvPr>
          <p:cNvPicPr>
            <a:picLocks noChangeAspect="1"/>
          </p:cNvPicPr>
          <p:nvPr/>
        </p:nvPicPr>
        <p:blipFill>
          <a:blip r:embed="rId2"/>
          <a:stretch>
            <a:fillRect/>
          </a:stretch>
        </p:blipFill>
        <p:spPr>
          <a:xfrm>
            <a:off x="1197401" y="3751868"/>
            <a:ext cx="2150700" cy="2150700"/>
          </a:xfrm>
          <a:prstGeom prst="rect">
            <a:avLst/>
          </a:prstGeom>
        </p:spPr>
      </p:pic>
    </p:spTree>
    <p:extLst>
      <p:ext uri="{BB962C8B-B14F-4D97-AF65-F5344CB8AC3E}">
        <p14:creationId xmlns:p14="http://schemas.microsoft.com/office/powerpoint/2010/main" val="321315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FC5C04F-8B03-24B9-5D7A-4D16198DDD72}"/>
              </a:ext>
            </a:extLst>
          </p:cNvPr>
          <p:cNvSpPr>
            <a:spLocks noGrp="1"/>
          </p:cNvSpPr>
          <p:nvPr>
            <p:ph sz="half" idx="2"/>
          </p:nvPr>
        </p:nvSpPr>
        <p:spPr>
          <a:xfrm>
            <a:off x="1124712" y="2177592"/>
            <a:ext cx="3200400" cy="3772385"/>
          </a:xfrm>
        </p:spPr>
        <p:txBody>
          <a:bodyPr/>
          <a:lstStyle/>
          <a:p>
            <a:pPr marL="0" indent="0">
              <a:buNone/>
            </a:pPr>
            <a:r>
              <a:rPr lang="en-US" sz="2000" dirty="0"/>
              <a:t>3. Wall mount holder</a:t>
            </a:r>
          </a:p>
          <a:p>
            <a:r>
              <a:rPr lang="en-US" sz="2000" dirty="0"/>
              <a:t>Manufacturer: ASTEE TRADING</a:t>
            </a:r>
          </a:p>
          <a:p>
            <a:r>
              <a:rPr lang="en-US" sz="2000" dirty="0"/>
              <a:t>Origin: India</a:t>
            </a:r>
          </a:p>
          <a:p>
            <a:r>
              <a:rPr lang="en-US" sz="2000" dirty="0"/>
              <a:t>Cost: INR 199 </a:t>
            </a:r>
          </a:p>
          <a:p>
            <a:endParaRPr lang="en-US" dirty="0"/>
          </a:p>
        </p:txBody>
      </p:sp>
      <p:sp>
        <p:nvSpPr>
          <p:cNvPr id="6" name="Content Placeholder 5">
            <a:extLst>
              <a:ext uri="{FF2B5EF4-FFF2-40B4-BE49-F238E27FC236}">
                <a16:creationId xmlns:a16="http://schemas.microsoft.com/office/drawing/2014/main" id="{F098637E-7FE9-1756-78EB-DB1A3C5784DF}"/>
              </a:ext>
            </a:extLst>
          </p:cNvPr>
          <p:cNvSpPr>
            <a:spLocks noGrp="1"/>
          </p:cNvSpPr>
          <p:nvPr>
            <p:ph sz="quarter" idx="4"/>
          </p:nvPr>
        </p:nvSpPr>
        <p:spPr>
          <a:xfrm>
            <a:off x="4498848" y="2177592"/>
            <a:ext cx="3200400" cy="3772385"/>
          </a:xfrm>
        </p:spPr>
        <p:txBody>
          <a:bodyPr/>
          <a:lstStyle/>
          <a:p>
            <a:r>
              <a:rPr lang="en-US" sz="2000" dirty="0"/>
              <a:t>Features:</a:t>
            </a:r>
          </a:p>
          <a:p>
            <a:r>
              <a:rPr lang="en-US" sz="2000" dirty="0"/>
              <a:t>Advanced reusable adhesive: repositionable, washable adhesive sticks to most cases, won't stick to silicone/highly textured cases. Packaging includes adhesive disc &amp; mount stand to apply directly to iPhone &amp; other glass back phones.</a:t>
            </a:r>
          </a:p>
          <a:p>
            <a:endParaRPr lang="en-US" sz="2000" dirty="0"/>
          </a:p>
          <a:p>
            <a:endParaRPr lang="en-US" dirty="0"/>
          </a:p>
        </p:txBody>
      </p:sp>
      <p:sp>
        <p:nvSpPr>
          <p:cNvPr id="7" name="Footer Placeholder 6">
            <a:extLst>
              <a:ext uri="{FF2B5EF4-FFF2-40B4-BE49-F238E27FC236}">
                <a16:creationId xmlns:a16="http://schemas.microsoft.com/office/drawing/2014/main" id="{23584497-7C11-61BC-E33A-13EDD4AE060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59D817A6-1D4F-62B8-1345-1E12A4356198}"/>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10" name="Content Placeholder 9">
            <a:extLst>
              <a:ext uri="{FF2B5EF4-FFF2-40B4-BE49-F238E27FC236}">
                <a16:creationId xmlns:a16="http://schemas.microsoft.com/office/drawing/2014/main" id="{EF7FB575-5193-736D-12AA-1F1B03A89D48}"/>
              </a:ext>
            </a:extLst>
          </p:cNvPr>
          <p:cNvSpPr>
            <a:spLocks noGrp="1"/>
          </p:cNvSpPr>
          <p:nvPr>
            <p:ph sz="quarter" idx="14"/>
          </p:nvPr>
        </p:nvSpPr>
        <p:spPr>
          <a:xfrm>
            <a:off x="7909560" y="2177592"/>
            <a:ext cx="3200400" cy="3772385"/>
          </a:xfrm>
        </p:spPr>
        <p:txBody>
          <a:bodyPr/>
          <a:lstStyle/>
          <a:p>
            <a:r>
              <a:rPr lang="en-US" sz="2000" dirty="0"/>
              <a:t>Advantage: Built with high-grade &amp; recyclable plastics: to make it durable, longer lasting and good toughness. Rubber pads and feet protect your device from scratches and sliding.</a:t>
            </a:r>
          </a:p>
          <a:p>
            <a:r>
              <a:rPr lang="en-US" sz="2000" dirty="0"/>
              <a:t>Disadvantage: not convenient for viewing.</a:t>
            </a:r>
          </a:p>
          <a:p>
            <a:endParaRPr lang="en-US" dirty="0"/>
          </a:p>
          <a:p>
            <a:endParaRPr lang="en-US" dirty="0"/>
          </a:p>
        </p:txBody>
      </p:sp>
      <p:pic>
        <p:nvPicPr>
          <p:cNvPr id="11" name="Picture 10">
            <a:extLst>
              <a:ext uri="{FF2B5EF4-FFF2-40B4-BE49-F238E27FC236}">
                <a16:creationId xmlns:a16="http://schemas.microsoft.com/office/drawing/2014/main" id="{BB2C769A-FE9B-6E84-F683-1C1C59965634}"/>
              </a:ext>
            </a:extLst>
          </p:cNvPr>
          <p:cNvPicPr>
            <a:picLocks noChangeAspect="1"/>
          </p:cNvPicPr>
          <p:nvPr/>
        </p:nvPicPr>
        <p:blipFill>
          <a:blip r:embed="rId2"/>
          <a:stretch>
            <a:fillRect/>
          </a:stretch>
        </p:blipFill>
        <p:spPr>
          <a:xfrm>
            <a:off x="1313603" y="4063784"/>
            <a:ext cx="1944793" cy="1316850"/>
          </a:xfrm>
          <a:prstGeom prst="rect">
            <a:avLst/>
          </a:prstGeom>
        </p:spPr>
      </p:pic>
    </p:spTree>
    <p:extLst>
      <p:ext uri="{BB962C8B-B14F-4D97-AF65-F5344CB8AC3E}">
        <p14:creationId xmlns:p14="http://schemas.microsoft.com/office/powerpoint/2010/main" val="4249655734"/>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{7A088736-33CD-4D64-9789-D26E0E350FB0}tf56410444_win32</Template>
  <TotalTime>173</TotalTime>
  <Words>2352</Words>
  <Application>Microsoft Office PowerPoint</Application>
  <PresentationFormat>Widescreen</PresentationFormat>
  <Paragraphs>247</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Baskerville</vt:lpstr>
      <vt:lpstr>Baskerville Old Face</vt:lpstr>
      <vt:lpstr>Calibri</vt:lpstr>
      <vt:lpstr>Gill Sans Light</vt:lpstr>
      <vt:lpstr>Gill Sans Nova</vt:lpstr>
      <vt:lpstr>Gill Sans Nova Light</vt:lpstr>
      <vt:lpstr>Symbol</vt:lpstr>
      <vt:lpstr>Wingdings</vt:lpstr>
      <vt:lpstr>Office Theme</vt:lpstr>
      <vt:lpstr>MOBILE HOLDER</vt:lpstr>
      <vt:lpstr>Agenda</vt:lpstr>
      <vt:lpstr>Introduction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Business opportunities are like buses. There's always another one coming.</vt:lpstr>
      <vt:lpstr>Motivation</vt:lpstr>
      <vt:lpstr>Objective</vt:lpstr>
      <vt:lpstr>Methodology</vt:lpstr>
      <vt:lpstr>PowerPoint Presentation</vt:lpstr>
      <vt:lpstr>PowerPoint Presentation</vt:lpstr>
      <vt:lpstr>PowerPoint Presentation</vt:lpstr>
      <vt:lpstr>Fabrication</vt:lpstr>
      <vt:lpstr>Prototype</vt:lpstr>
      <vt:lpstr>How we got there(Reference)</vt:lpstr>
      <vt:lpstr>PowerPoint Presentation</vt:lpstr>
      <vt:lpstr>PowerPoint Presentation</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HOLDER</dc:title>
  <dc:creator>Administrator</dc:creator>
  <cp:lastModifiedBy>Supreetha vikram</cp:lastModifiedBy>
  <cp:revision>10</cp:revision>
  <dcterms:created xsi:type="dcterms:W3CDTF">2022-11-14T06:04:37Z</dcterms:created>
  <dcterms:modified xsi:type="dcterms:W3CDTF">2025-02-11T17:06:41Z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