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84" r:id="rId2"/>
    <p:sldId id="368" r:id="rId3"/>
    <p:sldId id="502" r:id="rId4"/>
    <p:sldId id="515" r:id="rId5"/>
    <p:sldId id="474" r:id="rId6"/>
    <p:sldId id="504" r:id="rId7"/>
    <p:sldId id="516" r:id="rId8"/>
    <p:sldId id="517" r:id="rId9"/>
    <p:sldId id="518" r:id="rId10"/>
    <p:sldId id="519" r:id="rId11"/>
    <p:sldId id="520" r:id="rId12"/>
    <p:sldId id="507" r:id="rId13"/>
    <p:sldId id="521" r:id="rId14"/>
    <p:sldId id="500" r:id="rId15"/>
    <p:sldId id="505" r:id="rId16"/>
    <p:sldId id="523" r:id="rId17"/>
    <p:sldId id="455" r:id="rId18"/>
    <p:sldId id="524" r:id="rId19"/>
    <p:sldId id="508" r:id="rId20"/>
    <p:sldId id="525" r:id="rId21"/>
    <p:sldId id="52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2552" autoAdjust="0"/>
  </p:normalViewPr>
  <p:slideViewPr>
    <p:cSldViewPr snapToGrid="0">
      <p:cViewPr varScale="1">
        <p:scale>
          <a:sx n="104" d="100"/>
          <a:sy n="104" d="100"/>
        </p:scale>
        <p:origin x="21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2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4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68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50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4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3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6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9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5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AOP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부가 설명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한 때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AOP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OOP</a:t>
            </a:r>
            <a:r>
              <a:rPr lang="ko-KR" altLang="en-US" baseline="0" dirty="0" smtClean="0"/>
              <a:t>를 대체하는 기술로 생각되기도 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 </a:t>
            </a:r>
            <a:r>
              <a:rPr lang="en-US" altLang="ko-KR" baseline="0" dirty="0" err="1" smtClean="0"/>
              <a:t>AOP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OOP</a:t>
            </a:r>
            <a:r>
              <a:rPr lang="ko-KR" altLang="en-US" baseline="0" dirty="0" smtClean="0"/>
              <a:t>를 더욱 </a:t>
            </a:r>
            <a:r>
              <a:rPr lang="en-US" altLang="ko-KR" baseline="0" dirty="0" smtClean="0"/>
              <a:t>OOP </a:t>
            </a:r>
            <a:r>
              <a:rPr lang="ko-KR" altLang="en-US" baseline="0" dirty="0" err="1" smtClean="0"/>
              <a:t>스럽게</a:t>
            </a:r>
            <a:r>
              <a:rPr lang="ko-KR" altLang="en-US" baseline="0" dirty="0" smtClean="0"/>
              <a:t> 보완해 주는 기술이 되었다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	  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객체 지향 개발을 하게 되면서 통합성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일관성의 부족이 발생되는 문제를 해결 할 수 있도록 도와준 개념이다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46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3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5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3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4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9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5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</a:t>
              </a:r>
            </a:p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Framework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35503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애플리케이션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동작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7808" y="1709047"/>
            <a:ext cx="8383861" cy="3683692"/>
            <a:chOff x="1095406" y="1818719"/>
            <a:chExt cx="9914929" cy="4356410"/>
          </a:xfrm>
        </p:grpSpPr>
        <p:sp>
          <p:nvSpPr>
            <p:cNvPr id="6" name="TextBox 5"/>
            <p:cNvSpPr txBox="1"/>
            <p:nvPr/>
          </p:nvSpPr>
          <p:spPr>
            <a:xfrm>
              <a:off x="5059870" y="4149528"/>
              <a:ext cx="1315542" cy="54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관계 설정</a:t>
              </a:r>
              <a:r>
                <a:rPr lang="en-US" altLang="ko-KR" sz="1200" dirty="0"/>
                <a:t>(DI)</a:t>
              </a:r>
            </a:p>
            <a:p>
              <a:pPr algn="ctr"/>
              <a:r>
                <a:rPr lang="en-US" altLang="ko-KR" sz="1200" dirty="0"/>
                <a:t>/ </a:t>
              </a:r>
              <a:r>
                <a:rPr lang="ko-KR" altLang="en-US" sz="1200" dirty="0"/>
                <a:t>생성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5406" y="1818719"/>
              <a:ext cx="3773174" cy="4356410"/>
              <a:chOff x="87542" y="1941879"/>
              <a:chExt cx="3773174" cy="4356410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3991" y="2617294"/>
                <a:ext cx="2695600" cy="559298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spc="-100" dirty="0">
                    <a:solidFill>
                      <a:schemeClr val="tx1"/>
                    </a:solidFill>
                    <a:latin typeface="+mn-ea"/>
                  </a:rPr>
                  <a:t>AbstractApplication </a:t>
                </a:r>
                <a:r>
                  <a:rPr lang="ko-KR" altLang="en-US" sz="1400" b="1" spc="-100" dirty="0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 sz="1400" spc="-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1078799" y="4723657"/>
                <a:ext cx="1885983" cy="336861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spring-context.xml</a:t>
                </a:r>
              </a:p>
            </p:txBody>
          </p:sp>
          <p:cxnSp>
            <p:nvCxnSpPr>
              <p:cNvPr id="11" name="직선 연결선 10"/>
              <p:cNvCxnSpPr>
                <a:cxnSpLocks/>
                <a:stCxn id="9" idx="2"/>
                <a:endCxn id="10" idx="0"/>
              </p:cNvCxnSpPr>
              <p:nvPr/>
            </p:nvCxnSpPr>
            <p:spPr>
              <a:xfrm>
                <a:off x="2021791" y="3176592"/>
                <a:ext cx="0" cy="1547065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318339" y="4387571"/>
                <a:ext cx="552040" cy="309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참조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51927" y="5088826"/>
                <a:ext cx="1939726" cy="1091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/>
                  <a:t>spring </a:t>
                </a:r>
                <a:r>
                  <a:rPr lang="ko-KR" altLang="en-US" sz="1200" dirty="0"/>
                  <a:t>컨테이너가 </a:t>
                </a: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/>
                  <a:t>실행해야 하는 내용을</a:t>
                </a: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/>
                  <a:t>설정하는 파일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7542" y="2410324"/>
                <a:ext cx="3773174" cy="388796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5576" y="1941879"/>
                <a:ext cx="1672427" cy="363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Spring </a:t>
                </a:r>
                <a:r>
                  <a:rPr lang="ko-KR" altLang="en-US" sz="1400" b="1" dirty="0"/>
                  <a:t>컨테이너</a:t>
                </a:r>
                <a:endParaRPr lang="en-US" altLang="ko-KR" sz="1400" b="1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26011" y="3781694"/>
                <a:ext cx="3301604" cy="3368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new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GenericXmlApplicationContext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()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477964" y="3116299"/>
              <a:ext cx="1848447" cy="2897092"/>
              <a:chOff x="4456640" y="3073423"/>
              <a:chExt cx="1848447" cy="2897092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524430" y="5633654"/>
                <a:ext cx="1661885" cy="336861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공통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실행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9" name="직선 연결선 18"/>
              <p:cNvCxnSpPr>
                <a:endCxn id="18" idx="0"/>
              </p:cNvCxnSpPr>
              <p:nvPr/>
            </p:nvCxnSpPr>
            <p:spPr>
              <a:xfrm>
                <a:off x="5341135" y="4221536"/>
                <a:ext cx="14238" cy="1412118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/>
              <p:cNvGrpSpPr/>
              <p:nvPr/>
            </p:nvGrpSpPr>
            <p:grpSpPr>
              <a:xfrm>
                <a:off x="4456640" y="3073423"/>
                <a:ext cx="1848447" cy="1672156"/>
                <a:chOff x="4456640" y="3073423"/>
                <a:chExt cx="1848447" cy="167215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4456640" y="3073423"/>
                  <a:ext cx="1526229" cy="128023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  <a:latin typeface="+mn-ea"/>
                    </a:rPr>
                    <a:t>bean </a:t>
                  </a:r>
                  <a:r>
                    <a:rPr lang="ko-KR" altLang="en-US" sz="1400" b="1" dirty="0">
                      <a:solidFill>
                        <a:schemeClr val="tx1"/>
                      </a:solidFill>
                      <a:latin typeface="+mn-ea"/>
                    </a:rPr>
                    <a:t>객체</a:t>
                  </a:r>
                  <a:endParaRPr lang="en-US" altLang="ko-KR" sz="14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4778858" y="3465344"/>
                  <a:ext cx="1526229" cy="128023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  <a:latin typeface="+mn-ea"/>
                    </a:rPr>
                    <a:t>bean </a:t>
                  </a:r>
                  <a:r>
                    <a:rPr lang="ko-KR" altLang="en-US" sz="1400" b="1" dirty="0">
                      <a:solidFill>
                        <a:schemeClr val="tx1"/>
                      </a:solidFill>
                      <a:latin typeface="+mn-ea"/>
                    </a:rPr>
                    <a:t>객체</a:t>
                  </a:r>
                  <a:endParaRPr lang="en-US" altLang="ko-KR" sz="14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9833244" y="3020021"/>
              <a:ext cx="1177091" cy="1633694"/>
              <a:chOff x="9999059" y="2857053"/>
              <a:chExt cx="1177091" cy="163369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0058898" y="4163162"/>
                <a:ext cx="1117252" cy="327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Database</a:t>
                </a:r>
                <a:endParaRPr lang="ko-KR" altLang="en-US" sz="1200" dirty="0"/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9059" y="2857053"/>
                <a:ext cx="1095661" cy="128186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4990030" y="5323177"/>
              <a:ext cx="1418093" cy="54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중복 코드 관리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(AOP)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73634" y="2227664"/>
              <a:ext cx="1361177" cy="32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트랜잭션 관리</a:t>
              </a:r>
            </a:p>
          </p:txBody>
        </p:sp>
        <p:sp>
          <p:nvSpPr>
            <p:cNvPr id="28" name="자유형 27">
              <a:extLst/>
            </p:cNvPr>
            <p:cNvSpPr/>
            <p:nvPr/>
          </p:nvSpPr>
          <p:spPr>
            <a:xfrm rot="20746706">
              <a:off x="3880236" y="2603980"/>
              <a:ext cx="5882002" cy="1699257"/>
            </a:xfrm>
            <a:custGeom>
              <a:avLst/>
              <a:gdLst>
                <a:gd name="connsiteX0" fmla="*/ 0 w 4622800"/>
                <a:gd name="connsiteY0" fmla="*/ 1448438 h 1600838"/>
                <a:gd name="connsiteX1" fmla="*/ 2362200 w 4622800"/>
                <a:gd name="connsiteY1" fmla="*/ 638 h 1600838"/>
                <a:gd name="connsiteX2" fmla="*/ 4622800 w 4622800"/>
                <a:gd name="connsiteY2" fmla="*/ 1600838 h 1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2800" h="1600838">
                  <a:moveTo>
                    <a:pt x="0" y="1448438"/>
                  </a:moveTo>
                  <a:cubicBezTo>
                    <a:pt x="795866" y="711838"/>
                    <a:pt x="1591733" y="-24762"/>
                    <a:pt x="2362200" y="638"/>
                  </a:cubicBezTo>
                  <a:cubicBezTo>
                    <a:pt x="3132667" y="26038"/>
                    <a:pt x="4260850" y="1471721"/>
                    <a:pt x="4622800" y="1600838"/>
                  </a:cubicBez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9" name="자유형 28">
              <a:extLst/>
            </p:cNvPr>
            <p:cNvSpPr/>
            <p:nvPr/>
          </p:nvSpPr>
          <p:spPr>
            <a:xfrm rot="20933605">
              <a:off x="4045580" y="4137841"/>
              <a:ext cx="2425680" cy="506829"/>
            </a:xfrm>
            <a:custGeom>
              <a:avLst/>
              <a:gdLst>
                <a:gd name="connsiteX0" fmla="*/ 0 w 2425700"/>
                <a:gd name="connsiteY0" fmla="*/ 480255 h 480255"/>
                <a:gd name="connsiteX1" fmla="*/ 1244600 w 2425700"/>
                <a:gd name="connsiteY1" fmla="*/ 10355 h 480255"/>
                <a:gd name="connsiteX2" fmla="*/ 2425700 w 2425700"/>
                <a:gd name="connsiteY2" fmla="*/ 162755 h 48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5700" h="480255">
                  <a:moveTo>
                    <a:pt x="0" y="480255"/>
                  </a:moveTo>
                  <a:cubicBezTo>
                    <a:pt x="420158" y="271763"/>
                    <a:pt x="840317" y="63272"/>
                    <a:pt x="1244600" y="10355"/>
                  </a:cubicBezTo>
                  <a:cubicBezTo>
                    <a:pt x="1648883" y="-42562"/>
                    <a:pt x="2211917" y="122538"/>
                    <a:pt x="2425700" y="162755"/>
                  </a:cubicBez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0" name="자유형 29">
              <a:extLst/>
            </p:cNvPr>
            <p:cNvSpPr/>
            <p:nvPr/>
          </p:nvSpPr>
          <p:spPr>
            <a:xfrm>
              <a:off x="4140929" y="4820991"/>
              <a:ext cx="2390588" cy="1059579"/>
            </a:xfrm>
            <a:custGeom>
              <a:avLst/>
              <a:gdLst>
                <a:gd name="connsiteX0" fmla="*/ 0 w 2070100"/>
                <a:gd name="connsiteY0" fmla="*/ 0 h 1183694"/>
                <a:gd name="connsiteX1" fmla="*/ 622300 w 2070100"/>
                <a:gd name="connsiteY1" fmla="*/ 1079500 h 1183694"/>
                <a:gd name="connsiteX2" fmla="*/ 2070100 w 2070100"/>
                <a:gd name="connsiteY2" fmla="*/ 1155700 h 11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183694">
                  <a:moveTo>
                    <a:pt x="0" y="0"/>
                  </a:moveTo>
                  <a:cubicBezTo>
                    <a:pt x="138642" y="443441"/>
                    <a:pt x="277284" y="886883"/>
                    <a:pt x="622300" y="1079500"/>
                  </a:cubicBezTo>
                  <a:cubicBezTo>
                    <a:pt x="967316" y="1272117"/>
                    <a:pt x="1845733" y="1134533"/>
                    <a:pt x="2070100" y="1155700"/>
                  </a:cubicBez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848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20115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동작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123" y="1606706"/>
            <a:ext cx="8583753" cy="4069240"/>
            <a:chOff x="1328024" y="1771336"/>
            <a:chExt cx="9189516" cy="4356410"/>
          </a:xfrm>
        </p:grpSpPr>
        <p:grpSp>
          <p:nvGrpSpPr>
            <p:cNvPr id="31" name="그룹 30"/>
            <p:cNvGrpSpPr/>
            <p:nvPr/>
          </p:nvGrpSpPr>
          <p:grpSpPr>
            <a:xfrm>
              <a:off x="6744366" y="1771336"/>
              <a:ext cx="3773174" cy="4356410"/>
              <a:chOff x="6744366" y="1771336"/>
              <a:chExt cx="3773174" cy="4356410"/>
            </a:xfrm>
          </p:grpSpPr>
          <p:cxnSp>
            <p:nvCxnSpPr>
              <p:cNvPr id="32" name="직선 연결선 31"/>
              <p:cNvCxnSpPr>
                <a:stCxn id="37" idx="2"/>
                <a:endCxn id="38" idx="0"/>
              </p:cNvCxnSpPr>
              <p:nvPr/>
            </p:nvCxnSpPr>
            <p:spPr>
              <a:xfrm flipH="1">
                <a:off x="8633637" y="2771591"/>
                <a:ext cx="10160" cy="1163463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모서리가 둥근 직사각형 32"/>
              <p:cNvSpPr/>
              <p:nvPr/>
            </p:nvSpPr>
            <p:spPr>
              <a:xfrm>
                <a:off x="7687961" y="3130006"/>
                <a:ext cx="1885983" cy="3368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servlet-context.xml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129857" y="4433288"/>
                <a:ext cx="836098" cy="461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Controller</a:t>
                </a:r>
              </a:p>
              <a:p>
                <a:r>
                  <a:rPr lang="ko-KR" altLang="en-US" sz="1100" dirty="0"/>
                  <a:t>객체 </a:t>
                </a:r>
                <a:r>
                  <a:rPr lang="ko-KR" altLang="en-US" sz="1100" dirty="0" err="1"/>
                  <a:t>매핑</a:t>
                </a:r>
                <a:endParaRPr lang="ko-KR" altLang="en-US" sz="11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744366" y="2239781"/>
                <a:ext cx="3773174" cy="388796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921628" y="1771336"/>
                <a:ext cx="1513969" cy="329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Spring </a:t>
                </a:r>
                <a:r>
                  <a:rPr lang="ko-KR" altLang="en-US" sz="1400" b="1" dirty="0"/>
                  <a:t>컨테이너</a:t>
                </a:r>
                <a:endParaRPr lang="en-US" altLang="ko-KR" sz="1400" b="1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992995" y="2434730"/>
                <a:ext cx="3301604" cy="3368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new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XmlWebApplicationContext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()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895340" y="3935054"/>
                <a:ext cx="3476594" cy="2089683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992995" y="4061293"/>
                <a:ext cx="1470285" cy="3368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ViewResolver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8614254" y="4066489"/>
                <a:ext cx="1651269" cy="3368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HandlerMapping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7849376" y="4930086"/>
                <a:ext cx="1563151" cy="3368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ModelAndView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7843392" y="5559045"/>
                <a:ext cx="1563151" cy="3368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Controller 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자유형: 도형 24">
                <a:extLst/>
              </p:cNvPr>
              <p:cNvSpPr/>
              <p:nvPr/>
            </p:nvSpPr>
            <p:spPr>
              <a:xfrm>
                <a:off x="9406543" y="4398155"/>
                <a:ext cx="628732" cy="1331760"/>
              </a:xfrm>
              <a:custGeom>
                <a:avLst/>
                <a:gdLst>
                  <a:gd name="connsiteX0" fmla="*/ 927100 w 987997"/>
                  <a:gd name="connsiteY0" fmla="*/ 0 h 1651000"/>
                  <a:gd name="connsiteX1" fmla="*/ 889000 w 987997"/>
                  <a:gd name="connsiteY1" fmla="*/ 1422400 h 1651000"/>
                  <a:gd name="connsiteX2" fmla="*/ 0 w 987997"/>
                  <a:gd name="connsiteY2" fmla="*/ 1651000 h 165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7997" h="1651000">
                    <a:moveTo>
                      <a:pt x="927100" y="0"/>
                    </a:moveTo>
                    <a:cubicBezTo>
                      <a:pt x="985308" y="573616"/>
                      <a:pt x="1043517" y="1147233"/>
                      <a:pt x="889000" y="1422400"/>
                    </a:cubicBezTo>
                    <a:cubicBezTo>
                      <a:pt x="734483" y="1697567"/>
                      <a:pt x="80433" y="1625600"/>
                      <a:pt x="0" y="1651000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1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44" name="자유형: 도형 36">
                <a:extLst/>
              </p:cNvPr>
              <p:cNvSpPr/>
              <p:nvPr/>
            </p:nvSpPr>
            <p:spPr>
              <a:xfrm>
                <a:off x="7356791" y="4398154"/>
                <a:ext cx="486601" cy="691680"/>
              </a:xfrm>
              <a:custGeom>
                <a:avLst/>
                <a:gdLst>
                  <a:gd name="connsiteX0" fmla="*/ 667398 w 667398"/>
                  <a:gd name="connsiteY0" fmla="*/ 1041400 h 1041400"/>
                  <a:gd name="connsiteX1" fmla="*/ 32398 w 667398"/>
                  <a:gd name="connsiteY1" fmla="*/ 571500 h 1041400"/>
                  <a:gd name="connsiteX2" fmla="*/ 222898 w 667398"/>
                  <a:gd name="connsiteY2" fmla="*/ 0 h 104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7398" h="1041400">
                    <a:moveTo>
                      <a:pt x="667398" y="1041400"/>
                    </a:moveTo>
                    <a:cubicBezTo>
                      <a:pt x="386939" y="893233"/>
                      <a:pt x="106481" y="745067"/>
                      <a:pt x="32398" y="571500"/>
                    </a:cubicBezTo>
                    <a:cubicBezTo>
                      <a:pt x="-41685" y="397933"/>
                      <a:pt x="6998" y="196850"/>
                      <a:pt x="222898" y="0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10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01119" y="4914502"/>
                <a:ext cx="1042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/>
                  <a:t>호출 </a:t>
                </a:r>
                <a:r>
                  <a:rPr lang="en-US" altLang="ko-KR" sz="1100" dirty="0"/>
                  <a:t>View</a:t>
                </a:r>
              </a:p>
              <a:p>
                <a:pPr algn="ctr"/>
                <a:r>
                  <a:rPr lang="ko-KR" altLang="en-US" sz="1100" dirty="0"/>
                  <a:t>경로</a:t>
                </a:r>
                <a:r>
                  <a:rPr lang="en-US" altLang="ko-KR" sz="1100" dirty="0"/>
                  <a:t>, </a:t>
                </a:r>
                <a:r>
                  <a:rPr lang="ko-KR" altLang="en-US" sz="1100" dirty="0" err="1"/>
                  <a:t>확장자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/>
                  <a:t>가공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655270" y="3484375"/>
                <a:ext cx="1879504" cy="2800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스프링 설정 </a:t>
                </a:r>
                <a:r>
                  <a:rPr lang="en-US" altLang="ko-KR" sz="1100" dirty="0"/>
                  <a:t>xml</a:t>
                </a:r>
                <a:r>
                  <a:rPr lang="ko-KR" altLang="en-US" sz="1100" dirty="0"/>
                  <a:t>을 불러옴</a:t>
                </a:r>
              </a:p>
            </p:txBody>
          </p:sp>
          <p:cxnSp>
            <p:nvCxnSpPr>
              <p:cNvPr id="47" name="직선 연결선 46">
                <a:extLst/>
              </p:cNvPr>
              <p:cNvCxnSpPr>
                <a:cxnSpLocks/>
                <a:endCxn id="42" idx="0"/>
              </p:cNvCxnSpPr>
              <p:nvPr/>
            </p:nvCxnSpPr>
            <p:spPr>
              <a:xfrm flipH="1">
                <a:off x="8624968" y="5270499"/>
                <a:ext cx="2319" cy="288546"/>
              </a:xfrm>
              <a:prstGeom prst="line">
                <a:avLst/>
              </a:prstGeom>
              <a:ln w="57150">
                <a:solidFill>
                  <a:schemeClr val="bg2">
                    <a:lumMod val="1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8677965" y="5278307"/>
                <a:ext cx="650756" cy="280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결과값</a:t>
                </a:r>
                <a:endParaRPr lang="ko-KR" altLang="en-US" sz="1100" dirty="0"/>
              </a:p>
            </p:txBody>
          </p:sp>
        </p:grpSp>
        <p:cxnSp>
          <p:nvCxnSpPr>
            <p:cNvPr id="49" name="직선 연결선 48">
              <a:extLst/>
            </p:cNvPr>
            <p:cNvCxnSpPr>
              <a:cxnSpLocks/>
              <a:stCxn id="53" idx="3"/>
              <a:endCxn id="37" idx="1"/>
            </p:cNvCxnSpPr>
            <p:nvPr/>
          </p:nvCxnSpPr>
          <p:spPr>
            <a:xfrm flipV="1">
              <a:off x="5523172" y="2603161"/>
              <a:ext cx="1469823" cy="502685"/>
            </a:xfrm>
            <a:prstGeom prst="line">
              <a:avLst/>
            </a:prstGeom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1328024" y="2630514"/>
              <a:ext cx="1150508" cy="33686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Request</a:t>
              </a: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3394139" y="2196077"/>
              <a:ext cx="2406631" cy="3138821"/>
              <a:chOff x="3394139" y="2196077"/>
              <a:chExt cx="2406631" cy="313882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735324" y="4160559"/>
                <a:ext cx="1744478" cy="988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err="1"/>
                  <a:t>urlpattern</a:t>
                </a:r>
                <a:r>
                  <a:rPr lang="ko-KR" altLang="en-US" sz="1200" dirty="0"/>
                  <a:t>에 맞는</a:t>
                </a: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/>
                  <a:t>servlet </a:t>
                </a:r>
                <a:r>
                  <a:rPr lang="ko-KR" altLang="en-US" sz="1200" dirty="0" err="1"/>
                  <a:t>매핑되어</a:t>
                </a:r>
                <a:r>
                  <a:rPr lang="ko-KR" altLang="en-US" sz="1200" dirty="0"/>
                  <a:t> 있는</a:t>
                </a: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err="1"/>
                  <a:t>DispatcherServlet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생성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691957" y="2885902"/>
                <a:ext cx="1831215" cy="43988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DispatcherServlet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64572" y="3763673"/>
                <a:ext cx="1885983" cy="3368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web.xml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4607563" y="3329962"/>
                <a:ext cx="1" cy="443871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3394139" y="2692055"/>
                <a:ext cx="2406631" cy="264284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823771" y="2196077"/>
                <a:ext cx="1567581" cy="329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Servlet </a:t>
                </a:r>
                <a:r>
                  <a:rPr lang="ko-KR" altLang="en-US" sz="1400" b="1" dirty="0"/>
                  <a:t>컨테이너</a:t>
                </a:r>
                <a:endParaRPr lang="en-US" altLang="ko-KR" sz="1400" b="1" dirty="0"/>
              </a:p>
            </p:txBody>
          </p:sp>
        </p:grpSp>
        <p:sp>
          <p:nvSpPr>
            <p:cNvPr id="58" name="자유형: 도형 9">
              <a:extLst/>
            </p:cNvPr>
            <p:cNvSpPr/>
            <p:nvPr/>
          </p:nvSpPr>
          <p:spPr>
            <a:xfrm rot="20738777">
              <a:off x="1880147" y="2815264"/>
              <a:ext cx="1376156" cy="1200608"/>
            </a:xfrm>
            <a:custGeom>
              <a:avLst/>
              <a:gdLst>
                <a:gd name="connsiteX0" fmla="*/ 64769 w 737869"/>
                <a:gd name="connsiteY0" fmla="*/ 0 h 1219200"/>
                <a:gd name="connsiteX1" fmla="*/ 64769 w 737869"/>
                <a:gd name="connsiteY1" fmla="*/ 800100 h 1219200"/>
                <a:gd name="connsiteX2" fmla="*/ 737869 w 737869"/>
                <a:gd name="connsiteY2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7869" h="1219200">
                  <a:moveTo>
                    <a:pt x="64769" y="0"/>
                  </a:moveTo>
                  <a:cubicBezTo>
                    <a:pt x="8677" y="298450"/>
                    <a:pt x="-47414" y="596900"/>
                    <a:pt x="64769" y="800100"/>
                  </a:cubicBezTo>
                  <a:cubicBezTo>
                    <a:pt x="176952" y="1003300"/>
                    <a:pt x="541019" y="1081617"/>
                    <a:pt x="737869" y="1219200"/>
                  </a:cubicBezTo>
                </a:path>
              </a:pathLst>
            </a:custGeom>
            <a:noFill/>
            <a:ln w="57150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768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19094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3684" y="1540633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Spring</a:t>
            </a:r>
            <a:r>
              <a:rPr lang="ko-KR" altLang="en-US" dirty="0" smtClean="0">
                <a:solidFill>
                  <a:prstClr val="black"/>
                </a:solidFill>
              </a:rPr>
              <a:t>컨테이너 구동 시 한 개의 </a:t>
            </a:r>
            <a:r>
              <a:rPr lang="en-US" altLang="ko-KR" dirty="0" smtClean="0">
                <a:solidFill>
                  <a:prstClr val="black"/>
                </a:solidFill>
              </a:rPr>
              <a:t>spring</a:t>
            </a:r>
            <a:r>
              <a:rPr lang="ko-KR" altLang="en-US" dirty="0" smtClean="0">
                <a:solidFill>
                  <a:prstClr val="black"/>
                </a:solidFill>
              </a:rPr>
              <a:t>환경 설정된 </a:t>
            </a:r>
            <a:r>
              <a:rPr lang="en-US" altLang="ko-KR" dirty="0" smtClean="0">
                <a:solidFill>
                  <a:prstClr val="black"/>
                </a:solidFill>
              </a:rPr>
              <a:t>xml</a:t>
            </a:r>
            <a:r>
              <a:rPr lang="ko-KR" altLang="en-US" dirty="0" smtClean="0">
                <a:solidFill>
                  <a:prstClr val="black"/>
                </a:solidFill>
              </a:rPr>
              <a:t>파일을 불러오는데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 파일에 </a:t>
            </a:r>
            <a:r>
              <a:rPr lang="en-US" altLang="ko-KR" dirty="0" smtClean="0">
                <a:solidFill>
                  <a:prstClr val="black"/>
                </a:solidFill>
              </a:rPr>
              <a:t>bean, </a:t>
            </a:r>
            <a:r>
              <a:rPr lang="en-US" altLang="ko-KR" dirty="0" err="1" smtClean="0">
                <a:solidFill>
                  <a:prstClr val="black"/>
                </a:solidFill>
              </a:rPr>
              <a:t>aop</a:t>
            </a:r>
            <a:r>
              <a:rPr lang="en-US" altLang="ko-KR" dirty="0" smtClean="0">
                <a:solidFill>
                  <a:prstClr val="black"/>
                </a:solidFill>
              </a:rPr>
              <a:t>, transaction </a:t>
            </a:r>
            <a:r>
              <a:rPr lang="ko-KR" altLang="en-US" dirty="0" smtClean="0">
                <a:solidFill>
                  <a:prstClr val="black"/>
                </a:solidFill>
              </a:rPr>
              <a:t>등 여러 사항을 다 작성하여 구동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동작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0081" y="2837730"/>
            <a:ext cx="7843838" cy="3470275"/>
            <a:chOff x="650081" y="2791548"/>
            <a:chExt cx="7843838" cy="3470275"/>
          </a:xfrm>
        </p:grpSpPr>
        <p:pic>
          <p:nvPicPr>
            <p:cNvPr id="10" name="그림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1" y="2791548"/>
              <a:ext cx="7843838" cy="347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>
              <a:extLst/>
            </p:cNvPr>
            <p:cNvSpPr/>
            <p:nvPr/>
          </p:nvSpPr>
          <p:spPr>
            <a:xfrm>
              <a:off x="827882" y="3872635"/>
              <a:ext cx="4786313" cy="143986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>
              <a:extLst/>
            </p:cNvPr>
            <p:cNvSpPr/>
            <p:nvPr/>
          </p:nvSpPr>
          <p:spPr>
            <a:xfrm>
              <a:off x="827882" y="5455372"/>
              <a:ext cx="4786313" cy="8064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25907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@Annotation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3684" y="1540633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xml</a:t>
            </a:r>
            <a:r>
              <a:rPr lang="ko-KR" altLang="en-US" dirty="0" smtClean="0">
                <a:solidFill>
                  <a:prstClr val="black"/>
                </a:solidFill>
              </a:rPr>
              <a:t>파일에는 구동 시킬 필수 요소만 작성하고 소스 코드에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Annotation</a:t>
            </a:r>
            <a:r>
              <a:rPr lang="ko-KR" altLang="en-US" dirty="0" smtClean="0">
                <a:solidFill>
                  <a:prstClr val="black"/>
                </a:solidFill>
              </a:rPr>
              <a:t>으로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표시하여 구동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동작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0112" y="2799256"/>
            <a:ext cx="7343775" cy="3879850"/>
            <a:chOff x="992151" y="2706893"/>
            <a:chExt cx="7343775" cy="3879850"/>
          </a:xfrm>
        </p:grpSpPr>
        <p:grpSp>
          <p:nvGrpSpPr>
            <p:cNvPr id="11" name="그룹 3"/>
            <p:cNvGrpSpPr>
              <a:grpSpLocks/>
            </p:cNvGrpSpPr>
            <p:nvPr/>
          </p:nvGrpSpPr>
          <p:grpSpPr bwMode="auto">
            <a:xfrm>
              <a:off x="992151" y="3633993"/>
              <a:ext cx="7343775" cy="2952750"/>
              <a:chOff x="814884" y="2815655"/>
              <a:chExt cx="5400849" cy="3853432"/>
            </a:xfrm>
          </p:grpSpPr>
          <p:pic>
            <p:nvPicPr>
              <p:cNvPr id="14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884" y="2815655"/>
                <a:ext cx="5400849" cy="3853432"/>
              </a:xfrm>
              <a:prstGeom prst="rect">
                <a:avLst/>
              </a:prstGeom>
              <a:noFill/>
              <a:ln w="31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직사각형 14">
                <a:extLst/>
              </p:cNvPr>
              <p:cNvSpPr/>
              <p:nvPr/>
            </p:nvSpPr>
            <p:spPr>
              <a:xfrm>
                <a:off x="971329" y="5005482"/>
                <a:ext cx="3600566" cy="20095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16" name="직사각형 15">
                <a:extLst/>
              </p:cNvPr>
              <p:cNvSpPr/>
              <p:nvPr/>
            </p:nvSpPr>
            <p:spPr>
              <a:xfrm>
                <a:off x="814884" y="3238289"/>
                <a:ext cx="720346" cy="20303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pic>
          <p:nvPicPr>
            <p:cNvPr id="17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151" y="2713243"/>
              <a:ext cx="7343775" cy="920750"/>
            </a:xfrm>
            <a:prstGeom prst="rect">
              <a:avLst/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/>
            </p:cNvPr>
            <p:cNvSpPr/>
            <p:nvPr/>
          </p:nvSpPr>
          <p:spPr>
            <a:xfrm>
              <a:off x="1135025" y="3410156"/>
              <a:ext cx="4608512" cy="1444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2"/>
            <p:cNvSpPr txBox="1">
              <a:spLocks noChangeArrowheads="1"/>
            </p:cNvSpPr>
            <p:nvPr/>
          </p:nvSpPr>
          <p:spPr bwMode="auto">
            <a:xfrm>
              <a:off x="4775162" y="2706893"/>
              <a:ext cx="23749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xml </a:t>
              </a:r>
              <a:r>
                <a:rPr lang="ko-KR" altLang="en-US" sz="1800"/>
                <a:t>파일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4376700" y="3672093"/>
              <a:ext cx="2374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800"/>
                <a:t>소스코드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MVC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5065" y="993598"/>
            <a:ext cx="8198644" cy="180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Spring Framework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에서는 클라이언트의 화면을 표현하기 위한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서비스를 수행하기 위한 개발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부분을 나누는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MVC2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패턴 지원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Model, View, Controller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사이의 의존 관계를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컨테이너에서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관리하여 유연한 웹 애플리케이션을 쉽게 구현 및 개발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0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4571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MVC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처리 과정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MVC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_x381545192" descr="EMB0000231456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0" y="1606706"/>
            <a:ext cx="8594274" cy="441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3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071310"/>
              </p:ext>
            </p:extLst>
          </p:nvPr>
        </p:nvGraphicFramePr>
        <p:xfrm>
          <a:off x="69272" y="896215"/>
          <a:ext cx="9005456" cy="506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9144000" imgH="5143500" progId="AcroExch.Document.DC">
                  <p:embed/>
                </p:oleObj>
              </mc:Choice>
              <mc:Fallback>
                <p:oleObj name="Acrobat Document" r:id="rId4" imgW="9144000" imgH="51435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72" y="896215"/>
                        <a:ext cx="9005456" cy="506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8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0" y="1715678"/>
            <a:ext cx="8859879" cy="34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38468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MVC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구성 요소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91900"/>
              </p:ext>
            </p:extLst>
          </p:nvPr>
        </p:nvGraphicFramePr>
        <p:xfrm>
          <a:off x="855126" y="1540630"/>
          <a:ext cx="7480800" cy="3668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456"/>
                <a:gridCol w="5851344"/>
              </a:tblGrid>
              <a:tr h="3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smtClean="0">
                          <a:latin typeface="+mj-ea"/>
                          <a:ea typeface="+mj-ea"/>
                        </a:rPr>
                        <a:t>구성 요소</a:t>
                      </a:r>
                      <a:endParaRPr lang="en-US" altLang="ko-KR" sz="1400" b="1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5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 err="1" smtClean="0">
                          <a:latin typeface="+mj-ea"/>
                          <a:ea typeface="+mj-ea"/>
                        </a:rPr>
                        <a:t>DispatcherServlet</a:t>
                      </a:r>
                      <a:endParaRPr lang="en-US" altLang="ko-KR" sz="1400" b="0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클라이언트의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요청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(Request)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을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전달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 받고 요청에 맞는 컨트롤러가 </a:t>
                      </a:r>
                      <a:endParaRPr lang="en-US" altLang="ko-KR" sz="1400" b="0" baseline="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b="0" baseline="0" dirty="0" err="1" smtClean="0">
                          <a:latin typeface="+mj-ea"/>
                          <a:ea typeface="+mj-ea"/>
                        </a:rPr>
                        <a:t>리턴한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 결과 값을 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View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에 전달하여 알맞은 응답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(Response) 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생성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5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HandlerMapping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클라이언트의 요청 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을 어떤 컨트롤러가 처리할 지 결정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5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Controller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클라이언트의 요청을 처리한 뒤 결과를 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DispatcherServlet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에게 리턴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5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ModelAndView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컨트롤러가 처리한 결과 정보 및 </a:t>
                      </a:r>
                      <a:r>
                        <a:rPr lang="ko-KR" altLang="en-US" sz="1400" b="0" dirty="0" err="1" smtClean="0">
                          <a:latin typeface="+mj-ea"/>
                          <a:ea typeface="+mj-ea"/>
                        </a:rPr>
                        <a:t>뷰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 선택에 필요한 정보를 담음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5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ViewResolver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컨트롤러의 처리 결과를 생성할 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View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결정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5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View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컨트롤러의 처리 결과 화면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 생성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algn="l" latinLnBrk="1"/>
                      <a:r>
                        <a:rPr lang="en-US" altLang="ko-KR" sz="1400" b="0" baseline="0" dirty="0" err="1" smtClean="0">
                          <a:latin typeface="+mj-ea"/>
                          <a:ea typeface="+mj-ea"/>
                        </a:rPr>
                        <a:t>JSP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나 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Velocity 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템플릿 파일 등을 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View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로 사용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MVC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15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프로젝트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992708"/>
            <a:ext cx="43839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폴더 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3590" y="1677322"/>
            <a:ext cx="8584078" cy="4017700"/>
            <a:chOff x="1676717" y="1889759"/>
            <a:chExt cx="8584078" cy="40177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rcRect t="1201"/>
            <a:stretch/>
          </p:blipFill>
          <p:spPr>
            <a:xfrm>
              <a:off x="1676717" y="1889759"/>
              <a:ext cx="2448243" cy="40177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931099" y="2384425"/>
              <a:ext cx="1716341" cy="149669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31098" y="3888563"/>
              <a:ext cx="1716341" cy="99851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2240" y="2876213"/>
              <a:ext cx="4204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프로젝트의 소스 코드가 위치하는 경로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2240" y="3508957"/>
              <a:ext cx="368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프로젝트의 </a:t>
              </a:r>
              <a:r>
                <a:rPr lang="en-US" altLang="ko-KR" dirty="0"/>
                <a:t>Test </a:t>
              </a:r>
              <a:r>
                <a:rPr lang="ko-KR" altLang="en-US" dirty="0"/>
                <a:t>작업을 위한 경로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2240" y="4192878"/>
              <a:ext cx="503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프로젝트를 </a:t>
              </a:r>
              <a:r>
                <a:rPr lang="ko-KR" altLang="en-US" dirty="0" err="1"/>
                <a:t>컴파일한</a:t>
              </a:r>
              <a:r>
                <a:rPr lang="ko-KR" altLang="en-US" dirty="0"/>
                <a:t> </a:t>
              </a:r>
              <a:r>
                <a:rPr lang="en-US" altLang="ko-KR" dirty="0"/>
                <a:t>class </a:t>
              </a:r>
              <a:r>
                <a:rPr lang="ko-KR" altLang="en-US" dirty="0"/>
                <a:t>파일이 위치하는 경로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2240" y="5534818"/>
              <a:ext cx="436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프로젝트 관리를 위한 </a:t>
              </a:r>
              <a:r>
                <a:rPr lang="ko-KR" altLang="en-US" dirty="0" err="1"/>
                <a:t>메이븐</a:t>
              </a:r>
              <a:r>
                <a:rPr lang="ko-KR" altLang="en-US" dirty="0"/>
                <a:t> 설정 파일 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3327039" y="2987040"/>
              <a:ext cx="176312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>
              <a:off x="3327039" y="3693623"/>
              <a:ext cx="176312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cxnSpLocks/>
            </p:cNvCxnSpPr>
            <p:nvPr/>
          </p:nvCxnSpPr>
          <p:spPr>
            <a:xfrm>
              <a:off x="3327039" y="4027470"/>
              <a:ext cx="1763121" cy="3500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cxnSpLocks/>
            </p:cNvCxnSpPr>
            <p:nvPr/>
          </p:nvCxnSpPr>
          <p:spPr>
            <a:xfrm>
              <a:off x="3421294" y="5719484"/>
              <a:ext cx="166886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6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Framework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6"/>
            <a:ext cx="8198644" cy="266400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플랫폼을 위한 오픈 소스 애플리케이션 프레임워크로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간단하게 스프링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(Spring)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이라고도 부름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동적인 웹 사이트를 개발하기 위한 여러 가지 서비스를 제공하고 있으며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대한민국 공공기간의 웹 서비스 개발 시 사용을 권장하고 있는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전자정부 프레임워크의 기반 기술로 쓰임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Spring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공식 사이트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https://spring.io/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프로젝트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992708"/>
            <a:ext cx="20874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폴더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7385" y="1624757"/>
            <a:ext cx="8509229" cy="4511263"/>
            <a:chOff x="1597682" y="1782968"/>
            <a:chExt cx="8509229" cy="4511263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rcRect t="1371"/>
            <a:stretch/>
          </p:blipFill>
          <p:spPr>
            <a:xfrm>
              <a:off x="1597682" y="1782968"/>
              <a:ext cx="3194554" cy="4480783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1768539" y="2007087"/>
              <a:ext cx="2823781" cy="165605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68539" y="3663143"/>
              <a:ext cx="2823781" cy="70424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22240" y="2097882"/>
              <a:ext cx="3737242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java</a:t>
              </a:r>
            </a:p>
            <a:p>
              <a:r>
                <a:rPr lang="en-US" altLang="ko-KR" sz="300" dirty="0"/>
                <a:t>.</a:t>
              </a:r>
            </a:p>
            <a:p>
              <a:r>
                <a:rPr lang="ko-KR" altLang="en-US" dirty="0"/>
                <a:t>우리가 작성하는 </a:t>
              </a:r>
              <a:r>
                <a:rPr lang="en-US" altLang="ko-KR" dirty="0"/>
                <a:t>.java </a:t>
              </a:r>
              <a:r>
                <a:rPr lang="ko-KR" altLang="en-US" dirty="0"/>
                <a:t>파일의 위치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2240" y="3616438"/>
              <a:ext cx="488467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resources</a:t>
              </a:r>
            </a:p>
            <a:p>
              <a:endParaRPr lang="en-US" altLang="ko-KR" sz="300" dirty="0"/>
            </a:p>
            <a:p>
              <a:r>
                <a:rPr lang="ko-KR" altLang="en-US" dirty="0"/>
                <a:t>프로젝트 설정에 필요한 </a:t>
              </a:r>
              <a:r>
                <a:rPr lang="en-US" altLang="ko-KR" dirty="0"/>
                <a:t>xml </a:t>
              </a:r>
              <a:r>
                <a:rPr lang="ko-KR" altLang="en-US" dirty="0"/>
                <a:t>등의 설정파일들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2240" y="4426558"/>
              <a:ext cx="4517583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webapp</a:t>
              </a:r>
              <a:endParaRPr lang="en-US" altLang="ko-KR" b="1" dirty="0"/>
            </a:p>
            <a:p>
              <a:endParaRPr lang="en-US" altLang="ko-KR" sz="300" dirty="0"/>
            </a:p>
            <a:p>
              <a:r>
                <a:rPr lang="ko-KR" altLang="en-US" dirty="0"/>
                <a:t>사용자 화면에 표시할 </a:t>
              </a:r>
              <a:r>
                <a:rPr lang="en-US" altLang="ko-KR" dirty="0"/>
                <a:t>view </a:t>
              </a:r>
              <a:r>
                <a:rPr lang="ko-KR" altLang="en-US" dirty="0"/>
                <a:t>관련 파일들과</a:t>
              </a:r>
              <a:endParaRPr lang="en-US" altLang="ko-KR" dirty="0"/>
            </a:p>
            <a:p>
              <a:r>
                <a:rPr lang="ko-KR" altLang="en-US" dirty="0"/>
                <a:t>웹 컨테이너 설정에 필요한 </a:t>
              </a:r>
              <a:r>
                <a:rPr lang="en-US" altLang="ko-KR" dirty="0"/>
                <a:t>xml </a:t>
              </a:r>
              <a:r>
                <a:rPr lang="ko-KR" altLang="en-US" dirty="0"/>
                <a:t>파일들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165600" y="2255520"/>
              <a:ext cx="10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4165600" y="3778660"/>
              <a:ext cx="108712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4165600" y="4561614"/>
              <a:ext cx="107423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768538" y="4369725"/>
              <a:ext cx="2823781" cy="19245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6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프로젝트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992708"/>
            <a:ext cx="25183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webapp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폴더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204" y="1656081"/>
            <a:ext cx="9038677" cy="4169010"/>
            <a:chOff x="1597682" y="2062480"/>
            <a:chExt cx="9038677" cy="4169010"/>
          </a:xfrm>
        </p:grpSpPr>
        <p:sp>
          <p:nvSpPr>
            <p:cNvPr id="15" name="TextBox 14"/>
            <p:cNvSpPr txBox="1"/>
            <p:nvPr/>
          </p:nvSpPr>
          <p:spPr>
            <a:xfrm>
              <a:off x="5222240" y="2206901"/>
              <a:ext cx="340830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resources  </a:t>
              </a:r>
            </a:p>
            <a:p>
              <a:endParaRPr lang="en-US" altLang="ko-KR" sz="300" b="1" dirty="0"/>
            </a:p>
            <a:p>
              <a:r>
                <a:rPr lang="ko-KR" altLang="en-US" dirty="0"/>
                <a:t>웹 상에 사용될 </a:t>
              </a:r>
              <a:r>
                <a:rPr lang="en-US" altLang="ko-KR" dirty="0"/>
                <a:t>CSS, JS </a:t>
              </a:r>
              <a:r>
                <a:rPr lang="ko-KR" altLang="en-US" dirty="0"/>
                <a:t>파일 등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2240" y="3037265"/>
              <a:ext cx="541411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classes     </a:t>
              </a:r>
            </a:p>
            <a:p>
              <a:endParaRPr lang="en-US" altLang="ko-KR" sz="300" b="1" dirty="0"/>
            </a:p>
            <a:p>
              <a:r>
                <a:rPr lang="en-US" altLang="ko-KR" spc="-100" dirty="0"/>
                <a:t>src</a:t>
              </a:r>
              <a:r>
                <a:rPr lang="ko-KR" altLang="en-US" spc="-100" dirty="0"/>
                <a:t>에 작성한 </a:t>
              </a:r>
              <a:r>
                <a:rPr lang="en-US" altLang="ko-KR" spc="-100" dirty="0"/>
                <a:t>.java </a:t>
              </a:r>
              <a:r>
                <a:rPr lang="ko-KR" altLang="en-US" spc="-100" dirty="0"/>
                <a:t>파일을 컴파일 하여 만들어진 </a:t>
              </a:r>
              <a:r>
                <a:rPr lang="en-US" altLang="ko-KR" spc="-100" dirty="0"/>
                <a:t>.class </a:t>
              </a:r>
              <a:r>
                <a:rPr lang="ko-KR" altLang="en-US" spc="-100" dirty="0"/>
                <a:t>파일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2240" y="3878265"/>
              <a:ext cx="282962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spring      </a:t>
              </a:r>
            </a:p>
            <a:p>
              <a:endParaRPr lang="en-US" altLang="ko-KR" sz="300" b="1" dirty="0"/>
            </a:p>
            <a:p>
              <a:r>
                <a:rPr lang="en-US" altLang="ko-KR" dirty="0"/>
                <a:t>spring</a:t>
              </a:r>
              <a:r>
                <a:rPr lang="ko-KR" altLang="en-US" dirty="0"/>
                <a:t>의 설정 </a:t>
              </a:r>
              <a:r>
                <a:rPr lang="en-US" altLang="ko-KR" dirty="0"/>
                <a:t>xml </a:t>
              </a:r>
              <a:r>
                <a:rPr lang="ko-KR" altLang="en-US" dirty="0"/>
                <a:t>문서들</a:t>
              </a:r>
              <a:endParaRPr lang="ko-KR" altLang="en-US" sz="2400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t="58066"/>
            <a:stretch/>
          </p:blipFill>
          <p:spPr>
            <a:xfrm>
              <a:off x="1597682" y="2062480"/>
              <a:ext cx="3194554" cy="1905111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2143761" y="2307245"/>
              <a:ext cx="1158238" cy="2474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9" idx="3"/>
            </p:cNvCxnSpPr>
            <p:nvPr/>
          </p:nvCxnSpPr>
          <p:spPr>
            <a:xfrm flipV="1">
              <a:off x="3301999" y="2418639"/>
              <a:ext cx="1838961" cy="123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23" idx="3"/>
            </p:cNvCxnSpPr>
            <p:nvPr/>
          </p:nvCxnSpPr>
          <p:spPr>
            <a:xfrm>
              <a:off x="3301999" y="2900157"/>
              <a:ext cx="1838961" cy="34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cxnSpLocks/>
              <a:stCxn id="24" idx="3"/>
            </p:cNvCxnSpPr>
            <p:nvPr/>
          </p:nvCxnSpPr>
          <p:spPr>
            <a:xfrm>
              <a:off x="3301999" y="3355805"/>
              <a:ext cx="1838961" cy="6743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343161" y="2776421"/>
              <a:ext cx="958838" cy="2474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43161" y="3232069"/>
              <a:ext cx="958838" cy="2474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2240" y="4708629"/>
              <a:ext cx="476124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views      </a:t>
              </a:r>
            </a:p>
            <a:p>
              <a:endParaRPr lang="en-US" altLang="ko-KR" sz="300" b="1" dirty="0"/>
            </a:p>
            <a:p>
              <a:r>
                <a:rPr lang="en-US" altLang="ko-KR" dirty="0"/>
                <a:t>HTML, JSP </a:t>
              </a:r>
              <a:r>
                <a:rPr lang="ko-KR" altLang="en-US" dirty="0"/>
                <a:t>등 사용자 화면에 보여질 웹 문서</a:t>
              </a:r>
              <a:endParaRPr lang="ko-KR" altLang="en-US" sz="2400" dirty="0"/>
            </a:p>
          </p:txBody>
        </p:sp>
        <p:cxnSp>
          <p:nvCxnSpPr>
            <p:cNvPr id="36" name="직선 화살표 연결선 35"/>
            <p:cNvCxnSpPr>
              <a:cxnSpLocks/>
              <a:stCxn id="37" idx="3"/>
            </p:cNvCxnSpPr>
            <p:nvPr/>
          </p:nvCxnSpPr>
          <p:spPr>
            <a:xfrm>
              <a:off x="3301999" y="3609259"/>
              <a:ext cx="1838961" cy="12709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2343161" y="3485523"/>
              <a:ext cx="958838" cy="2474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2240" y="5538993"/>
              <a:ext cx="405591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web.xml      </a:t>
              </a:r>
            </a:p>
            <a:p>
              <a:endParaRPr lang="en-US" altLang="ko-KR" sz="300" b="1" dirty="0"/>
            </a:p>
            <a:p>
              <a:r>
                <a:rPr lang="ko-KR" altLang="en-US" dirty="0"/>
                <a:t>웹 서버에서 사용할 기본 설정을 기록</a:t>
              </a:r>
              <a:endParaRPr lang="ko-KR" altLang="en-US" sz="2400" dirty="0"/>
            </a:p>
          </p:txBody>
        </p:sp>
        <p:cxnSp>
          <p:nvCxnSpPr>
            <p:cNvPr id="39" name="직선 화살표 연결선 38"/>
            <p:cNvCxnSpPr>
              <a:cxnSpLocks/>
            </p:cNvCxnSpPr>
            <p:nvPr/>
          </p:nvCxnSpPr>
          <p:spPr>
            <a:xfrm>
              <a:off x="3301999" y="3864922"/>
              <a:ext cx="1838961" cy="19167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2343160" y="3731026"/>
              <a:ext cx="958839" cy="2474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0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Framework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47096"/>
              </p:ext>
            </p:extLst>
          </p:nvPr>
        </p:nvGraphicFramePr>
        <p:xfrm>
          <a:off x="855126" y="1540632"/>
          <a:ext cx="7480800" cy="3751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7674"/>
                <a:gridCol w="4983126"/>
              </a:tblGrid>
              <a:tr h="92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DI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(Dependency</a:t>
                      </a:r>
                      <a:r>
                        <a:rPr lang="en-US" altLang="ko-KR" sz="1200" b="1" baseline="0" dirty="0" smtClean="0">
                          <a:latin typeface="+mj-ea"/>
                          <a:ea typeface="+mj-ea"/>
                        </a:rPr>
                        <a:t> Injection)</a:t>
                      </a:r>
                    </a:p>
                    <a:p>
                      <a:pPr algn="ctr" latinLnBrk="1"/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의존성 주입</a:t>
                      </a:r>
                      <a:endParaRPr lang="en-US" altLang="ko-KR" b="1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설정 파일이나 </a:t>
                      </a:r>
                      <a:r>
                        <a:rPr lang="ko-KR" altLang="en-US" sz="1400" b="0" dirty="0" err="1" smtClean="0">
                          <a:latin typeface="+mj-ea"/>
                          <a:ea typeface="+mj-ea"/>
                        </a:rPr>
                        <a:t>어노테이션을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 통해 객체 간의 의존 관계를 </a:t>
                      </a:r>
                      <a:endParaRPr lang="en-US" altLang="ko-KR" sz="1400" b="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설정하여 개발자가 직접 의존하는 객체를 생성할 필요 없음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92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Spring</a:t>
                      </a: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="1" baseline="0" dirty="0" err="1" smtClean="0">
                          <a:latin typeface="+mj-ea"/>
                          <a:ea typeface="+mj-ea"/>
                        </a:rPr>
                        <a:t>AOP</a:t>
                      </a:r>
                      <a:endParaRPr lang="en-US" altLang="ko-KR" b="1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(Aspect Oriented Programming)</a:t>
                      </a:r>
                      <a:endParaRPr lang="en-US" altLang="ko-KR" b="1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관점 지향 프로그래밍</a:t>
                      </a:r>
                      <a:endParaRPr lang="en-US" altLang="ko-KR" b="1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트랜잭션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로깅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보안 등 여러 모듈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여러 계층에서 공통으로 필요로 하는 기능의 경우 해당 기능들을 분리하여 관리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1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j-ea"/>
                          <a:ea typeface="+mj-ea"/>
                        </a:rPr>
                        <a:t>POJO</a:t>
                      </a:r>
                      <a:endParaRPr lang="en-US" altLang="ko-KR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b="1" smtClean="0">
                          <a:latin typeface="+mj-ea"/>
                          <a:ea typeface="+mj-ea"/>
                        </a:rPr>
                        <a:t>Plain </a:t>
                      </a: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Old Java Object)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일반적인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J2EE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프레임워크에 비해 특정 라이브러리를 사용할 필요가 없어 개발이 쉬우며 기존 라이브러리의 지원 용이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296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j-ea"/>
                          <a:ea typeface="+mj-ea"/>
                        </a:rPr>
                        <a:t>IoC</a:t>
                      </a:r>
                      <a:endParaRPr lang="en-US" altLang="ko-KR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(Inversion</a:t>
                      </a:r>
                      <a:r>
                        <a:rPr lang="en-US" altLang="ko-KR" sz="1200" b="1" baseline="0" dirty="0" smtClean="0">
                          <a:latin typeface="+mj-ea"/>
                          <a:ea typeface="+mj-ea"/>
                        </a:rPr>
                        <a:t> of Control)</a:t>
                      </a:r>
                      <a:endParaRPr lang="en-US" altLang="ko-KR" b="1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b="1" baseline="0" dirty="0" smtClean="0">
                          <a:latin typeface="+mj-ea"/>
                          <a:ea typeface="+mj-ea"/>
                        </a:rPr>
                        <a:t>제어 반전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컨트롤의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제어권이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개발자가 아니라 프레임워크에 있다는 뜻으로 객체의 생성부터 모든 생명주기의 관리까지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프레임워크가 주도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객체를 생성하고 직접 호출하는 프로그램이 아니라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만들어둔 자원을 호출하여 사용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Framework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6596"/>
              </p:ext>
            </p:extLst>
          </p:nvPr>
        </p:nvGraphicFramePr>
        <p:xfrm>
          <a:off x="855126" y="1540632"/>
          <a:ext cx="7480800" cy="3213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7674"/>
                <a:gridCol w="4983126"/>
              </a:tblGrid>
              <a:tr h="92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Spring </a:t>
                      </a:r>
                      <a:r>
                        <a:rPr lang="en-US" altLang="ko-KR" b="1" baseline="0" dirty="0" err="1" smtClean="0">
                          <a:latin typeface="+mj-ea"/>
                          <a:ea typeface="+mj-ea"/>
                        </a:rPr>
                        <a:t>JDBC</a:t>
                      </a:r>
                      <a:endParaRPr lang="en-US" altLang="ko-KR" b="1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MyBatis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나 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Hibernate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등의 데이터베이스를 처리하는</a:t>
                      </a:r>
                      <a:endParaRPr lang="en-US" altLang="ko-KR" sz="1400" b="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영속성 프레임워크와 연결할 수 있는 인터페이스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92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Spring </a:t>
                      </a:r>
                      <a:r>
                        <a:rPr lang="en-US" altLang="ko-KR" b="1" baseline="0" dirty="0" err="1" smtClean="0">
                          <a:latin typeface="+mj-ea"/>
                          <a:ea typeface="+mj-ea"/>
                        </a:rPr>
                        <a:t>MVC</a:t>
                      </a:r>
                      <a:endParaRPr lang="en-US" altLang="ko-KR" b="1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MVC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디자인 패턴을 통해 웹 애플리케이션의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Model,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View,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Controller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사이의 의존 관계를 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DI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컨테이너에서 개발자가 </a:t>
                      </a:r>
                      <a:endParaRPr lang="en-US" altLang="ko-KR" sz="1400" baseline="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아닌 서버가 객체들을 관리하는 웹 애플리케이션 구축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61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j-ea"/>
                          <a:ea typeface="+mj-ea"/>
                        </a:rPr>
                        <a:t>PSA</a:t>
                      </a:r>
                      <a:endParaRPr lang="en-US" altLang="ko-KR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(Portable Service</a:t>
                      </a:r>
                      <a:r>
                        <a:rPr lang="en-US" altLang="ko-KR" sz="1200" b="1" baseline="0" dirty="0" smtClean="0">
                          <a:latin typeface="+mj-ea"/>
                          <a:ea typeface="+mj-ea"/>
                        </a:rPr>
                        <a:t> Abstraction)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스프링을 다른 여러 모듈을 사용함에 있어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별도의 추상화 </a:t>
                      </a:r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레이어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 제공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예를 들어 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JPA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사용할 때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Spring 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JPA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사용하여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추상화하므로 실제 구현에 있어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Hibernate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사용하든 </a:t>
                      </a:r>
                      <a:r>
                        <a:rPr lang="en-US" altLang="ko-KR" sz="1400" dirty="0" err="1" smtClean="0">
                          <a:latin typeface="+mj-ea"/>
                          <a:ea typeface="+mj-ea"/>
                        </a:rPr>
                        <a:t>EclipseLink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를 사용하든 개발자는 모듈의 의존 없이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프로그램에 집중할 수 있음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7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구성 모듈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_x383439448" descr="EMB0000231456b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06" y="1070769"/>
            <a:ext cx="6840187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구성 모듈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992708"/>
            <a:ext cx="27703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 계층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3684" y="1540633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lvl="0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JDBC</a:t>
            </a:r>
            <a:r>
              <a:rPr lang="ko-KR" altLang="en-US" dirty="0" smtClean="0">
                <a:solidFill>
                  <a:prstClr val="black"/>
                </a:solidFill>
              </a:rPr>
              <a:t>나 데이터베이스에 연결하는 모듈로 </a:t>
            </a:r>
            <a:r>
              <a:rPr lang="en-US" altLang="ko-KR" dirty="0" smtClean="0">
                <a:solidFill>
                  <a:prstClr val="black"/>
                </a:solidFill>
              </a:rPr>
              <a:t>Data </a:t>
            </a:r>
            <a:r>
              <a:rPr lang="ko-KR" altLang="en-US" dirty="0" smtClean="0">
                <a:solidFill>
                  <a:prstClr val="black"/>
                </a:solidFill>
              </a:rPr>
              <a:t>트랜잭션에 해당하는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기능을 담당하여 영속성 프레임워크의 연결 담당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775" y="2830744"/>
            <a:ext cx="47479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MVC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계층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MVC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/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Remoting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3684" y="3378669"/>
            <a:ext cx="7482242" cy="180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Spring Framework</a:t>
            </a:r>
            <a:r>
              <a:rPr lang="ko-KR" altLang="en-US" dirty="0" smtClean="0">
                <a:solidFill>
                  <a:prstClr val="black"/>
                </a:solidFill>
              </a:rPr>
              <a:t>에서 </a:t>
            </a:r>
            <a:r>
              <a:rPr lang="en-US" altLang="ko-KR" dirty="0" smtClean="0">
                <a:solidFill>
                  <a:prstClr val="black"/>
                </a:solidFill>
              </a:rPr>
              <a:t>Servlet, Struts </a:t>
            </a:r>
            <a:r>
              <a:rPr lang="ko-KR" altLang="en-US" dirty="0" smtClean="0">
                <a:solidFill>
                  <a:prstClr val="black"/>
                </a:solidFill>
              </a:rPr>
              <a:t>등 웹 구현 기술과의 연결점을 </a:t>
            </a:r>
            <a:r>
              <a:rPr lang="en-US" altLang="ko-KR" dirty="0" smtClean="0">
                <a:solidFill>
                  <a:prstClr val="black"/>
                </a:solidFill>
              </a:rPr>
              <a:t>Spring </a:t>
            </a:r>
            <a:r>
              <a:rPr lang="en-US" altLang="ko-KR" dirty="0" err="1" smtClean="0">
                <a:solidFill>
                  <a:prstClr val="black"/>
                </a:solidFill>
              </a:rPr>
              <a:t>MVC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구성으로 지원하기 위해 제공되는 모듈 계층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또한 스프링의 </a:t>
            </a:r>
            <a:r>
              <a:rPr lang="ko-KR" altLang="en-US" dirty="0" err="1" smtClean="0">
                <a:solidFill>
                  <a:prstClr val="black"/>
                </a:solidFill>
              </a:rPr>
              <a:t>리모팅</a:t>
            </a:r>
            <a:r>
              <a:rPr lang="ko-KR" altLang="en-US" dirty="0" smtClean="0">
                <a:solidFill>
                  <a:prstClr val="black"/>
                </a:solidFill>
              </a:rPr>
              <a:t> 기술로 </a:t>
            </a:r>
            <a:r>
              <a:rPr lang="en-US" altLang="ko-KR" dirty="0" err="1" smtClean="0">
                <a:solidFill>
                  <a:prstClr val="black"/>
                </a:solidFill>
              </a:rPr>
              <a:t>RMI</a:t>
            </a:r>
            <a:r>
              <a:rPr lang="en-US" altLang="ko-KR" dirty="0" smtClean="0">
                <a:solidFill>
                  <a:prstClr val="black"/>
                </a:solidFill>
              </a:rPr>
              <a:t>, Hessian, Burlap, </a:t>
            </a:r>
            <a:r>
              <a:rPr lang="en-US" altLang="ko-KR" dirty="0" err="1" smtClean="0">
                <a:solidFill>
                  <a:prstClr val="black"/>
                </a:solidFill>
              </a:rPr>
              <a:t>JAX-WS</a:t>
            </a:r>
            <a:r>
              <a:rPr lang="en-US" altLang="ko-KR" dirty="0" smtClean="0">
                <a:solidFill>
                  <a:prstClr val="black"/>
                </a:solidFill>
              </a:rPr>
              <a:t>, Http </a:t>
            </a:r>
            <a:r>
              <a:rPr lang="ko-KR" altLang="en-US" dirty="0" err="1" smtClean="0">
                <a:solidFill>
                  <a:prstClr val="black"/>
                </a:solidFill>
              </a:rPr>
              <a:t>호출자</a:t>
            </a:r>
            <a:r>
              <a:rPr lang="ko-KR" altLang="en-US" dirty="0" smtClean="0">
                <a:solidFill>
                  <a:prstClr val="black"/>
                </a:solidFill>
              </a:rPr>
              <a:t> 그리고 </a:t>
            </a:r>
            <a:r>
              <a:rPr lang="en-US" altLang="ko-KR" dirty="0" smtClean="0">
                <a:solidFill>
                  <a:prstClr val="black"/>
                </a:solidFill>
              </a:rPr>
              <a:t>REST API </a:t>
            </a:r>
            <a:r>
              <a:rPr lang="ko-KR" altLang="en-US" dirty="0" smtClean="0">
                <a:solidFill>
                  <a:prstClr val="black"/>
                </a:solidFill>
              </a:rPr>
              <a:t>모듈 제공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구성 모듈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992708"/>
            <a:ext cx="20039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AOP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계층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3684" y="1540633"/>
            <a:ext cx="7482242" cy="14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Spring</a:t>
            </a:r>
            <a:r>
              <a:rPr lang="ko-KR" altLang="en-US" dirty="0" smtClean="0">
                <a:solidFill>
                  <a:prstClr val="black"/>
                </a:solidFill>
              </a:rPr>
              <a:t>에서 각 흐름 간 공통된 코드를 한 쪽으로 빼내어 필요한 시점에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해당 코드를 첨부하게 하기 위해 지원하는 계층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별도의 </a:t>
            </a:r>
            <a:r>
              <a:rPr lang="en-US" altLang="ko-KR" dirty="0" smtClean="0">
                <a:solidFill>
                  <a:prstClr val="black"/>
                </a:solidFill>
              </a:rPr>
              <a:t>proxy</a:t>
            </a:r>
            <a:r>
              <a:rPr lang="ko-KR" altLang="en-US" dirty="0" smtClean="0">
                <a:solidFill>
                  <a:prstClr val="black"/>
                </a:solidFill>
              </a:rPr>
              <a:t>를 두어 동작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이를 통해 객체 간의 </a:t>
            </a:r>
            <a:r>
              <a:rPr lang="ko-KR" altLang="en-US" dirty="0" err="1" smtClean="0">
                <a:solidFill>
                  <a:prstClr val="black"/>
                </a:solidFill>
              </a:rPr>
              <a:t>결합도를</a:t>
            </a:r>
            <a:r>
              <a:rPr lang="ko-KR" altLang="en-US" dirty="0" smtClean="0">
                <a:solidFill>
                  <a:prstClr val="black"/>
                </a:solidFill>
              </a:rPr>
              <a:t> 낮출 수 있음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775" y="3089359"/>
            <a:ext cx="28521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Core Container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3684" y="3637284"/>
            <a:ext cx="7482242" cy="180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Spring</a:t>
            </a:r>
            <a:r>
              <a:rPr lang="ko-KR" altLang="en-US" dirty="0" smtClean="0">
                <a:solidFill>
                  <a:prstClr val="black"/>
                </a:solidFill>
              </a:rPr>
              <a:t>의 핵심 부분이라고 할 수 있으며 모든 스프링 관련 모듈은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 </a:t>
            </a:r>
            <a:r>
              <a:rPr lang="en-US" altLang="ko-KR" dirty="0" smtClean="0">
                <a:solidFill>
                  <a:prstClr val="black"/>
                </a:solidFill>
              </a:rPr>
              <a:t>Core Container </a:t>
            </a:r>
            <a:r>
              <a:rPr lang="ko-KR" altLang="en-US" dirty="0" smtClean="0">
                <a:solidFill>
                  <a:prstClr val="black"/>
                </a:solidFill>
              </a:rPr>
              <a:t>기반으로 구축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Spring</a:t>
            </a:r>
            <a:r>
              <a:rPr lang="ko-KR" altLang="en-US" dirty="0" smtClean="0">
                <a:solidFill>
                  <a:prstClr val="black"/>
                </a:solidFill>
              </a:rPr>
              <a:t>의 근간이 되는 </a:t>
            </a:r>
            <a:r>
              <a:rPr lang="en-US" altLang="ko-KR" dirty="0" err="1" smtClean="0">
                <a:solidFill>
                  <a:prstClr val="black"/>
                </a:solidFill>
              </a:rPr>
              <a:t>IoC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또는 </a:t>
            </a:r>
            <a:r>
              <a:rPr lang="en-US" altLang="ko-KR" dirty="0" smtClean="0">
                <a:solidFill>
                  <a:prstClr val="black"/>
                </a:solidFill>
              </a:rPr>
              <a:t>DI) </a:t>
            </a:r>
            <a:r>
              <a:rPr lang="ko-KR" altLang="en-US" dirty="0" smtClean="0">
                <a:solidFill>
                  <a:prstClr val="black"/>
                </a:solidFill>
              </a:rPr>
              <a:t>기능을 지원하는 영역 담당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BeanFactory</a:t>
            </a:r>
            <a:r>
              <a:rPr lang="ko-KR" altLang="en-US" dirty="0" smtClean="0">
                <a:solidFill>
                  <a:prstClr val="black"/>
                </a:solidFill>
              </a:rPr>
              <a:t>를 기반으로 </a:t>
            </a:r>
            <a:r>
              <a:rPr lang="en-US" altLang="ko-KR" dirty="0" smtClean="0">
                <a:solidFill>
                  <a:prstClr val="black"/>
                </a:solidFill>
              </a:rPr>
              <a:t>Bean</a:t>
            </a:r>
            <a:r>
              <a:rPr lang="ko-KR" altLang="en-US" dirty="0" smtClean="0">
                <a:solidFill>
                  <a:prstClr val="black"/>
                </a:solidFill>
              </a:rPr>
              <a:t>클래스들을 제어할 수 있는 기능 지원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모듈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21053"/>
              </p:ext>
            </p:extLst>
          </p:nvPr>
        </p:nvGraphicFramePr>
        <p:xfrm>
          <a:off x="855126" y="1540632"/>
          <a:ext cx="74808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619"/>
                <a:gridCol w="545418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smtClean="0">
                          <a:latin typeface="+mj-ea"/>
                          <a:ea typeface="+mj-ea"/>
                        </a:rPr>
                        <a:t>모듈 명</a:t>
                      </a:r>
                      <a:endParaRPr lang="en-US" altLang="ko-KR" sz="1400" b="1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spring-beans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스프링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컨테이너를 이용해서 객체를 생성하는 기본 기능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spring-context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객체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생성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라이프 사이클 처리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스키마 확장 등의 기능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aop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AOP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기능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spring-web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REST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클라이언트 데이터 변환 처리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+mj-ea"/>
                          <a:ea typeface="+mj-ea"/>
                        </a:rPr>
                        <a:t>서블릿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 필터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파일 업로드 지원 등 웹 개발에 필요한 기반 기능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webmvc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스프링 기반의 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MVC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프레임워크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웹 애플리케이션을 개발하는데 필요한 컨트롤러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baseline="0" dirty="0" err="1" smtClean="0">
                          <a:latin typeface="+mj-ea"/>
                          <a:ea typeface="+mj-ea"/>
                        </a:rPr>
                        <a:t>뷰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 구현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websocket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스프링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MVC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에서 웹 소켓 연동을 처리할 수 있도록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구성 모듈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6775" y="99270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모듈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6175"/>
              </p:ext>
            </p:extLst>
          </p:nvPr>
        </p:nvGraphicFramePr>
        <p:xfrm>
          <a:off x="855126" y="1540632"/>
          <a:ext cx="74808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83"/>
                <a:gridCol w="536181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smtClean="0">
                          <a:latin typeface="+mj-ea"/>
                          <a:ea typeface="+mj-ea"/>
                        </a:rPr>
                        <a:t>모듈 명</a:t>
                      </a:r>
                      <a:endParaRPr lang="en-US" altLang="ko-KR" sz="1400" b="1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baseline="0" dirty="0" err="1" smtClean="0">
                          <a:latin typeface="+mj-ea"/>
                          <a:ea typeface="+mj-ea"/>
                        </a:rPr>
                        <a:t>oxm</a:t>
                      </a:r>
                      <a:endParaRPr lang="en-US" altLang="ko-KR" sz="1400" b="0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XML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과 자바 객체 간의 </a:t>
                      </a:r>
                      <a:r>
                        <a:rPr lang="ko-KR" altLang="en-US" sz="1400" b="0" dirty="0" err="1" smtClean="0">
                          <a:latin typeface="+mj-ea"/>
                          <a:ea typeface="+mj-ea"/>
                        </a:rPr>
                        <a:t>매핑을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 처리하기 위한 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tx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트랜잭션 처리를 위한 추상 </a:t>
                      </a:r>
                      <a:r>
                        <a:rPr lang="ko-KR" altLang="en-US" sz="1400" b="0" dirty="0" err="1" smtClean="0">
                          <a:latin typeface="+mj-ea"/>
                          <a:ea typeface="+mj-ea"/>
                        </a:rPr>
                        <a:t>레이어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jdbc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JDBC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프로그래밍을 보다 쉽게 할 수 있는 템플릿 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orm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Hibernate,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latin typeface="+mj-ea"/>
                          <a:ea typeface="+mj-ea"/>
                        </a:rPr>
                        <a:t>JPA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400" b="0" baseline="0" dirty="0" err="1" smtClean="0">
                          <a:latin typeface="+mj-ea"/>
                          <a:ea typeface="+mj-ea"/>
                        </a:rPr>
                        <a:t>MyBatis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j-ea"/>
                          <a:ea typeface="+mj-ea"/>
                        </a:rPr>
                        <a:t>등과의 연동 지원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</a:t>
                      </a:r>
                      <a:r>
                        <a:rPr lang="en-US" altLang="ko-KR" sz="1400" b="0" dirty="0" err="1" smtClean="0">
                          <a:latin typeface="+mj-ea"/>
                          <a:ea typeface="+mj-ea"/>
                        </a:rPr>
                        <a:t>jms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JMS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서버와 메시지를 쉽게 주고 받을 수 있도록 하기 위한 템플릿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spring-context-support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스케줄링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메일발송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캐시연동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+mj-ea"/>
                          <a:ea typeface="+mj-ea"/>
                        </a:rPr>
                        <a:t>벨로시티</a:t>
                      </a:r>
                      <a:r>
                        <a:rPr lang="ko-KR" altLang="en-US" sz="1400" b="0" dirty="0" smtClean="0">
                          <a:latin typeface="+mj-ea"/>
                          <a:ea typeface="+mj-ea"/>
                        </a:rPr>
                        <a:t> 등 부가기능제공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Spring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구성 모듈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39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4223</TotalTime>
  <Words>1021</Words>
  <Application>Microsoft Office PowerPoint</Application>
  <PresentationFormat>화면 슬라이드 쇼(4:3)</PresentationFormat>
  <Paragraphs>230</Paragraphs>
  <Slides>21</Slides>
  <Notes>20</Notes>
  <HiddenSlides>2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Lato Black</vt:lpstr>
      <vt:lpstr>맑은 고딕</vt:lpstr>
      <vt:lpstr>Arial</vt:lpstr>
      <vt:lpstr>Calibri</vt:lpstr>
      <vt:lpstr>Calibri Light</vt:lpstr>
      <vt:lpstr>Wingdings</vt:lpstr>
      <vt:lpstr>Office 테마</vt:lpstr>
      <vt:lpstr>Acrobat 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user2</cp:lastModifiedBy>
  <cp:revision>181</cp:revision>
  <dcterms:created xsi:type="dcterms:W3CDTF">2018-04-10T03:44:26Z</dcterms:created>
  <dcterms:modified xsi:type="dcterms:W3CDTF">2019-08-21T02:42:16Z</dcterms:modified>
</cp:coreProperties>
</file>