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84" r:id="rId2"/>
    <p:sldId id="524" r:id="rId3"/>
    <p:sldId id="506" r:id="rId4"/>
    <p:sldId id="525" r:id="rId5"/>
    <p:sldId id="500" r:id="rId6"/>
    <p:sldId id="526" r:id="rId7"/>
    <p:sldId id="527" r:id="rId8"/>
    <p:sldId id="523" r:id="rId9"/>
    <p:sldId id="474" r:id="rId10"/>
    <p:sldId id="528" r:id="rId11"/>
    <p:sldId id="529" r:id="rId12"/>
    <p:sldId id="530" r:id="rId13"/>
    <p:sldId id="53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82949" autoAdjust="0"/>
  </p:normalViewPr>
  <p:slideViewPr>
    <p:cSldViewPr snapToGrid="0">
      <p:cViewPr varScale="1">
        <p:scale>
          <a:sx n="66" d="100"/>
          <a:sy n="66" d="100"/>
        </p:scale>
        <p:origin x="67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6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9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9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2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객체간의 종속관계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결합도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부가설명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예시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sz="1200" dirty="0" smtClean="0">
                <a:solidFill>
                  <a:schemeClr val="tx1"/>
                </a:solidFill>
              </a:rPr>
              <a:t>A Class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B Class</a:t>
            </a:r>
            <a:r>
              <a:rPr lang="ko-KR" altLang="en-US" sz="1200" dirty="0" smtClean="0">
                <a:solidFill>
                  <a:schemeClr val="tx1"/>
                </a:solidFill>
              </a:rPr>
              <a:t>를 생성할 경우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만약 </a:t>
            </a:r>
            <a:r>
              <a:rPr lang="en-US" altLang="ko-KR" sz="1200" dirty="0" smtClean="0">
                <a:solidFill>
                  <a:schemeClr val="tx1"/>
                </a:solidFill>
              </a:rPr>
              <a:t>B Class</a:t>
            </a:r>
            <a:r>
              <a:rPr lang="ko-KR" altLang="en-US" sz="1200" dirty="0" smtClean="0">
                <a:solidFill>
                  <a:schemeClr val="tx1"/>
                </a:solidFill>
              </a:rPr>
              <a:t>의 생성자의 매개변수가 변경되거나 제공하는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200" dirty="0" smtClean="0">
                <a:solidFill>
                  <a:schemeClr val="tx1"/>
                </a:solidFill>
              </a:rPr>
              <a:t> 변경될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이를 사용하는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A Class</a:t>
            </a:r>
            <a:r>
              <a:rPr lang="ko-KR" altLang="en-US" sz="1200" dirty="0" smtClean="0">
                <a:solidFill>
                  <a:schemeClr val="tx1"/>
                </a:solidFill>
              </a:rPr>
              <a:t>의 일부 정보도 필히 수정해야 하는 상황이 발생하는데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이를 </a:t>
            </a:r>
            <a:r>
              <a:rPr lang="en-US" altLang="ko-KR" sz="1200" dirty="0" smtClean="0">
                <a:solidFill>
                  <a:schemeClr val="tx1"/>
                </a:solidFill>
              </a:rPr>
              <a:t>'</a:t>
            </a:r>
            <a:r>
              <a:rPr lang="ko-KR" altLang="en-US" sz="1200" dirty="0" smtClean="0">
                <a:solidFill>
                  <a:schemeClr val="tx1"/>
                </a:solidFill>
              </a:rPr>
              <a:t>두 객체간 종속관계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결합도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가 강하다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'</a:t>
            </a:r>
            <a:r>
              <a:rPr lang="ko-KR" altLang="en-US" sz="1200" dirty="0" smtClean="0">
                <a:solidFill>
                  <a:schemeClr val="tx1"/>
                </a:solidFill>
              </a:rPr>
              <a:t> 라고 표현한다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00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8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4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</a:t>
              </a:r>
            </a:p>
            <a:p>
              <a:pPr algn="ctr">
                <a:defRPr/>
              </a:pPr>
              <a:r>
                <a:rPr lang="en-US" altLang="ko-KR" sz="4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IoC</a:t>
              </a: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, DI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DI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52247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Setter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통한 의존성 주입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4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Setter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통해 의존 관계가 있는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주입하기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위해서는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&lt;property&gt;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태그 사용</a:t>
            </a:r>
            <a:endParaRPr lang="en-US" altLang="ko-KR" spc="-100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775" y="2844152"/>
            <a:ext cx="27430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3684" y="3392079"/>
            <a:ext cx="7482242" cy="291493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&lt;bean id=“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 class=“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 풀 네임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&lt;property name=“name” value=“OOO”/&gt;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&lt;property name=“name” ref=“OOO”/&gt;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&lt;/bean&gt;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name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속성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Class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에서 선언한 필드 변수 이름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value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속성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단순 값 또는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Bean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이 아닌 객체를 주입할 때 사용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ref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속성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Bean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이름을 이용해 주입할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Bean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을 찾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음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07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DI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59493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Setter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통한 의존성 주입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2242" cy="244521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&lt;bean id=“student” class=“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com.kh.spring.person.model.vo.Student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”&gt;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&lt;property name=“name” value=“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&lt;property name=“wallet” ref=“money”/&gt;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&lt;/bean&gt;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&lt;bean id=“money” class=“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com.kh.spring.wallet.model.vo.Wallet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”/&gt;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971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DI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43524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통한 의존성 주입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4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Constructor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를 통해 의존 관계가 있는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Bean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을 주입하기 위해서는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&lt;constructor-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arg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태그 사용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775" y="2844152"/>
            <a:ext cx="27430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3684" y="3392079"/>
            <a:ext cx="7482242" cy="261013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&lt;bean id=“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불러올 객체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 class=“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 풀 네임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&lt;constructor-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index=“0” value=“OOO”/&gt;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&lt;constructor-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name=“OOO” ref=“OOO”/&gt;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&lt;/bean&gt;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Constructor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주입 방식은 생성자의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파라미터를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이용하기 때문에 한 번에 여러 개의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객체 주입이 가능하며 필드 선언 순서에 따라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index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속성을 통해서도 접근 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959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DI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50770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통한 의존성 주입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3"/>
            <a:ext cx="7482242" cy="244521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&lt;bean id=“student” class=“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com.kh.spring.person.model.vo.Student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”&gt;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&lt;constructor-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index=“0” value=“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”/&gt;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&lt;constructor-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index=“1” ref=“money”/&gt;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&lt;/bean&gt;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&lt;bean id=“money” class=“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com.kh.spring.wallet.model.vo.Wallet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”/&gt;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991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</a:t>
              </a:r>
            </a:p>
            <a:p>
              <a:pPr algn="ctr">
                <a:defRPr/>
              </a:pPr>
              <a:r>
                <a:rPr lang="en-US" altLang="ko-KR" sz="4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IoC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5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IoC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6"/>
            <a:ext cx="8198644" cy="231302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IoC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(Inversion of Controller)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프로그램을 구동하는데 필요한 객체에 대한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변경 등의 관리를 프로그램을 개발하는 사람이 아닌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프로그램을 구동하는 컨테이너에서 직접 관리하는 것을 말함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스프링은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IoC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구조를 통해 구동 시 필요한 객체의 생성부터 생명주기까지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객체에 대한 관리를 직접 수행함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1990" y="3643476"/>
            <a:ext cx="8784794" cy="2551707"/>
            <a:chOff x="1135061" y="3817258"/>
            <a:chExt cx="9967201" cy="289515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5061" y="5387596"/>
              <a:ext cx="1831215" cy="9297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tx1"/>
                  </a:solidFill>
                  <a:latin typeface="+mn-ea"/>
                </a:rPr>
                <a:t>라이브러리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53284" y="5387596"/>
              <a:ext cx="1831215" cy="9297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소스 코드</a:t>
              </a:r>
              <a:endPara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249969" y="5387596"/>
              <a:ext cx="1831215" cy="9297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컨테이너</a:t>
              </a:r>
              <a:endPara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011" y="4529849"/>
              <a:ext cx="867402" cy="867402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531746" y="5387596"/>
              <a:ext cx="1831215" cy="9297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소스 코드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710" y="4529849"/>
              <a:ext cx="867402" cy="867402"/>
            </a:xfrm>
            <a:prstGeom prst="rect">
              <a:avLst/>
            </a:prstGeom>
          </p:spPr>
        </p:pic>
        <p:cxnSp>
          <p:nvCxnSpPr>
            <p:cNvPr id="10" name="직선 연결선 9"/>
            <p:cNvCxnSpPr>
              <a:cxnSpLocks/>
            </p:cNvCxnSpPr>
            <p:nvPr/>
          </p:nvCxnSpPr>
          <p:spPr>
            <a:xfrm>
              <a:off x="6129430" y="3817258"/>
              <a:ext cx="0" cy="2788079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71112" y="501340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개발자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43114" y="505890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개발자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49705" y="3879889"/>
              <a:ext cx="2426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Spring Framework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6365" y="3879889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기존 웹 애플리케이션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0309" y="63425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제어권</a:t>
              </a:r>
              <a:endPara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22556" y="63430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제어권</a:t>
              </a:r>
              <a:endPara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8362961" y="5617029"/>
              <a:ext cx="887008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3"/>
              <a:endCxn id="5" idx="1"/>
            </p:cNvCxnSpPr>
            <p:nvPr/>
          </p:nvCxnSpPr>
          <p:spPr>
            <a:xfrm>
              <a:off x="2966276" y="5852469"/>
              <a:ext cx="887008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8362961" y="6096000"/>
              <a:ext cx="887008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220015" y="5027584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라이브러리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9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IoC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컨테이너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6"/>
            <a:ext cx="8198644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스프링에서 관리하는 객체를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Bean(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빈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이라고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빈들을 관리한다는 의미로 컨테이너를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Bean Factory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라고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6088" y="2401023"/>
            <a:ext cx="8351823" cy="3057532"/>
            <a:chOff x="548099" y="2401022"/>
            <a:chExt cx="8351823" cy="3057532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3308761" y="2401022"/>
              <a:ext cx="1944688" cy="719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>
                <a:defRPr/>
              </a:pPr>
              <a:r>
                <a:rPr lang="en-US" altLang="ko-KR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BeanFactory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48099" y="3458297"/>
              <a:ext cx="2454275" cy="719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ListableBeanFactory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310349" y="3458297"/>
              <a:ext cx="1943100" cy="719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MessageSource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878924" y="3475759"/>
              <a:ext cx="2338387" cy="719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ResourceLoader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1822067" y="4737829"/>
              <a:ext cx="2316163" cy="720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>
                <a:defRPr/>
              </a:pPr>
              <a:r>
                <a:rPr lang="en-US" altLang="ko-KR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ApplicationContext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5318535" y="4731472"/>
              <a:ext cx="3581387" cy="720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GenericXmlApplicationContext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9" name="직선 화살표 연결선 28"/>
            <p:cNvCxnSpPr>
              <a:cxnSpLocks/>
              <a:stCxn id="24" idx="0"/>
              <a:endCxn id="23" idx="1"/>
            </p:cNvCxnSpPr>
            <p:nvPr/>
          </p:nvCxnSpPr>
          <p:spPr>
            <a:xfrm flipV="1">
              <a:off x="1775237" y="2760591"/>
              <a:ext cx="1533524" cy="6977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4281105" y="3120159"/>
              <a:ext cx="794" cy="33813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2980149" y="4177435"/>
              <a:ext cx="1301750" cy="56039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endCxn id="23" idx="3"/>
            </p:cNvCxnSpPr>
            <p:nvPr/>
          </p:nvCxnSpPr>
          <p:spPr>
            <a:xfrm flipH="1" flipV="1">
              <a:off x="5253449" y="2761384"/>
              <a:ext cx="1779587" cy="6889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  <a:endCxn id="27" idx="3"/>
            </p:cNvCxnSpPr>
            <p:nvPr/>
          </p:nvCxnSpPr>
          <p:spPr>
            <a:xfrm flipH="1">
              <a:off x="4138230" y="5091835"/>
              <a:ext cx="1092996" cy="635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cxnSpLocks/>
            </p:cNvCxnSpPr>
            <p:nvPr/>
          </p:nvCxnSpPr>
          <p:spPr>
            <a:xfrm flipV="1">
              <a:off x="4160455" y="4177436"/>
              <a:ext cx="1718469" cy="719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1775237" y="4177435"/>
              <a:ext cx="1204912" cy="56039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7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16775" y="992708"/>
            <a:ext cx="31886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IoC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컨테이너 역할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53684" y="1540634"/>
            <a:ext cx="7482242" cy="180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생명주기와 의존성 관리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VO(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DTO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/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POJO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객체의 생성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초기화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소멸 등의 처리 담장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개발자가 직접 객체를 생성할 수 있지만 해당 권한을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컨테이너에 맡김으로써 소스 코드 구현 시간 단축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IoC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컨테이너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7891" y="3715506"/>
            <a:ext cx="8488218" cy="1043423"/>
            <a:chOff x="1119621" y="4364119"/>
            <a:chExt cx="10208208" cy="1254854"/>
          </a:xfrm>
        </p:grpSpPr>
        <p:sp>
          <p:nvSpPr>
            <p:cNvPr id="8" name="사각형: 둥근 모서리 3">
              <a:extLst>
                <a:ext uri="{FF2B5EF4-FFF2-40B4-BE49-F238E27FC236}">
                  <a16:creationId xmlns="" xmlns:a16="http://schemas.microsoft.com/office/drawing/2014/main" id="{39409B8A-C8F0-4982-8559-0BAB77FF1F1E}"/>
                </a:ext>
              </a:extLst>
            </p:cNvPr>
            <p:cNvSpPr/>
            <p:nvPr/>
          </p:nvSpPr>
          <p:spPr>
            <a:xfrm>
              <a:off x="1558906" y="4789577"/>
              <a:ext cx="745865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객체</a:t>
              </a:r>
            </a:p>
          </p:txBody>
        </p:sp>
        <p:sp>
          <p:nvSpPr>
            <p:cNvPr id="9" name="사각형: 둥근 모서리 10">
              <a:extLst>
                <a:ext uri="{FF2B5EF4-FFF2-40B4-BE49-F238E27FC236}">
                  <a16:creationId xmlns="" xmlns:a16="http://schemas.microsoft.com/office/drawing/2014/main" id="{00141782-1A9D-47C4-863B-38CAD0D3618D}"/>
                </a:ext>
              </a:extLst>
            </p:cNvPr>
            <p:cNvSpPr/>
            <p:nvPr/>
          </p:nvSpPr>
          <p:spPr>
            <a:xfrm>
              <a:off x="2682462" y="4789577"/>
              <a:ext cx="745865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객체</a:t>
              </a:r>
            </a:p>
          </p:txBody>
        </p:sp>
        <p:sp>
          <p:nvSpPr>
            <p:cNvPr id="10" name="사각형: 둥근 모서리 11">
              <a:extLst>
                <a:ext uri="{FF2B5EF4-FFF2-40B4-BE49-F238E27FC236}">
                  <a16:creationId xmlns="" xmlns:a16="http://schemas.microsoft.com/office/drawing/2014/main" id="{0A3635F0-28BD-4ED7-A641-55019DB1F0D3}"/>
                </a:ext>
              </a:extLst>
            </p:cNvPr>
            <p:cNvSpPr/>
            <p:nvPr/>
          </p:nvSpPr>
          <p:spPr>
            <a:xfrm>
              <a:off x="5427784" y="4789577"/>
              <a:ext cx="745865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객체</a:t>
              </a:r>
            </a:p>
          </p:txBody>
        </p:sp>
        <p:sp>
          <p:nvSpPr>
            <p:cNvPr id="12" name="사각형: 둥근 모서리 14">
              <a:extLst>
                <a:ext uri="{FF2B5EF4-FFF2-40B4-BE49-F238E27FC236}">
                  <a16:creationId xmlns="" xmlns:a16="http://schemas.microsoft.com/office/drawing/2014/main" id="{3AA50C18-8EE7-4327-8E64-4226D5BC0D27}"/>
                </a:ext>
              </a:extLst>
            </p:cNvPr>
            <p:cNvSpPr/>
            <p:nvPr/>
          </p:nvSpPr>
          <p:spPr>
            <a:xfrm>
              <a:off x="6491059" y="4789577"/>
              <a:ext cx="745865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객체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D85B839-680D-47C0-A4DB-9700F98E514D}"/>
                </a:ext>
              </a:extLst>
            </p:cNvPr>
            <p:cNvSpPr txBox="1"/>
            <p:nvPr/>
          </p:nvSpPr>
          <p:spPr>
            <a:xfrm>
              <a:off x="3944391" y="4705116"/>
              <a:ext cx="894599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 .  .  . </a:t>
              </a: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07BF1BF-3A50-437C-9A1D-66A8724188BD}"/>
                </a:ext>
              </a:extLst>
            </p:cNvPr>
            <p:cNvSpPr/>
            <p:nvPr/>
          </p:nvSpPr>
          <p:spPr>
            <a:xfrm>
              <a:off x="1119621" y="4420265"/>
              <a:ext cx="7418717" cy="108858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5" name="그룹 7">
              <a:extLst>
                <a:ext uri="{FF2B5EF4-FFF2-40B4-BE49-F238E27FC236}">
                  <a16:creationId xmlns="" xmlns:a16="http://schemas.microsoft.com/office/drawing/2014/main" id="{3C02E9D4-4818-4E90-B2BA-D70CC9055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9675" y="4364119"/>
              <a:ext cx="2048154" cy="1254854"/>
              <a:chOff x="3614524" y="5282629"/>
              <a:chExt cx="2048060" cy="1256017"/>
            </a:xfrm>
          </p:grpSpPr>
          <p:grpSp>
            <p:nvGrpSpPr>
              <p:cNvPr id="16" name="그룹 3">
                <a:extLst>
                  <a:ext uri="{FF2B5EF4-FFF2-40B4-BE49-F238E27FC236}">
                    <a16:creationId xmlns="" xmlns:a16="http://schemas.microsoft.com/office/drawing/2014/main" id="{54681250-7CD4-49E3-96D4-F4BDD82F78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4524" y="5282629"/>
                <a:ext cx="2048060" cy="1256017"/>
                <a:chOff x="1090447" y="5468288"/>
                <a:chExt cx="2048060" cy="1256017"/>
              </a:xfrm>
            </p:grpSpPr>
            <p:sp>
              <p:nvSpPr>
                <p:cNvPr id="21" name="직사각형 22">
                  <a:extLst>
                    <a:ext uri="{FF2B5EF4-FFF2-40B4-BE49-F238E27FC236}">
                      <a16:creationId xmlns="" xmlns:a16="http://schemas.microsoft.com/office/drawing/2014/main" id="{2C0CB6A1-9BAC-498D-A823-5C232761F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8703" y="5468288"/>
                  <a:ext cx="666519" cy="379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latinLnBrk="0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생성</a:t>
                  </a:r>
                </a:p>
              </p:txBody>
            </p:sp>
            <p:sp>
              <p:nvSpPr>
                <p:cNvPr id="22" name="직사각형 22">
                  <a:extLst>
                    <a:ext uri="{FF2B5EF4-FFF2-40B4-BE49-F238E27FC236}">
                      <a16:creationId xmlns="" xmlns:a16="http://schemas.microsoft.com/office/drawing/2014/main" id="{B8108065-2F40-4C48-9D98-881810E59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155" y="5877272"/>
                  <a:ext cx="896352" cy="379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latinLnBrk="0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초기화</a:t>
                  </a:r>
                </a:p>
              </p:txBody>
            </p:sp>
            <p:sp>
              <p:nvSpPr>
                <p:cNvPr id="25" name="직사각형 22">
                  <a:extLst>
                    <a:ext uri="{FF2B5EF4-FFF2-40B4-BE49-F238E27FC236}">
                      <a16:creationId xmlns="" xmlns:a16="http://schemas.microsoft.com/office/drawing/2014/main" id="{35959BFB-A2B2-4BC4-959B-85EDBFE50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0447" y="5877272"/>
                  <a:ext cx="666519" cy="379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latinLnBrk="0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소멸</a:t>
                  </a:r>
                </a:p>
              </p:txBody>
            </p:sp>
            <p:sp>
              <p:nvSpPr>
                <p:cNvPr id="26" name="직사각형 22">
                  <a:extLst>
                    <a:ext uri="{FF2B5EF4-FFF2-40B4-BE49-F238E27FC236}">
                      <a16:creationId xmlns="" xmlns:a16="http://schemas.microsoft.com/office/drawing/2014/main" id="{E7FB15A5-5155-46B0-91B0-B8FC6E793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8702" y="6344710"/>
                  <a:ext cx="666519" cy="379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latinLnBrk="0">
                    <a:spcBef>
                      <a:spcPct val="0"/>
                    </a:spcBef>
                    <a:buFontTx/>
                    <a:buNone/>
                  </a:pPr>
                  <a:r>
                    <a:rPr lang="ko-KR" altLang="en-US" sz="1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사용</a:t>
                  </a:r>
                </a:p>
              </p:txBody>
            </p:sp>
          </p:grpSp>
          <p:sp>
            <p:nvSpPr>
              <p:cNvPr id="17" name="원호 16">
                <a:extLst>
                  <a:ext uri="{FF2B5EF4-FFF2-40B4-BE49-F238E27FC236}">
                    <a16:creationId xmlns="" xmlns:a16="http://schemas.microsoft.com/office/drawing/2014/main" id="{293E0A27-1894-4496-AA49-DF58027A29E8}"/>
                  </a:ext>
                </a:extLst>
              </p:cNvPr>
              <p:cNvSpPr/>
              <p:nvPr/>
            </p:nvSpPr>
            <p:spPr>
              <a:xfrm>
                <a:off x="4576505" y="5479662"/>
                <a:ext cx="585760" cy="511649"/>
              </a:xfrm>
              <a:prstGeom prst="arc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="" xmlns:a16="http://schemas.microsoft.com/office/drawing/2014/main" id="{BD6AC04F-B83A-4212-B8ED-F646D48C95C8}"/>
                  </a:ext>
                </a:extLst>
              </p:cNvPr>
              <p:cNvSpPr/>
              <p:nvPr/>
            </p:nvSpPr>
            <p:spPr>
              <a:xfrm rot="5400000">
                <a:off x="4637336" y="5787376"/>
                <a:ext cx="586331" cy="511152"/>
              </a:xfrm>
              <a:prstGeom prst="arc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="" xmlns:a16="http://schemas.microsoft.com/office/drawing/2014/main" id="{5E2D358B-1307-4693-A6FF-E6CC408644A3}"/>
                  </a:ext>
                </a:extLst>
              </p:cNvPr>
              <p:cNvSpPr/>
              <p:nvPr/>
            </p:nvSpPr>
            <p:spPr>
              <a:xfrm rot="11320339">
                <a:off x="3968520" y="5895972"/>
                <a:ext cx="585761" cy="511649"/>
              </a:xfrm>
              <a:prstGeom prst="arc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20" name="원호 19">
                <a:extLst>
                  <a:ext uri="{FF2B5EF4-FFF2-40B4-BE49-F238E27FC236}">
                    <a16:creationId xmlns="" xmlns:a16="http://schemas.microsoft.com/office/drawing/2014/main" id="{BBD3F3E9-0568-41F5-9712-751D84577767}"/>
                  </a:ext>
                </a:extLst>
              </p:cNvPr>
              <p:cNvSpPr/>
              <p:nvPr/>
            </p:nvSpPr>
            <p:spPr>
              <a:xfrm rot="16553060">
                <a:off x="3896007" y="5526785"/>
                <a:ext cx="586331" cy="511152"/>
              </a:xfrm>
              <a:prstGeom prst="arc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47E58A7C-DAFF-4463-A2BC-40379ADDAAD0}"/>
                </a:ext>
              </a:extLst>
            </p:cNvPr>
            <p:cNvSpPr txBox="1"/>
            <p:nvPr/>
          </p:nvSpPr>
          <p:spPr>
            <a:xfrm>
              <a:off x="8053660" y="4801923"/>
              <a:ext cx="779676" cy="3792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Beans</a:t>
              </a:r>
              <a:endPara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16775" y="992708"/>
            <a:ext cx="43252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IoC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컨테이너와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IoC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컨테이너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56750"/>
              </p:ext>
            </p:extLst>
          </p:nvPr>
        </p:nvGraphicFramePr>
        <p:xfrm>
          <a:off x="835247" y="1540634"/>
          <a:ext cx="74808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844"/>
                <a:gridCol w="4990956"/>
              </a:tblGrid>
              <a:tr h="94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Bean</a:t>
                      </a:r>
                    </a:p>
                    <a:p>
                      <a:pPr algn="ctr" latinLnBrk="1"/>
                      <a:r>
                        <a:rPr lang="ko-KR" altLang="en-US" sz="1200" b="1" dirty="0" smtClean="0"/>
                        <a:t>빈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스프링이 </a:t>
                      </a:r>
                      <a:r>
                        <a:rPr lang="en-US" altLang="ko-KR" sz="1400" dirty="0" err="1" smtClean="0"/>
                        <a:t>IoC</a:t>
                      </a:r>
                      <a:r>
                        <a:rPr lang="ko-KR" altLang="en-US" sz="1400" dirty="0" smtClean="0"/>
                        <a:t>방식으로 관리하는 </a:t>
                      </a:r>
                      <a:r>
                        <a:rPr lang="en-US" altLang="ko-KR" sz="1400" dirty="0" smtClean="0"/>
                        <a:t>Class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스프링이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직접 생성과 제어를 담당하는 객체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Bean Factory</a:t>
                      </a:r>
                    </a:p>
                    <a:p>
                      <a:pPr algn="ctr" latinLnBrk="1"/>
                      <a:r>
                        <a:rPr lang="ko-KR" altLang="en-US" sz="1200" b="1" dirty="0" smtClean="0"/>
                        <a:t>빈 </a:t>
                      </a:r>
                      <a:r>
                        <a:rPr lang="ko-KR" altLang="en-US" sz="1200" b="1" dirty="0" err="1" smtClean="0"/>
                        <a:t>팩토리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스프링의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IoC</a:t>
                      </a:r>
                      <a:r>
                        <a:rPr lang="ko-KR" altLang="en-US" sz="1400" dirty="0" smtClean="0"/>
                        <a:t>를 담당하는 핵심 컨테이너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Bean</a:t>
                      </a:r>
                      <a:r>
                        <a:rPr lang="ko-KR" altLang="en-US" sz="1400" baseline="0" dirty="0" smtClean="0"/>
                        <a:t> 등록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생성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조회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반환하는 기능 담당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Application</a:t>
                      </a:r>
                      <a:r>
                        <a:rPr lang="en-US" altLang="ko-KR" sz="1400" b="1" baseline="0" dirty="0" err="1" smtClean="0"/>
                        <a:t>Context</a:t>
                      </a:r>
                      <a:endParaRPr lang="en-US" altLang="ko-KR" sz="1400" b="1" baseline="0" dirty="0" smtClean="0"/>
                    </a:p>
                    <a:p>
                      <a:pPr algn="ctr" latinLnBrk="1"/>
                      <a:r>
                        <a:rPr lang="ko-KR" altLang="en-US" sz="1200" b="1" baseline="0" dirty="0" smtClean="0"/>
                        <a:t>애플리케이션 </a:t>
                      </a:r>
                      <a:r>
                        <a:rPr lang="ko-KR" altLang="en-US" sz="1200" b="1" baseline="0" dirty="0" err="1" smtClean="0"/>
                        <a:t>컨텍스트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BeanFactory</a:t>
                      </a:r>
                      <a:r>
                        <a:rPr lang="ko-KR" altLang="en-US" sz="1400" dirty="0" smtClean="0"/>
                        <a:t>를 확장한 </a:t>
                      </a:r>
                      <a:r>
                        <a:rPr lang="en-US" altLang="ko-KR" sz="1400" dirty="0" err="1" smtClean="0"/>
                        <a:t>IoC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컨테이너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Bean</a:t>
                      </a:r>
                      <a:r>
                        <a:rPr lang="ko-KR" altLang="en-US" sz="1400" dirty="0" smtClean="0"/>
                        <a:t>을 등록하고 관리하는 기능은 </a:t>
                      </a:r>
                      <a:r>
                        <a:rPr lang="en-US" altLang="ko-KR" sz="1400" dirty="0" err="1" smtClean="0"/>
                        <a:t>BeanFactory</a:t>
                      </a:r>
                      <a:r>
                        <a:rPr lang="ko-KR" altLang="en-US" sz="1400" dirty="0" smtClean="0"/>
                        <a:t>와 동일하지만 스프링이 제공하는 각종 부가 서비스를 추가로 제공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GenericXmlApplicationContext</a:t>
                      </a:r>
                      <a:endParaRPr lang="en-US" altLang="ko-KR" sz="1400" b="1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ApplicationContext</a:t>
                      </a:r>
                      <a:r>
                        <a:rPr lang="ko-KR" altLang="en-US" sz="1400" dirty="0" smtClean="0"/>
                        <a:t>를 구현한 </a:t>
                      </a:r>
                      <a:r>
                        <a:rPr lang="en-US" altLang="ko-KR" sz="1400" dirty="0" smtClean="0"/>
                        <a:t>Class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일반적인 </a:t>
                      </a:r>
                      <a:r>
                        <a:rPr lang="en-US" altLang="ko-KR" sz="1400" dirty="0" smtClean="0"/>
                        <a:t>XML</a:t>
                      </a:r>
                      <a:r>
                        <a:rPr lang="ko-KR" altLang="en-US" sz="1400" dirty="0" smtClean="0"/>
                        <a:t>형태의 문서를 읽어 컨테이너 역할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Configuration</a:t>
                      </a:r>
                      <a:r>
                        <a:rPr lang="en-US" altLang="ko-KR" sz="1400" b="1" baseline="0" dirty="0" smtClean="0"/>
                        <a:t> metadata</a:t>
                      </a:r>
                    </a:p>
                    <a:p>
                      <a:pPr algn="ctr" latinLnBrk="1"/>
                      <a:r>
                        <a:rPr lang="ko-KR" altLang="en-US" sz="1200" b="1" baseline="0" dirty="0" smtClean="0"/>
                        <a:t>설정 메타 정보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ApplicationContext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err="1" smtClean="0"/>
                        <a:t>BeanFactory</a:t>
                      </a:r>
                      <a:r>
                        <a:rPr lang="ko-KR" altLang="en-US" sz="1400" baseline="0" dirty="0" smtClean="0"/>
                        <a:t>가 </a:t>
                      </a:r>
                      <a:r>
                        <a:rPr lang="en-US" altLang="ko-KR" sz="1400" baseline="0" dirty="0" err="1" smtClean="0"/>
                        <a:t>IoC</a:t>
                      </a:r>
                      <a:r>
                        <a:rPr lang="ko-KR" altLang="en-US" sz="1400" baseline="0" dirty="0" smtClean="0"/>
                        <a:t>를 적용하기 위해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사용하는 설정 정보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설정 메타 정보는 </a:t>
                      </a:r>
                      <a:r>
                        <a:rPr lang="en-US" altLang="ko-KR" sz="1400" baseline="0" dirty="0" err="1" smtClean="0"/>
                        <a:t>IoC</a:t>
                      </a:r>
                      <a:r>
                        <a:rPr lang="ko-KR" altLang="en-US" sz="1400" baseline="0" dirty="0" smtClean="0"/>
                        <a:t> 컨테이너에 의해 관리되는 </a:t>
                      </a:r>
                      <a:r>
                        <a:rPr lang="en-US" altLang="ko-KR" sz="1400" baseline="0" dirty="0" smtClean="0"/>
                        <a:t>Bean </a:t>
                      </a:r>
                      <a:r>
                        <a:rPr lang="ko-KR" altLang="en-US" sz="1400" baseline="0" dirty="0" smtClean="0"/>
                        <a:t>객체를 생성하고 구성할 때 사용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2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Spring</a:t>
              </a:r>
            </a:p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DI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DI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6"/>
            <a:ext cx="8198644" cy="234073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DI(Dependency Injection)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IoC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구현의 핵심 기술이라고 할 수 있음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사용하는 객체를 직접 생성하여 만드는 것이 아니라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컨테이너가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빈의 설정 정보를 읽어와 자동으로 해당 객체에 연결하는 것 의미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이렇게 의존성을 주입 받게 되면 이후 해당 객체를 수정해야 할 상황이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생겼을 때 소스 코드의 수정을 최소화 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8704" y="3553939"/>
            <a:ext cx="19976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장점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55613" y="4101865"/>
            <a:ext cx="7482242" cy="193871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개발자가 작성해야 할 코드가 단순해짐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각 객체 간의 종속 관계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결합도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해소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객체간의 종속 관계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결합도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 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클래스에서 필드 객체를 생성 할 때 발생하는 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          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두 객체 간의 관계를 말하며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각 객체 간의 내용이 수정될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         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경우 영향을 미치는 정도를 나타냄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06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Spring DI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52247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Setter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통한 의존성 주입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3684" y="1540634"/>
            <a:ext cx="7482242" cy="619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의존성을 주입 받는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Setter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만들고 이를 통해 의존성 주입</a:t>
            </a:r>
            <a:endParaRPr lang="en-US" altLang="ko-KR" spc="-100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775" y="2375232"/>
            <a:ext cx="43524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통한 의존성 주입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53684" y="2923159"/>
            <a:ext cx="7482242" cy="108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필요한 의존성을 포함하는 클래스에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만들고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이를 통해 의존성 주입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704" y="4217536"/>
            <a:ext cx="43524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통한 의존성 주입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55613" y="4765463"/>
            <a:ext cx="7482242" cy="619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의존성을 입력 받는 일반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만들고 이를 통해 의존성 주입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83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4239</TotalTime>
  <Words>603</Words>
  <Application>Microsoft Office PowerPoint</Application>
  <PresentationFormat>화면 슬라이드 쇼(4:3)</PresentationFormat>
  <Paragraphs>150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Lato Black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ParkSinwoo</cp:lastModifiedBy>
  <cp:revision>175</cp:revision>
  <dcterms:created xsi:type="dcterms:W3CDTF">2018-04-10T03:44:26Z</dcterms:created>
  <dcterms:modified xsi:type="dcterms:W3CDTF">2019-08-19T15:51:30Z</dcterms:modified>
</cp:coreProperties>
</file>