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84" r:id="rId2"/>
    <p:sldId id="507" r:id="rId3"/>
    <p:sldId id="516" r:id="rId4"/>
    <p:sldId id="520" r:id="rId5"/>
    <p:sldId id="501" r:id="rId6"/>
    <p:sldId id="52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92552" autoAdjust="0"/>
  </p:normalViewPr>
  <p:slideViewPr>
    <p:cSldViewPr snapToGrid="0">
      <p:cViewPr varScale="1">
        <p:scale>
          <a:sx n="66" d="100"/>
          <a:sy n="66" d="100"/>
        </p:scale>
        <p:origin x="67" y="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9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8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5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5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6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Spring DI</a:t>
              </a:r>
            </a:p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- Annotation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Annotation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방식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5065" y="993597"/>
            <a:ext cx="8198644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XML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파일에는 구동시킬 필수 요소만 작성하고 소스코드에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Annotation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으로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표시하여 구동하는 방식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9583" y="2408657"/>
            <a:ext cx="8369607" cy="3683567"/>
            <a:chOff x="1119621" y="2305742"/>
            <a:chExt cx="9550225" cy="4203172"/>
          </a:xfrm>
        </p:grpSpPr>
        <p:pic>
          <p:nvPicPr>
            <p:cNvPr id="6" name="그림 2">
              <a:extLst>
                <a:ext uri="{FF2B5EF4-FFF2-40B4-BE49-F238E27FC236}">
                  <a16:creationId xmlns:a16="http://schemas.microsoft.com/office/drawing/2014/main" xmlns="" id="{C54F75C1-C071-4BEB-A931-F8596F93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61" y="3261182"/>
              <a:ext cx="7513989" cy="3247732"/>
            </a:xfrm>
            <a:prstGeom prst="rect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EA105F3B-7B64-4397-993A-BDE696FA0908}"/>
                </a:ext>
              </a:extLst>
            </p:cNvPr>
            <p:cNvSpPr/>
            <p:nvPr/>
          </p:nvSpPr>
          <p:spPr bwMode="auto">
            <a:xfrm>
              <a:off x="1461010" y="5108061"/>
              <a:ext cx="4755232" cy="1555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4EEEDAC-A00F-4A28-A19D-700C0D0BEC97}"/>
                </a:ext>
              </a:extLst>
            </p:cNvPr>
            <p:cNvSpPr/>
            <p:nvPr/>
          </p:nvSpPr>
          <p:spPr bwMode="auto">
            <a:xfrm>
              <a:off x="1119621" y="3620754"/>
              <a:ext cx="979487" cy="1555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9" name="그림 10">
              <a:extLst>
                <a:ext uri="{FF2B5EF4-FFF2-40B4-BE49-F238E27FC236}">
                  <a16:creationId xmlns:a16="http://schemas.microsoft.com/office/drawing/2014/main" xmlns="" id="{84281CB4-4748-4E34-B214-F7FCBFC4D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61" y="2305742"/>
              <a:ext cx="7513989" cy="920750"/>
            </a:xfrm>
            <a:prstGeom prst="rect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4770B70D-15F0-4B16-A5D7-55FB0BD9DFE0}"/>
                </a:ext>
              </a:extLst>
            </p:cNvPr>
            <p:cNvSpPr/>
            <p:nvPr/>
          </p:nvSpPr>
          <p:spPr bwMode="auto">
            <a:xfrm>
              <a:off x="1340768" y="3016898"/>
              <a:ext cx="4489581" cy="1205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AC4C05C-AB6D-41C8-8016-74076CD750AC}"/>
                </a:ext>
              </a:extLst>
            </p:cNvPr>
            <p:cNvSpPr txBox="1"/>
            <p:nvPr/>
          </p:nvSpPr>
          <p:spPr>
            <a:xfrm>
              <a:off x="9060110" y="2768151"/>
              <a:ext cx="160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ym typeface="Wingdings" panose="05000000000000000000" pitchFamily="2" charset="2"/>
                </a:rPr>
                <a:t>  XML </a:t>
              </a:r>
              <a:r>
                <a:rPr lang="ko-KR" altLang="en-US" b="1">
                  <a:sym typeface="Wingdings" panose="05000000000000000000" pitchFamily="2" charset="2"/>
                </a:rPr>
                <a:t>파일</a:t>
              </a:r>
              <a:endParaRPr lang="ko-KR" altLang="en-US" b="1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CAFB853-908E-48D2-80D8-5FE14B44751B}"/>
                </a:ext>
              </a:extLst>
            </p:cNvPr>
            <p:cNvSpPr/>
            <p:nvPr/>
          </p:nvSpPr>
          <p:spPr bwMode="auto">
            <a:xfrm>
              <a:off x="1613410" y="5260461"/>
              <a:ext cx="4755232" cy="1555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24E4F96-D93A-44B2-A77E-3DCECABACCA3}"/>
                </a:ext>
              </a:extLst>
            </p:cNvPr>
            <p:cNvSpPr txBox="1"/>
            <p:nvPr/>
          </p:nvSpPr>
          <p:spPr>
            <a:xfrm>
              <a:off x="9060110" y="4204066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ym typeface="Wingdings" panose="05000000000000000000" pitchFamily="2" charset="2"/>
                </a:rPr>
                <a:t>  </a:t>
              </a:r>
              <a:r>
                <a:rPr lang="ko-KR" altLang="en-US" b="1">
                  <a:sym typeface="Wingdings" panose="05000000000000000000" pitchFamily="2" charset="2"/>
                </a:rPr>
                <a:t>소스 코드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5925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Annotation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기본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6775" y="992708"/>
            <a:ext cx="62776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@Annotation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Bean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등록 시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37478"/>
              </p:ext>
            </p:extLst>
          </p:nvPr>
        </p:nvGraphicFramePr>
        <p:xfrm>
          <a:off x="853684" y="1540634"/>
          <a:ext cx="7482242" cy="3870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3298"/>
                <a:gridCol w="58589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@Component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객체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컴포넌트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를 나타내는 일반적인 타입으로 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&lt;bean&gt;</a:t>
                      </a:r>
                      <a:r>
                        <a:rPr lang="ko-KR" altLang="en-US" sz="1600" dirty="0" smtClean="0"/>
                        <a:t>태그와 동일한 역할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@Repository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퍼시스턴스</a:t>
                      </a:r>
                      <a:r>
                        <a:rPr lang="en-US" altLang="ko-KR" sz="1600" dirty="0" smtClean="0"/>
                        <a:t>(persistence)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레이어</a:t>
                      </a:r>
                      <a:r>
                        <a:rPr lang="en-US" altLang="ko-KR" sz="1600" baseline="0" dirty="0" smtClean="0"/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영속성을 가지는 속성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파일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데이터베이스</a:t>
                      </a:r>
                      <a:r>
                        <a:rPr lang="en-US" altLang="ko-KR" sz="1600" baseline="0" dirty="0" smtClean="0"/>
                        <a:t>)</a:t>
                      </a:r>
                      <a:r>
                        <a:rPr lang="ko-KR" altLang="en-US" sz="1600" baseline="0" dirty="0" smtClean="0"/>
                        <a:t>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가진 클래스</a:t>
                      </a:r>
                      <a:endParaRPr lang="en-US" altLang="ko-KR" sz="16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ex) Data Access Object Class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@Service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서비스 </a:t>
                      </a:r>
                      <a:r>
                        <a:rPr lang="ko-KR" altLang="en-US" sz="1600" dirty="0" err="1" smtClean="0"/>
                        <a:t>레이어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비즈니스 </a:t>
                      </a:r>
                      <a:r>
                        <a:rPr lang="ko-KR" altLang="en-US" sz="1600" dirty="0" err="1" smtClean="0"/>
                        <a:t>로직을</a:t>
                      </a:r>
                      <a:r>
                        <a:rPr lang="ko-KR" altLang="en-US" sz="1600" dirty="0" smtClean="0"/>
                        <a:t> 가진 클래스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ex) Service</a:t>
                      </a:r>
                      <a:r>
                        <a:rPr lang="en-US" altLang="ko-KR" sz="1600" baseline="0" dirty="0" smtClean="0"/>
                        <a:t> Class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@Controller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프리젠테이션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레이어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웹 애플리케이션에서 </a:t>
                      </a:r>
                      <a:r>
                        <a:rPr lang="en-US" altLang="ko-KR" sz="1600" dirty="0" smtClean="0"/>
                        <a:t>View</a:t>
                      </a:r>
                      <a:r>
                        <a:rPr lang="ko-KR" altLang="en-US" sz="1600" dirty="0" smtClean="0"/>
                        <a:t>에서 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전달된 웹 요청과 응답을 처리하는 클래스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ex) Controller Class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62487" y="5416951"/>
            <a:ext cx="734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@Repository, @Service, @Controller</a:t>
            </a:r>
            <a:r>
              <a:rPr lang="ko-KR" altLang="en-US" sz="1400" dirty="0" smtClean="0"/>
              <a:t>는 특정 객체의 역할에 대한 </a:t>
            </a:r>
            <a:r>
              <a:rPr lang="en-US" altLang="ko-KR" sz="1400" dirty="0" smtClean="0"/>
              <a:t>@Component</a:t>
            </a:r>
            <a:r>
              <a:rPr lang="ko-KR" altLang="en-US" sz="1400" dirty="0" smtClean="0"/>
              <a:t>의 구체화 형태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08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Annotation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기본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6775" y="992708"/>
            <a:ext cx="648126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@Annotation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의존성 주입 시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42626"/>
              </p:ext>
            </p:extLst>
          </p:nvPr>
        </p:nvGraphicFramePr>
        <p:xfrm>
          <a:off x="853684" y="1540634"/>
          <a:ext cx="7482242" cy="408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954"/>
                <a:gridCol w="1145894"/>
                <a:gridCol w="4921394"/>
              </a:tblGrid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1" dirty="0" smtClean="0"/>
                        <a:t>@</a:t>
                      </a:r>
                      <a:r>
                        <a:rPr lang="en-US" altLang="ko-KR" b="1" dirty="0" err="1" smtClean="0"/>
                        <a:t>Autowired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정밀한 의존 관계 주입</a:t>
                      </a:r>
                      <a:r>
                        <a:rPr lang="en-US" altLang="ko-KR" sz="1600" dirty="0" smtClean="0"/>
                        <a:t>(DI)</a:t>
                      </a:r>
                      <a:r>
                        <a:rPr lang="ko-KR" altLang="en-US" sz="1600" dirty="0" smtClean="0"/>
                        <a:t>이 필요한 경우에 유용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smtClean="0"/>
                        <a:t>@</a:t>
                      </a:r>
                      <a:r>
                        <a:rPr lang="en-US" altLang="ko-KR" sz="1600" dirty="0" err="1" smtClean="0"/>
                        <a:t>Autowired</a:t>
                      </a:r>
                      <a:r>
                        <a:rPr lang="ko-KR" altLang="en-US" sz="1600" dirty="0" smtClean="0"/>
                        <a:t>는</a:t>
                      </a:r>
                      <a:r>
                        <a:rPr lang="ko-KR" altLang="en-US" sz="1600" baseline="0" dirty="0" smtClean="0"/>
                        <a:t> 필드 변수</a:t>
                      </a:r>
                      <a:r>
                        <a:rPr lang="en-US" altLang="ko-KR" sz="1600" baseline="0" dirty="0" smtClean="0"/>
                        <a:t>, Setter </a:t>
                      </a:r>
                      <a:r>
                        <a:rPr lang="ko-KR" altLang="en-US" sz="1600" baseline="0" dirty="0" err="1" smtClean="0"/>
                        <a:t>메소드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생성자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일반 </a:t>
                      </a:r>
                      <a:r>
                        <a:rPr lang="ko-KR" altLang="en-US" sz="1600" baseline="0" dirty="0" err="1" smtClean="0"/>
                        <a:t>메소드에</a:t>
                      </a:r>
                      <a:endParaRPr lang="en-US" altLang="ko-KR" sz="1600" baseline="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baseline="0" dirty="0" smtClean="0"/>
                        <a:t>적용 가능하며 의존하는 객체를 주입할 때는 주로 </a:t>
                      </a:r>
                      <a:r>
                        <a:rPr lang="en-US" altLang="ko-KR" sz="1600" baseline="0" dirty="0" smtClean="0"/>
                        <a:t>Type </a:t>
                      </a:r>
                      <a:r>
                        <a:rPr lang="ko-KR" altLang="en-US" sz="1600" baseline="0" dirty="0" smtClean="0"/>
                        <a:t>이용</a:t>
                      </a:r>
                      <a:endParaRPr lang="en-US" altLang="ko-KR" sz="1600" baseline="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baseline="0" dirty="0" smtClean="0"/>
                        <a:t>&lt;property&gt;, &lt;constructor-</a:t>
                      </a:r>
                      <a:r>
                        <a:rPr lang="en-US" altLang="ko-KR" sz="1600" baseline="0" dirty="0" err="1" smtClean="0"/>
                        <a:t>arg</a:t>
                      </a:r>
                      <a:r>
                        <a:rPr lang="en-US" altLang="ko-KR" sz="1600" baseline="0" dirty="0" smtClean="0"/>
                        <a:t>&gt;</a:t>
                      </a:r>
                      <a:r>
                        <a:rPr lang="ko-KR" altLang="en-US" sz="1600" baseline="0" dirty="0" smtClean="0"/>
                        <a:t>태그와 동일한 역할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600" b="1" dirty="0" smtClean="0"/>
                        <a:t>@Qualifier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smtClean="0"/>
                        <a:t>@</a:t>
                      </a:r>
                      <a:r>
                        <a:rPr lang="en-US" altLang="ko-KR" sz="1600" dirty="0" err="1" smtClean="0"/>
                        <a:t>Autowired</a:t>
                      </a:r>
                      <a:r>
                        <a:rPr lang="ko-KR" altLang="en-US" sz="1600" dirty="0" smtClean="0"/>
                        <a:t>와 함께 쓰이며 한 프로젝트 내에 </a:t>
                      </a:r>
                      <a:r>
                        <a:rPr lang="en-US" altLang="ko-KR" sz="1600" dirty="0" smtClean="0"/>
                        <a:t>@</a:t>
                      </a:r>
                      <a:r>
                        <a:rPr lang="en-US" altLang="ko-KR" sz="1600" dirty="0" err="1" smtClean="0"/>
                        <a:t>Autowired</a:t>
                      </a:r>
                      <a:r>
                        <a:rPr lang="ko-KR" altLang="en-US" sz="1600" dirty="0" smtClean="0"/>
                        <a:t>로 의존성을 주입하고자 하는 객체가 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여러 개 있을 경우</a:t>
                      </a:r>
                      <a:r>
                        <a:rPr lang="en-US" altLang="ko-KR" sz="1600" dirty="0" smtClean="0"/>
                        <a:t>, @Qualifier(“name”)</a:t>
                      </a:r>
                      <a:r>
                        <a:rPr lang="ko-KR" altLang="en-US" sz="1600" dirty="0" smtClean="0"/>
                        <a:t>을 통해 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원하는 객체를 지정하여 주입 가능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1" dirty="0" smtClean="0"/>
                        <a:t>@Resource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애플리케이션에서 필요로 하는 자원을 자동 연결할 때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사용되며 </a:t>
                      </a:r>
                      <a:r>
                        <a:rPr lang="en-US" altLang="ko-KR" sz="1600" dirty="0" smtClean="0"/>
                        <a:t>@Resource</a:t>
                      </a:r>
                      <a:r>
                        <a:rPr lang="ko-KR" altLang="en-US" sz="1600" dirty="0" smtClean="0"/>
                        <a:t>는 </a:t>
                      </a:r>
                      <a:r>
                        <a:rPr lang="ko-KR" altLang="en-US" sz="1600" dirty="0" err="1" smtClean="0"/>
                        <a:t>프로퍼티</a:t>
                      </a:r>
                      <a:r>
                        <a:rPr lang="en-US" altLang="ko-KR" sz="1600" dirty="0" smtClean="0"/>
                        <a:t>, setter</a:t>
                      </a:r>
                      <a:r>
                        <a:rPr lang="ko-KR" altLang="en-US" sz="1600" dirty="0" err="1" smtClean="0"/>
                        <a:t>메소드에</a:t>
                      </a:r>
                      <a:r>
                        <a:rPr lang="ko-KR" altLang="en-US" sz="1600" dirty="0" smtClean="0"/>
                        <a:t> 적용 가능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의존하는 객체를 주입할 때는 주로 </a:t>
                      </a:r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이용</a:t>
                      </a:r>
                      <a:endParaRPr lang="en-US" altLang="ko-KR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1" dirty="0" smtClean="0"/>
                        <a:t>@Value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단순한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값을 주입할 때 사용하는 </a:t>
                      </a:r>
                      <a:r>
                        <a:rPr lang="ko-KR" altLang="en-US" sz="1600" dirty="0" err="1" smtClean="0"/>
                        <a:t>어노테이션으로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smtClean="0"/>
                        <a:t>@Value(“Spring”)</a:t>
                      </a:r>
                      <a:r>
                        <a:rPr lang="ko-KR" altLang="en-US" sz="1600" dirty="0" smtClean="0"/>
                        <a:t>은 </a:t>
                      </a:r>
                      <a:r>
                        <a:rPr lang="en-US" altLang="ko-KR" sz="1600" dirty="0" smtClean="0"/>
                        <a:t>&lt;property … value=“Spring”/&gt;</a:t>
                      </a:r>
                      <a:r>
                        <a:rPr lang="ko-KR" altLang="en-US" sz="1600" dirty="0" smtClean="0"/>
                        <a:t>와 동일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4650" y="5636871"/>
            <a:ext cx="6277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@</a:t>
            </a:r>
            <a:r>
              <a:rPr lang="en-US" altLang="ko-KR" sz="1400" dirty="0" err="1" smtClean="0"/>
              <a:t>Autowired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@Resource </a:t>
            </a:r>
            <a:r>
              <a:rPr lang="ko-KR" altLang="en-US" sz="1400" dirty="0" err="1" smtClean="0"/>
              <a:t>어노테이션</a:t>
            </a:r>
            <a:endParaRPr lang="en-US" altLang="ko-KR" sz="1400" dirty="0" smtClean="0"/>
          </a:p>
          <a:p>
            <a:r>
              <a:rPr lang="en-US" altLang="ko-KR" sz="1400" dirty="0" smtClean="0"/>
              <a:t>  - </a:t>
            </a:r>
            <a:r>
              <a:rPr lang="ko-KR" altLang="en-US" sz="1400" dirty="0" smtClean="0"/>
              <a:t>공통점 </a:t>
            </a:r>
            <a:r>
              <a:rPr lang="en-US" altLang="ko-KR" sz="1400" dirty="0" smtClean="0"/>
              <a:t>: @Component</a:t>
            </a:r>
            <a:r>
              <a:rPr lang="ko-KR" altLang="en-US" sz="1400" dirty="0" smtClean="0"/>
              <a:t>로 의존관계를 설정한 객체로부터 의존 관계 자동 주입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차이점 </a:t>
            </a:r>
            <a:r>
              <a:rPr lang="en-US" altLang="ko-KR" sz="1400" dirty="0" smtClean="0"/>
              <a:t>: @</a:t>
            </a:r>
            <a:r>
              <a:rPr lang="en-US" altLang="ko-KR" sz="1400" dirty="0" err="1" smtClean="0"/>
              <a:t>Autowired</a:t>
            </a:r>
            <a:r>
              <a:rPr lang="ko-KR" altLang="en-US" sz="1400" dirty="0" smtClean="0"/>
              <a:t>는 타입으로</a:t>
            </a:r>
            <a:r>
              <a:rPr lang="en-US" altLang="ko-KR" sz="1400" dirty="0" smtClean="0"/>
              <a:t>, @Resource</a:t>
            </a:r>
            <a:r>
              <a:rPr lang="ko-KR" altLang="en-US" sz="1400" dirty="0" smtClean="0"/>
              <a:t>는 이름으로 연결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381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775" y="992708"/>
            <a:ext cx="54179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context:component-scan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31239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Component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통해 자동으로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등록하고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@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Autowired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 의존 관계를 주입 받는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어노테이션을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클래스에서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선언하여 사용했을 경우 해당 클래스가 위치한 특정 패키지를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Scan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하기 위한 설정을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XML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에서 해주어야 하며 이때 사용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context:component-scan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base-package=“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com.kh.spring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”/&gt;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context:include-filter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태그와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context:exclude-filter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태그를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같이 사용하면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</a:rPr>
              <a:t>   자동 스캔 대상에 포함시킬 클래스와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포함시키지 않을 클래스를 구체적으로 명시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빈 스캐닝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(Bean Scanning)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775" y="992708"/>
            <a:ext cx="43620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빈 스캐닝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(Bean Scanning)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14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으로 사용될 클래스에 특별한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어노테이션을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부여하고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Spring</a:t>
            </a:r>
            <a:r>
              <a:rPr lang="ko-KR" altLang="en-US" dirty="0" smtClean="0">
                <a:solidFill>
                  <a:schemeClr val="tx1"/>
                </a:solidFill>
              </a:rPr>
              <a:t>컨테이너가 이를 통해 자동으로 </a:t>
            </a:r>
            <a:r>
              <a:rPr lang="en-US" altLang="ko-KR" dirty="0" smtClean="0">
                <a:solidFill>
                  <a:schemeClr val="tx1"/>
                </a:solidFill>
              </a:rPr>
              <a:t>Bean</a:t>
            </a:r>
            <a:r>
              <a:rPr lang="ko-KR" altLang="en-US" dirty="0" smtClean="0">
                <a:solidFill>
                  <a:schemeClr val="tx1"/>
                </a:solidFill>
              </a:rPr>
              <a:t>을 등록하는 방식을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빈 스캐닝을 통한 </a:t>
            </a:r>
            <a:r>
              <a:rPr lang="ko-KR" altLang="en-US" dirty="0" smtClean="0">
                <a:solidFill>
                  <a:schemeClr val="tx1"/>
                </a:solidFill>
              </a:rPr>
              <a:t>자동 인식 </a:t>
            </a:r>
            <a:r>
              <a:rPr lang="en-US" altLang="ko-KR" dirty="0" smtClean="0">
                <a:solidFill>
                  <a:schemeClr val="tx1"/>
                </a:solidFill>
              </a:rPr>
              <a:t>Bean </a:t>
            </a:r>
            <a:r>
              <a:rPr lang="ko-KR" altLang="en-US" dirty="0" smtClean="0">
                <a:solidFill>
                  <a:schemeClr val="tx1"/>
                </a:solidFill>
              </a:rPr>
              <a:t>등록 기능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이라고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빈 스캐닝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(Bean Scanning)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775" y="3203473"/>
            <a:ext cx="23968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장점 및 단점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32995"/>
              </p:ext>
            </p:extLst>
          </p:nvPr>
        </p:nvGraphicFramePr>
        <p:xfrm>
          <a:off x="833400" y="3751398"/>
          <a:ext cx="7477200" cy="2150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644"/>
                <a:gridCol w="6693556"/>
              </a:tblGrid>
              <a:tr h="824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장점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err="1" smtClean="0"/>
                        <a:t>어노테이션을</a:t>
                      </a:r>
                      <a:r>
                        <a:rPr lang="ko-KR" altLang="en-US" dirty="0" smtClean="0"/>
                        <a:t> 부여하고 자동 스캔으로 빈을 등록하면 </a:t>
                      </a:r>
                      <a:r>
                        <a:rPr lang="en-US" altLang="ko-KR" dirty="0" smtClean="0"/>
                        <a:t>XML</a:t>
                      </a:r>
                      <a:r>
                        <a:rPr lang="ko-KR" altLang="en-US" dirty="0" smtClean="0"/>
                        <a:t>문서 생성과 관리에 따른 수고를 덜어주고 개발 속도 향상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smtClean="0"/>
                        <a:t>개발자 간 </a:t>
                      </a:r>
                      <a:r>
                        <a:rPr lang="en-US" altLang="ko-KR" dirty="0" smtClean="0"/>
                        <a:t>XML</a:t>
                      </a:r>
                      <a:r>
                        <a:rPr lang="ko-KR" altLang="en-US" dirty="0" smtClean="0"/>
                        <a:t>설정 파일의 충돌을 최소화 시킬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4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단점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애플리케이션에 등록될 </a:t>
                      </a:r>
                      <a:r>
                        <a:rPr lang="en-US" altLang="ko-KR" dirty="0" smtClean="0"/>
                        <a:t>Bean</a:t>
                      </a:r>
                      <a:r>
                        <a:rPr lang="ko-KR" altLang="en-US" dirty="0" smtClean="0"/>
                        <a:t>이 어떤 것들이 있고</a:t>
                      </a:r>
                      <a:r>
                        <a:rPr lang="en-US" altLang="ko-KR" dirty="0" smtClean="0"/>
                        <a:t>, Bean</a:t>
                      </a:r>
                      <a:r>
                        <a:rPr lang="ko-KR" altLang="en-US" dirty="0" smtClean="0"/>
                        <a:t>들 간의 의존관계가 어떻게 되는지 한 눈에 파악 불가능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4154</TotalTime>
  <Words>481</Words>
  <Application>Microsoft Office PowerPoint</Application>
  <PresentationFormat>화면 슬라이드 쇼(4:3)</PresentationFormat>
  <Paragraphs>71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Lato Black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ParkSinwoo</cp:lastModifiedBy>
  <cp:revision>171</cp:revision>
  <dcterms:created xsi:type="dcterms:W3CDTF">2018-04-10T03:44:26Z</dcterms:created>
  <dcterms:modified xsi:type="dcterms:W3CDTF">2019-08-20T17:01:29Z</dcterms:modified>
</cp:coreProperties>
</file>