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sldIdLst>
    <p:sldId id="284" r:id="rId2"/>
    <p:sldId id="522" r:id="rId3"/>
    <p:sldId id="368" r:id="rId4"/>
    <p:sldId id="518" r:id="rId5"/>
    <p:sldId id="457" r:id="rId6"/>
    <p:sldId id="519" r:id="rId7"/>
    <p:sldId id="520" r:id="rId8"/>
    <p:sldId id="521" r:id="rId9"/>
    <p:sldId id="523" r:id="rId10"/>
    <p:sldId id="502" r:id="rId11"/>
    <p:sldId id="524" r:id="rId12"/>
    <p:sldId id="525" r:id="rId13"/>
    <p:sldId id="507" r:id="rId14"/>
    <p:sldId id="526" r:id="rId15"/>
    <p:sldId id="527" r:id="rId16"/>
    <p:sldId id="506" r:id="rId17"/>
    <p:sldId id="494" r:id="rId18"/>
    <p:sldId id="508" r:id="rId19"/>
    <p:sldId id="528" r:id="rId20"/>
    <p:sldId id="513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3D3D"/>
    <a:srgbClr val="997D7D"/>
    <a:srgbClr val="730057"/>
    <a:srgbClr val="A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99" autoAdjust="0"/>
    <p:restoredTop sz="92552" autoAdjust="0"/>
  </p:normalViewPr>
  <p:slideViewPr>
    <p:cSldViewPr snapToGrid="0">
      <p:cViewPr varScale="1">
        <p:scale>
          <a:sx n="104" d="100"/>
          <a:sy n="104" d="100"/>
        </p:scale>
        <p:origin x="214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AF5D-79AE-4EC4-A4C7-1364798DE2A4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9F56-0720-42C2-9A8A-E2FC60FE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0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0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835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320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452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410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012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77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729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24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305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75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430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370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030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812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297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65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76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17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19050" y="6786564"/>
            <a:ext cx="9180910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53874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429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23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06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671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554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72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5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94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36D6-BF79-4C2E-B73D-2F6B3EE9200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918" y="155575"/>
            <a:ext cx="150336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97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020491" y="1916906"/>
            <a:ext cx="5089922" cy="3090863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Spring </a:t>
              </a:r>
              <a:r>
                <a:rPr lang="en-US" altLang="ko-KR" sz="4400" b="1" dirty="0" err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AOP</a:t>
              </a:r>
              <a:endParaRPr lang="en-US" altLang="ko-KR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8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Sprin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g </a:t>
            </a:r>
            <a:r>
              <a:rPr lang="en-US" altLang="ko-KR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AOP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특징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595675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Spring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Proxy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기반 </a:t>
            </a:r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AOP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지원한다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53684" y="1540633"/>
            <a:ext cx="7482242" cy="1801579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Spring</a:t>
            </a:r>
            <a:r>
              <a:rPr lang="ko-KR" altLang="en-US" dirty="0" smtClean="0">
                <a:solidFill>
                  <a:schemeClr val="tx1"/>
                </a:solidFill>
              </a:rPr>
              <a:t>은 대상 객체</a:t>
            </a:r>
            <a:r>
              <a:rPr lang="en-US" altLang="ko-KR" dirty="0" smtClean="0">
                <a:solidFill>
                  <a:schemeClr val="tx1"/>
                </a:solidFill>
              </a:rPr>
              <a:t>(Target Object)</a:t>
            </a:r>
            <a:r>
              <a:rPr lang="ko-KR" altLang="en-US" dirty="0" smtClean="0">
                <a:solidFill>
                  <a:schemeClr val="tx1"/>
                </a:solidFill>
              </a:rPr>
              <a:t>에 대한 </a:t>
            </a:r>
            <a:r>
              <a:rPr lang="ko-KR" altLang="en-US" dirty="0" err="1" smtClean="0">
                <a:solidFill>
                  <a:schemeClr val="tx1"/>
                </a:solidFill>
              </a:rPr>
              <a:t>프록시를</a:t>
            </a:r>
            <a:r>
              <a:rPr lang="ko-KR" altLang="en-US" dirty="0" smtClean="0">
                <a:solidFill>
                  <a:schemeClr val="tx1"/>
                </a:solidFill>
              </a:rPr>
              <a:t> 만들어 제공하며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err="1" smtClean="0">
                <a:solidFill>
                  <a:schemeClr val="tx1"/>
                </a:solidFill>
              </a:rPr>
              <a:t>타겟을</a:t>
            </a:r>
            <a:r>
              <a:rPr lang="ko-KR" altLang="en-US" dirty="0" smtClean="0">
                <a:solidFill>
                  <a:schemeClr val="tx1"/>
                </a:solidFill>
              </a:rPr>
              <a:t> 감싸는 </a:t>
            </a:r>
            <a:r>
              <a:rPr lang="ko-KR" altLang="en-US" dirty="0" err="1" smtClean="0">
                <a:solidFill>
                  <a:schemeClr val="tx1"/>
                </a:solidFill>
              </a:rPr>
              <a:t>프록시는</a:t>
            </a:r>
            <a:r>
              <a:rPr lang="ko-KR" altLang="en-US" dirty="0" smtClean="0">
                <a:solidFill>
                  <a:schemeClr val="tx1"/>
                </a:solidFill>
              </a:rPr>
              <a:t> 서버 </a:t>
            </a:r>
            <a:r>
              <a:rPr lang="en-US" altLang="ko-KR" dirty="0" smtClean="0">
                <a:solidFill>
                  <a:schemeClr val="tx1"/>
                </a:solidFill>
              </a:rPr>
              <a:t>Runtime </a:t>
            </a:r>
            <a:r>
              <a:rPr lang="ko-KR" altLang="en-US" dirty="0" smtClean="0">
                <a:solidFill>
                  <a:schemeClr val="tx1"/>
                </a:solidFill>
              </a:rPr>
              <a:t>시에 생성됨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이렇게 생성된 </a:t>
            </a:r>
            <a:r>
              <a:rPr lang="ko-KR" altLang="en-US" dirty="0" err="1" smtClean="0">
                <a:solidFill>
                  <a:schemeClr val="tx1"/>
                </a:solidFill>
              </a:rPr>
              <a:t>프록시는</a:t>
            </a:r>
            <a:r>
              <a:rPr lang="ko-KR" altLang="en-US" dirty="0" smtClean="0">
                <a:solidFill>
                  <a:schemeClr val="tx1"/>
                </a:solidFill>
              </a:rPr>
              <a:t> 대상 객체를 호출 할 때 먼저 호출되어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err="1" smtClean="0">
                <a:solidFill>
                  <a:schemeClr val="tx1"/>
                </a:solidFill>
              </a:rPr>
              <a:t>어드바이스의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로직을</a:t>
            </a:r>
            <a:r>
              <a:rPr lang="ko-KR" altLang="en-US" dirty="0" smtClean="0">
                <a:solidFill>
                  <a:schemeClr val="tx1"/>
                </a:solidFill>
              </a:rPr>
              <a:t> 처리 후 대상 객체 호출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209540" y="3429000"/>
            <a:ext cx="6724919" cy="2262447"/>
            <a:chOff x="1611007" y="3428472"/>
            <a:chExt cx="6724919" cy="2262447"/>
          </a:xfrm>
        </p:grpSpPr>
        <p:sp>
          <p:nvSpPr>
            <p:cNvPr id="33" name="모서리가 둥근 직사각형 31">
              <a:extLst>
                <a:ext uri="{FF2B5EF4-FFF2-40B4-BE49-F238E27FC236}">
                  <a16:creationId xmlns="" xmlns:a16="http://schemas.microsoft.com/office/drawing/2014/main" id="{249BBBD4-4484-480D-968B-B8C0A8128EF2}"/>
                </a:ext>
              </a:extLst>
            </p:cNvPr>
            <p:cNvSpPr/>
            <p:nvPr/>
          </p:nvSpPr>
          <p:spPr>
            <a:xfrm>
              <a:off x="1611007" y="4325491"/>
              <a:ext cx="1727900" cy="89580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>
                  <a:solidFill>
                    <a:schemeClr val="tx1"/>
                  </a:solidFill>
                  <a:latin typeface="+mn-ea"/>
                </a:rPr>
                <a:t>메소드 </a:t>
              </a:r>
              <a:endParaRPr lang="en-US" altLang="ko-KR" b="1">
                <a:solidFill>
                  <a:schemeClr val="tx1"/>
                </a:solidFill>
                <a:latin typeface="+mn-ea"/>
              </a:endParaRPr>
            </a:p>
            <a:p>
              <a:pPr algn="ctr">
                <a:defRPr/>
              </a:pPr>
              <a:r>
                <a:rPr lang="ko-KR" altLang="en-US" b="1">
                  <a:solidFill>
                    <a:schemeClr val="tx1"/>
                  </a:solidFill>
                  <a:latin typeface="+mn-ea"/>
                </a:rPr>
                <a:t>호출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FFBFE051-E81C-4284-8540-10C02F205907}"/>
                </a:ext>
              </a:extLst>
            </p:cNvPr>
            <p:cNvSpPr/>
            <p:nvPr/>
          </p:nvSpPr>
          <p:spPr>
            <a:xfrm>
              <a:off x="6326226" y="3855031"/>
              <a:ext cx="2009700" cy="18358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1">
              <a:extLst>
                <a:ext uri="{FF2B5EF4-FFF2-40B4-BE49-F238E27FC236}">
                  <a16:creationId xmlns="" xmlns:a16="http://schemas.microsoft.com/office/drawing/2014/main" id="{4BE0451D-006F-42F8-9A18-361EF5BD70BC}"/>
                </a:ext>
              </a:extLst>
            </p:cNvPr>
            <p:cNvSpPr/>
            <p:nvPr/>
          </p:nvSpPr>
          <p:spPr>
            <a:xfrm>
              <a:off x="6568365" y="4224753"/>
              <a:ext cx="1525422" cy="10972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tx1"/>
                  </a:solidFill>
                  <a:latin typeface="+mn-ea"/>
                </a:rPr>
                <a:t>Target</a:t>
              </a:r>
            </a:p>
            <a:p>
              <a:pPr algn="ctr">
                <a:defRPr/>
              </a:pPr>
              <a:r>
                <a:rPr lang="en-US" altLang="ko-KR" sz="1600" b="1">
                  <a:solidFill>
                    <a:schemeClr val="tx1"/>
                  </a:solidFill>
                  <a:latin typeface="+mn-ea"/>
                </a:rPr>
                <a:t>Object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F6EDB693-D62F-4760-80A9-87644C4B80C4}"/>
                </a:ext>
              </a:extLst>
            </p:cNvPr>
            <p:cNvSpPr txBox="1"/>
            <p:nvPr/>
          </p:nvSpPr>
          <p:spPr>
            <a:xfrm>
              <a:off x="6826579" y="3428472"/>
              <a:ext cx="10089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/>
                <a:t>Proxy</a:t>
              </a:r>
              <a:endParaRPr lang="ko-KR" altLang="en-US" sz="2400" b="1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="" xmlns:a16="http://schemas.microsoft.com/office/drawing/2014/main" id="{1FFC1688-92F3-4B57-A256-D90DD4051D51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>
              <a:off x="3491700" y="4772975"/>
              <a:ext cx="283452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888C2A50-AED7-4814-87C4-F0CE45A35D58}"/>
              </a:ext>
            </a:extLst>
          </p:cNvPr>
          <p:cNvSpPr txBox="1"/>
          <p:nvPr/>
        </p:nvSpPr>
        <p:spPr>
          <a:xfrm>
            <a:off x="1327887" y="5842641"/>
            <a:ext cx="6503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 Proxy : </a:t>
            </a:r>
            <a:r>
              <a:rPr lang="ko-KR" altLang="en-US" sz="1400" dirty="0"/>
              <a:t>대상 객체를 직접 접근하지 </a:t>
            </a:r>
            <a:r>
              <a:rPr lang="ko-KR" altLang="en-US" sz="1400" dirty="0" smtClean="0"/>
              <a:t>못하게</a:t>
            </a:r>
            <a:r>
              <a:rPr lang="en-US" altLang="ko-KR" sz="1400" dirty="0" smtClean="0"/>
              <a:t> ‘</a:t>
            </a:r>
            <a:r>
              <a:rPr lang="ko-KR" altLang="en-US" sz="1400" dirty="0"/>
              <a:t>대리인</a:t>
            </a:r>
            <a:r>
              <a:rPr lang="en-US" altLang="ko-KR" sz="1400" dirty="0"/>
              <a:t>’</a:t>
            </a:r>
            <a:r>
              <a:rPr lang="ko-KR" altLang="en-US" sz="1400" dirty="0"/>
              <a:t>으로써 요청을 대신 받는 기술</a:t>
            </a:r>
          </a:p>
        </p:txBody>
      </p:sp>
    </p:spTree>
    <p:extLst>
      <p:ext uri="{BB962C8B-B14F-4D97-AF65-F5344CB8AC3E}">
        <p14:creationId xmlns:p14="http://schemas.microsoft.com/office/powerpoint/2010/main" val="40926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Sprin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g </a:t>
            </a:r>
            <a:r>
              <a:rPr lang="en-US" altLang="ko-KR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AOP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특징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744543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Proxy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대상 객체의 호출을 가로챈다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(Intercept)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53684" y="1540633"/>
            <a:ext cx="7482242" cy="1801579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Proxy</a:t>
            </a:r>
            <a:r>
              <a:rPr lang="ko-KR" altLang="en-US" dirty="0" smtClean="0">
                <a:solidFill>
                  <a:schemeClr val="tx1"/>
                </a:solidFill>
              </a:rPr>
              <a:t>는 그 역할에 따라 대상 객체에 대한 호출을 가로챈 다음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Advice</a:t>
            </a:r>
            <a:r>
              <a:rPr lang="ko-KR" altLang="en-US" dirty="0" smtClean="0">
                <a:solidFill>
                  <a:schemeClr val="tx1"/>
                </a:solidFill>
              </a:rPr>
              <a:t>의 부가 기능 </a:t>
            </a:r>
            <a:r>
              <a:rPr lang="ko-KR" altLang="en-US" dirty="0" err="1" smtClean="0">
                <a:solidFill>
                  <a:schemeClr val="tx1"/>
                </a:solidFill>
              </a:rPr>
              <a:t>로직을</a:t>
            </a:r>
            <a:r>
              <a:rPr lang="ko-KR" altLang="en-US" dirty="0" smtClean="0">
                <a:solidFill>
                  <a:schemeClr val="tx1"/>
                </a:solidFill>
              </a:rPr>
              <a:t> 수행하고 난 후에 </a:t>
            </a:r>
            <a:r>
              <a:rPr lang="ko-KR" altLang="en-US" dirty="0" err="1" smtClean="0">
                <a:solidFill>
                  <a:schemeClr val="tx1"/>
                </a:solidFill>
              </a:rPr>
              <a:t>타겟의</a:t>
            </a:r>
            <a:r>
              <a:rPr lang="ko-KR" altLang="en-US" dirty="0" smtClean="0">
                <a:solidFill>
                  <a:schemeClr val="tx1"/>
                </a:solidFill>
              </a:rPr>
              <a:t> 핵심 기능 </a:t>
            </a:r>
            <a:r>
              <a:rPr lang="ko-KR" altLang="en-US" dirty="0" err="1" smtClean="0">
                <a:solidFill>
                  <a:schemeClr val="tx1"/>
                </a:solidFill>
              </a:rPr>
              <a:t>로직을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호출하거나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전처리 </a:t>
            </a:r>
            <a:r>
              <a:rPr lang="ko-KR" altLang="en-US" dirty="0" err="1" smtClean="0">
                <a:solidFill>
                  <a:schemeClr val="tx1"/>
                </a:solidFill>
              </a:rPr>
              <a:t>어드바이스</a:t>
            </a:r>
            <a:r>
              <a:rPr lang="en-US" altLang="ko-KR" dirty="0" smtClean="0">
                <a:solidFill>
                  <a:schemeClr val="tx1"/>
                </a:solidFill>
              </a:rPr>
              <a:t>), </a:t>
            </a:r>
            <a:r>
              <a:rPr lang="ko-KR" altLang="en-US" dirty="0" err="1" smtClean="0">
                <a:solidFill>
                  <a:schemeClr val="tx1"/>
                </a:solidFill>
              </a:rPr>
              <a:t>타겟의</a:t>
            </a:r>
            <a:r>
              <a:rPr lang="ko-KR" altLang="en-US" dirty="0" smtClean="0">
                <a:solidFill>
                  <a:schemeClr val="tx1"/>
                </a:solidFill>
              </a:rPr>
              <a:t> 핵심 기능 </a:t>
            </a:r>
            <a:r>
              <a:rPr lang="ko-KR" altLang="en-US" dirty="0" err="1" smtClean="0">
                <a:solidFill>
                  <a:schemeClr val="tx1"/>
                </a:solidFill>
              </a:rPr>
              <a:t>로직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호출한 후에 </a:t>
            </a:r>
            <a:r>
              <a:rPr lang="en-US" altLang="ko-KR" dirty="0" smtClean="0">
                <a:solidFill>
                  <a:schemeClr val="tx1"/>
                </a:solidFill>
              </a:rPr>
              <a:t>Advice</a:t>
            </a:r>
            <a:r>
              <a:rPr lang="ko-KR" altLang="en-US" dirty="0" smtClean="0">
                <a:solidFill>
                  <a:schemeClr val="tx1"/>
                </a:solidFill>
              </a:rPr>
              <a:t>의 부가 기능 수행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후처리 </a:t>
            </a:r>
            <a:r>
              <a:rPr lang="ko-KR" altLang="en-US" dirty="0" err="1" smtClean="0">
                <a:solidFill>
                  <a:schemeClr val="tx1"/>
                </a:solidFill>
              </a:rPr>
              <a:t>어드바이스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5327" y="3685309"/>
            <a:ext cx="8633345" cy="2079923"/>
            <a:chOff x="1137220" y="4025340"/>
            <a:chExt cx="9943964" cy="2395674"/>
          </a:xfrm>
        </p:grpSpPr>
        <p:sp>
          <p:nvSpPr>
            <p:cNvPr id="13" name="타원 12">
              <a:extLst>
                <a:ext uri="{FF2B5EF4-FFF2-40B4-BE49-F238E27FC236}">
                  <a16:creationId xmlns="" xmlns:a16="http://schemas.microsoft.com/office/drawing/2014/main" id="{FFBFE051-E81C-4284-8540-10C02F205907}"/>
                </a:ext>
              </a:extLst>
            </p:cNvPr>
            <p:cNvSpPr/>
            <p:nvPr/>
          </p:nvSpPr>
          <p:spPr>
            <a:xfrm>
              <a:off x="3307080" y="4025340"/>
              <a:ext cx="7774104" cy="18358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="" xmlns:a16="http://schemas.microsoft.com/office/drawing/2014/main" id="{1FFC1688-92F3-4B57-A256-D90DD4051D51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2865120" y="4927370"/>
              <a:ext cx="6211042" cy="1591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모서리가 둥근 직사각형 31">
              <a:extLst>
                <a:ext uri="{FF2B5EF4-FFF2-40B4-BE49-F238E27FC236}">
                  <a16:creationId xmlns="" xmlns:a16="http://schemas.microsoft.com/office/drawing/2014/main" id="{249BBBD4-4484-480D-968B-B8C0A8128EF2}"/>
                </a:ext>
              </a:extLst>
            </p:cNvPr>
            <p:cNvSpPr/>
            <p:nvPr/>
          </p:nvSpPr>
          <p:spPr>
            <a:xfrm>
              <a:off x="1137220" y="4495800"/>
              <a:ext cx="1727900" cy="89580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>
                  <a:solidFill>
                    <a:schemeClr val="tx1"/>
                  </a:solidFill>
                  <a:latin typeface="+mn-ea"/>
                </a:rPr>
                <a:t>메소드 </a:t>
              </a:r>
              <a:endParaRPr lang="en-US" altLang="ko-KR" b="1">
                <a:solidFill>
                  <a:schemeClr val="tx1"/>
                </a:solidFill>
                <a:latin typeface="+mn-ea"/>
              </a:endParaRPr>
            </a:p>
            <a:p>
              <a:pPr algn="ctr">
                <a:defRPr/>
              </a:pPr>
              <a:r>
                <a:rPr lang="ko-KR" altLang="en-US" b="1">
                  <a:solidFill>
                    <a:schemeClr val="tx1"/>
                  </a:solidFill>
                  <a:latin typeface="+mn-ea"/>
                </a:rPr>
                <a:t>호출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" name="모서리가 둥근 직사각형 31">
              <a:extLst>
                <a:ext uri="{FF2B5EF4-FFF2-40B4-BE49-F238E27FC236}">
                  <a16:creationId xmlns="" xmlns:a16="http://schemas.microsoft.com/office/drawing/2014/main" id="{4BE0451D-006F-42F8-9A18-361EF5BD70BC}"/>
                </a:ext>
              </a:extLst>
            </p:cNvPr>
            <p:cNvSpPr/>
            <p:nvPr/>
          </p:nvSpPr>
          <p:spPr>
            <a:xfrm>
              <a:off x="6764568" y="4404482"/>
              <a:ext cx="1525422" cy="10972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tx1"/>
                  </a:solidFill>
                  <a:latin typeface="+mn-ea"/>
                </a:rPr>
                <a:t>Target</a:t>
              </a:r>
            </a:p>
            <a:p>
              <a:pPr algn="ctr">
                <a:defRPr/>
              </a:pPr>
              <a:r>
                <a:rPr lang="en-US" altLang="ko-KR" sz="1600" b="1">
                  <a:solidFill>
                    <a:schemeClr val="tx1"/>
                  </a:solidFill>
                  <a:latin typeface="+mn-ea"/>
                </a:rPr>
                <a:t>Object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F6EDB693-D62F-4760-80A9-87644C4B80C4}"/>
                </a:ext>
              </a:extLst>
            </p:cNvPr>
            <p:cNvSpPr txBox="1"/>
            <p:nvPr/>
          </p:nvSpPr>
          <p:spPr>
            <a:xfrm>
              <a:off x="5293049" y="4066934"/>
              <a:ext cx="10089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/>
                <a:t>Proxy</a:t>
              </a:r>
              <a:endParaRPr lang="ko-KR" altLang="en-US" sz="2400" b="1"/>
            </a:p>
          </p:txBody>
        </p:sp>
        <p:sp>
          <p:nvSpPr>
            <p:cNvPr id="18" name="모서리가 둥근 직사각형 31">
              <a:extLst>
                <a:ext uri="{FF2B5EF4-FFF2-40B4-BE49-F238E27FC236}">
                  <a16:creationId xmlns="" xmlns:a16="http://schemas.microsoft.com/office/drawing/2014/main" id="{CE6B3DDC-253D-431D-86AF-7868D27143B6}"/>
                </a:ext>
              </a:extLst>
            </p:cNvPr>
            <p:cNvSpPr/>
            <p:nvPr/>
          </p:nvSpPr>
          <p:spPr>
            <a:xfrm>
              <a:off x="4314095" y="4661523"/>
              <a:ext cx="1525422" cy="57247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tx1"/>
                  </a:solidFill>
                  <a:latin typeface="+mn-ea"/>
                </a:rPr>
                <a:t>Advice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" name="모서리가 둥근 직사각형 31">
              <a:extLst>
                <a:ext uri="{FF2B5EF4-FFF2-40B4-BE49-F238E27FC236}">
                  <a16:creationId xmlns="" xmlns:a16="http://schemas.microsoft.com/office/drawing/2014/main" id="{976A1B4A-FEDF-4171-81FB-ECE6CB66A516}"/>
                </a:ext>
              </a:extLst>
            </p:cNvPr>
            <p:cNvSpPr/>
            <p:nvPr/>
          </p:nvSpPr>
          <p:spPr>
            <a:xfrm>
              <a:off x="9297005" y="4641134"/>
              <a:ext cx="1525422" cy="57247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tx1"/>
                  </a:solidFill>
                  <a:latin typeface="+mn-ea"/>
                </a:rPr>
                <a:t>Advice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E6657742-41D4-4143-A2BC-318291BC7F18}"/>
                </a:ext>
              </a:extLst>
            </p:cNvPr>
            <p:cNvSpPr/>
            <p:nvPr/>
          </p:nvSpPr>
          <p:spPr>
            <a:xfrm>
              <a:off x="3502455" y="4821610"/>
              <a:ext cx="215582" cy="2155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9E8C7841-0781-4B12-A985-9BD88C82CB9D}"/>
                </a:ext>
              </a:extLst>
            </p:cNvPr>
            <p:cNvSpPr/>
            <p:nvPr/>
          </p:nvSpPr>
          <p:spPr>
            <a:xfrm>
              <a:off x="9076162" y="4819579"/>
              <a:ext cx="215582" cy="2155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연결선: 꺾임 16">
              <a:extLst>
                <a:ext uri="{FF2B5EF4-FFF2-40B4-BE49-F238E27FC236}">
                  <a16:creationId xmlns="" xmlns:a16="http://schemas.microsoft.com/office/drawing/2014/main" id="{E761293F-1B70-4FBA-9E51-40477A90CF5A}"/>
                </a:ext>
              </a:extLst>
            </p:cNvPr>
            <p:cNvCxnSpPr>
              <a:cxnSpLocks/>
            </p:cNvCxnSpPr>
            <p:nvPr/>
          </p:nvCxnSpPr>
          <p:spPr>
            <a:xfrm>
              <a:off x="3596181" y="5038323"/>
              <a:ext cx="5593539" cy="1179597"/>
            </a:xfrm>
            <a:prstGeom prst="bentConnector3">
              <a:avLst>
                <a:gd name="adj1" fmla="val 414"/>
              </a:avLst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="" xmlns:a16="http://schemas.microsoft.com/office/drawing/2014/main" id="{B66A73DE-4167-4B05-BF9B-7DADE979C5AF}"/>
                </a:ext>
              </a:extLst>
            </p:cNvPr>
            <p:cNvCxnSpPr>
              <a:cxnSpLocks/>
              <a:stCxn id="21" idx="4"/>
            </p:cNvCxnSpPr>
            <p:nvPr/>
          </p:nvCxnSpPr>
          <p:spPr>
            <a:xfrm>
              <a:off x="9183953" y="5035161"/>
              <a:ext cx="0" cy="1201187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A25A459D-00A5-49C9-9B83-DDA65191A1E8}"/>
                </a:ext>
              </a:extLst>
            </p:cNvPr>
            <p:cNvSpPr txBox="1"/>
            <p:nvPr/>
          </p:nvSpPr>
          <p:spPr>
            <a:xfrm>
              <a:off x="5878282" y="6051682"/>
              <a:ext cx="1132361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PointCut</a:t>
              </a:r>
              <a:endParaRPr lang="ko-KR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194338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Sprin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g </a:t>
            </a:r>
            <a:r>
              <a:rPr lang="en-US" altLang="ko-KR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AOP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특징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708809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Spring </a:t>
            </a:r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AOP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메소드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조인 포인트만 지원한다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53684" y="1540633"/>
            <a:ext cx="7482242" cy="3262276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Sprin</a:t>
            </a:r>
            <a:r>
              <a:rPr lang="en-US" altLang="ko-KR" dirty="0" smtClean="0">
                <a:solidFill>
                  <a:schemeClr val="tx1"/>
                </a:solidFill>
              </a:rPr>
              <a:t>g</a:t>
            </a:r>
            <a:r>
              <a:rPr lang="ko-KR" altLang="en-US" dirty="0" smtClean="0">
                <a:solidFill>
                  <a:schemeClr val="tx1"/>
                </a:solidFill>
              </a:rPr>
              <a:t>은 동적 </a:t>
            </a:r>
            <a:r>
              <a:rPr lang="en-US" altLang="ko-KR" dirty="0" smtClean="0">
                <a:solidFill>
                  <a:schemeClr val="tx1"/>
                </a:solidFill>
              </a:rPr>
              <a:t>Proxy</a:t>
            </a:r>
            <a:r>
              <a:rPr lang="ko-KR" altLang="en-US" dirty="0" smtClean="0">
                <a:solidFill>
                  <a:schemeClr val="tx1"/>
                </a:solidFill>
              </a:rPr>
              <a:t>를 기반으로 </a:t>
            </a:r>
            <a:r>
              <a:rPr lang="en-US" altLang="ko-KR" dirty="0" err="1" smtClean="0">
                <a:solidFill>
                  <a:schemeClr val="tx1"/>
                </a:solidFill>
              </a:rPr>
              <a:t>AOP</a:t>
            </a:r>
            <a:r>
              <a:rPr lang="ko-KR" altLang="en-US" dirty="0" smtClean="0">
                <a:solidFill>
                  <a:schemeClr val="tx1"/>
                </a:solidFill>
              </a:rPr>
              <a:t>를 구현하기 때문에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</a:rPr>
              <a:t> 조인 포인트만 지원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즉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핵심 기능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대상 객체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메소드가</a:t>
            </a:r>
            <a:r>
              <a:rPr lang="ko-KR" altLang="en-US" dirty="0" smtClean="0">
                <a:solidFill>
                  <a:schemeClr val="tx1"/>
                </a:solidFill>
              </a:rPr>
              <a:t> 호출되는 런타임 시점에만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부가기능</a:t>
            </a:r>
            <a:r>
              <a:rPr lang="en-US" altLang="ko-KR" dirty="0" smtClean="0">
                <a:solidFill>
                  <a:schemeClr val="tx1"/>
                </a:solidFill>
              </a:rPr>
              <a:t>(Advice)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적용 가능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하지만 </a:t>
            </a:r>
            <a:r>
              <a:rPr lang="en-US" altLang="ko-KR" dirty="0" err="1" smtClean="0">
                <a:solidFill>
                  <a:schemeClr val="tx1"/>
                </a:solidFill>
              </a:rPr>
              <a:t>AspectJ</a:t>
            </a:r>
            <a:r>
              <a:rPr lang="ko-KR" altLang="en-US" dirty="0" smtClean="0">
                <a:solidFill>
                  <a:schemeClr val="tx1"/>
                </a:solidFill>
              </a:rPr>
              <a:t>와 같은 고급 </a:t>
            </a:r>
            <a:r>
              <a:rPr lang="en-US" altLang="ko-KR" dirty="0" err="1" smtClean="0">
                <a:solidFill>
                  <a:schemeClr val="tx1"/>
                </a:solidFill>
              </a:rPr>
              <a:t>AOP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프레임워크를 사용하면 객체의 생성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필드 값의 조회와 조작</a:t>
            </a:r>
            <a:r>
              <a:rPr lang="en-US" altLang="ko-KR" dirty="0" smtClean="0">
                <a:solidFill>
                  <a:schemeClr val="tx1"/>
                </a:solidFill>
              </a:rPr>
              <a:t>, static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</a:rPr>
              <a:t> 호출 및 초기화 등의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다양한 작업에 부가기능 적용 가능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25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Spring </a:t>
            </a:r>
            <a:r>
              <a:rPr lang="en-US" altLang="ko-KR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AOP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구현 방식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753578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XML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기반의 </a:t>
            </a:r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AOP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네임 스페이스를 통한 </a:t>
            </a:r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AOP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구현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53684" y="1540634"/>
            <a:ext cx="7482242" cy="14400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부가 기능을 제공하는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Advice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클래스 작성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XML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파일 설정에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&lt;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aop:config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를 이용하여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Aspect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설정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즉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Advice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와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PointCut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설정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6775" y="3206465"/>
            <a:ext cx="577741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@Aspect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어노테이션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기반 </a:t>
            </a:r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AOP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구현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53684" y="3754391"/>
            <a:ext cx="7482242" cy="236008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1. @Aspect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어노테이션을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이용해서 부가 기능을 제공하는 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Aspect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클래스 작성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이 때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Aspect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클래스는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Advice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를 구현하는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메소드와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포인트컷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을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포함함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2. XML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설정 파일에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&lt;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aop:aspect-autoproxy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설정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411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Spring </a:t>
            </a:r>
            <a:r>
              <a:rPr lang="en-US" altLang="ko-KR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AOP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구현 방식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- XML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399179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Advice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정의하는 태그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272325"/>
              </p:ext>
            </p:extLst>
          </p:nvPr>
        </p:nvGraphicFramePr>
        <p:xfrm>
          <a:off x="853684" y="1540634"/>
          <a:ext cx="7482242" cy="2843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934"/>
                <a:gridCol w="553730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&lt;</a:t>
                      </a:r>
                      <a:r>
                        <a:rPr lang="en-US" altLang="ko-KR" sz="1400" b="1" dirty="0" err="1" smtClean="0"/>
                        <a:t>aop:before</a:t>
                      </a:r>
                      <a:r>
                        <a:rPr lang="en-US" altLang="ko-KR" sz="1400" b="1" dirty="0" smtClean="0"/>
                        <a:t>&gt;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메소드</a:t>
                      </a:r>
                      <a:r>
                        <a:rPr lang="ko-KR" altLang="en-US" sz="1400" dirty="0" smtClean="0"/>
                        <a:t> 실행 전에 적용되는 </a:t>
                      </a:r>
                      <a:r>
                        <a:rPr lang="ko-KR" altLang="en-US" sz="1400" dirty="0" err="1" smtClean="0"/>
                        <a:t>어드바이스</a:t>
                      </a:r>
                      <a:r>
                        <a:rPr lang="ko-KR" altLang="en-US" sz="1400" dirty="0" smtClean="0"/>
                        <a:t> 정의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&lt;</a:t>
                      </a:r>
                      <a:r>
                        <a:rPr lang="en-US" altLang="ko-KR" sz="1400" b="1" dirty="0" err="1" smtClean="0"/>
                        <a:t>aop:around</a:t>
                      </a:r>
                      <a:r>
                        <a:rPr lang="en-US" altLang="ko-KR" sz="1400" b="1" dirty="0" smtClean="0"/>
                        <a:t>&gt;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메소드</a:t>
                      </a:r>
                      <a:r>
                        <a:rPr lang="ko-KR" altLang="en-US" sz="1400" dirty="0" smtClean="0"/>
                        <a:t> 호출 이전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이후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예외 발생 등 모든 시점에 적용 가능한 </a:t>
                      </a:r>
                      <a:endParaRPr lang="en-US" altLang="ko-KR" sz="14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어드바이스</a:t>
                      </a:r>
                      <a:r>
                        <a:rPr lang="ko-KR" altLang="en-US" sz="1400" dirty="0" smtClean="0"/>
                        <a:t> 정의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&lt;</a:t>
                      </a:r>
                      <a:r>
                        <a:rPr lang="en-US" altLang="ko-KR" sz="1400" b="1" dirty="0" err="1" smtClean="0"/>
                        <a:t>aop:after</a:t>
                      </a:r>
                      <a:r>
                        <a:rPr lang="en-US" altLang="ko-KR" sz="1400" b="1" dirty="0" smtClean="0"/>
                        <a:t>&gt;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메소드가</a:t>
                      </a:r>
                      <a:r>
                        <a:rPr lang="ko-KR" altLang="en-US" sz="1400" dirty="0" smtClean="0"/>
                        <a:t> 정상적으로 실행되는지 또는 예외를 발생시키는지 여부에 상관없는 </a:t>
                      </a:r>
                      <a:r>
                        <a:rPr lang="ko-KR" altLang="en-US" sz="1400" dirty="0" err="1" smtClean="0"/>
                        <a:t>어드바이스</a:t>
                      </a:r>
                      <a:r>
                        <a:rPr lang="ko-KR" altLang="en-US" sz="1400" dirty="0" smtClean="0"/>
                        <a:t> 정의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&lt;</a:t>
                      </a:r>
                      <a:r>
                        <a:rPr lang="en-US" altLang="ko-KR" sz="1400" b="1" dirty="0" err="1" smtClean="0"/>
                        <a:t>aop:after-returning</a:t>
                      </a:r>
                      <a:r>
                        <a:rPr lang="en-US" altLang="ko-KR" sz="1400" b="1" dirty="0" smtClean="0"/>
                        <a:t>&gt;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메소드가</a:t>
                      </a:r>
                      <a:r>
                        <a:rPr lang="ko-KR" altLang="en-US" sz="1400" dirty="0" smtClean="0"/>
                        <a:t> 정상적으로 실행된 후에 적용되는 </a:t>
                      </a:r>
                      <a:r>
                        <a:rPr lang="ko-KR" altLang="en-US" sz="1400" dirty="0" err="1" smtClean="0"/>
                        <a:t>어드바이스</a:t>
                      </a:r>
                      <a:r>
                        <a:rPr lang="ko-KR" altLang="en-US" sz="1400" dirty="0" smtClean="0"/>
                        <a:t> 정의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&lt;</a:t>
                      </a:r>
                      <a:r>
                        <a:rPr lang="en-US" altLang="ko-KR" sz="1400" b="1" dirty="0" err="1" smtClean="0"/>
                        <a:t>aop:after-throwing</a:t>
                      </a:r>
                      <a:r>
                        <a:rPr lang="en-US" altLang="ko-KR" sz="1400" b="1" dirty="0" smtClean="0"/>
                        <a:t>&gt;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메소드가</a:t>
                      </a:r>
                      <a:r>
                        <a:rPr lang="ko-KR" altLang="en-US" sz="1400" dirty="0" smtClean="0"/>
                        <a:t> 예외를 발생시킬 때 적용되는 </a:t>
                      </a:r>
                      <a:r>
                        <a:rPr lang="ko-KR" altLang="en-US" sz="1400" dirty="0" err="1" smtClean="0"/>
                        <a:t>어드바이스</a:t>
                      </a:r>
                      <a:r>
                        <a:rPr lang="ko-KR" altLang="en-US" sz="1400" dirty="0" smtClean="0"/>
                        <a:t> 정의</a:t>
                      </a:r>
                      <a:endParaRPr lang="en-US" altLang="ko-KR" sz="14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(try-catch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블록에서 </a:t>
                      </a:r>
                      <a:r>
                        <a:rPr lang="en-US" altLang="ko-KR" sz="1400" baseline="0" dirty="0" smtClean="0"/>
                        <a:t>catch</a:t>
                      </a:r>
                      <a:r>
                        <a:rPr lang="ko-KR" altLang="en-US" sz="1400" baseline="0" dirty="0" smtClean="0"/>
                        <a:t>블록과 유사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82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Spring </a:t>
            </a:r>
            <a:r>
              <a:rPr lang="en-US" altLang="ko-KR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AOP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구현 방식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- XML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491512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Advice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정의하는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어노테이션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10637"/>
              </p:ext>
            </p:extLst>
          </p:nvPr>
        </p:nvGraphicFramePr>
        <p:xfrm>
          <a:off x="853684" y="1540634"/>
          <a:ext cx="7482242" cy="45133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3698"/>
                <a:gridCol w="503854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@Before(“</a:t>
                      </a:r>
                      <a:r>
                        <a:rPr lang="en-US" altLang="ko-KR" sz="1400" b="1" dirty="0" err="1" smtClean="0"/>
                        <a:t>pointcut</a:t>
                      </a:r>
                      <a:r>
                        <a:rPr lang="en-US" altLang="ko-KR" sz="1400" b="1" dirty="0" smtClean="0"/>
                        <a:t>”)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타겟</a:t>
                      </a:r>
                      <a:r>
                        <a:rPr lang="ko-KR" altLang="en-US" sz="1400" dirty="0" smtClean="0"/>
                        <a:t> 객체의 </a:t>
                      </a:r>
                      <a:r>
                        <a:rPr lang="ko-KR" altLang="en-US" sz="1400" dirty="0" err="1" smtClean="0"/>
                        <a:t>메소드가</a:t>
                      </a:r>
                      <a:r>
                        <a:rPr lang="ko-KR" altLang="en-US" sz="1400" dirty="0" smtClean="0"/>
                        <a:t> 실행되기 전에 호출되는 </a:t>
                      </a:r>
                      <a:r>
                        <a:rPr lang="ko-KR" altLang="en-US" sz="1400" dirty="0" err="1" smtClean="0"/>
                        <a:t>어드바이스</a:t>
                      </a:r>
                      <a:endParaRPr lang="en-US" altLang="ko-KR" sz="14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JoinPoint</a:t>
                      </a:r>
                      <a:r>
                        <a:rPr lang="ko-KR" altLang="en-US" sz="1400" dirty="0" smtClean="0"/>
                        <a:t>를 통해 </a:t>
                      </a:r>
                      <a:r>
                        <a:rPr lang="ko-KR" altLang="en-US" sz="1400" dirty="0" err="1" smtClean="0"/>
                        <a:t>파라미터</a:t>
                      </a:r>
                      <a:r>
                        <a:rPr lang="ko-KR" altLang="en-US" sz="1400" dirty="0" smtClean="0"/>
                        <a:t> 정보</a:t>
                      </a:r>
                      <a:r>
                        <a:rPr lang="ko-KR" altLang="en-US" sz="1400" baseline="0" dirty="0" smtClean="0"/>
                        <a:t> 참조 가능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@Around(“</a:t>
                      </a:r>
                      <a:r>
                        <a:rPr lang="en-US" altLang="ko-KR" sz="1400" b="1" dirty="0" err="1" smtClean="0"/>
                        <a:t>pointcut</a:t>
                      </a:r>
                      <a:r>
                        <a:rPr lang="en-US" altLang="ko-KR" sz="1400" b="1" dirty="0" smtClean="0"/>
                        <a:t>”)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타겟</a:t>
                      </a:r>
                      <a:r>
                        <a:rPr lang="ko-KR" altLang="en-US" sz="1400" dirty="0" smtClean="0"/>
                        <a:t> 객체의 </a:t>
                      </a:r>
                      <a:r>
                        <a:rPr lang="ko-KR" altLang="en-US" sz="1400" dirty="0" err="1" smtClean="0"/>
                        <a:t>메소드</a:t>
                      </a:r>
                      <a:r>
                        <a:rPr lang="ko-KR" altLang="en-US" sz="1400" dirty="0" smtClean="0"/>
                        <a:t> 호출 전과 후에 실행될 코드를 구현할 </a:t>
                      </a:r>
                      <a:endParaRPr lang="en-US" altLang="ko-KR" sz="14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어드바이스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@After(“</a:t>
                      </a:r>
                      <a:r>
                        <a:rPr lang="en-US" altLang="ko-KR" sz="1400" b="1" dirty="0" err="1" smtClean="0"/>
                        <a:t>pointcut</a:t>
                      </a:r>
                      <a:r>
                        <a:rPr lang="en-US" altLang="ko-KR" sz="1400" b="1" dirty="0" smtClean="0"/>
                        <a:t>”)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타겟</a:t>
                      </a:r>
                      <a:r>
                        <a:rPr lang="ko-KR" altLang="en-US" sz="1400" dirty="0" smtClean="0"/>
                        <a:t> 객체의 </a:t>
                      </a:r>
                      <a:r>
                        <a:rPr lang="ko-KR" altLang="en-US" sz="1400" dirty="0" err="1" smtClean="0"/>
                        <a:t>메소드가</a:t>
                      </a:r>
                      <a:r>
                        <a:rPr lang="ko-KR" altLang="en-US" sz="1400" dirty="0" smtClean="0"/>
                        <a:t> 정상 종료 됐을 때와 예외가 발생했을 때 모두 호출되는 </a:t>
                      </a:r>
                      <a:r>
                        <a:rPr lang="ko-KR" altLang="en-US" sz="1400" dirty="0" err="1" smtClean="0"/>
                        <a:t>어드바이스로</a:t>
                      </a:r>
                      <a:r>
                        <a:rPr lang="ko-KR" altLang="en-US" sz="1400" dirty="0" smtClean="0"/>
                        <a:t> 반환 값을 받을 수 없음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@</a:t>
                      </a:r>
                      <a:r>
                        <a:rPr lang="en-US" altLang="ko-KR" sz="1400" b="1" dirty="0" err="1" smtClean="0"/>
                        <a:t>AfterReturning</a:t>
                      </a:r>
                      <a:r>
                        <a:rPr lang="en-US" altLang="ko-KR" sz="1400" b="1" dirty="0" smtClean="0"/>
                        <a:t>(</a:t>
                      </a:r>
                      <a:r>
                        <a:rPr lang="en-US" altLang="ko-KR" sz="1400" b="1" dirty="0" err="1" smtClean="0"/>
                        <a:t>Pointcut</a:t>
                      </a:r>
                      <a:r>
                        <a:rPr lang="en-US" altLang="ko-KR" sz="1400" b="1" dirty="0" smtClean="0"/>
                        <a:t>=“”, Returning=“”)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타겟</a:t>
                      </a:r>
                      <a:r>
                        <a:rPr lang="ko-KR" altLang="en-US" sz="1400" dirty="0" smtClean="0"/>
                        <a:t> 객체의 </a:t>
                      </a:r>
                      <a:r>
                        <a:rPr lang="ko-KR" altLang="en-US" sz="1400" dirty="0" err="1" smtClean="0"/>
                        <a:t>메소드가</a:t>
                      </a:r>
                      <a:r>
                        <a:rPr lang="ko-KR" altLang="en-US" sz="1400" dirty="0" smtClean="0"/>
                        <a:t> 정상적으로 실행을 마친 후에 호출되는 </a:t>
                      </a:r>
                      <a:r>
                        <a:rPr lang="ko-KR" altLang="en-US" sz="1400" dirty="0" err="1" smtClean="0"/>
                        <a:t>어드바이스</a:t>
                      </a:r>
                      <a:endParaRPr lang="en-US" altLang="ko-KR" sz="14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리턴 값을 참조할 때는 </a:t>
                      </a:r>
                      <a:r>
                        <a:rPr lang="en-US" altLang="ko-KR" sz="1400" dirty="0" smtClean="0"/>
                        <a:t>returning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속성에 리턴 값을 저장할 </a:t>
                      </a:r>
                      <a:endParaRPr lang="en-US" altLang="ko-KR" sz="1400" baseline="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/>
                        <a:t>변수 이름을 지정해야 함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@</a:t>
                      </a:r>
                      <a:r>
                        <a:rPr lang="en-US" altLang="ko-KR" sz="1400" b="1" dirty="0" err="1" smtClean="0"/>
                        <a:t>AfterThrowing</a:t>
                      </a:r>
                      <a:r>
                        <a:rPr lang="en-US" altLang="ko-KR" sz="1400" b="1" dirty="0" smtClean="0"/>
                        <a:t>(</a:t>
                      </a:r>
                      <a:r>
                        <a:rPr lang="en-US" altLang="ko-KR" sz="1400" b="1" dirty="0" err="1" smtClean="0"/>
                        <a:t>Pointcut</a:t>
                      </a:r>
                      <a:r>
                        <a:rPr lang="en-US" altLang="ko-KR" sz="1400" b="1" dirty="0" smtClean="0"/>
                        <a:t>=“”, throwing=“”)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타겟</a:t>
                      </a:r>
                      <a:r>
                        <a:rPr lang="ko-KR" altLang="en-US" sz="1400" dirty="0" smtClean="0"/>
                        <a:t> 객체의 </a:t>
                      </a:r>
                      <a:r>
                        <a:rPr lang="ko-KR" altLang="en-US" sz="1400" dirty="0" err="1" smtClean="0"/>
                        <a:t>메소드에서</a:t>
                      </a:r>
                      <a:r>
                        <a:rPr lang="ko-KR" altLang="en-US" sz="1400" dirty="0" smtClean="0"/>
                        <a:t> 예외 발생 시 호출되는 </a:t>
                      </a:r>
                      <a:r>
                        <a:rPr lang="ko-KR" altLang="en-US" sz="1400" dirty="0" err="1" smtClean="0"/>
                        <a:t>어드바이스</a:t>
                      </a:r>
                      <a:endParaRPr lang="en-US" altLang="ko-KR" sz="14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발생된 예외를 참조할 때는 </a:t>
                      </a:r>
                      <a:r>
                        <a:rPr lang="en-US" altLang="ko-KR" sz="1400" dirty="0" smtClean="0"/>
                        <a:t>throwing </a:t>
                      </a:r>
                      <a:r>
                        <a:rPr lang="ko-KR" altLang="en-US" sz="1400" dirty="0" smtClean="0"/>
                        <a:t>속성에 발생한 예외를 </a:t>
                      </a:r>
                      <a:endParaRPr lang="en-US" altLang="ko-KR" sz="14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저장할 변수 이름을 지정해야 함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45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020491" y="1916906"/>
            <a:ext cx="5089922" cy="3090863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Advice</a:t>
              </a:r>
            </a:p>
            <a:p>
              <a:pPr algn="ctr">
                <a:defRPr/>
              </a:pPr>
              <a:r>
                <a:rPr lang="ko-KR" altLang="en-US" sz="4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작성하기</a:t>
              </a:r>
              <a:endParaRPr lang="en-US" altLang="ko-KR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73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Advice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종류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098154"/>
              </p:ext>
            </p:extLst>
          </p:nvPr>
        </p:nvGraphicFramePr>
        <p:xfrm>
          <a:off x="475064" y="993598"/>
          <a:ext cx="8198644" cy="4595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863"/>
                <a:gridCol w="6253781"/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Before</a:t>
                      </a:r>
                      <a:r>
                        <a:rPr lang="en-US" altLang="ko-KR" sz="1600" b="1" baseline="0" dirty="0" smtClean="0"/>
                        <a:t>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baseline="0" dirty="0" smtClean="0"/>
                        <a:t>Advice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 err="1" smtClean="0"/>
                        <a:t>타겟의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메소드가</a:t>
                      </a:r>
                      <a:r>
                        <a:rPr lang="ko-KR" altLang="en-US" sz="1600" dirty="0" smtClean="0"/>
                        <a:t> 실행되기 이전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시점에 처리해야 할 필요가 있는 </a:t>
                      </a:r>
                      <a:endParaRPr lang="en-US" altLang="ko-KR" sz="1600" baseline="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baseline="0" dirty="0" smtClean="0"/>
                        <a:t>부가 기능 정의</a:t>
                      </a:r>
                      <a:endParaRPr lang="en-US" altLang="ko-KR" sz="1600" baseline="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baseline="0" dirty="0" smtClean="0">
                          <a:sym typeface="Wingdings" panose="05000000000000000000" pitchFamily="2" charset="2"/>
                        </a:rPr>
                        <a:t> JoinPoint </a:t>
                      </a:r>
                      <a:r>
                        <a:rPr lang="ko-KR" altLang="en-US" sz="1600" baseline="0" dirty="0" smtClean="0">
                          <a:sym typeface="Wingdings" panose="05000000000000000000" pitchFamily="2" charset="2"/>
                        </a:rPr>
                        <a:t>앞에서 실행되는 </a:t>
                      </a:r>
                      <a:r>
                        <a:rPr lang="en-US" altLang="ko-KR" sz="1600" baseline="0" dirty="0" smtClean="0">
                          <a:sym typeface="Wingdings" panose="05000000000000000000" pitchFamily="2" charset="2"/>
                        </a:rPr>
                        <a:t>Advice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Around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Advice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 err="1" smtClean="0"/>
                        <a:t>타겟의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메소드가</a:t>
                      </a:r>
                      <a:r>
                        <a:rPr lang="ko-KR" altLang="en-US" sz="1600" dirty="0" smtClean="0"/>
                        <a:t> 호출되기 이전 시점과 이후 시점에 모두 처리해야 할 필요가 있는 부가 기능 정의 </a:t>
                      </a:r>
                      <a:endParaRPr lang="en-US" altLang="ko-KR" sz="16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sym typeface="Wingdings" panose="05000000000000000000" pitchFamily="2" charset="2"/>
                        </a:rPr>
                        <a:t> JoinPoint </a:t>
                      </a:r>
                      <a:r>
                        <a:rPr lang="ko-KR" altLang="en-US" sz="1600" dirty="0" smtClean="0">
                          <a:sym typeface="Wingdings" panose="05000000000000000000" pitchFamily="2" charset="2"/>
                        </a:rPr>
                        <a:t>앞과 뒤에서 실행되는 </a:t>
                      </a:r>
                      <a:r>
                        <a:rPr lang="en-US" altLang="ko-KR" sz="1600" dirty="0" smtClean="0">
                          <a:sym typeface="Wingdings" panose="05000000000000000000" pitchFamily="2" charset="2"/>
                        </a:rPr>
                        <a:t>Advice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After</a:t>
                      </a:r>
                      <a:r>
                        <a:rPr lang="en-US" altLang="ko-KR" sz="1600" b="1" baseline="0" dirty="0" smtClean="0"/>
                        <a:t> Returning Advice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 err="1" smtClean="0"/>
                        <a:t>타겟의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메소드가</a:t>
                      </a:r>
                      <a:r>
                        <a:rPr lang="ko-KR" altLang="en-US" sz="1600" dirty="0" smtClean="0"/>
                        <a:t> 정상적으로 실행된 이후 시점에 처리해야 할 필요가</a:t>
                      </a:r>
                      <a:r>
                        <a:rPr lang="ko-KR" altLang="en-US" sz="1600" baseline="0" dirty="0" smtClean="0"/>
                        <a:t> 있는 부가 기능 정의 </a:t>
                      </a:r>
                      <a:endParaRPr lang="en-US" altLang="ko-KR" sz="1600" baseline="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baseline="0" dirty="0" smtClean="0">
                          <a:sym typeface="Wingdings" panose="05000000000000000000" pitchFamily="2" charset="2"/>
                        </a:rPr>
                        <a:t> JoinPoint </a:t>
                      </a:r>
                      <a:r>
                        <a:rPr lang="ko-KR" altLang="en-US" sz="1600" baseline="0" dirty="0" err="1" smtClean="0">
                          <a:sym typeface="Wingdings" panose="05000000000000000000" pitchFamily="2" charset="2"/>
                        </a:rPr>
                        <a:t>메소드</a:t>
                      </a:r>
                      <a:r>
                        <a:rPr lang="ko-KR" altLang="en-US" sz="1600" baseline="0" dirty="0" smtClean="0">
                          <a:sym typeface="Wingdings" panose="05000000000000000000" pitchFamily="2" charset="2"/>
                        </a:rPr>
                        <a:t> 호출이 정상적으로 종료된 뒤에 실행되는 </a:t>
                      </a:r>
                      <a:r>
                        <a:rPr lang="en-US" altLang="ko-KR" sz="1600" baseline="0" dirty="0" smtClean="0">
                          <a:sym typeface="Wingdings" panose="05000000000000000000" pitchFamily="2" charset="2"/>
                        </a:rPr>
                        <a:t>Advice</a:t>
                      </a:r>
                      <a:r>
                        <a:rPr lang="ko-KR" altLang="en-US" sz="1600" dirty="0" smtClean="0"/>
                        <a:t> 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After</a:t>
                      </a:r>
                      <a:r>
                        <a:rPr lang="en-US" altLang="ko-KR" sz="1600" b="1" baseline="0" dirty="0" smtClean="0"/>
                        <a:t> Throwing Advice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 err="1" smtClean="0"/>
                        <a:t>타겟의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메소드에</a:t>
                      </a:r>
                      <a:r>
                        <a:rPr lang="ko-KR" altLang="en-US" sz="1600" dirty="0" smtClean="0"/>
                        <a:t> 예외가 발생된 이후 시점에 처리해야 할 필요가 </a:t>
                      </a:r>
                      <a:endParaRPr lang="en-US" altLang="ko-KR" sz="16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있는 부가 기능 정의 </a:t>
                      </a:r>
                      <a:endParaRPr lang="en-US" altLang="ko-KR" sz="16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600" dirty="0" smtClean="0">
                          <a:sym typeface="Wingdings" panose="05000000000000000000" pitchFamily="2" charset="2"/>
                        </a:rPr>
                        <a:t>예외가 던져질 때 실행되는 </a:t>
                      </a:r>
                      <a:r>
                        <a:rPr lang="en-US" altLang="ko-KR" sz="1600" dirty="0" smtClean="0">
                          <a:sym typeface="Wingdings" panose="05000000000000000000" pitchFamily="2" charset="2"/>
                        </a:rPr>
                        <a:t>Advice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37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JoinPoint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5065" y="993597"/>
            <a:ext cx="8198644" cy="282102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JoinPoint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Spring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AOP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혹은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AspectJ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에서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AOP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의 부가 기능을 지닌 </a:t>
            </a:r>
            <a:endParaRPr lang="en-US" altLang="ko-KR" dirty="0" smtClean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코드가 적용되는 지점을 뜻함</a:t>
            </a:r>
            <a:endParaRPr lang="en-US" altLang="ko-KR" dirty="0" smtClean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모든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Advice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는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org.aspect.lang.JoinPoint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타입의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파라미터를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</a:t>
            </a:r>
            <a:endParaRPr lang="en-US" altLang="ko-KR" dirty="0" smtClean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Advice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첫 번째 매개변수로 선언해야 함</a:t>
            </a:r>
            <a:endParaRPr lang="en-US" altLang="ko-KR" dirty="0" smtClean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단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, Around Advice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JoinPoint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의 하위 클래스인 </a:t>
            </a:r>
            <a:r>
              <a:rPr lang="en-US" altLang="ko-KR" spc="-100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ProceedingJoinPoint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타입의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파라미터를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필수적으로 선언해야 함</a:t>
            </a:r>
            <a:endParaRPr lang="en-US" altLang="ko-KR" dirty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1864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JoinPoint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444205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JoinPoint Interface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메소드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992306"/>
              </p:ext>
            </p:extLst>
          </p:nvPr>
        </p:nvGraphicFramePr>
        <p:xfrm>
          <a:off x="853684" y="1540634"/>
          <a:ext cx="7482242" cy="251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7989"/>
                <a:gridCol w="557425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 smtClean="0"/>
                        <a:t>getArgs</a:t>
                      </a:r>
                      <a:r>
                        <a:rPr lang="en-US" altLang="ko-KR" sz="1800" b="1" dirty="0" smtClean="0"/>
                        <a:t>()</a:t>
                      </a:r>
                      <a:endParaRPr lang="ko-KR" altLang="en-US" sz="18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dirty="0" err="1" smtClean="0"/>
                        <a:t>메소드의</a:t>
                      </a:r>
                      <a:r>
                        <a:rPr lang="ko-KR" altLang="en-US" sz="1800" dirty="0" smtClean="0"/>
                        <a:t> 매개변수 반환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 smtClean="0"/>
                        <a:t>getThis</a:t>
                      </a:r>
                      <a:r>
                        <a:rPr lang="en-US" altLang="ko-KR" sz="1800" b="1" dirty="0" smtClean="0"/>
                        <a:t>()</a:t>
                      </a:r>
                      <a:endParaRPr lang="ko-KR" altLang="en-US" sz="18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dirty="0" smtClean="0"/>
                        <a:t>현재 사용</a:t>
                      </a:r>
                      <a:r>
                        <a:rPr lang="ko-KR" altLang="en-US" sz="1800" baseline="0" dirty="0" smtClean="0"/>
                        <a:t> 중인 </a:t>
                      </a:r>
                      <a:r>
                        <a:rPr lang="ko-KR" altLang="en-US" sz="1800" baseline="0" dirty="0" err="1" smtClean="0"/>
                        <a:t>프록시</a:t>
                      </a:r>
                      <a:r>
                        <a:rPr lang="ko-KR" altLang="en-US" sz="1800" baseline="0" dirty="0" smtClean="0"/>
                        <a:t> 객체 반환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 smtClean="0"/>
                        <a:t>getTarget</a:t>
                      </a:r>
                      <a:r>
                        <a:rPr lang="en-US" altLang="ko-KR" sz="1800" b="1" dirty="0" smtClean="0"/>
                        <a:t>()</a:t>
                      </a:r>
                      <a:endParaRPr lang="ko-KR" altLang="en-US" sz="18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dirty="0" smtClean="0"/>
                        <a:t>대상 객체 반환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 smtClean="0"/>
                        <a:t>getSignature</a:t>
                      </a:r>
                      <a:r>
                        <a:rPr lang="en-US" altLang="ko-KR" sz="1800" b="1" dirty="0" smtClean="0"/>
                        <a:t>()</a:t>
                      </a:r>
                      <a:endParaRPr lang="ko-KR" altLang="en-US" sz="18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dirty="0" smtClean="0"/>
                        <a:t>대상 객체 </a:t>
                      </a:r>
                      <a:r>
                        <a:rPr lang="ko-KR" altLang="en-US" sz="1800" dirty="0" err="1" smtClean="0"/>
                        <a:t>메소드</a:t>
                      </a:r>
                      <a:r>
                        <a:rPr lang="ko-KR" altLang="en-US" sz="1800" dirty="0" smtClean="0"/>
                        <a:t> 설명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err="1" smtClean="0"/>
                        <a:t>메소드</a:t>
                      </a:r>
                      <a:r>
                        <a:rPr lang="ko-KR" altLang="en-US" sz="1800" dirty="0" smtClean="0"/>
                        <a:t> 명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리턴 타입 등</a:t>
                      </a:r>
                      <a:r>
                        <a:rPr lang="en-US" altLang="ko-KR" sz="1800" dirty="0" smtClean="0"/>
                        <a:t>) </a:t>
                      </a:r>
                      <a:r>
                        <a:rPr lang="ko-KR" altLang="en-US" sz="1800" dirty="0" smtClean="0"/>
                        <a:t>반환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 smtClean="0"/>
                        <a:t>toString</a:t>
                      </a:r>
                      <a:r>
                        <a:rPr lang="en-US" altLang="ko-KR" sz="1800" b="1" dirty="0" smtClean="0"/>
                        <a:t>()</a:t>
                      </a:r>
                      <a:endParaRPr lang="ko-KR" altLang="en-US" sz="18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dirty="0" smtClean="0"/>
                        <a:t>대상 객체 </a:t>
                      </a:r>
                      <a:r>
                        <a:rPr lang="ko-KR" altLang="en-US" sz="1800" dirty="0" err="1" smtClean="0"/>
                        <a:t>메소드의</a:t>
                      </a:r>
                      <a:r>
                        <a:rPr lang="ko-KR" altLang="en-US" sz="1800" dirty="0" smtClean="0"/>
                        <a:t> 정보 출력</a:t>
                      </a:r>
                      <a:endParaRPr lang="ko-KR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46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020491" y="1916906"/>
            <a:ext cx="5089922" cy="3090863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Spring </a:t>
              </a:r>
              <a:r>
                <a:rPr lang="en-US" altLang="ko-KR" sz="4400" b="1" dirty="0" err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AOP</a:t>
              </a:r>
              <a:endParaRPr lang="en-US" altLang="ko-KR" sz="4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  <a:p>
              <a:pPr algn="ctr">
                <a:defRPr/>
              </a:pPr>
              <a:r>
                <a:rPr lang="ko-KR" altLang="en-US" sz="4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개요</a:t>
              </a:r>
              <a:endParaRPr lang="en-US" altLang="ko-KR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218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Advice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작성하기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5" name="직사각형 1">
            <a:extLst>
              <a:ext uri="{FF2B5EF4-FFF2-40B4-BE49-F238E27FC236}">
                <a16:creationId xmlns="" xmlns:a16="http://schemas.microsoft.com/office/drawing/2014/main" id="{A2C46926-3F94-4C9D-93ED-70F126B96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467" y="1048456"/>
            <a:ext cx="8364134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org.aspectj.lang.ProceedingJoinPoint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org.springframework.util.StopWatch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6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AroundLog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Object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aroundLog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(ProceedingJoinPoint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pp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Throwable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methodName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pp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.getSignature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stopWatch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stopWatch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Object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pp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.proceed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stopWatch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.stop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methodName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"() </a:t>
            </a:r>
            <a:r>
              <a:rPr lang="ko-KR" alt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메소드</a:t>
            </a:r>
            <a:r>
              <a:rPr lang="ko-KR" alt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수행에 걸린 시간 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		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stopWatch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.getTotalTimeMillis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"(</a:t>
            </a:r>
            <a:r>
              <a:rPr lang="en-US" altLang="ko-KR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ms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초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return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261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Spring </a:t>
            </a:r>
            <a:r>
              <a:rPr lang="en-US" altLang="ko-KR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AOP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5065" y="993597"/>
            <a:ext cx="8198644" cy="2435404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관점 지향 프로그래밍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(Aspect Oriented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Programmin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의 약자로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일반적으로 사용하는 클래스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(Service, DAO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등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에서 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중복되는 공통 코드 부분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(commit, rollback, log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처리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을 별도의 영역으로 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분리하고 코드가 실행되기 전이나 후의 시점에 해당 코드를 붙여 넣어 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소스 코드 중복을 줄이고 필요할 때마다 가져다 쓸 수 있게 객체화하는 기술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_x357621904" descr="EMB00002170770b">
            <a:extLst>
              <a:ext uri="{FF2B5EF4-FFF2-40B4-BE49-F238E27FC236}">
                <a16:creationId xmlns="" xmlns:a16="http://schemas.microsoft.com/office/drawing/2014/main" id="{AA418328-6F5C-4650-AD40-444C926DB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402" y="3499096"/>
            <a:ext cx="5811192" cy="26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3096C7E-D58C-4675-BC1A-438BB67F8B6A}"/>
              </a:ext>
            </a:extLst>
          </p:cNvPr>
          <p:cNvSpPr txBox="1"/>
          <p:nvPr/>
        </p:nvSpPr>
        <p:spPr>
          <a:xfrm>
            <a:off x="872909" y="6409755"/>
            <a:ext cx="7398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위 이미지와 같이 </a:t>
            </a:r>
            <a:r>
              <a:rPr lang="ko-KR" altLang="en-US" sz="1400" b="1" dirty="0"/>
              <a:t>공통되는 부분을 따로 빼내어 필요한 시점에 해당코드를 추가해주는 기술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17848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Spring </a:t>
            </a:r>
            <a:r>
              <a:rPr lang="en-US" altLang="ko-KR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AOP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동작 구조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3096C7E-D58C-4675-BC1A-438BB67F8B6A}"/>
              </a:ext>
            </a:extLst>
          </p:cNvPr>
          <p:cNvSpPr txBox="1"/>
          <p:nvPr/>
        </p:nvSpPr>
        <p:spPr>
          <a:xfrm>
            <a:off x="495305" y="4905832"/>
            <a:ext cx="8168867" cy="701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400" dirty="0" smtClean="0"/>
              <a:t>* </a:t>
            </a:r>
            <a:r>
              <a:rPr lang="ko-KR" altLang="en-US" sz="1400" dirty="0" smtClean="0"/>
              <a:t>공통되는 </a:t>
            </a:r>
            <a:r>
              <a:rPr lang="ko-KR" altLang="en-US" sz="1400" dirty="0"/>
              <a:t>부분을 따로 빼내어</a:t>
            </a:r>
            <a:r>
              <a:rPr lang="en-US" altLang="ko-KR" sz="1400" dirty="0"/>
              <a:t> </a:t>
            </a:r>
            <a:r>
              <a:rPr lang="ko-KR" altLang="en-US" sz="1400" dirty="0"/>
              <a:t>작성하는 클래스를 </a:t>
            </a:r>
            <a:r>
              <a:rPr lang="en-US" altLang="ko-KR" sz="1400" b="1" dirty="0"/>
              <a:t>Advice</a:t>
            </a:r>
            <a:r>
              <a:rPr lang="ko-KR" altLang="en-US" sz="1400" dirty="0"/>
              <a:t>라고 </a:t>
            </a:r>
            <a:r>
              <a:rPr lang="ko-KR" altLang="en-US" sz="1400" dirty="0" smtClean="0"/>
              <a:t>하며</a:t>
            </a:r>
            <a:r>
              <a:rPr lang="en-US" altLang="ko-KR" sz="1400" dirty="0" smtClean="0"/>
              <a:t>, Advice</a:t>
            </a:r>
            <a:r>
              <a:rPr lang="ko-KR" altLang="en-US" sz="1400" dirty="0"/>
              <a:t>를 실행하는 시점을 </a:t>
            </a:r>
            <a:r>
              <a:rPr lang="en-US" altLang="ko-KR" sz="1400" b="1" dirty="0" err="1"/>
              <a:t>Joinpoint</a:t>
            </a:r>
            <a:r>
              <a:rPr lang="en-US" altLang="ko-KR" sz="1400" dirty="0"/>
              <a:t>, </a:t>
            </a:r>
            <a:endParaRPr lang="en-US" altLang="ko-KR" sz="1400" dirty="0" smtClean="0"/>
          </a:p>
          <a:p>
            <a:pPr latinLnBrk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그리고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그 시점에 공통 코드를 끼워 넣는 작업을 </a:t>
            </a:r>
            <a:r>
              <a:rPr lang="en-US" altLang="ko-KR" sz="1400" b="1" dirty="0"/>
              <a:t>Weaving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이라 함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" name="_x359249584" descr="EMB00002170770c">
            <a:extLst>
              <a:ext uri="{FF2B5EF4-FFF2-40B4-BE49-F238E27FC236}">
                <a16:creationId xmlns="" xmlns:a16="http://schemas.microsoft.com/office/drawing/2014/main" id="{50846164-5CC0-4499-BAFD-20A9EED1E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6"/>
          <a:stretch>
            <a:fillRect/>
          </a:stretch>
        </p:blipFill>
        <p:spPr bwMode="auto">
          <a:xfrm>
            <a:off x="839829" y="1057691"/>
            <a:ext cx="7464342" cy="36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487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Spring </a:t>
            </a:r>
            <a:r>
              <a:rPr lang="en-US" altLang="ko-KR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AOP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용어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163057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Aspect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53684" y="1540634"/>
            <a:ext cx="7482242" cy="231093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부가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기능을 정의한 코드인 </a:t>
            </a:r>
            <a:r>
              <a:rPr lang="ko-KR" altLang="en-US" dirty="0" err="1" smtClean="0">
                <a:solidFill>
                  <a:schemeClr val="tx1"/>
                </a:solidFill>
              </a:rPr>
              <a:t>어드바이스</a:t>
            </a:r>
            <a:r>
              <a:rPr lang="en-US" altLang="ko-KR" dirty="0" smtClean="0">
                <a:solidFill>
                  <a:schemeClr val="tx1"/>
                </a:solidFill>
              </a:rPr>
              <a:t>(Advice)</a:t>
            </a:r>
            <a:r>
              <a:rPr lang="ko-KR" altLang="en-US" dirty="0" smtClean="0">
                <a:solidFill>
                  <a:schemeClr val="tx1"/>
                </a:solidFill>
              </a:rPr>
              <a:t>와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어드바이스를</a:t>
            </a:r>
            <a:r>
              <a:rPr lang="ko-KR" altLang="en-US" dirty="0" smtClean="0">
                <a:solidFill>
                  <a:schemeClr val="tx1"/>
                </a:solidFill>
              </a:rPr>
              <a:t> 어디에 적용할지 결정하는 </a:t>
            </a:r>
            <a:r>
              <a:rPr lang="ko-KR" altLang="en-US" dirty="0" err="1" smtClean="0">
                <a:solidFill>
                  <a:schemeClr val="tx1"/>
                </a:solidFill>
              </a:rPr>
              <a:t>포인트컷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PointCut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을 합친 개념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err="1" smtClean="0">
                <a:solidFill>
                  <a:schemeClr val="tx1"/>
                </a:solidFill>
              </a:rPr>
              <a:t>AOP</a:t>
            </a:r>
            <a:r>
              <a:rPr lang="ko-KR" altLang="en-US" dirty="0" smtClean="0">
                <a:solidFill>
                  <a:schemeClr val="tx1"/>
                </a:solidFill>
              </a:rPr>
              <a:t>개념을 적용하면 핵심 기능 코드 사이에 끼어있는 부가 기능을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독립적인 요소로 구분할 수 있고 구분된 부가기능 </a:t>
            </a:r>
            <a:r>
              <a:rPr lang="en-US" altLang="ko-KR" dirty="0" smtClean="0">
                <a:solidFill>
                  <a:schemeClr val="tx1"/>
                </a:solidFill>
              </a:rPr>
              <a:t>Aspect</a:t>
            </a:r>
            <a:r>
              <a:rPr lang="ko-KR" altLang="en-US" dirty="0" smtClean="0">
                <a:solidFill>
                  <a:schemeClr val="tx1"/>
                </a:solidFill>
              </a:rPr>
              <a:t>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런타임 시 필요한 위치에 동적으로 참여 가능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66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Spring </a:t>
            </a:r>
            <a:r>
              <a:rPr lang="en-US" altLang="ko-KR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AOP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용어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379232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Spring </a:t>
            </a:r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AOP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핵심 용어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398491"/>
              </p:ext>
            </p:extLst>
          </p:nvPr>
        </p:nvGraphicFramePr>
        <p:xfrm>
          <a:off x="853683" y="1540634"/>
          <a:ext cx="7482243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172"/>
                <a:gridCol w="2022763"/>
                <a:gridCol w="452130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용어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설명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Aspect</a:t>
                      </a:r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여러 객체에 공통으로 적용되는 기능을 분리하여 작성한 클래스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JoinPoint</a:t>
                      </a:r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spc="-100" dirty="0" smtClean="0"/>
                        <a:t>객체</a:t>
                      </a:r>
                      <a:r>
                        <a:rPr lang="en-US" altLang="ko-KR" sz="1400" spc="-100" baseline="0" dirty="0" smtClean="0"/>
                        <a:t>(</a:t>
                      </a:r>
                      <a:r>
                        <a:rPr lang="ko-KR" altLang="en-US" sz="1400" spc="-100" baseline="0" dirty="0" err="1" smtClean="0"/>
                        <a:t>인스턴스</a:t>
                      </a:r>
                      <a:r>
                        <a:rPr lang="en-US" altLang="ko-KR" sz="1400" spc="-100" baseline="0" dirty="0" smtClean="0"/>
                        <a:t>) </a:t>
                      </a:r>
                      <a:r>
                        <a:rPr lang="ko-KR" altLang="en-US" sz="1400" spc="-100" baseline="0" dirty="0" smtClean="0"/>
                        <a:t>생성 시점</a:t>
                      </a:r>
                      <a:r>
                        <a:rPr lang="en-US" altLang="ko-KR" sz="1400" spc="-100" baseline="0" dirty="0" smtClean="0"/>
                        <a:t>, </a:t>
                      </a:r>
                      <a:r>
                        <a:rPr lang="ko-KR" altLang="en-US" sz="1400" spc="-100" baseline="0" dirty="0" err="1" smtClean="0"/>
                        <a:t>메소드</a:t>
                      </a:r>
                      <a:r>
                        <a:rPr lang="ko-KR" altLang="en-US" sz="1400" spc="-100" baseline="0" dirty="0" smtClean="0"/>
                        <a:t> 호출 시점</a:t>
                      </a:r>
                      <a:r>
                        <a:rPr lang="en-US" altLang="ko-KR" sz="1400" spc="-100" baseline="0" dirty="0" smtClean="0"/>
                        <a:t>, </a:t>
                      </a:r>
                      <a:r>
                        <a:rPr lang="ko-KR" altLang="en-US" sz="1400" spc="-100" baseline="0" dirty="0" smtClean="0"/>
                        <a:t>예외 발생 지점 등 특정 작업이 시작되는 시점</a:t>
                      </a:r>
                      <a:endParaRPr lang="ko-KR" altLang="en-US" sz="1400" spc="-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Advice</a:t>
                      </a:r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JoinPoint</a:t>
                      </a:r>
                      <a:r>
                        <a:rPr lang="ko-KR" altLang="en-US" sz="1400" dirty="0" smtClean="0"/>
                        <a:t>에 삽입되어 동작될 코드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메소드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Before</a:t>
                      </a:r>
                      <a:r>
                        <a:rPr lang="en-US" altLang="ko-KR" sz="1400" baseline="0" dirty="0" smtClean="0"/>
                        <a:t> Advice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JoinPoint </a:t>
                      </a:r>
                      <a:r>
                        <a:rPr lang="ko-KR" altLang="en-US" sz="1400" dirty="0" smtClean="0"/>
                        <a:t>앞에서 실행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Around Advice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JoinPoint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앞뒤에서 실행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After Advice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JoinPoint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호출이 </a:t>
                      </a:r>
                      <a:r>
                        <a:rPr lang="ko-KR" altLang="en-US" sz="1400" baseline="0" dirty="0" err="1" smtClean="0"/>
                        <a:t>리턴되기</a:t>
                      </a:r>
                      <a:r>
                        <a:rPr lang="ko-KR" altLang="en-US" sz="1400" baseline="0" dirty="0" smtClean="0"/>
                        <a:t> 직전에 실행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After Returning</a:t>
                      </a:r>
                      <a:r>
                        <a:rPr lang="en-US" altLang="ko-KR" sz="1400" baseline="0" dirty="0" smtClean="0"/>
                        <a:t> Advice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JoinPoint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메소드</a:t>
                      </a:r>
                      <a:r>
                        <a:rPr lang="ko-KR" altLang="en-US" sz="1400" baseline="0" dirty="0" smtClean="0"/>
                        <a:t> 호출이 정상적으로 종료된 후에 실행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After Throwing</a:t>
                      </a:r>
                      <a:r>
                        <a:rPr lang="en-US" altLang="ko-KR" sz="1400" baseline="0" dirty="0" smtClean="0"/>
                        <a:t> Advice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예외가 발생했을 때 실행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60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Spring </a:t>
            </a:r>
            <a:r>
              <a:rPr lang="en-US" altLang="ko-KR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AOP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용어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379232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Spring </a:t>
            </a:r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AOP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핵심 용어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987730"/>
              </p:ext>
            </p:extLst>
          </p:nvPr>
        </p:nvGraphicFramePr>
        <p:xfrm>
          <a:off x="853683" y="1540634"/>
          <a:ext cx="7482243" cy="377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1444"/>
                <a:gridCol w="1699491"/>
                <a:gridCol w="452130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용어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설명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PointCut</a:t>
                      </a:r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조인 포인트의 부분 집합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실제 </a:t>
                      </a:r>
                      <a:r>
                        <a:rPr lang="en-US" altLang="ko-KR" sz="1400" dirty="0" smtClean="0"/>
                        <a:t>Advice</a:t>
                      </a:r>
                      <a:r>
                        <a:rPr lang="ko-KR" altLang="en-US" sz="1400" dirty="0" smtClean="0"/>
                        <a:t>가 적용되는 부분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Introduction</a:t>
                      </a:r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spc="100" baseline="0" dirty="0" smtClean="0"/>
                        <a:t>정적인 방식의 </a:t>
                      </a:r>
                      <a:r>
                        <a:rPr lang="en-US" altLang="ko-KR" sz="1400" spc="100" baseline="0" dirty="0" err="1" smtClean="0"/>
                        <a:t>AOP</a:t>
                      </a:r>
                      <a:r>
                        <a:rPr lang="en-US" altLang="ko-KR" sz="1400" spc="100" baseline="0" dirty="0" smtClean="0"/>
                        <a:t> </a:t>
                      </a:r>
                      <a:r>
                        <a:rPr lang="ko-KR" altLang="en-US" sz="1400" spc="100" baseline="0" dirty="0" smtClean="0"/>
                        <a:t>기술</a:t>
                      </a:r>
                      <a:endParaRPr lang="ko-KR" altLang="en-US" sz="1400" spc="100" baseline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Weaving</a:t>
                      </a:r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작성한</a:t>
                      </a:r>
                      <a:r>
                        <a:rPr lang="en-US" altLang="ko-KR" sz="1400" dirty="0" smtClean="0"/>
                        <a:t> Advice(</a:t>
                      </a:r>
                      <a:r>
                        <a:rPr lang="ko-KR" altLang="en-US" sz="1400" dirty="0" smtClean="0"/>
                        <a:t>공통 코드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를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핵심 </a:t>
                      </a:r>
                      <a:r>
                        <a:rPr lang="ko-KR" altLang="en-US" sz="1400" dirty="0" err="1" smtClean="0"/>
                        <a:t>로직</a:t>
                      </a:r>
                      <a:r>
                        <a:rPr lang="ko-KR" altLang="en-US" sz="1400" dirty="0" smtClean="0"/>
                        <a:t> 코드에 삽입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컴파일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시 </a:t>
                      </a:r>
                      <a:r>
                        <a:rPr lang="ko-KR" altLang="en-US" sz="1400" dirty="0" err="1" smtClean="0"/>
                        <a:t>위빙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컴파일 시 </a:t>
                      </a:r>
                      <a:r>
                        <a:rPr lang="en-US" altLang="ko-KR" sz="1400" dirty="0" err="1" smtClean="0"/>
                        <a:t>AOP</a:t>
                      </a:r>
                      <a:r>
                        <a:rPr lang="ko-KR" altLang="en-US" sz="1400" dirty="0" smtClean="0"/>
                        <a:t>가 적용된 클래스 파일이 새로 생성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AspectJ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클래스 로딩 시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위빙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/>
                        <a:t>JVM</a:t>
                      </a:r>
                      <a:r>
                        <a:rPr lang="ko-KR" altLang="en-US" sz="1400" dirty="0" smtClean="0"/>
                        <a:t>에서 로딩한 클래스의 바이트 코드를 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en-US" altLang="ko-KR" sz="1400" dirty="0" err="1" smtClean="0"/>
                        <a:t>AOP</a:t>
                      </a:r>
                      <a:r>
                        <a:rPr lang="ko-KR" altLang="en-US" sz="1400" dirty="0" smtClean="0"/>
                        <a:t>가 변경하여 사용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런타임 시 </a:t>
                      </a:r>
                      <a:r>
                        <a:rPr lang="ko-KR" altLang="en-US" sz="1400" dirty="0" err="1" smtClean="0"/>
                        <a:t>위빙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클래스 정보 자체를 변경하지 않고 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ko-KR" altLang="en-US" sz="1400" dirty="0" smtClean="0"/>
                        <a:t>중간에 </a:t>
                      </a:r>
                      <a:r>
                        <a:rPr lang="ko-KR" altLang="en-US" sz="1400" dirty="0" err="1" smtClean="0"/>
                        <a:t>프록시를</a:t>
                      </a:r>
                      <a:r>
                        <a:rPr lang="ko-KR" altLang="en-US" sz="1400" dirty="0" smtClean="0"/>
                        <a:t> 생성하여 경유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스프링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Proxy</a:t>
                      </a:r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대상 객체에 </a:t>
                      </a:r>
                      <a:r>
                        <a:rPr lang="en-US" altLang="ko-KR" sz="1400" dirty="0" smtClean="0"/>
                        <a:t>Advice</a:t>
                      </a:r>
                      <a:r>
                        <a:rPr lang="ko-KR" altLang="en-US" sz="1400" dirty="0" smtClean="0"/>
                        <a:t>가 적용된 후 생성되는 객체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Target Object</a:t>
                      </a:r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Advice</a:t>
                      </a:r>
                      <a:r>
                        <a:rPr lang="ko-KR" altLang="en-US" sz="1400" dirty="0" smtClean="0"/>
                        <a:t>를 삽입할 대상 객체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76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Spring </a:t>
            </a:r>
            <a:r>
              <a:rPr lang="en-US" altLang="ko-KR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AOP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구조 정리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(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참고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4688" y="1480542"/>
            <a:ext cx="8870101" cy="4250688"/>
            <a:chOff x="347790" y="1640791"/>
            <a:chExt cx="9576494" cy="4589202"/>
          </a:xfrm>
        </p:grpSpPr>
        <p:sp>
          <p:nvSpPr>
            <p:cNvPr id="5" name="모서리가 둥근 직사각형 31">
              <a:extLst>
                <a:ext uri="{FF2B5EF4-FFF2-40B4-BE49-F238E27FC236}">
                  <a16:creationId xmlns="" xmlns:a16="http://schemas.microsoft.com/office/drawing/2014/main" id="{CB1A7073-C2DD-46C3-8867-68D621603977}"/>
                </a:ext>
              </a:extLst>
            </p:cNvPr>
            <p:cNvSpPr/>
            <p:nvPr/>
          </p:nvSpPr>
          <p:spPr>
            <a:xfrm>
              <a:off x="7915746" y="2430798"/>
              <a:ext cx="2008538" cy="128023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핵심 기능</a:t>
              </a:r>
              <a:endPara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algn="ctr">
                <a:defRPr/>
              </a:pPr>
              <a:endParaRPr lang="en-US" altLang="ko-KR" sz="400" b="1">
                <a:solidFill>
                  <a:schemeClr val="tx1"/>
                </a:solidFill>
                <a:latin typeface="+mn-ea"/>
              </a:endParaRPr>
            </a:p>
            <a:p>
              <a:pPr algn="ctr">
                <a:defRPr/>
              </a:pPr>
              <a:r>
                <a:rPr lang="en-US" altLang="ko-KR" sz="1400" b="1">
                  <a:solidFill>
                    <a:schemeClr val="tx1"/>
                  </a:solidFill>
                  <a:latin typeface="+mn-ea"/>
                </a:rPr>
                <a:t>Primary</a:t>
              </a:r>
            </a:p>
            <a:p>
              <a:pPr algn="ctr">
                <a:defRPr/>
              </a:pPr>
              <a:r>
                <a:rPr lang="en-US" altLang="ko-KR" sz="1400" b="1">
                  <a:solidFill>
                    <a:schemeClr val="tx1"/>
                  </a:solidFill>
                  <a:latin typeface="+mn-ea"/>
                </a:rPr>
                <a:t>Concern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" name="모서리가 둥근 직사각형 31">
              <a:extLst>
                <a:ext uri="{FF2B5EF4-FFF2-40B4-BE49-F238E27FC236}">
                  <a16:creationId xmlns="" xmlns:a16="http://schemas.microsoft.com/office/drawing/2014/main" id="{ED5344FF-3697-4B93-823A-50C9206730CB}"/>
                </a:ext>
              </a:extLst>
            </p:cNvPr>
            <p:cNvSpPr/>
            <p:nvPr/>
          </p:nvSpPr>
          <p:spPr>
            <a:xfrm>
              <a:off x="4481751" y="4014607"/>
              <a:ext cx="2008538" cy="128023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부가 기능</a:t>
              </a:r>
              <a:endPara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algn="ctr">
                <a:defRPr/>
              </a:pPr>
              <a:endParaRPr lang="en-US" altLang="ko-KR" sz="400" b="1">
                <a:solidFill>
                  <a:schemeClr val="tx1"/>
                </a:solidFill>
                <a:latin typeface="+mn-ea"/>
              </a:endParaRPr>
            </a:p>
            <a:p>
              <a:pPr algn="ctr">
                <a:defRPr/>
              </a:pPr>
              <a:r>
                <a:rPr lang="en-US" altLang="ko-KR" sz="1400" b="1">
                  <a:solidFill>
                    <a:schemeClr val="tx1"/>
                  </a:solidFill>
                  <a:latin typeface="+mn-ea"/>
                </a:rPr>
                <a:t>Cross-Cutting</a:t>
              </a:r>
            </a:p>
            <a:p>
              <a:pPr algn="ctr">
                <a:defRPr/>
              </a:pPr>
              <a:r>
                <a:rPr lang="en-US" altLang="ko-KR" sz="1400" b="1">
                  <a:solidFill>
                    <a:schemeClr val="tx1"/>
                  </a:solidFill>
                  <a:latin typeface="+mn-ea"/>
                </a:rPr>
                <a:t>Concern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모서리가 둥근 직사각형 31">
              <a:extLst>
                <a:ext uri="{FF2B5EF4-FFF2-40B4-BE49-F238E27FC236}">
                  <a16:creationId xmlns="" xmlns:a16="http://schemas.microsoft.com/office/drawing/2014/main" id="{656F6664-ECA0-4FB7-AB37-1E6EE35A2659}"/>
                </a:ext>
              </a:extLst>
            </p:cNvPr>
            <p:cNvSpPr/>
            <p:nvPr/>
          </p:nvSpPr>
          <p:spPr>
            <a:xfrm>
              <a:off x="4820458" y="2833149"/>
              <a:ext cx="1642776" cy="47553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Point-Cut</a:t>
              </a:r>
            </a:p>
          </p:txBody>
        </p:sp>
        <p:sp>
          <p:nvSpPr>
            <p:cNvPr id="10" name="모서리가 둥근 직사각형 31">
              <a:extLst>
                <a:ext uri="{FF2B5EF4-FFF2-40B4-BE49-F238E27FC236}">
                  <a16:creationId xmlns="" xmlns:a16="http://schemas.microsoft.com/office/drawing/2014/main" id="{4DEC384F-A3FD-4FB2-B0A7-6197F186BD0B}"/>
                </a:ext>
              </a:extLst>
            </p:cNvPr>
            <p:cNvSpPr/>
            <p:nvPr/>
          </p:nvSpPr>
          <p:spPr>
            <a:xfrm>
              <a:off x="638918" y="2531030"/>
              <a:ext cx="2008538" cy="128023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핵심 기능</a:t>
              </a:r>
              <a:endPara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algn="ctr">
                <a:defRPr/>
              </a:pPr>
              <a:endParaRPr lang="en-US" altLang="ko-KR" sz="400" b="1">
                <a:solidFill>
                  <a:schemeClr val="tx1"/>
                </a:solidFill>
                <a:latin typeface="+mn-ea"/>
              </a:endParaRPr>
            </a:p>
            <a:p>
              <a:pPr algn="ctr">
                <a:defRPr/>
              </a:pPr>
              <a:r>
                <a:rPr lang="en-US" altLang="ko-KR" sz="1400" b="1">
                  <a:solidFill>
                    <a:schemeClr val="tx1"/>
                  </a:solidFill>
                  <a:latin typeface="+mn-ea"/>
                </a:rPr>
                <a:t>Primary</a:t>
              </a:r>
            </a:p>
            <a:p>
              <a:pPr algn="ctr">
                <a:defRPr/>
              </a:pPr>
              <a:r>
                <a:rPr lang="en-US" altLang="ko-KR" sz="1400" b="1">
                  <a:solidFill>
                    <a:schemeClr val="tx1"/>
                  </a:solidFill>
                  <a:latin typeface="+mn-ea"/>
                </a:rPr>
                <a:t>Concern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" name="모서리가 둥근 직사각형 31">
              <a:extLst>
                <a:ext uri="{FF2B5EF4-FFF2-40B4-BE49-F238E27FC236}">
                  <a16:creationId xmlns="" xmlns:a16="http://schemas.microsoft.com/office/drawing/2014/main" id="{1B5C51DD-569D-424C-8C80-CA81B82B51BF}"/>
                </a:ext>
              </a:extLst>
            </p:cNvPr>
            <p:cNvSpPr/>
            <p:nvPr/>
          </p:nvSpPr>
          <p:spPr>
            <a:xfrm>
              <a:off x="638918" y="4024550"/>
              <a:ext cx="2008538" cy="128023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부가 기능</a:t>
              </a:r>
              <a:endPara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algn="ctr">
                <a:defRPr/>
              </a:pPr>
              <a:endParaRPr lang="en-US" altLang="ko-KR" sz="400" b="1">
                <a:solidFill>
                  <a:schemeClr val="tx1"/>
                </a:solidFill>
                <a:latin typeface="+mn-ea"/>
              </a:endParaRPr>
            </a:p>
            <a:p>
              <a:pPr algn="ctr">
                <a:defRPr/>
              </a:pPr>
              <a:r>
                <a:rPr lang="en-US" altLang="ko-KR" sz="1400" b="1">
                  <a:solidFill>
                    <a:schemeClr val="tx1"/>
                  </a:solidFill>
                  <a:latin typeface="+mn-ea"/>
                </a:rPr>
                <a:t>Cross-Cutting</a:t>
              </a:r>
            </a:p>
            <a:p>
              <a:pPr algn="ctr">
                <a:defRPr/>
              </a:pPr>
              <a:r>
                <a:rPr lang="en-US" altLang="ko-KR" sz="1400" b="1">
                  <a:solidFill>
                    <a:schemeClr val="tx1"/>
                  </a:solidFill>
                  <a:latin typeface="+mn-ea"/>
                </a:rPr>
                <a:t>Concern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8EBCEDEB-084A-4E7D-BA00-E0BA86457423}"/>
                </a:ext>
              </a:extLst>
            </p:cNvPr>
            <p:cNvSpPr/>
            <p:nvPr/>
          </p:nvSpPr>
          <p:spPr>
            <a:xfrm>
              <a:off x="347790" y="2269162"/>
              <a:ext cx="2590800" cy="326708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4" name="타원 13">
              <a:extLst>
                <a:ext uri="{FF2B5EF4-FFF2-40B4-BE49-F238E27FC236}">
                  <a16:creationId xmlns="" xmlns:a16="http://schemas.microsoft.com/office/drawing/2014/main" id="{B9E36730-B205-4F02-8156-26DD6AD7A01A}"/>
                </a:ext>
              </a:extLst>
            </p:cNvPr>
            <p:cNvSpPr/>
            <p:nvPr/>
          </p:nvSpPr>
          <p:spPr>
            <a:xfrm>
              <a:off x="3697959" y="2188450"/>
              <a:ext cx="3628691" cy="3628691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="" xmlns:a16="http://schemas.microsoft.com/office/drawing/2014/main" id="{F6C67A5C-95EF-49D0-9627-D576869BA430}"/>
                </a:ext>
              </a:extLst>
            </p:cNvPr>
            <p:cNvCxnSpPr>
              <a:stCxn id="8" idx="0"/>
              <a:endCxn id="9" idx="2"/>
            </p:cNvCxnSpPr>
            <p:nvPr/>
          </p:nvCxnSpPr>
          <p:spPr>
            <a:xfrm flipV="1">
              <a:off x="5486020" y="3308683"/>
              <a:ext cx="155826" cy="70592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="" xmlns:a16="http://schemas.microsoft.com/office/drawing/2014/main" id="{1CAA8B4C-9AD3-4B90-A5EA-35BAC20E49EB}"/>
                </a:ext>
              </a:extLst>
            </p:cNvPr>
            <p:cNvCxnSpPr>
              <a:cxnSpLocks/>
              <a:stCxn id="9" idx="3"/>
              <a:endCxn id="5" idx="1"/>
            </p:cNvCxnSpPr>
            <p:nvPr/>
          </p:nvCxnSpPr>
          <p:spPr>
            <a:xfrm>
              <a:off x="6463234" y="3070916"/>
              <a:ext cx="145251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7E04480F-1AD7-4276-B1AA-7E852FF79DF3}"/>
                </a:ext>
              </a:extLst>
            </p:cNvPr>
            <p:cNvSpPr txBox="1"/>
            <p:nvPr/>
          </p:nvSpPr>
          <p:spPr>
            <a:xfrm>
              <a:off x="6621930" y="2649754"/>
              <a:ext cx="91986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Weaving</a:t>
              </a:r>
              <a:endParaRPr lang="ko-KR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AE4DBE81-8FF9-4BA8-ADBE-F518378120BF}"/>
                </a:ext>
              </a:extLst>
            </p:cNvPr>
            <p:cNvSpPr txBox="1"/>
            <p:nvPr/>
          </p:nvSpPr>
          <p:spPr>
            <a:xfrm>
              <a:off x="4107330" y="3441931"/>
              <a:ext cx="75693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Advice</a:t>
              </a:r>
              <a:endParaRPr lang="ko-KR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0FD005FC-3731-48C2-A343-E8D58D6AE33D}"/>
                </a:ext>
              </a:extLst>
            </p:cNvPr>
            <p:cNvSpPr txBox="1"/>
            <p:nvPr/>
          </p:nvSpPr>
          <p:spPr>
            <a:xfrm>
              <a:off x="6794823" y="4222707"/>
              <a:ext cx="1120923" cy="33855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Aspect</a:t>
              </a:r>
              <a:endParaRPr lang="ko-KR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A74EB837-3191-4987-AE8A-A1E9CD038F05}"/>
                </a:ext>
              </a:extLst>
            </p:cNvPr>
            <p:cNvSpPr txBox="1"/>
            <p:nvPr/>
          </p:nvSpPr>
          <p:spPr>
            <a:xfrm>
              <a:off x="5620037" y="5431959"/>
              <a:ext cx="344838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600"/>
                <a:t>보안</a:t>
              </a:r>
              <a:r>
                <a:rPr lang="en-US" altLang="ko-KR" sz="1600"/>
                <a:t>, </a:t>
              </a:r>
              <a:r>
                <a:rPr lang="ko-KR" altLang="en-US" sz="1600"/>
                <a:t>인증 등의 부가기능 및</a:t>
              </a:r>
              <a:endParaRPr lang="en-US" altLang="ko-KR" sz="1600"/>
            </a:p>
            <a:p>
              <a:r>
                <a:rPr lang="ko-KR" altLang="en-US" sz="1600"/>
                <a:t>시스템 전반에 걸쳐 사용되는 코드들</a:t>
              </a:r>
              <a:endParaRPr lang="en-US" altLang="ko-KR" sz="160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="" xmlns:a16="http://schemas.microsoft.com/office/drawing/2014/main" id="{FADE295E-3FC5-4652-B8C6-05D7891F6655}"/>
                </a:ext>
              </a:extLst>
            </p:cNvPr>
            <p:cNvCxnSpPr>
              <a:cxnSpLocks/>
            </p:cNvCxnSpPr>
            <p:nvPr/>
          </p:nvCxnSpPr>
          <p:spPr>
            <a:xfrm>
              <a:off x="3354313" y="1640791"/>
              <a:ext cx="0" cy="4589202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22887900-EF59-4E4B-AA89-AC041AE43050}"/>
                </a:ext>
              </a:extLst>
            </p:cNvPr>
            <p:cNvSpPr txBox="1"/>
            <p:nvPr/>
          </p:nvSpPr>
          <p:spPr>
            <a:xfrm>
              <a:off x="1101898" y="1909618"/>
              <a:ext cx="76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6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782C1A37-58A5-4C33-A112-3C94618F1B42}"/>
                </a:ext>
              </a:extLst>
            </p:cNvPr>
            <p:cNvSpPr txBox="1"/>
            <p:nvPr/>
          </p:nvSpPr>
          <p:spPr>
            <a:xfrm>
              <a:off x="1082703" y="1699148"/>
              <a:ext cx="1160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기본 구조</a:t>
              </a:r>
              <a:endPara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B0850FA8-6C93-4D89-9CD5-71D5B43589BD}"/>
                </a:ext>
              </a:extLst>
            </p:cNvPr>
            <p:cNvSpPr txBox="1"/>
            <p:nvPr/>
          </p:nvSpPr>
          <p:spPr>
            <a:xfrm>
              <a:off x="6452719" y="1655963"/>
              <a:ext cx="1114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AOP</a:t>
              </a:r>
              <a:r>
                <a: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구조</a:t>
              </a:r>
              <a:endPara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396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020491" y="1916906"/>
            <a:ext cx="5089922" cy="3090863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Spring </a:t>
              </a:r>
              <a:r>
                <a:rPr lang="en-US" altLang="ko-KR" sz="4400" b="1" dirty="0" err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AOP</a:t>
              </a:r>
              <a:endParaRPr lang="en-US" altLang="ko-KR" sz="4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  <a:p>
              <a:pPr algn="ctr">
                <a:defRPr/>
              </a:pPr>
              <a:r>
                <a:rPr lang="ko-KR" altLang="en-US" sz="4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특징 및 구현 방식</a:t>
              </a:r>
              <a:endParaRPr lang="en-US" altLang="ko-KR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779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4144</TotalTime>
  <Words>1147</Words>
  <Application>Microsoft Office PowerPoint</Application>
  <PresentationFormat>화면 슬라이드 쇼(4:3)</PresentationFormat>
  <Paragraphs>240</Paragraphs>
  <Slides>20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Lato Black</vt:lpstr>
      <vt:lpstr>굴림</vt:lpstr>
      <vt:lpstr>맑은 고딕</vt:lpstr>
      <vt:lpstr>Arial</vt:lpstr>
      <vt:lpstr>Calibri</vt:lpstr>
      <vt:lpstr>Calibri Light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user2</cp:lastModifiedBy>
  <cp:revision>173</cp:revision>
  <dcterms:created xsi:type="dcterms:W3CDTF">2018-04-10T03:44:26Z</dcterms:created>
  <dcterms:modified xsi:type="dcterms:W3CDTF">2019-08-21T10:28:35Z</dcterms:modified>
</cp:coreProperties>
</file>