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jpeg" ContentType="image/jpeg"/>
  <Override PartName="/ppt/media/image13.png" ContentType="image/png"/>
  <Override PartName="/ppt/media/image8.png" ContentType="image/png"/>
  <Override PartName="/ppt/media/image2.png" ContentType="image/png"/>
  <Override PartName="/ppt/media/image3.png" ContentType="image/png"/>
  <Override PartName="/ppt/media/image16.png" ContentType="image/png"/>
  <Override PartName="/ppt/media/image11.jpeg" ContentType="image/jpeg"/>
  <Override PartName="/ppt/media/image6.jpeg" ContentType="image/jpeg"/>
  <Override PartName="/ppt/media/image5.png" ContentType="image/png"/>
  <Override PartName="/ppt/media/image10.png" ContentType="image/png"/>
  <Override PartName="/ppt/media/image4.jpeg" ContentType="image/jpeg"/>
  <Override PartName="/ppt/media/image7.png" ContentType="image/png"/>
  <Override PartName="/ppt/media/image12.png" ContentType="image/png"/>
  <Override PartName="/ppt/media/image9.png" ContentType="image/png"/>
  <Override PartName="/ppt/media/image14.png" ContentType="image/png"/>
  <Override PartName="/ppt/media/image15.png" ContentType="image/png"/>
  <Override PartName="/ppt/media/image17.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0" name="Google Shape;11;p2"/>
          <p:cNvCxnSpPr/>
          <p:nvPr/>
        </p:nvCxnSpPr>
        <p:spPr>
          <a:xfrm>
            <a:off x="-72360" y="273960"/>
            <a:ext cx="9288720" cy="1800"/>
          </a:xfrm>
          <a:prstGeom prst="straightConnector1">
            <a:avLst/>
          </a:prstGeom>
          <a:ln w="28575">
            <a:solidFill>
              <a:srgbClr val="3f3533"/>
            </a:solidFill>
            <a:round/>
          </a:ln>
        </p:spPr>
      </p:cxnSp>
      <p:cxnSp>
        <p:nvCxnSpPr>
          <p:cNvPr id="1" name="Google Shape;12;p2"/>
          <p:cNvCxnSpPr/>
          <p:nvPr/>
        </p:nvCxnSpPr>
        <p:spPr>
          <a:xfrm flipV="1" rot="10800000">
            <a:off x="-258480" y="-73440"/>
            <a:ext cx="3048840" cy="1347840"/>
          </a:xfrm>
          <a:prstGeom prst="curvedConnector3">
            <a:avLst>
              <a:gd name="adj1" fmla="val 25000"/>
            </a:avLst>
          </a:prstGeom>
          <a:ln w="28575">
            <a:solidFill>
              <a:srgbClr val="3f3533"/>
            </a:solidFill>
            <a:round/>
          </a:ln>
        </p:spPr>
      </p:cxnSp>
      <p:cxnSp>
        <p:nvCxnSpPr>
          <p:cNvPr id="2" name="Google Shape;13;p2"/>
          <p:cNvCxnSpPr/>
          <p:nvPr/>
        </p:nvCxnSpPr>
        <p:spPr>
          <a:xfrm>
            <a:off x="-72360" y="4877280"/>
            <a:ext cx="9288720" cy="1800"/>
          </a:xfrm>
          <a:prstGeom prst="straightConnector1">
            <a:avLst/>
          </a:prstGeom>
          <a:ln w="28575">
            <a:solidFill>
              <a:srgbClr val="3f3533"/>
            </a:solidFill>
            <a:round/>
          </a:ln>
        </p:spPr>
      </p:cxnSp>
      <p:cxnSp>
        <p:nvCxnSpPr>
          <p:cNvPr id="3" name="Google Shape;14;p2"/>
          <p:cNvCxnSpPr/>
          <p:nvPr/>
        </p:nvCxnSpPr>
        <p:spPr>
          <a:xfrm flipV="1" rot="10800000">
            <a:off x="6466320" y="3934440"/>
            <a:ext cx="3049200" cy="1348200"/>
          </a:xfrm>
          <a:prstGeom prst="curvedConnector3">
            <a:avLst>
              <a:gd name="adj1" fmla="val 24997"/>
            </a:avLst>
          </a:prstGeom>
          <a:ln w="28575">
            <a:solidFill>
              <a:srgbClr val="3f3533"/>
            </a:solidFill>
            <a:round/>
          </a:ln>
        </p:spPr>
      </p:cxnSp>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2" name="Google Shape;109;p14"/>
          <p:cNvCxnSpPr/>
          <p:nvPr/>
        </p:nvCxnSpPr>
        <p:spPr>
          <a:xfrm>
            <a:off x="-72360" y="273960"/>
            <a:ext cx="9288720" cy="1800"/>
          </a:xfrm>
          <a:prstGeom prst="straightConnector1">
            <a:avLst/>
          </a:prstGeom>
          <a:ln w="28575">
            <a:solidFill>
              <a:srgbClr val="3f3533"/>
            </a:solidFill>
            <a:round/>
          </a:ln>
        </p:spPr>
      </p:cxnSp>
      <p:cxnSp>
        <p:nvCxnSpPr>
          <p:cNvPr id="43" name="Google Shape;110;p14"/>
          <p:cNvCxnSpPr/>
          <p:nvPr/>
        </p:nvCxnSpPr>
        <p:spPr>
          <a:xfrm>
            <a:off x="-72360" y="4877280"/>
            <a:ext cx="9288720" cy="1800"/>
          </a:xfrm>
          <a:prstGeom prst="straightConnector1">
            <a:avLst/>
          </a:prstGeom>
          <a:ln w="28575">
            <a:solidFill>
              <a:srgbClr val="3f3533"/>
            </a:solidFill>
            <a:round/>
          </a:ln>
        </p:spPr>
      </p:cxnSp>
      <p:cxnSp>
        <p:nvCxnSpPr>
          <p:cNvPr id="44" name="Google Shape;111;p14"/>
          <p:cNvCxnSpPr/>
          <p:nvPr/>
        </p:nvCxnSpPr>
        <p:spPr>
          <a:xfrm>
            <a:off x="-250200" y="4076280"/>
            <a:ext cx="1928520" cy="1162800"/>
          </a:xfrm>
          <a:prstGeom prst="curvedConnector3">
            <a:avLst>
              <a:gd name="adj1" fmla="val 25000"/>
            </a:avLst>
          </a:prstGeom>
          <a:ln w="28575">
            <a:solidFill>
              <a:srgbClr val="3f3533"/>
            </a:solidFill>
            <a:round/>
          </a:ln>
        </p:spPr>
      </p:cxnSp>
      <p:cxnSp>
        <p:nvCxnSpPr>
          <p:cNvPr id="45" name="Google Shape;112;p14"/>
          <p:cNvCxnSpPr/>
          <p:nvPr/>
        </p:nvCxnSpPr>
        <p:spPr>
          <a:xfrm>
            <a:off x="7440840" y="-48240"/>
            <a:ext cx="1928880" cy="1162440"/>
          </a:xfrm>
          <a:prstGeom prst="curvedConnector3">
            <a:avLst>
              <a:gd name="adj1" fmla="val 25014"/>
            </a:avLst>
          </a:prstGeom>
          <a:ln w="28575">
            <a:solidFill>
              <a:srgbClr val="3f3533"/>
            </a:solidFill>
            <a:round/>
          </a:ln>
        </p:spPr>
      </p:cxnSp>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4" name="Google Shape;19;p3"/>
          <p:cNvCxnSpPr/>
          <p:nvPr/>
        </p:nvCxnSpPr>
        <p:spPr>
          <a:xfrm>
            <a:off x="-72360" y="273960"/>
            <a:ext cx="9288720" cy="1800"/>
          </a:xfrm>
          <a:prstGeom prst="straightConnector1">
            <a:avLst/>
          </a:prstGeom>
          <a:ln w="28575">
            <a:solidFill>
              <a:srgbClr val="3f3533"/>
            </a:solidFill>
            <a:round/>
          </a:ln>
        </p:spPr>
      </p:cxnSp>
      <p:cxnSp>
        <p:nvCxnSpPr>
          <p:cNvPr id="85" name="Google Shape;20;p3"/>
          <p:cNvCxnSpPr/>
          <p:nvPr/>
        </p:nvCxnSpPr>
        <p:spPr>
          <a:xfrm>
            <a:off x="-72360" y="4877280"/>
            <a:ext cx="9288720" cy="1800"/>
          </a:xfrm>
          <a:prstGeom prst="straightConnector1">
            <a:avLst/>
          </a:prstGeom>
          <a:ln w="28575">
            <a:solidFill>
              <a:srgbClr val="3f3533"/>
            </a:solidFill>
            <a:round/>
          </a:ln>
        </p:spPr>
      </p:cxnSp>
      <p:cxnSp>
        <p:nvCxnSpPr>
          <p:cNvPr id="86" name="Google Shape;21;p3"/>
          <p:cNvCxnSpPr/>
          <p:nvPr/>
        </p:nvCxnSpPr>
        <p:spPr>
          <a:xfrm flipV="1" rot="10800000">
            <a:off x="7947720" y="3978360"/>
            <a:ext cx="1380240" cy="1238400"/>
          </a:xfrm>
          <a:prstGeom prst="curvedConnector3">
            <a:avLst>
              <a:gd name="adj1" fmla="val 24993"/>
            </a:avLst>
          </a:prstGeom>
          <a:ln w="28575">
            <a:solidFill>
              <a:srgbClr val="3f3533"/>
            </a:solidFill>
            <a:round/>
          </a:ln>
        </p:spPr>
      </p:cxnSp>
      <p:cxnSp>
        <p:nvCxnSpPr>
          <p:cNvPr id="87" name="Google Shape;22;p3"/>
          <p:cNvCxnSpPr/>
          <p:nvPr/>
        </p:nvCxnSpPr>
        <p:spPr>
          <a:xfrm flipV="1" rot="10800000">
            <a:off x="-113400" y="-89280"/>
            <a:ext cx="1420200" cy="1065960"/>
          </a:xfrm>
          <a:prstGeom prst="curvedConnector3">
            <a:avLst>
              <a:gd name="adj1" fmla="val 25000"/>
            </a:avLst>
          </a:prstGeom>
          <a:ln w="28575">
            <a:solidFill>
              <a:srgbClr val="3f3533"/>
            </a:solidFill>
            <a:round/>
          </a:ln>
        </p:spPr>
      </p:cxnSp>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26" name="Google Shape;196;p26"/>
          <p:cNvCxnSpPr/>
          <p:nvPr/>
        </p:nvCxnSpPr>
        <p:spPr>
          <a:xfrm>
            <a:off x="-72360" y="273960"/>
            <a:ext cx="9288720" cy="1800"/>
          </a:xfrm>
          <a:prstGeom prst="straightConnector1">
            <a:avLst/>
          </a:prstGeom>
          <a:ln w="28575">
            <a:solidFill>
              <a:srgbClr val="3f3533"/>
            </a:solidFill>
            <a:round/>
          </a:ln>
        </p:spPr>
      </p:cxnSp>
      <p:cxnSp>
        <p:nvCxnSpPr>
          <p:cNvPr id="127" name="Google Shape;197;p26"/>
          <p:cNvCxnSpPr/>
          <p:nvPr/>
        </p:nvCxnSpPr>
        <p:spPr>
          <a:xfrm>
            <a:off x="-72360" y="4877280"/>
            <a:ext cx="9288720" cy="1800"/>
          </a:xfrm>
          <a:prstGeom prst="straightConnector1">
            <a:avLst/>
          </a:prstGeom>
          <a:ln w="28575">
            <a:solidFill>
              <a:srgbClr val="3f3533"/>
            </a:solidFill>
            <a:round/>
          </a:ln>
        </p:spPr>
      </p:cxnSp>
      <p:cxnSp>
        <p:nvCxnSpPr>
          <p:cNvPr id="128" name="Google Shape;198;p26"/>
          <p:cNvCxnSpPr/>
          <p:nvPr/>
        </p:nvCxnSpPr>
        <p:spPr>
          <a:xfrm>
            <a:off x="-209520" y="2402280"/>
            <a:ext cx="3145680" cy="2791440"/>
          </a:xfrm>
          <a:prstGeom prst="curvedConnector3">
            <a:avLst>
              <a:gd name="adj1" fmla="val 25008"/>
            </a:avLst>
          </a:prstGeom>
          <a:ln w="28575">
            <a:solidFill>
              <a:srgbClr val="3f3533"/>
            </a:solidFill>
            <a:round/>
          </a:ln>
        </p:spPr>
      </p:cxnSp>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67" name="Google Shape;40;p6"/>
          <p:cNvCxnSpPr/>
          <p:nvPr/>
        </p:nvCxnSpPr>
        <p:spPr>
          <a:xfrm>
            <a:off x="-72360" y="273960"/>
            <a:ext cx="9288720" cy="1800"/>
          </a:xfrm>
          <a:prstGeom prst="straightConnector1">
            <a:avLst/>
          </a:prstGeom>
          <a:ln w="28575">
            <a:solidFill>
              <a:srgbClr val="3f3533"/>
            </a:solidFill>
            <a:round/>
          </a:ln>
        </p:spPr>
      </p:cxnSp>
      <p:cxnSp>
        <p:nvCxnSpPr>
          <p:cNvPr id="168" name="Google Shape;41;p6"/>
          <p:cNvCxnSpPr/>
          <p:nvPr/>
        </p:nvCxnSpPr>
        <p:spPr>
          <a:xfrm>
            <a:off x="-72360" y="4877280"/>
            <a:ext cx="9288720" cy="1800"/>
          </a:xfrm>
          <a:prstGeom prst="straightConnector1">
            <a:avLst/>
          </a:prstGeom>
          <a:ln w="28575">
            <a:solidFill>
              <a:srgbClr val="3f3533"/>
            </a:solidFill>
            <a:round/>
          </a:ln>
        </p:spPr>
      </p:cxnSp>
      <p:sp>
        <p:nvSpPr>
          <p:cNvPr id="16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207" name="Google Shape;35;p5"/>
          <p:cNvCxnSpPr/>
          <p:nvPr/>
        </p:nvCxnSpPr>
        <p:spPr>
          <a:xfrm>
            <a:off x="-72360" y="273960"/>
            <a:ext cx="9288720" cy="1800"/>
          </a:xfrm>
          <a:prstGeom prst="straightConnector1">
            <a:avLst/>
          </a:prstGeom>
          <a:ln w="28575">
            <a:solidFill>
              <a:srgbClr val="3f3533"/>
            </a:solidFill>
            <a:round/>
          </a:ln>
        </p:spPr>
      </p:cxnSp>
      <p:cxnSp>
        <p:nvCxnSpPr>
          <p:cNvPr id="208" name="Google Shape;36;p5"/>
          <p:cNvCxnSpPr/>
          <p:nvPr/>
        </p:nvCxnSpPr>
        <p:spPr>
          <a:xfrm>
            <a:off x="-72360" y="4877280"/>
            <a:ext cx="9288720" cy="1800"/>
          </a:xfrm>
          <a:prstGeom prst="straightConnector1">
            <a:avLst/>
          </a:prstGeom>
          <a:ln w="28575">
            <a:solidFill>
              <a:srgbClr val="3f3533"/>
            </a:solidFill>
            <a:round/>
          </a:ln>
        </p:spPr>
      </p:cxnSp>
      <p:cxnSp>
        <p:nvCxnSpPr>
          <p:cNvPr id="209" name="Google Shape;37;p5"/>
          <p:cNvCxnSpPr/>
          <p:nvPr/>
        </p:nvCxnSpPr>
        <p:spPr>
          <a:xfrm flipV="1" rot="10800000">
            <a:off x="6934680" y="3930480"/>
            <a:ext cx="2551320" cy="1356120"/>
          </a:xfrm>
          <a:prstGeom prst="curvedConnector3">
            <a:avLst>
              <a:gd name="adj1" fmla="val 25007"/>
            </a:avLst>
          </a:prstGeom>
          <a:ln w="28575">
            <a:solidFill>
              <a:srgbClr val="3f3533"/>
            </a:solidFill>
            <a:round/>
          </a:ln>
        </p:spPr>
      </p:cxnSp>
      <p:sp>
        <p:nvSpPr>
          <p:cNvPr id="21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1"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64.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4.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4.xml"/>
</Relationships>
</file>

<file path=ppt/slides/_rels/slide2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4.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0" y="1371600"/>
            <a:ext cx="8913960" cy="2050920"/>
          </a:xfrm>
          <a:prstGeom prst="rect">
            <a:avLst/>
          </a:prstGeom>
          <a:noFill/>
          <a:ln w="0">
            <a:noFill/>
          </a:ln>
        </p:spPr>
        <p:txBody>
          <a:bodyPr lIns="91440" rIns="91440" tIns="91440" bIns="91440" anchor="b">
            <a:noAutofit/>
          </a:bodyPr>
          <a:p>
            <a:pPr indent="0" algn="ctr" defTabSz="914400">
              <a:lnSpc>
                <a:spcPct val="100000"/>
              </a:lnSpc>
              <a:buNone/>
              <a:tabLst>
                <a:tab algn="l" pos="0"/>
              </a:tabLst>
            </a:pPr>
            <a:r>
              <a:rPr b="0" lang="en" sz="6600" spc="-1" strike="noStrike">
                <a:solidFill>
                  <a:schemeClr val="dk1"/>
                </a:solidFill>
                <a:latin typeface="Vidaloka"/>
                <a:ea typeface="Vidaloka"/>
              </a:rPr>
              <a:t>SSH (Secure Shell)</a:t>
            </a:r>
            <a:br>
              <a:rPr sz="6600"/>
            </a:br>
            <a:r>
              <a:rPr b="0" lang="en" sz="6600" spc="-1" strike="noStrike">
                <a:solidFill>
                  <a:schemeClr val="dk1"/>
                </a:solidFill>
                <a:latin typeface="Vidaloka"/>
                <a:ea typeface="Vidaloka"/>
              </a:rPr>
              <a:t>Linux</a:t>
            </a:r>
            <a:endParaRPr b="0" lang="en-US" sz="6600" spc="-1" strike="noStrike">
              <a:solidFill>
                <a:srgbClr val="000000"/>
              </a:solidFill>
              <a:latin typeface="Arial"/>
            </a:endParaRPr>
          </a:p>
        </p:txBody>
      </p:sp>
      <p:sp>
        <p:nvSpPr>
          <p:cNvPr id="250" name="Rectangle 1949"/>
          <p:cNvSpPr/>
          <p:nvPr/>
        </p:nvSpPr>
        <p:spPr>
          <a:xfrm>
            <a:off x="0" y="3657600"/>
            <a:ext cx="4113360" cy="2211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rgbClr val="000000"/>
                </a:solidFill>
                <a:latin typeface="DejaVu Sans"/>
              </a:rPr>
              <a:t>Réalisé par :</a:t>
            </a:r>
            <a:endParaRPr b="0" lang="en-US" sz="1800" spc="-1" strike="noStrike">
              <a:solidFill>
                <a:srgbClr val="000000"/>
              </a:solidFill>
              <a:latin typeface="Arial"/>
            </a:endParaRPr>
          </a:p>
          <a:p>
            <a:pPr defTabSz="914400">
              <a:lnSpc>
                <a:spcPct val="100000"/>
              </a:lnSpc>
            </a:pPr>
            <a:r>
              <a:rPr b="0" lang="en-US" sz="1800" spc="-1" strike="noStrike">
                <a:solidFill>
                  <a:srgbClr val="000000"/>
                </a:solidFill>
                <a:latin typeface="DejaVu Sans"/>
              </a:rPr>
              <a:t>	</a:t>
            </a:r>
            <a:r>
              <a:rPr b="0" lang="en-US" sz="1800" spc="-1" strike="noStrike">
                <a:solidFill>
                  <a:srgbClr val="000000"/>
                </a:solidFill>
                <a:latin typeface="DejaVu Sans"/>
              </a:rPr>
              <a:t>EL Ouardi Mohamed</a:t>
            </a:r>
            <a:endParaRPr b="0" lang="en-US" sz="1800" spc="-1" strike="noStrike">
              <a:solidFill>
                <a:srgbClr val="000000"/>
              </a:solidFill>
              <a:latin typeface="Arial"/>
            </a:endParaRPr>
          </a:p>
          <a:p>
            <a:pPr defTabSz="914400">
              <a:lnSpc>
                <a:spcPct val="100000"/>
              </a:lnSpc>
            </a:pPr>
            <a:r>
              <a:rPr b="0" lang="en-US" sz="1800" spc="-1" strike="noStrike">
                <a:solidFill>
                  <a:srgbClr val="000000"/>
                </a:solidFill>
                <a:latin typeface="DejaVu Sans"/>
              </a:rPr>
              <a:t>	</a:t>
            </a:r>
            <a:r>
              <a:rPr b="0" lang="en-US" sz="1800" spc="-1" strike="noStrike">
                <a:solidFill>
                  <a:srgbClr val="000000"/>
                </a:solidFill>
                <a:latin typeface="DejaVu Sans"/>
              </a:rPr>
              <a:t>EL Omari Zakaria</a:t>
            </a:r>
            <a:endParaRPr b="0" lang="en-US" sz="1800" spc="-1" strike="noStrike">
              <a:solidFill>
                <a:srgbClr val="000000"/>
              </a:solidFill>
              <a:latin typeface="Arial"/>
            </a:endParaRPr>
          </a:p>
          <a:p>
            <a:pPr defTabSz="914400">
              <a:lnSpc>
                <a:spcPct val="100000"/>
              </a:lnSpc>
            </a:pPr>
            <a:r>
              <a:rPr b="0" lang="en-US" sz="1800" spc="-1" strike="noStrike">
                <a:solidFill>
                  <a:srgbClr val="000000"/>
                </a:solidFill>
                <a:latin typeface="DejaVu Sans"/>
              </a:rPr>
              <a:t>	</a:t>
            </a:r>
            <a:r>
              <a:rPr b="0" lang="en-US" sz="1800" spc="-1" strike="noStrike">
                <a:solidFill>
                  <a:srgbClr val="000000"/>
                </a:solidFill>
                <a:latin typeface="DejaVu Sans"/>
              </a:rPr>
              <a:t>Taabani Taha Yassine</a:t>
            </a:r>
            <a:endParaRPr b="0" lang="en-US" sz="1800" spc="-1" strike="noStrike">
              <a:solidFill>
                <a:srgbClr val="000000"/>
              </a:solidFill>
              <a:latin typeface="Arial"/>
            </a:endParaRPr>
          </a:p>
        </p:txBody>
      </p:sp>
      <p:sp>
        <p:nvSpPr>
          <p:cNvPr id="251" name="Rectangle 1950"/>
          <p:cNvSpPr/>
          <p:nvPr/>
        </p:nvSpPr>
        <p:spPr>
          <a:xfrm>
            <a:off x="5715000" y="3657600"/>
            <a:ext cx="3884760" cy="11415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rgbClr val="000000"/>
                </a:solidFill>
                <a:latin typeface="DejaVu Sans"/>
              </a:rPr>
              <a:t>Encadré par : </a:t>
            </a:r>
            <a:endParaRPr b="0" lang="en-US" sz="1800" spc="-1" strike="noStrike">
              <a:solidFill>
                <a:srgbClr val="000000"/>
              </a:solidFill>
              <a:latin typeface="Arial"/>
            </a:endParaRPr>
          </a:p>
          <a:p>
            <a:pPr defTabSz="914400">
              <a:lnSpc>
                <a:spcPct val="100000"/>
              </a:lnSpc>
            </a:pPr>
            <a:r>
              <a:rPr b="0" lang="en-US" sz="1800" spc="-1" strike="noStrike">
                <a:solidFill>
                  <a:srgbClr val="000000"/>
                </a:solidFill>
                <a:latin typeface="DejaVu Sans"/>
              </a:rPr>
              <a:t>     </a:t>
            </a:r>
            <a:r>
              <a:rPr b="0" lang="en-US" sz="1800" spc="-1" strike="noStrike">
                <a:solidFill>
                  <a:srgbClr val="000000"/>
                </a:solidFill>
                <a:latin typeface="DejaVu Sans"/>
              </a:rPr>
              <a:t>	</a:t>
            </a:r>
            <a:r>
              <a:rPr b="0" lang="en-US" sz="1800" spc="-1" strike="noStrike">
                <a:solidFill>
                  <a:srgbClr val="000000"/>
                </a:solidFill>
                <a:latin typeface="DejaVu Sans"/>
              </a:rPr>
              <a:t>Mr.Moukhafi</a:t>
            </a:r>
            <a:endParaRPr b="0" lang="en-US" sz="1800" spc="-1" strike="noStrike">
              <a:solidFill>
                <a:srgbClr val="000000"/>
              </a:solidFill>
              <a:latin typeface="Arial"/>
            </a:endParaRPr>
          </a:p>
        </p:txBody>
      </p:sp>
      <p:pic>
        <p:nvPicPr>
          <p:cNvPr id="252" name="Picture 1951" descr=""/>
          <p:cNvPicPr/>
          <p:nvPr/>
        </p:nvPicPr>
        <p:blipFill>
          <a:blip r:embed="rId1"/>
          <a:stretch/>
        </p:blipFill>
        <p:spPr>
          <a:xfrm>
            <a:off x="5715000" y="381240"/>
            <a:ext cx="3255840" cy="7603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repl">
                                        <p:cTn id="7" dur="1000"/>
                                        <p:tgtEl>
                                          <p:spTgt spid="2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63080" y="310320"/>
            <a:ext cx="7715880" cy="570960"/>
          </a:xfrm>
          <a:prstGeom prst="rect">
            <a:avLst/>
          </a:prstGeom>
          <a:noFill/>
          <a:ln w="0">
            <a:noFill/>
          </a:ln>
        </p:spPr>
        <p:txBody>
          <a:bodyPr lIns="91440" rIns="91440" tIns="91440" bIns="91440" anchor="t">
            <a:noAutofit/>
          </a:bodyPr>
          <a:p>
            <a:pPr indent="0" algn="just" defTabSz="914400">
              <a:lnSpc>
                <a:spcPct val="100000"/>
              </a:lnSpc>
              <a:buNone/>
              <a:tabLst>
                <a:tab algn="l" pos="0"/>
              </a:tabLst>
            </a:pPr>
            <a:r>
              <a:rPr b="1" lang="en-US" sz="3000" spc="-1" strike="noStrike">
                <a:solidFill>
                  <a:schemeClr val="dk1"/>
                </a:solidFill>
                <a:latin typeface="Vidaloka"/>
                <a:ea typeface="Vidaloka"/>
              </a:rPr>
              <a:t>Modèle OSI</a:t>
            </a:r>
            <a:endParaRPr b="0" lang="en-US" sz="3000" spc="-1" strike="noStrike">
              <a:solidFill>
                <a:srgbClr val="000000"/>
              </a:solidFill>
              <a:latin typeface="Arial"/>
            </a:endParaRPr>
          </a:p>
        </p:txBody>
      </p:sp>
      <p:sp>
        <p:nvSpPr>
          <p:cNvPr id="307" name="Google Shape;588;p71"/>
          <p:cNvSpPr/>
          <p:nvPr/>
        </p:nvSpPr>
        <p:spPr>
          <a:xfrm>
            <a:off x="728640" y="1258920"/>
            <a:ext cx="8516520" cy="1191600"/>
          </a:xfrm>
          <a:prstGeom prst="rect">
            <a:avLst/>
          </a:prstGeom>
          <a:noFill/>
          <a:ln w="0">
            <a:noFill/>
          </a:ln>
        </p:spPr>
        <p:style>
          <a:lnRef idx="0"/>
          <a:fillRef idx="0"/>
          <a:effectRef idx="0"/>
          <a:fontRef idx="minor"/>
        </p:style>
        <p:txBody>
          <a:bodyPr lIns="90000" rIns="90000" tIns="91440" bIns="91440" anchor="t">
            <a:noAutofit/>
          </a:bodyPr>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SSH (Secure Shell) se positionne principalement au niveau de la couche application du modèle OSI.  </a:t>
            </a:r>
            <a:endParaRPr b="0" lang="en-US" sz="1400" spc="-1" strike="noStrike">
              <a:solidFill>
                <a:srgbClr val="000000"/>
              </a:solidFill>
              <a:latin typeface="Arial"/>
            </a:endParaRPr>
          </a:p>
          <a:p>
            <a:pPr defTabSz="914400">
              <a:lnSpc>
                <a:spcPct val="100000"/>
              </a:lnSpc>
              <a:tabLst>
                <a:tab algn="l" pos="0"/>
              </a:tabLst>
            </a:pPr>
            <a:r>
              <a:rPr b="0" lang="fr-FR" sz="1400" spc="-1" strike="noStrike">
                <a:solidFill>
                  <a:schemeClr val="dk2"/>
                </a:solidFill>
                <a:latin typeface="Montserrat"/>
                <a:ea typeface="Montserrat"/>
              </a:rPr>
              <a:t> </a:t>
            </a:r>
            <a:endParaRPr b="0" lang="en-US" sz="1400" spc="-1" strike="noStrike">
              <a:solidFill>
                <a:srgbClr val="000000"/>
              </a:solidFill>
              <a:latin typeface="Arial"/>
            </a:endParaRPr>
          </a:p>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Il opère au-dessus des couches de transport (par exemple, TCP) et de réseau (par exemple, IP), assurant ainsi une sécurisation des données à un niveau élevé dans la pile de protocoles.</a:t>
            </a:r>
            <a:endParaRPr b="0" lang="en-US" sz="1400" spc="-1" strike="noStrike">
              <a:solidFill>
                <a:srgbClr val="000000"/>
              </a:solidFill>
              <a:latin typeface="Arial"/>
            </a:endParaRPr>
          </a:p>
        </p:txBody>
      </p:sp>
      <p:sp>
        <p:nvSpPr>
          <p:cNvPr id="308" name="Google Shape;589;p71"/>
          <p:cNvSpPr/>
          <p:nvPr/>
        </p:nvSpPr>
        <p:spPr>
          <a:xfrm>
            <a:off x="361080" y="882360"/>
            <a:ext cx="7918920" cy="49068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fr-FR" sz="1600" spc="-1" strike="noStrike">
                <a:solidFill>
                  <a:schemeClr val="dk1"/>
                </a:solidFill>
                <a:latin typeface="Vidaloka"/>
                <a:ea typeface="Vidaloka"/>
              </a:rPr>
              <a:t>Identifier la couche correspondante pour SSH dans le modèle OSI :</a:t>
            </a:r>
            <a:endParaRPr b="0" lang="en-US" sz="1600" spc="-1" strike="noStrike">
              <a:solidFill>
                <a:srgbClr val="000000"/>
              </a:solidFill>
              <a:latin typeface="Arial"/>
            </a:endParaRPr>
          </a:p>
        </p:txBody>
      </p:sp>
      <p:sp>
        <p:nvSpPr>
          <p:cNvPr id="309" name="Google Shape;592;p71"/>
          <p:cNvSpPr/>
          <p:nvPr/>
        </p:nvSpPr>
        <p:spPr>
          <a:xfrm>
            <a:off x="728640" y="2880720"/>
            <a:ext cx="8214840" cy="1820880"/>
          </a:xfrm>
          <a:prstGeom prst="rect">
            <a:avLst/>
          </a:prstGeom>
          <a:noFill/>
          <a:ln w="0">
            <a:noFill/>
          </a:ln>
        </p:spPr>
        <p:style>
          <a:lnRef idx="0"/>
          <a:fillRef idx="0"/>
          <a:effectRef idx="0"/>
          <a:fontRef idx="minor"/>
        </p:style>
        <p:txBody>
          <a:bodyPr lIns="90000" rIns="90000" tIns="91440" bIns="91440" anchor="t">
            <a:noAutofit/>
          </a:bodyPr>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La couche application du modèle OSI est la couche la plus proche de l'utilisateur final et des applications logicielles. C'est à ce niveau que les protocoles fournissent des services de communication directement aux applications.  </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defTabSz="914400">
              <a:lnSpc>
                <a:spcPct val="100000"/>
              </a:lnSpc>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 SSH, en tant que protocole de la couche application, offre un moyen sécurisé d'accéder à distance à     des systèmes et de transférer des données de manière cryptée. Il facilite l'authentification et la confidentialité des communications entre les utilisateurs et les systèmes distants.</a:t>
            </a:r>
            <a:endParaRPr b="0" lang="en-US" sz="1400" spc="-1" strike="noStrike">
              <a:solidFill>
                <a:srgbClr val="000000"/>
              </a:solidFill>
              <a:latin typeface="Arial"/>
            </a:endParaRPr>
          </a:p>
        </p:txBody>
      </p:sp>
      <p:sp>
        <p:nvSpPr>
          <p:cNvPr id="310" name="Google Shape;593;p71"/>
          <p:cNvSpPr/>
          <p:nvPr/>
        </p:nvSpPr>
        <p:spPr>
          <a:xfrm>
            <a:off x="361080" y="2347560"/>
            <a:ext cx="6152040" cy="49068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endParaRPr b="0" lang="en-US" sz="1600" spc="-1" strike="noStrike">
              <a:solidFill>
                <a:srgbClr val="000000"/>
              </a:solidFill>
              <a:latin typeface="Arial"/>
            </a:endParaRPr>
          </a:p>
          <a:p>
            <a:pPr defTabSz="914400">
              <a:lnSpc>
                <a:spcPct val="100000"/>
              </a:lnSpc>
              <a:tabLst>
                <a:tab algn="l" pos="0"/>
              </a:tabLst>
            </a:pPr>
            <a:r>
              <a:rPr b="1" lang="fr-FR" sz="1600" spc="-1" strike="noStrike">
                <a:solidFill>
                  <a:schemeClr val="dk1"/>
                </a:solidFill>
                <a:latin typeface="Vidaloka"/>
                <a:ea typeface="Vidaloka"/>
              </a:rPr>
              <a:t>Brève explication du rôle de cette couche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63080" y="310320"/>
            <a:ext cx="7715880" cy="57096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US" sz="3000" spc="-1" strike="noStrike">
                <a:solidFill>
                  <a:schemeClr val="dk1"/>
                </a:solidFill>
                <a:latin typeface="Vidaloka"/>
                <a:ea typeface="Vidaloka"/>
              </a:rPr>
              <a:t>Modèle TCP/IP</a:t>
            </a:r>
            <a:endParaRPr b="0" lang="en-US" sz="3000" spc="-1" strike="noStrike">
              <a:solidFill>
                <a:srgbClr val="000000"/>
              </a:solidFill>
              <a:latin typeface="Arial"/>
            </a:endParaRPr>
          </a:p>
        </p:txBody>
      </p:sp>
      <p:sp>
        <p:nvSpPr>
          <p:cNvPr id="312" name="Google Shape;588;p 2"/>
          <p:cNvSpPr/>
          <p:nvPr/>
        </p:nvSpPr>
        <p:spPr>
          <a:xfrm>
            <a:off x="728640" y="1258920"/>
            <a:ext cx="8146080" cy="1297800"/>
          </a:xfrm>
          <a:prstGeom prst="rect">
            <a:avLst/>
          </a:prstGeom>
          <a:noFill/>
          <a:ln w="0">
            <a:noFill/>
          </a:ln>
        </p:spPr>
        <p:style>
          <a:lnRef idx="0"/>
          <a:fillRef idx="0"/>
          <a:effectRef idx="0"/>
          <a:fontRef idx="minor"/>
        </p:style>
        <p:txBody>
          <a:bodyPr lIns="90000" rIns="90000" tIns="91440" bIns="91440" anchor="t">
            <a:noAutofit/>
          </a:bodyPr>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Dans le modèle TCP/IP, SSH s'insère également au niveau de la couche application, correspondant à la couche d'application du modèle OSI.  </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Il utilise des protocoles de transport sous-jacents tels que TCP pour assurer la fiabilité de la communication.</a:t>
            </a:r>
            <a:endParaRPr b="0" lang="en-US" sz="1400" spc="-1" strike="noStrike">
              <a:solidFill>
                <a:srgbClr val="000000"/>
              </a:solidFill>
              <a:latin typeface="Arial"/>
            </a:endParaRPr>
          </a:p>
        </p:txBody>
      </p:sp>
      <p:sp>
        <p:nvSpPr>
          <p:cNvPr id="313" name="Google Shape;589;p 2"/>
          <p:cNvSpPr/>
          <p:nvPr/>
        </p:nvSpPr>
        <p:spPr>
          <a:xfrm>
            <a:off x="228600" y="882360"/>
            <a:ext cx="8051400" cy="49068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fr-FR" sz="1600" spc="-1" strike="noStrike">
                <a:solidFill>
                  <a:schemeClr val="dk1"/>
                </a:solidFill>
                <a:latin typeface="Vidaloka"/>
                <a:ea typeface="Vidaloka"/>
              </a:rPr>
              <a:t>Localiser SSH dans les couches du modèle TCP/IP</a:t>
            </a:r>
            <a:endParaRPr b="0" lang="en-US" sz="1600" spc="-1" strike="noStrike">
              <a:solidFill>
                <a:srgbClr val="000000"/>
              </a:solidFill>
              <a:latin typeface="Arial"/>
            </a:endParaRPr>
          </a:p>
        </p:txBody>
      </p:sp>
      <p:sp>
        <p:nvSpPr>
          <p:cNvPr id="314" name="Google Shape;592;p 2"/>
          <p:cNvSpPr/>
          <p:nvPr/>
        </p:nvSpPr>
        <p:spPr>
          <a:xfrm>
            <a:off x="728640" y="2880720"/>
            <a:ext cx="8146080" cy="1820880"/>
          </a:xfrm>
          <a:prstGeom prst="rect">
            <a:avLst/>
          </a:prstGeom>
          <a:noFill/>
          <a:ln w="0">
            <a:noFill/>
          </a:ln>
        </p:spPr>
        <p:style>
          <a:lnRef idx="0"/>
          <a:fillRef idx="0"/>
          <a:effectRef idx="0"/>
          <a:fontRef idx="minor"/>
        </p:style>
        <p:txBody>
          <a:bodyPr lIns="90000" rIns="90000" tIns="91440" bIns="91440" anchor="t">
            <a:noAutofit/>
          </a:bodyPr>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La couche application du modèle TCP/IP englobe les protocoles qui fournissent des services directs aux applications utilisateur. SSH, en tant que protocole de cette couche, joue un rôle crucial dans la sécurisation des communications.  </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  </a:t>
            </a:r>
            <a:r>
              <a:rPr b="0" lang="fr-FR" sz="1400" spc="-1" strike="noStrike">
                <a:solidFill>
                  <a:schemeClr val="dk2"/>
                </a:solidFill>
                <a:latin typeface="Montserrat"/>
                <a:ea typeface="Montserrat"/>
              </a:rPr>
              <a:t>En utilisant le chiffrement et l'authentification forte, SSH assure un échange sécurisé d'informations entre un client et un serveur, que ce soit pour l'accès à distance, le transfert de fichiers, ou d'autres opérations réseau</a:t>
            </a:r>
            <a:endParaRPr b="0" lang="en-US" sz="1400" spc="-1" strike="noStrike">
              <a:solidFill>
                <a:srgbClr val="000000"/>
              </a:solidFill>
              <a:latin typeface="Arial"/>
            </a:endParaRPr>
          </a:p>
        </p:txBody>
      </p:sp>
      <p:sp>
        <p:nvSpPr>
          <p:cNvPr id="315" name="Google Shape;593;p 2"/>
          <p:cNvSpPr/>
          <p:nvPr/>
        </p:nvSpPr>
        <p:spPr>
          <a:xfrm>
            <a:off x="228600" y="2480040"/>
            <a:ext cx="8000280" cy="49068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fr-FR" sz="1600" spc="-1" strike="noStrike">
                <a:solidFill>
                  <a:schemeClr val="dk1"/>
                </a:solidFill>
                <a:latin typeface="Vidaloka"/>
                <a:ea typeface="Vidaloka"/>
              </a:rPr>
              <a:t> </a:t>
            </a:r>
            <a:r>
              <a:rPr b="1" lang="fr-FR" sz="1600" spc="-1" strike="noStrike">
                <a:solidFill>
                  <a:schemeClr val="dk1"/>
                </a:solidFill>
                <a:latin typeface="Vidaloka"/>
                <a:ea typeface="Vidaloka"/>
              </a:rPr>
              <a:t>Mettre en avant le rôle de SSH dans le contexte du modèle TCP/IP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63080" y="310320"/>
            <a:ext cx="7715880" cy="57096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US" sz="3000" spc="-1" strike="noStrike">
                <a:solidFill>
                  <a:schemeClr val="dk1"/>
                </a:solidFill>
                <a:latin typeface="Vidaloka"/>
                <a:ea typeface="Vidaloka"/>
              </a:rPr>
              <a:t>Modèle TCP/IP</a:t>
            </a:r>
            <a:endParaRPr b="0" lang="en-US" sz="3000" spc="-1" strike="noStrike">
              <a:solidFill>
                <a:srgbClr val="000000"/>
              </a:solidFill>
              <a:latin typeface="Arial"/>
            </a:endParaRPr>
          </a:p>
        </p:txBody>
      </p:sp>
      <p:sp>
        <p:nvSpPr>
          <p:cNvPr id="317" name="Google Shape;588;p 3"/>
          <p:cNvSpPr/>
          <p:nvPr/>
        </p:nvSpPr>
        <p:spPr>
          <a:xfrm>
            <a:off x="625680" y="1437480"/>
            <a:ext cx="8029080" cy="2562840"/>
          </a:xfrm>
          <a:prstGeom prst="rect">
            <a:avLst/>
          </a:prstGeom>
          <a:noFill/>
          <a:ln w="0">
            <a:noFill/>
          </a:ln>
        </p:spPr>
        <p:style>
          <a:lnRef idx="0"/>
          <a:fillRef idx="0"/>
          <a:effectRef idx="0"/>
          <a:fontRef idx="minor"/>
        </p:style>
        <p:txBody>
          <a:bodyPr lIns="90000" rIns="90000" tIns="91440" bIns="91440" anchor="t">
            <a:noAutofit/>
          </a:bodyPr>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SSH utilise généralement le protocole TCP pour le transport fiable des données. Cela garantit que les informations échangées entre les parties sont intégres, confidentielles et qu'elles parviennent à destination sans altération.</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p>
            <a:pPr marL="285840" indent="-285840" defTabSz="914400">
              <a:lnSpc>
                <a:spcPct val="100000"/>
              </a:lnSpc>
              <a:buClr>
                <a:srgbClr val="000000"/>
              </a:buClr>
              <a:buFont typeface="OpenSymbol"/>
              <a:buChar char="-"/>
              <a:tabLst>
                <a:tab algn="l" pos="0"/>
              </a:tabLst>
            </a:pPr>
            <a:r>
              <a:rPr b="0" lang="fr-FR" sz="1400" spc="-1" strike="noStrike">
                <a:solidFill>
                  <a:schemeClr val="dk2"/>
                </a:solidFill>
                <a:latin typeface="Montserrat"/>
                <a:ea typeface="Montserrat"/>
              </a:rPr>
              <a:t>En résumé, SSH occupe une place stratégique au niveau de la couche application dans les modèles OSI et TCP/IP, offrant une sécurité robuste pour les communications réseau, en particulier lorsqu'il s'agit d'accès distant et de transfert de données sensibles.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1375200" y="2099880"/>
            <a:ext cx="6392880" cy="120276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fr-FR" sz="3500" spc="-1" strike="noStrike">
                <a:solidFill>
                  <a:schemeClr val="dk1"/>
                </a:solidFill>
                <a:latin typeface="Vidaloka"/>
                <a:ea typeface="Vidaloka"/>
              </a:rPr>
              <a:t> </a:t>
            </a:r>
            <a:r>
              <a:rPr b="1" lang="fr-FR" sz="3500" spc="-1" strike="noStrike">
                <a:solidFill>
                  <a:schemeClr val="dk1"/>
                </a:solidFill>
                <a:latin typeface="Vidaloka"/>
                <a:ea typeface="Vidaloka"/>
              </a:rPr>
              <a:t>Introduction à SSH (Secure Shell)</a:t>
            </a:r>
            <a:endParaRPr b="0" lang="en-US" sz="3500" spc="-1" strike="noStrike">
              <a:solidFill>
                <a:srgbClr val="000000"/>
              </a:solidFill>
              <a:latin typeface="Arial"/>
            </a:endParaRPr>
          </a:p>
        </p:txBody>
      </p:sp>
      <p:sp>
        <p:nvSpPr>
          <p:cNvPr id="319" name="PlaceHolder 2"/>
          <p:cNvSpPr>
            <a:spLocks noGrp="1"/>
          </p:cNvSpPr>
          <p:nvPr>
            <p:ph type="title"/>
          </p:nvPr>
        </p:nvSpPr>
        <p:spPr>
          <a:xfrm>
            <a:off x="3657600" y="1122480"/>
            <a:ext cx="1377720" cy="976680"/>
          </a:xfrm>
          <a:prstGeom prst="rect">
            <a:avLst/>
          </a:prstGeom>
          <a:noFill/>
          <a:ln w="0">
            <a:noFill/>
          </a:ln>
        </p:spPr>
        <p:txBody>
          <a:bodyPr lIns="91440" rIns="91440" tIns="91440" bIns="91440" anchor="ctr">
            <a:noAutofit/>
          </a:bodyPr>
          <a:p>
            <a:pPr indent="0" defTabSz="914400">
              <a:lnSpc>
                <a:spcPct val="100000"/>
              </a:lnSpc>
              <a:buNone/>
              <a:tabLst>
                <a:tab algn="l" pos="0"/>
              </a:tabLst>
            </a:pPr>
            <a:r>
              <a:rPr b="1" lang="en" sz="7000" spc="-1" strike="noStrike">
                <a:solidFill>
                  <a:schemeClr val="accent1"/>
                </a:solidFill>
                <a:latin typeface="Vidaloka"/>
                <a:ea typeface="Vidaloka"/>
              </a:rPr>
              <a:t>03</a:t>
            </a:r>
            <a:endParaRPr b="0" lang="en-US" sz="7000" spc="-1" strike="noStrike">
              <a:solidFill>
                <a:srgbClr val="000000"/>
              </a:solidFill>
              <a:latin typeface="Arial"/>
            </a:endParaRPr>
          </a:p>
        </p:txBody>
      </p:sp>
      <p:pic>
        <p:nvPicPr>
          <p:cNvPr id="320" name="" descr=""/>
          <p:cNvPicPr/>
          <p:nvPr/>
        </p:nvPicPr>
        <p:blipFill>
          <a:blip r:embed="rId1"/>
          <a:stretch/>
        </p:blipFill>
        <p:spPr>
          <a:xfrm>
            <a:off x="7772400" y="3657600"/>
            <a:ext cx="913680" cy="913680"/>
          </a:xfrm>
          <a:prstGeom prst="rect">
            <a:avLst/>
          </a:prstGeom>
          <a:ln w="1908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0" y="228600"/>
            <a:ext cx="50284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A. Définition de SSH</a:t>
            </a:r>
            <a:endParaRPr b="0" lang="en-US" sz="2000" spc="-1" strike="noStrike">
              <a:solidFill>
                <a:srgbClr val="000000"/>
              </a:solidFill>
              <a:latin typeface="Arial"/>
            </a:endParaRPr>
          </a:p>
        </p:txBody>
      </p:sp>
      <p:sp>
        <p:nvSpPr>
          <p:cNvPr id="322" name=""/>
          <p:cNvSpPr/>
          <p:nvPr/>
        </p:nvSpPr>
        <p:spPr>
          <a:xfrm>
            <a:off x="0" y="702000"/>
            <a:ext cx="4571280" cy="367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Protocole de communication sécurisé:</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SSH, qui signifie "Secure Shell", est un protocole de communication sécurisé conçu pour permettre l'accès sécurisé à des systèmes distants sur un réseau non sécurisé.</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Il fournit un canal sécurisé sur une connexion non sécurisée, typiquement l'Internet, en utilisant des techniques de chiffrement pour protéger les données transitant entre le client et le serveur.</a:t>
            </a:r>
            <a:endParaRPr b="0" lang="en-US" sz="1800" spc="-1" strike="noStrike">
              <a:solidFill>
                <a:srgbClr val="000000"/>
              </a:solidFill>
              <a:latin typeface="Arial"/>
            </a:endParaRPr>
          </a:p>
        </p:txBody>
      </p:sp>
      <p:sp>
        <p:nvSpPr>
          <p:cNvPr id="323" name=""/>
          <p:cNvSpPr/>
          <p:nvPr/>
        </p:nvSpPr>
        <p:spPr>
          <a:xfrm>
            <a:off x="4737600" y="713520"/>
            <a:ext cx="4114080" cy="371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4" name=""/>
          <p:cNvSpPr/>
          <p:nvPr/>
        </p:nvSpPr>
        <p:spPr>
          <a:xfrm>
            <a:off x="4612680" y="702000"/>
            <a:ext cx="4571280" cy="309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Histoire de SSH: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600" spc="-1" strike="noStrike">
                <a:solidFill>
                  <a:srgbClr val="000000"/>
                </a:solidFill>
                <a:latin typeface="Arial"/>
              </a:rPr>
              <a:t>SSH, développé en 1995 par Tatu Ylönen, est un protocole de sécurité pour les communications à distance. Évoluant de la version SSH-1 à la norme SSH-2, il a introduit le cryptage des données pour remédier aux failles de protocoles antérieurs comme Telnet. Malgré des vulnérabilités initiales, SSH-2 a renforcé la sécurité et la flexibilité. Devenu indispensable pour l'administration système et les transferts de fichiers sécurisés, il reste à jour grâce à des implémentations open source comme OpenSSH, demeurant ainsi un outil</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essentiel pour des connexions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réseau sûres.</a:t>
            </a:r>
            <a:endParaRPr b="0" lang="en-US" sz="1600" spc="-1" strike="noStrike">
              <a:solidFill>
                <a:srgbClr val="000000"/>
              </a:solidFill>
              <a:latin typeface="Arial"/>
            </a:endParaRPr>
          </a:p>
        </p:txBody>
      </p:sp>
      <p:sp>
        <p:nvSpPr>
          <p:cNvPr id="325" name=""/>
          <p:cNvSpPr/>
          <p:nvPr/>
        </p:nvSpPr>
        <p:spPr>
          <a:xfrm>
            <a:off x="4471200" y="456480"/>
            <a:ext cx="0" cy="4179960"/>
          </a:xfrm>
          <a:prstGeom prst="line">
            <a:avLst/>
          </a:prstGeom>
          <a:ln w="19080">
            <a:solidFill>
              <a:srgbClr val="362413"/>
            </a:solidFill>
            <a:round/>
          </a:ln>
        </p:spPr>
        <p:style>
          <a:lnRef idx="0"/>
          <a:fillRef idx="0"/>
          <a:effectRef idx="0"/>
          <a:fontRef idx="minor"/>
        </p:style>
        <p:txBody>
          <a:bodyPr lIns="99360" rIns="99360" tIns="54360" bIns="5436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
          <p:cNvSpPr/>
          <p:nvPr/>
        </p:nvSpPr>
        <p:spPr>
          <a:xfrm>
            <a:off x="220680" y="619200"/>
            <a:ext cx="8253360" cy="371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Arial"/>
              </a:rPr>
              <a:t>Utilisé pour l'accès distant et la gestion de systèmes :</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SSH est largement utilisé pour l'accès distant à des systèmes, permettant aux utilisateurs de se connecter à des serveurs distants de manière sécurisée.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En plus de l'accès distant, SSH est également utilisé pour la gestion sécurisée des systèmes, le transfert de fichiers sécurisé (SFTP), et l'exécution de commandes à </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distance de manière sécurisée.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0" y="228600"/>
            <a:ext cx="57142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B. Fonctionnalités de sécurité de SSH</a:t>
            </a:r>
            <a:endParaRPr b="0" lang="en-US" sz="2000" spc="-1" strike="noStrike">
              <a:solidFill>
                <a:srgbClr val="000000"/>
              </a:solidFill>
              <a:latin typeface="Arial"/>
            </a:endParaRPr>
          </a:p>
        </p:txBody>
      </p:sp>
      <p:sp>
        <p:nvSpPr>
          <p:cNvPr id="328" name=""/>
          <p:cNvSpPr/>
          <p:nvPr/>
        </p:nvSpPr>
        <p:spPr>
          <a:xfrm>
            <a:off x="0" y="583560"/>
            <a:ext cx="8686080" cy="421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 </a:t>
            </a:r>
            <a:r>
              <a:rPr b="1" lang="en-US" sz="1300" spc="-1" strike="noStrike">
                <a:solidFill>
                  <a:srgbClr val="000000"/>
                </a:solidFill>
                <a:latin typeface="Arial"/>
              </a:rPr>
              <a:t> </a:t>
            </a:r>
            <a:r>
              <a:rPr b="1" lang="en-US" sz="1300" spc="-1" strike="noStrike">
                <a:solidFill>
                  <a:srgbClr val="000000"/>
                </a:solidFill>
                <a:latin typeface="Arial"/>
              </a:rPr>
              <a:t>Chiffrement des données :</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 L'une des principales fonctionnalités de sécurité de SSH est le chiffrement des données. Les informations échangées entre le client SSH et le serveur SSH sont cryptées, rendant extrêmement difficile pour des tiers non autorisés d'intercepter et de comprendre le contenu des communications.</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 Le chiffrement est appliqué à toutes les données, y compris les commandes, les informations d'identification, et tout autre trafic entre le client et le serveur.</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1" lang="en-US" sz="1300" spc="-1" strike="noStrike">
                <a:solidFill>
                  <a:srgbClr val="000000"/>
                </a:solidFill>
                <a:latin typeface="Arial"/>
              </a:rPr>
              <a:t> </a:t>
            </a:r>
            <a:r>
              <a:rPr b="1" lang="en-US" sz="1300" spc="-1" strike="noStrike">
                <a:solidFill>
                  <a:srgbClr val="000000"/>
                </a:solidFill>
                <a:latin typeface="Arial"/>
              </a:rPr>
              <a:t>Authentification forte :</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 SSH utilise un mécanisme d'authentification forte, ce qui signifie que l'identité des parties en communication est vérifiée de manière robuste.</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 Il prend en charge plusieurs méthodes d'authentification, telles que les clés publiques/privées, les mots de passe, et même l'authentification à deux facteurs. Ces méthodes renforcent la sécurité en s'assurant que seules les parties autorisées ont accès au système.</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-L'utilisation de clés publiques/privées est courante dans SSH. Dans ce cas, une clé publique est partagée avec le serveur, et la clé privée est conservée par l'utilisateur. L'authentification se fait en prouvant la possession de</a:t>
            </a:r>
            <a:endParaRPr b="0" lang="en-US" sz="1300" spc="-1" strike="noStrike">
              <a:solidFill>
                <a:srgbClr val="000000"/>
              </a:solidFill>
              <a:latin typeface="Arial"/>
            </a:endParaRPr>
          </a:p>
          <a:p>
            <a:pPr>
              <a:lnSpc>
                <a:spcPct val="100000"/>
              </a:lnSpc>
            </a:pPr>
            <a:r>
              <a:rPr b="0" lang="en-US" sz="1300" spc="-1" strike="noStrike">
                <a:solidFill>
                  <a:srgbClr val="000000"/>
                </a:solidFill>
                <a:latin typeface="Arial"/>
              </a:rPr>
              <a:t> </a:t>
            </a:r>
            <a:r>
              <a:rPr b="0" lang="en-US" sz="1300" spc="-1" strike="noStrike">
                <a:solidFill>
                  <a:srgbClr val="000000"/>
                </a:solidFill>
                <a:latin typeface="Arial"/>
              </a:rPr>
              <a:t>la clé privée.</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0" y="228600"/>
            <a:ext cx="57142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C. Installation SSH (Linux)</a:t>
            </a:r>
            <a:endParaRPr b="0" lang="en-US" sz="2000" spc="-1" strike="noStrike">
              <a:solidFill>
                <a:srgbClr val="000000"/>
              </a:solidFill>
              <a:latin typeface="Arial"/>
            </a:endParaRPr>
          </a:p>
        </p:txBody>
      </p:sp>
      <p:pic>
        <p:nvPicPr>
          <p:cNvPr id="330" name="" descr=""/>
          <p:cNvPicPr/>
          <p:nvPr/>
        </p:nvPicPr>
        <p:blipFill>
          <a:blip r:embed="rId1"/>
          <a:srcRect l="0" t="11053" r="0" b="4449"/>
          <a:stretch/>
        </p:blipFill>
        <p:spPr>
          <a:xfrm>
            <a:off x="228600" y="914400"/>
            <a:ext cx="4114080" cy="2285280"/>
          </a:xfrm>
          <a:prstGeom prst="rect">
            <a:avLst/>
          </a:prstGeom>
          <a:ln w="29160">
            <a:solidFill>
              <a:srgbClr val="50200c"/>
            </a:solidFill>
            <a:round/>
          </a:ln>
        </p:spPr>
      </p:pic>
      <p:pic>
        <p:nvPicPr>
          <p:cNvPr id="331" name="" descr=""/>
          <p:cNvPicPr/>
          <p:nvPr/>
        </p:nvPicPr>
        <p:blipFill>
          <a:blip r:embed="rId2"/>
          <a:stretch/>
        </p:blipFill>
        <p:spPr>
          <a:xfrm>
            <a:off x="228600" y="3429000"/>
            <a:ext cx="6467040" cy="1227600"/>
          </a:xfrm>
          <a:prstGeom prst="rect">
            <a:avLst/>
          </a:prstGeom>
          <a:ln w="0">
            <a:solidFill>
              <a:srgbClr val="362413"/>
            </a:solidFill>
          </a:ln>
        </p:spPr>
      </p:pic>
      <p:sp>
        <p:nvSpPr>
          <p:cNvPr id="332" name=""/>
          <p:cNvSpPr/>
          <p:nvPr/>
        </p:nvSpPr>
        <p:spPr>
          <a:xfrm>
            <a:off x="5029200" y="1298520"/>
            <a:ext cx="2513880" cy="68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Comment installer ssh dans Arch Linux</a:t>
            </a:r>
            <a:endParaRPr b="0" lang="en-US" sz="1800" spc="-1" strike="noStrike">
              <a:solidFill>
                <a:srgbClr val="000000"/>
              </a:solidFill>
              <a:latin typeface="Arial"/>
            </a:endParaRPr>
          </a:p>
        </p:txBody>
      </p:sp>
      <p:sp>
        <p:nvSpPr>
          <p:cNvPr id="333" name=""/>
          <p:cNvSpPr/>
          <p:nvPr/>
        </p:nvSpPr>
        <p:spPr>
          <a:xfrm>
            <a:off x="4343400" y="1641240"/>
            <a:ext cx="539640" cy="360"/>
          </a:xfrm>
          <a:prstGeom prst="line">
            <a:avLst/>
          </a:prstGeom>
          <a:ln w="29160">
            <a:solidFill>
              <a:srgbClr val="3465a4"/>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228600" y="914400"/>
            <a:ext cx="3885480" cy="3345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En résumé, SSH offre un environnement de communication sécurisé en chiffrant les données échangées et en utilisant des méthodes d'authentification forte pour s'assurer de l'identité des parties impliquées. Ces caractéristiques font de SSH un choix privilégié pour la gestion à distance sécurisée des systèmes et des communications sensibles.</a:t>
            </a:r>
            <a:endParaRPr b="0" lang="en-US" sz="1800" spc="-1" strike="noStrike">
              <a:solidFill>
                <a:srgbClr val="000000"/>
              </a:solidFill>
              <a:latin typeface="Arial"/>
            </a:endParaRPr>
          </a:p>
          <a:p>
            <a:pPr>
              <a:lnSpc>
                <a:spcPct val="100000"/>
              </a:lnSpc>
            </a:pPr>
            <a:endParaRPr b="0" lang="en-US" sz="1300" spc="-1" strike="noStrike">
              <a:solidFill>
                <a:srgbClr val="000000"/>
              </a:solidFill>
              <a:latin typeface="Arial"/>
            </a:endParaRPr>
          </a:p>
        </p:txBody>
      </p:sp>
      <p:pic>
        <p:nvPicPr>
          <p:cNvPr id="335" name="" descr=""/>
          <p:cNvPicPr/>
          <p:nvPr/>
        </p:nvPicPr>
        <p:blipFill>
          <a:blip r:embed="rId1"/>
          <a:srcRect l="0" t="0" r="0" b="17732"/>
          <a:stretch/>
        </p:blipFill>
        <p:spPr>
          <a:xfrm>
            <a:off x="4572000" y="1306800"/>
            <a:ext cx="4114080" cy="235008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1375200" y="2099880"/>
            <a:ext cx="6392880" cy="120276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fr-FR" sz="3500" spc="-1" strike="noStrike">
                <a:solidFill>
                  <a:schemeClr val="dk1"/>
                </a:solidFill>
                <a:latin typeface="Vidaloka"/>
                <a:ea typeface="Vidaloka"/>
              </a:rPr>
              <a:t>Simulation de Contrôle avec SSH</a:t>
            </a:r>
            <a:endParaRPr b="0" lang="en-US" sz="3500" spc="-1" strike="noStrike">
              <a:solidFill>
                <a:srgbClr val="000000"/>
              </a:solidFill>
              <a:latin typeface="Arial"/>
            </a:endParaRPr>
          </a:p>
        </p:txBody>
      </p:sp>
      <p:sp>
        <p:nvSpPr>
          <p:cNvPr id="337" name="PlaceHolder 2"/>
          <p:cNvSpPr>
            <a:spLocks noGrp="1"/>
          </p:cNvSpPr>
          <p:nvPr>
            <p:ph type="title"/>
          </p:nvPr>
        </p:nvSpPr>
        <p:spPr>
          <a:xfrm>
            <a:off x="3657600" y="1122480"/>
            <a:ext cx="1377720" cy="976680"/>
          </a:xfrm>
          <a:prstGeom prst="rect">
            <a:avLst/>
          </a:prstGeom>
          <a:noFill/>
          <a:ln w="0">
            <a:noFill/>
          </a:ln>
        </p:spPr>
        <p:txBody>
          <a:bodyPr lIns="91440" rIns="91440" tIns="91440" bIns="91440" anchor="ctr">
            <a:noAutofit/>
          </a:bodyPr>
          <a:p>
            <a:pPr indent="0" defTabSz="914400">
              <a:lnSpc>
                <a:spcPct val="100000"/>
              </a:lnSpc>
              <a:buNone/>
              <a:tabLst>
                <a:tab algn="l" pos="0"/>
              </a:tabLst>
            </a:pPr>
            <a:r>
              <a:rPr b="1" lang="en" sz="7000" spc="-1" strike="noStrike">
                <a:solidFill>
                  <a:schemeClr val="accent1"/>
                </a:solidFill>
                <a:latin typeface="Vidaloka"/>
                <a:ea typeface="Vidaloka"/>
              </a:rPr>
              <a:t>04</a:t>
            </a:r>
            <a:endParaRPr b="0" lang="en-US" sz="7000" spc="-1" strike="noStrike">
              <a:solidFill>
                <a:srgbClr val="000000"/>
              </a:solidFill>
              <a:latin typeface="Arial"/>
            </a:endParaRPr>
          </a:p>
        </p:txBody>
      </p:sp>
      <p:pic>
        <p:nvPicPr>
          <p:cNvPr id="338" name="" descr=""/>
          <p:cNvPicPr/>
          <p:nvPr/>
        </p:nvPicPr>
        <p:blipFill>
          <a:blip r:embed="rId1"/>
          <a:stretch/>
        </p:blipFill>
        <p:spPr>
          <a:xfrm>
            <a:off x="7772400" y="3657600"/>
            <a:ext cx="913680" cy="913680"/>
          </a:xfrm>
          <a:prstGeom prst="rect">
            <a:avLst/>
          </a:prstGeom>
          <a:ln w="1908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092960" y="2057400"/>
            <a:ext cx="233460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Introduction au Réseau</a:t>
            </a:r>
            <a:endParaRPr b="0" lang="en-US" sz="1500" spc="-1" strike="noStrike">
              <a:solidFill>
                <a:srgbClr val="000000"/>
              </a:solidFill>
              <a:latin typeface="Arial"/>
            </a:endParaRPr>
          </a:p>
        </p:txBody>
      </p:sp>
      <p:sp>
        <p:nvSpPr>
          <p:cNvPr id="254" name="PlaceHolder 2"/>
          <p:cNvSpPr>
            <a:spLocks noGrp="1"/>
          </p:cNvSpPr>
          <p:nvPr>
            <p:ph type="title"/>
          </p:nvPr>
        </p:nvSpPr>
        <p:spPr>
          <a:xfrm>
            <a:off x="5943600" y="1371600"/>
            <a:ext cx="91296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02</a:t>
            </a:r>
            <a:endParaRPr b="0" lang="en-US" sz="3800" spc="-1" strike="noStrike">
              <a:solidFill>
                <a:srgbClr val="000000"/>
              </a:solidFill>
              <a:latin typeface="Arial"/>
            </a:endParaRPr>
          </a:p>
        </p:txBody>
      </p:sp>
      <p:sp>
        <p:nvSpPr>
          <p:cNvPr id="255" name="PlaceHolder 3"/>
          <p:cNvSpPr>
            <a:spLocks noGrp="1"/>
          </p:cNvSpPr>
          <p:nvPr>
            <p:ph type="title"/>
          </p:nvPr>
        </p:nvSpPr>
        <p:spPr>
          <a:xfrm>
            <a:off x="5943600" y="2856600"/>
            <a:ext cx="91296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04</a:t>
            </a:r>
            <a:endParaRPr b="0" lang="en-US" sz="3800" spc="-1" strike="noStrike">
              <a:solidFill>
                <a:srgbClr val="000000"/>
              </a:solidFill>
              <a:latin typeface="Arial"/>
            </a:endParaRPr>
          </a:p>
        </p:txBody>
      </p:sp>
      <p:sp>
        <p:nvSpPr>
          <p:cNvPr id="256" name="PlaceHolder 4"/>
          <p:cNvSpPr>
            <a:spLocks noGrp="1"/>
          </p:cNvSpPr>
          <p:nvPr>
            <p:ph type="title"/>
          </p:nvPr>
        </p:nvSpPr>
        <p:spPr>
          <a:xfrm>
            <a:off x="1600200" y="1371600"/>
            <a:ext cx="1283400" cy="60372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01</a:t>
            </a:r>
            <a:endParaRPr b="0" lang="en-US" sz="3800" spc="-1" strike="noStrike">
              <a:solidFill>
                <a:srgbClr val="000000"/>
              </a:solidFill>
              <a:latin typeface="Arial"/>
            </a:endParaRPr>
          </a:p>
        </p:txBody>
      </p:sp>
      <p:sp>
        <p:nvSpPr>
          <p:cNvPr id="257" name="PlaceHolder 5"/>
          <p:cNvSpPr>
            <a:spLocks noGrp="1"/>
          </p:cNvSpPr>
          <p:nvPr>
            <p:ph type="title"/>
          </p:nvPr>
        </p:nvSpPr>
        <p:spPr>
          <a:xfrm>
            <a:off x="5257800" y="2057400"/>
            <a:ext cx="253836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Positionnement de SSH dans les Modèles de Référence</a:t>
            </a:r>
            <a:endParaRPr b="0" lang="en-US" sz="1500" spc="-1" strike="noStrike">
              <a:solidFill>
                <a:srgbClr val="000000"/>
              </a:solidFill>
              <a:latin typeface="Arial"/>
            </a:endParaRPr>
          </a:p>
        </p:txBody>
      </p:sp>
      <p:sp>
        <p:nvSpPr>
          <p:cNvPr id="258" name="PlaceHolder 6"/>
          <p:cNvSpPr>
            <a:spLocks noGrp="1"/>
          </p:cNvSpPr>
          <p:nvPr>
            <p:ph type="title"/>
          </p:nvPr>
        </p:nvSpPr>
        <p:spPr>
          <a:xfrm>
            <a:off x="1092960" y="3429000"/>
            <a:ext cx="233460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Introduction à SSH (Secure Shell)</a:t>
            </a:r>
            <a:endParaRPr b="0" lang="en-US" sz="1500" spc="-1" strike="noStrike">
              <a:solidFill>
                <a:srgbClr val="000000"/>
              </a:solidFill>
              <a:latin typeface="Arial"/>
            </a:endParaRPr>
          </a:p>
        </p:txBody>
      </p:sp>
      <p:sp>
        <p:nvSpPr>
          <p:cNvPr id="259" name="PlaceHolder 7"/>
          <p:cNvSpPr>
            <a:spLocks noGrp="1"/>
          </p:cNvSpPr>
          <p:nvPr>
            <p:ph type="title"/>
          </p:nvPr>
        </p:nvSpPr>
        <p:spPr>
          <a:xfrm>
            <a:off x="1828800" y="2743200"/>
            <a:ext cx="91296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03</a:t>
            </a:r>
            <a:endParaRPr b="0" lang="en-US" sz="3800" spc="-1" strike="noStrike">
              <a:solidFill>
                <a:srgbClr val="000000"/>
              </a:solidFill>
              <a:latin typeface="Arial"/>
            </a:endParaRPr>
          </a:p>
        </p:txBody>
      </p:sp>
      <p:sp>
        <p:nvSpPr>
          <p:cNvPr id="260" name="PlaceHolder 8"/>
          <p:cNvSpPr>
            <a:spLocks noGrp="1"/>
          </p:cNvSpPr>
          <p:nvPr>
            <p:ph type="title"/>
          </p:nvPr>
        </p:nvSpPr>
        <p:spPr>
          <a:xfrm>
            <a:off x="5257800" y="3481560"/>
            <a:ext cx="233460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Simulation de Contrôle avec SSH</a:t>
            </a:r>
            <a:endParaRPr b="0" lang="en-US" sz="1500" spc="-1" strike="noStrike">
              <a:solidFill>
                <a:srgbClr val="000000"/>
              </a:solidFill>
              <a:latin typeface="Arial"/>
            </a:endParaRPr>
          </a:p>
        </p:txBody>
      </p:sp>
      <p:sp>
        <p:nvSpPr>
          <p:cNvPr id="261" name="PlaceHolder 9"/>
          <p:cNvSpPr>
            <a:spLocks noGrp="1"/>
          </p:cNvSpPr>
          <p:nvPr>
            <p:ph type="title"/>
          </p:nvPr>
        </p:nvSpPr>
        <p:spPr>
          <a:xfrm>
            <a:off x="2150280" y="342000"/>
            <a:ext cx="424908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000" spc="-1" strike="noStrike">
                <a:solidFill>
                  <a:schemeClr val="dk1"/>
                </a:solidFill>
                <a:latin typeface="Vidaloka"/>
                <a:ea typeface="Vidaloka"/>
              </a:rPr>
              <a:t>Table de contenu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1">
                                  <p:stCondLst>
                                    <p:cond delay="0"/>
                                  </p:stCondLst>
                                  <p:childTnLst>
                                    <p:set>
                                      <p:cBhvr>
                                        <p:cTn id="13" dur="1" fill="hold">
                                          <p:stCondLst>
                                            <p:cond delay="0"/>
                                          </p:stCondLst>
                                        </p:cTn>
                                        <p:tgtEl>
                                          <p:spTgt spid="261"/>
                                        </p:tgtEl>
                                        <p:attrNameLst>
                                          <p:attrName>style.visibility</p:attrName>
                                        </p:attrNameLst>
                                      </p:cBhvr>
                                      <p:to>
                                        <p:strVal val="visible"/>
                                      </p:to>
                                    </p:set>
                                    <p:anim calcmode="lin" valueType="num">
                                      <p:cBhvr additive="repl">
                                        <p:cTn id="14" dur="1000"/>
                                        <p:tgtEl>
                                          <p:spTgt spid="26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2">
                                  <p:stCondLst>
                                    <p:cond delay="0"/>
                                  </p:stCondLst>
                                  <p:childTnLst>
                                    <p:set>
                                      <p:cBhvr>
                                        <p:cTn id="18" dur="1" fill="hold">
                                          <p:stCondLst>
                                            <p:cond delay="0"/>
                                          </p:stCondLst>
                                        </p:cTn>
                                        <p:tgtEl>
                                          <p:spTgt spid="253"/>
                                        </p:tgtEl>
                                        <p:attrNameLst>
                                          <p:attrName>style.visibility</p:attrName>
                                        </p:attrNameLst>
                                      </p:cBhvr>
                                      <p:to>
                                        <p:strVal val="visible"/>
                                      </p:to>
                                    </p:set>
                                    <p:anim calcmode="lin" valueType="num">
                                      <p:cBhvr additive="repl">
                                        <p:cTn id="19" dur="1000"/>
                                        <p:tgtEl>
                                          <p:spTgt spid="253"/>
                                        </p:tgtEl>
                                        <p:attrNameLst>
                                          <p:attrName>ppt_x</p:attrName>
                                        </p:attrNameLst>
                                      </p:cBhvr>
                                      <p:tavLst>
                                        <p:tav tm="0">
                                          <p:val>
                                            <p:strVal val="#ppt_x+1"/>
                                          </p:val>
                                        </p:tav>
                                        <p:tav tm="100000">
                                          <p:val>
                                            <p:strVal val="#ppt_x"/>
                                          </p:val>
                                        </p:tav>
                                      </p:tavLst>
                                    </p:anim>
                                  </p:childTnLst>
                                </p:cTn>
                              </p:par>
                              <p:par>
                                <p:cTn id="20" nodeType="withEffect" fill="hold" presetClass="entr" presetID="2" presetSubtype="2">
                                  <p:stCondLst>
                                    <p:cond delay="0"/>
                                  </p:stCondLst>
                                  <p:childTnLst>
                                    <p:set>
                                      <p:cBhvr>
                                        <p:cTn id="21" dur="1" fill="hold">
                                          <p:stCondLst>
                                            <p:cond delay="0"/>
                                          </p:stCondLst>
                                        </p:cTn>
                                        <p:tgtEl>
                                          <p:spTgt spid="256"/>
                                        </p:tgtEl>
                                        <p:attrNameLst>
                                          <p:attrName>style.visibility</p:attrName>
                                        </p:attrNameLst>
                                      </p:cBhvr>
                                      <p:to>
                                        <p:strVal val="visible"/>
                                      </p:to>
                                    </p:set>
                                    <p:anim calcmode="lin" valueType="num">
                                      <p:cBhvr additive="repl">
                                        <p:cTn id="22" dur="1000"/>
                                        <p:tgtEl>
                                          <p:spTgt spid="256"/>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2">
                                  <p:stCondLst>
                                    <p:cond delay="0"/>
                                  </p:stCondLst>
                                  <p:childTnLst>
                                    <p:set>
                                      <p:cBhvr>
                                        <p:cTn id="26" dur="1" fill="hold">
                                          <p:stCondLst>
                                            <p:cond delay="0"/>
                                          </p:stCondLst>
                                        </p:cTn>
                                        <p:tgtEl>
                                          <p:spTgt spid="254"/>
                                        </p:tgtEl>
                                        <p:attrNameLst>
                                          <p:attrName>style.visibility</p:attrName>
                                        </p:attrNameLst>
                                      </p:cBhvr>
                                      <p:to>
                                        <p:strVal val="visible"/>
                                      </p:to>
                                    </p:set>
                                    <p:anim calcmode="lin" valueType="num">
                                      <p:cBhvr additive="repl">
                                        <p:cTn id="27" dur="1000"/>
                                        <p:tgtEl>
                                          <p:spTgt spid="254"/>
                                        </p:tgtEl>
                                        <p:attrNameLst>
                                          <p:attrName>ppt_x</p:attrName>
                                        </p:attrNameLst>
                                      </p:cBhvr>
                                      <p:tavLst>
                                        <p:tav tm="0">
                                          <p:val>
                                            <p:strVal val="#ppt_x+1"/>
                                          </p:val>
                                        </p:tav>
                                        <p:tav tm="100000">
                                          <p:val>
                                            <p:strVal val="#ppt_x"/>
                                          </p:val>
                                        </p:tav>
                                      </p:tavLst>
                                    </p:anim>
                                  </p:childTnLst>
                                </p:cTn>
                              </p:par>
                              <p:par>
                                <p:cTn id="28" nodeType="withEffect" fill="hold" presetClass="entr" presetID="2" presetSubtype="2">
                                  <p:stCondLst>
                                    <p:cond delay="0"/>
                                  </p:stCondLst>
                                  <p:childTnLst>
                                    <p:set>
                                      <p:cBhvr>
                                        <p:cTn id="29" dur="1" fill="hold">
                                          <p:stCondLst>
                                            <p:cond delay="0"/>
                                          </p:stCondLst>
                                        </p:cTn>
                                        <p:tgtEl>
                                          <p:spTgt spid="257"/>
                                        </p:tgtEl>
                                        <p:attrNameLst>
                                          <p:attrName>style.visibility</p:attrName>
                                        </p:attrNameLst>
                                      </p:cBhvr>
                                      <p:to>
                                        <p:strVal val="visible"/>
                                      </p:to>
                                    </p:set>
                                    <p:anim calcmode="lin" valueType="num">
                                      <p:cBhvr additive="repl">
                                        <p:cTn id="30" dur="1000"/>
                                        <p:tgtEl>
                                          <p:spTgt spid="257"/>
                                        </p:tgtEl>
                                        <p:attrNameLst>
                                          <p:attrName>ppt_x</p:attrName>
                                        </p:attrNameLst>
                                      </p:cBhvr>
                                      <p:tavLst>
                                        <p:tav tm="0">
                                          <p:val>
                                            <p:strVal val="#ppt_x+1"/>
                                          </p:val>
                                        </p:tav>
                                        <p:tav tm="100000">
                                          <p:val>
                                            <p:strVal val="#ppt_x"/>
                                          </p:val>
                                        </p:tav>
                                      </p:tavLst>
                                    </p:anim>
                                  </p:childTnLst>
                                </p:cTn>
                              </p:par>
                              <p:par>
                                <p:cTn id="31" nodeType="withEffect" fill="hold" presetClass="entr" presetID="2" presetSubtype="2">
                                  <p:stCondLst>
                                    <p:cond delay="0"/>
                                  </p:stCondLst>
                                  <p:childTnLst>
                                    <p:set>
                                      <p:cBhvr>
                                        <p:cTn id="32" dur="1" fill="hold">
                                          <p:stCondLst>
                                            <p:cond delay="0"/>
                                          </p:stCondLst>
                                        </p:cTn>
                                        <p:tgtEl>
                                          <p:spTgt spid="258"/>
                                        </p:tgtEl>
                                        <p:attrNameLst>
                                          <p:attrName>style.visibility</p:attrName>
                                        </p:attrNameLst>
                                      </p:cBhvr>
                                      <p:to>
                                        <p:strVal val="visible"/>
                                      </p:to>
                                    </p:set>
                                    <p:anim calcmode="lin" valueType="num">
                                      <p:cBhvr additive="repl">
                                        <p:cTn id="33" dur="1000"/>
                                        <p:tgtEl>
                                          <p:spTgt spid="258"/>
                                        </p:tgtEl>
                                        <p:attrNameLst>
                                          <p:attrName>ppt_x</p:attrName>
                                        </p:attrNameLst>
                                      </p:cBhvr>
                                      <p:tavLst>
                                        <p:tav tm="0">
                                          <p:val>
                                            <p:strVal val="#ppt_x+1"/>
                                          </p:val>
                                        </p:tav>
                                        <p:tav tm="100000">
                                          <p:val>
                                            <p:strVal val="#ppt_x"/>
                                          </p:val>
                                        </p:tav>
                                      </p:tavLst>
                                    </p:anim>
                                  </p:childTnLst>
                                </p:cTn>
                              </p:par>
                              <p:par>
                                <p:cTn id="34" nodeType="withEffect" fill="hold" presetClass="entr" presetID="2" presetSubtype="2">
                                  <p:stCondLst>
                                    <p:cond delay="0"/>
                                  </p:stCondLst>
                                  <p:childTnLst>
                                    <p:set>
                                      <p:cBhvr>
                                        <p:cTn id="35" dur="1" fill="hold">
                                          <p:stCondLst>
                                            <p:cond delay="0"/>
                                          </p:stCondLst>
                                        </p:cTn>
                                        <p:tgtEl>
                                          <p:spTgt spid="259"/>
                                        </p:tgtEl>
                                        <p:attrNameLst>
                                          <p:attrName>style.visibility</p:attrName>
                                        </p:attrNameLst>
                                      </p:cBhvr>
                                      <p:to>
                                        <p:strVal val="visible"/>
                                      </p:to>
                                    </p:set>
                                    <p:anim calcmode="lin" valueType="num">
                                      <p:cBhvr additive="repl">
                                        <p:cTn id="36" dur="1000"/>
                                        <p:tgtEl>
                                          <p:spTgt spid="259"/>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 presetSubtype="2">
                                  <p:stCondLst>
                                    <p:cond delay="0"/>
                                  </p:stCondLst>
                                  <p:childTnLst>
                                    <p:set>
                                      <p:cBhvr>
                                        <p:cTn id="40" dur="1" fill="hold">
                                          <p:stCondLst>
                                            <p:cond delay="0"/>
                                          </p:stCondLst>
                                        </p:cTn>
                                        <p:tgtEl>
                                          <p:spTgt spid="255"/>
                                        </p:tgtEl>
                                        <p:attrNameLst>
                                          <p:attrName>style.visibility</p:attrName>
                                        </p:attrNameLst>
                                      </p:cBhvr>
                                      <p:to>
                                        <p:strVal val="visible"/>
                                      </p:to>
                                    </p:set>
                                    <p:anim calcmode="lin" valueType="num">
                                      <p:cBhvr additive="repl">
                                        <p:cTn id="41" dur="1000"/>
                                        <p:tgtEl>
                                          <p:spTgt spid="255"/>
                                        </p:tgtEl>
                                        <p:attrNameLst>
                                          <p:attrName>ppt_x</p:attrName>
                                        </p:attrNameLst>
                                      </p:cBhvr>
                                      <p:tavLst>
                                        <p:tav tm="0">
                                          <p:val>
                                            <p:strVal val="#ppt_x+1"/>
                                          </p:val>
                                        </p:tav>
                                        <p:tav tm="100000">
                                          <p:val>
                                            <p:strVal val="#ppt_x"/>
                                          </p:val>
                                        </p:tav>
                                      </p:tavLst>
                                    </p:anim>
                                  </p:childTnLst>
                                </p:cTn>
                              </p:par>
                              <p:par>
                                <p:cTn id="42" nodeType="withEffect" fill="hold" presetClass="entr" presetID="2" presetSubtype="2">
                                  <p:stCondLst>
                                    <p:cond delay="0"/>
                                  </p:stCondLst>
                                  <p:childTnLst>
                                    <p:set>
                                      <p:cBhvr>
                                        <p:cTn id="43" dur="1" fill="hold">
                                          <p:stCondLst>
                                            <p:cond delay="0"/>
                                          </p:stCondLst>
                                        </p:cTn>
                                        <p:tgtEl>
                                          <p:spTgt spid="260"/>
                                        </p:tgtEl>
                                        <p:attrNameLst>
                                          <p:attrName>style.visibility</p:attrName>
                                        </p:attrNameLst>
                                      </p:cBhvr>
                                      <p:to>
                                        <p:strVal val="visible"/>
                                      </p:to>
                                    </p:set>
                                    <p:anim calcmode="lin" valueType="num">
                                      <p:cBhvr additive="repl">
                                        <p:cTn id="44" dur="1000"/>
                                        <p:tgtEl>
                                          <p:spTgt spid="2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0" y="228600"/>
            <a:ext cx="86860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A. Mise en place d'une connexion SSH entre deux machines :</a:t>
            </a:r>
            <a:endParaRPr b="0" lang="en-US" sz="2000" spc="-1" strike="noStrike">
              <a:solidFill>
                <a:srgbClr val="000000"/>
              </a:solidFill>
              <a:latin typeface="Arial"/>
            </a:endParaRPr>
          </a:p>
        </p:txBody>
      </p:sp>
      <p:sp>
        <p:nvSpPr>
          <p:cNvPr id="340" name=""/>
          <p:cNvSpPr/>
          <p:nvPr/>
        </p:nvSpPr>
        <p:spPr>
          <a:xfrm>
            <a:off x="228600" y="1074600"/>
            <a:ext cx="8351640" cy="374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L'administrateur (A) commence par établir une connexion SSH sécurisée avec le serveur distant (B) en utilisant un client SSH. Cela peut être réalisé en utilisant la commande SSH dans un terminal, en spécifiant l'adresse IP ou le nom de domaine du serveur, ainsi que les informations d'identification appropriées.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rPr>
              <a:t>   </a:t>
            </a:r>
            <a:r>
              <a:rPr b="0" lang="en-US" sz="1400" spc="-1" strike="noStrike">
                <a:solidFill>
                  <a:srgbClr val="000000"/>
                </a:solidFill>
                <a:latin typeface="Arial"/>
              </a:rPr>
              <a:t>- Par exemple :</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rPr>
              <a:t>     </a:t>
            </a:r>
            <a:r>
              <a:rPr b="0" lang="en-US" sz="1400" spc="-1" strike="noStrike">
                <a:solidFill>
                  <a:srgbClr val="000000"/>
                </a:solidFill>
                <a:latin typeface="Arial"/>
              </a:rPr>
              <a:t>bash</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rPr>
              <a:t>     </a:t>
            </a:r>
            <a:r>
              <a:rPr b="0" lang="en-US" sz="1400" spc="-1" strike="noStrike">
                <a:solidFill>
                  <a:srgbClr val="000000"/>
                </a:solidFill>
                <a:latin typeface="Arial"/>
              </a:rPr>
              <a:t>ssh utilisateurA@adresse_IP_serveur</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rPr>
              <a:t>     </a:t>
            </a:r>
            <a:r>
              <a:rPr b="0" lang="en-US" sz="1400" spc="-1" strike="noStrike">
                <a:solidFill>
                  <a:srgbClr val="000000"/>
                </a:solidFill>
                <a:latin typeface="Arial"/>
              </a:rPr>
              <a:t>	</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rPr>
              <a:t>  </a:t>
            </a:r>
            <a:r>
              <a:rPr b="0" lang="en-US" sz="1400" spc="-1" strike="noStrike">
                <a:solidFill>
                  <a:srgbClr val="000000"/>
                </a:solidFill>
                <a:latin typeface="Arial"/>
              </a:rPr>
              <a:t>- Lors de la première connexion, l'utilisateur peut être invité à accepter la clé publique du serveur pour établir une relation de confiance. Une fois l'authentification réussie, l'utilisateur (A) a un accès distant sécurisé à la machine (B).</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1" name="" descr=""/>
          <p:cNvPicPr/>
          <p:nvPr/>
        </p:nvPicPr>
        <p:blipFill>
          <a:blip r:embed="rId1"/>
          <a:stretch/>
        </p:blipFill>
        <p:spPr>
          <a:xfrm>
            <a:off x="1110600" y="402480"/>
            <a:ext cx="6929280" cy="4231440"/>
          </a:xfrm>
          <a:prstGeom prst="rect">
            <a:avLst/>
          </a:prstGeom>
          <a:ln w="29160">
            <a:solidFill>
              <a:srgbClr val="1c1c1c"/>
            </a:solidFill>
            <a:round/>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 descr=""/>
          <p:cNvPicPr/>
          <p:nvPr/>
        </p:nvPicPr>
        <p:blipFill>
          <a:blip r:embed="rId1"/>
          <a:stretch/>
        </p:blipFill>
        <p:spPr>
          <a:xfrm>
            <a:off x="783000" y="601920"/>
            <a:ext cx="7661160" cy="396828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rcRect l="20621" t="15768" r="21108" b="7559"/>
          <a:stretch/>
        </p:blipFill>
        <p:spPr>
          <a:xfrm>
            <a:off x="1856880" y="528120"/>
            <a:ext cx="5582880" cy="412956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0" y="228600"/>
            <a:ext cx="86860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B.  Illustration du chiffrement des données par SSH :</a:t>
            </a:r>
            <a:endParaRPr b="0" lang="en-US" sz="2000" spc="-1" strike="noStrike">
              <a:solidFill>
                <a:srgbClr val="000000"/>
              </a:solidFill>
              <a:latin typeface="Arial"/>
            </a:endParaRPr>
          </a:p>
        </p:txBody>
      </p:sp>
      <p:sp>
        <p:nvSpPr>
          <p:cNvPr id="345" name=""/>
          <p:cNvSpPr/>
          <p:nvPr/>
        </p:nvSpPr>
        <p:spPr>
          <a:xfrm>
            <a:off x="228600" y="914400"/>
            <a:ext cx="8807760" cy="3885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 </a:t>
            </a:r>
            <a:r>
              <a:rPr b="0" lang="en-US" sz="1400" spc="-1" strike="noStrike">
                <a:solidFill>
                  <a:srgbClr val="000000"/>
                </a:solidFill>
                <a:latin typeface="Arial"/>
              </a:rPr>
              <a:t> </a:t>
            </a:r>
            <a:endParaRPr b="0" lang="en-US" sz="1400" spc="-1" strike="noStrike">
              <a:solidFill>
                <a:srgbClr val="000000"/>
              </a:solidFill>
              <a:latin typeface="Arial"/>
            </a:endParaRPr>
          </a:p>
          <a:p>
            <a:pPr>
              <a:lnSpc>
                <a:spcPct val="100000"/>
              </a:lnSpc>
            </a:pPr>
            <a:r>
              <a:rPr b="0" lang="en-US" sz="1600" spc="-1" strike="noStrike">
                <a:solidFill>
                  <a:srgbClr val="000000"/>
                </a:solidFill>
                <a:latin typeface="Arial"/>
              </a:rPr>
              <a:t>- Pendant la démonstration, nous mettrons en évidence le chiffrement des données par SSH en utilisant des outils tels que Wireshark pour capturer le trafic réseau. La comparaison entre une connexion SSH sécurisée et une connexion non sécurisée soulignera l'efficacité du chiffrement.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 Lors de l'analyse du trafic capturé, on peut observer que les données échangées entre le client et le serveur via SSH sont illisibles pour un observateur externe en raison du chiffrement. Cela confirmera visuellement comment SSH garantit la confidentialité des données pendant la communication.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
          <p:cNvSpPr/>
          <p:nvPr/>
        </p:nvSpPr>
        <p:spPr>
          <a:xfrm>
            <a:off x="228600" y="457200"/>
            <a:ext cx="4571280" cy="414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000000"/>
                </a:solidFill>
                <a:latin typeface="Arial"/>
              </a:rPr>
              <a:t>En résumé, la simulation de contrôle avec SSH permettra de démontrer concrètement comment SSH assure un accès distant sécurisé, en établissant une connexion chiffrée entre un utilisateur et une machine distante, renforçant ainsi la sécurité des opérations de gestion à distance.</a:t>
            </a:r>
            <a:endParaRPr b="0" lang="en-US" sz="2600" spc="-1" strike="noStrike">
              <a:solidFill>
                <a:srgbClr val="000000"/>
              </a:solidFill>
              <a:latin typeface="Arial"/>
            </a:endParaRPr>
          </a:p>
        </p:txBody>
      </p:sp>
      <p:pic>
        <p:nvPicPr>
          <p:cNvPr id="347" name="" descr=""/>
          <p:cNvPicPr/>
          <p:nvPr/>
        </p:nvPicPr>
        <p:blipFill>
          <a:blip r:embed="rId1"/>
          <a:stretch/>
        </p:blipFill>
        <p:spPr>
          <a:xfrm>
            <a:off x="4804920" y="914400"/>
            <a:ext cx="4109760" cy="2742480"/>
          </a:xfrm>
          <a:prstGeom prst="rect">
            <a:avLst/>
          </a:prstGeom>
          <a:ln w="29160">
            <a:solidFill>
              <a:srgbClr val="302709"/>
            </a:solidFill>
            <a:round/>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0" y="1122480"/>
            <a:ext cx="9143280" cy="97668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en" sz="7000" spc="-1" strike="noStrike">
                <a:solidFill>
                  <a:schemeClr val="accent1"/>
                </a:solidFill>
                <a:latin typeface="Vidaloka"/>
                <a:ea typeface="Vidaloka"/>
              </a:rPr>
              <a:t>05</a:t>
            </a:r>
            <a:endParaRPr b="0" lang="en-US" sz="7000" spc="-1" strike="noStrike">
              <a:solidFill>
                <a:srgbClr val="000000"/>
              </a:solidFill>
              <a:latin typeface="Arial"/>
            </a:endParaRPr>
          </a:p>
        </p:txBody>
      </p:sp>
      <p:pic>
        <p:nvPicPr>
          <p:cNvPr id="349" name="" descr=""/>
          <p:cNvPicPr/>
          <p:nvPr/>
        </p:nvPicPr>
        <p:blipFill>
          <a:blip r:embed="rId1">
            <a:grayscl/>
          </a:blip>
          <a:stretch/>
        </p:blipFill>
        <p:spPr>
          <a:xfrm>
            <a:off x="3200400" y="2286000"/>
            <a:ext cx="2856600" cy="780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0" y="228600"/>
            <a:ext cx="86860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A. Outil d'analyse de paquets réseau </a:t>
            </a:r>
            <a:endParaRPr b="0" lang="en-US" sz="2000" spc="-1" strike="noStrike">
              <a:solidFill>
                <a:srgbClr val="000000"/>
              </a:solidFill>
              <a:latin typeface="Arial"/>
            </a:endParaRPr>
          </a:p>
        </p:txBody>
      </p:sp>
      <p:sp>
        <p:nvSpPr>
          <p:cNvPr id="351" name=""/>
          <p:cNvSpPr/>
          <p:nvPr/>
        </p:nvSpPr>
        <p:spPr>
          <a:xfrm>
            <a:off x="228600" y="801000"/>
            <a:ext cx="4799880" cy="422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 </a:t>
            </a:r>
            <a:r>
              <a:rPr b="1" lang="en-US" sz="2400" spc="-1" strike="noStrike">
                <a:solidFill>
                  <a:srgbClr val="000000"/>
                </a:solidFill>
                <a:latin typeface="Arial"/>
              </a:rPr>
              <a:t>Wireshark</a:t>
            </a:r>
            <a:r>
              <a:rPr b="0" lang="en-US" sz="2400" spc="-1" strike="noStrike">
                <a:solidFill>
                  <a:srgbClr val="000000"/>
                </a:solidFill>
                <a:latin typeface="Arial"/>
              </a:rPr>
              <a:t> est un outil open-source d'analyse de paquets réseau qui permet de capturer, visualiser, et inspecter le trafic sur un réseau. Il offre une compréhension approfondie du fonctionnement des communications réseau en examinant les paquets de données qui transitent entre les différents points du réseau.</a:t>
            </a:r>
            <a:endParaRPr b="0" lang="en-US" sz="2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pic>
        <p:nvPicPr>
          <p:cNvPr id="352" name="" descr=""/>
          <p:cNvPicPr/>
          <p:nvPr/>
        </p:nvPicPr>
        <p:blipFill>
          <a:blip r:embed="rId1"/>
          <a:stretch/>
        </p:blipFill>
        <p:spPr>
          <a:xfrm>
            <a:off x="5182920" y="1143000"/>
            <a:ext cx="3503160" cy="2729160"/>
          </a:xfrm>
          <a:prstGeom prst="rect">
            <a:avLst/>
          </a:prstGeom>
          <a:ln w="29160">
            <a:solidFill>
              <a:srgbClr val="302709"/>
            </a:solidFill>
            <a:round/>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0" y="228600"/>
            <a:ext cx="86860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B . Outil d'analyse de paquets réseau </a:t>
            </a:r>
            <a:endParaRPr b="0" lang="en-US" sz="2000" spc="-1" strike="noStrike">
              <a:solidFill>
                <a:srgbClr val="000000"/>
              </a:solidFill>
              <a:latin typeface="Arial"/>
            </a:endParaRPr>
          </a:p>
        </p:txBody>
      </p:sp>
      <p:sp>
        <p:nvSpPr>
          <p:cNvPr id="354" name=""/>
          <p:cNvSpPr/>
          <p:nvPr/>
        </p:nvSpPr>
        <p:spPr>
          <a:xfrm>
            <a:off x="228600" y="820440"/>
            <a:ext cx="8457480" cy="4520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u="sng">
                <a:solidFill>
                  <a:srgbClr val="000000"/>
                </a:solidFill>
                <a:uFillTx/>
                <a:latin typeface="Arial"/>
              </a:rPr>
              <a:t>Démonstration en temps réel de la capture du trafic non chiffré :</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   </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 Pour la démonstration, Wireshark sera utilisé pour capturer le trafic entre le client et le serveur pendant une session non chiffrée. Cela peut être simulé en utilisant des configurations réseau où le chiffrement n'est pas activé.</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 L'attaquant, utilisant Wireshark, peut capturer les paquets de données échangés entre le client et le serveur. Ces paquets peuvent contenir des informations sensibles, et la démonstration permettra de visualiser comment ces données peuvent être facilement interceptées</a:t>
            </a:r>
            <a:endParaRPr b="0" lang="en-US" sz="20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5" name="" descr=""/>
          <p:cNvPicPr/>
          <p:nvPr/>
        </p:nvPicPr>
        <p:blipFill>
          <a:blip r:embed="rId1"/>
          <a:srcRect l="0" t="0" r="0" b="4070"/>
          <a:stretch/>
        </p:blipFill>
        <p:spPr>
          <a:xfrm>
            <a:off x="726120" y="429840"/>
            <a:ext cx="7477920" cy="427392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092960" y="2057400"/>
            <a:ext cx="233460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Introduction à Wireshark</a:t>
            </a:r>
            <a:endParaRPr b="0" lang="en-US" sz="1500" spc="-1" strike="noStrike">
              <a:solidFill>
                <a:srgbClr val="000000"/>
              </a:solidFill>
              <a:latin typeface="Arial"/>
            </a:endParaRPr>
          </a:p>
        </p:txBody>
      </p:sp>
      <p:sp>
        <p:nvSpPr>
          <p:cNvPr id="263" name="PlaceHolder 2"/>
          <p:cNvSpPr>
            <a:spLocks noGrp="1"/>
          </p:cNvSpPr>
          <p:nvPr>
            <p:ph type="title"/>
          </p:nvPr>
        </p:nvSpPr>
        <p:spPr>
          <a:xfrm>
            <a:off x="0" y="2912400"/>
            <a:ext cx="914328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07</a:t>
            </a:r>
            <a:endParaRPr b="0" lang="en-US" sz="3800" spc="-1" strike="noStrike">
              <a:solidFill>
                <a:srgbClr val="000000"/>
              </a:solidFill>
              <a:latin typeface="Arial"/>
            </a:endParaRPr>
          </a:p>
        </p:txBody>
      </p:sp>
      <p:sp>
        <p:nvSpPr>
          <p:cNvPr id="264" name="PlaceHolder 3"/>
          <p:cNvSpPr>
            <a:spLocks noGrp="1"/>
          </p:cNvSpPr>
          <p:nvPr>
            <p:ph type="title"/>
          </p:nvPr>
        </p:nvSpPr>
        <p:spPr>
          <a:xfrm>
            <a:off x="1600200" y="1371600"/>
            <a:ext cx="1283400" cy="60372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05</a:t>
            </a:r>
            <a:endParaRPr b="0" lang="en-US" sz="3800" spc="-1" strike="noStrike">
              <a:solidFill>
                <a:srgbClr val="000000"/>
              </a:solidFill>
              <a:latin typeface="Arial"/>
            </a:endParaRPr>
          </a:p>
        </p:txBody>
      </p:sp>
      <p:sp>
        <p:nvSpPr>
          <p:cNvPr id="265" name="PlaceHolder 4"/>
          <p:cNvSpPr>
            <a:spLocks noGrp="1"/>
          </p:cNvSpPr>
          <p:nvPr>
            <p:ph type="title"/>
          </p:nvPr>
        </p:nvSpPr>
        <p:spPr>
          <a:xfrm>
            <a:off x="5358960" y="2057400"/>
            <a:ext cx="233460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Analyse des Résultats</a:t>
            </a:r>
            <a:endParaRPr b="0" lang="en-US" sz="1500" spc="-1" strike="noStrike">
              <a:solidFill>
                <a:srgbClr val="000000"/>
              </a:solidFill>
              <a:latin typeface="Arial"/>
            </a:endParaRPr>
          </a:p>
        </p:txBody>
      </p:sp>
      <p:sp>
        <p:nvSpPr>
          <p:cNvPr id="266" name="PlaceHolder 5"/>
          <p:cNvSpPr>
            <a:spLocks noGrp="1"/>
          </p:cNvSpPr>
          <p:nvPr>
            <p:ph type="title"/>
          </p:nvPr>
        </p:nvSpPr>
        <p:spPr>
          <a:xfrm>
            <a:off x="6071040" y="1371600"/>
            <a:ext cx="91296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800" spc="-1" strike="noStrike">
                <a:solidFill>
                  <a:schemeClr val="dk1"/>
                </a:solidFill>
                <a:latin typeface="Vidaloka"/>
                <a:ea typeface="Vidaloka"/>
              </a:rPr>
              <a:t>06</a:t>
            </a:r>
            <a:endParaRPr b="0" lang="en-US" sz="3800" spc="-1" strike="noStrike">
              <a:solidFill>
                <a:srgbClr val="000000"/>
              </a:solidFill>
              <a:latin typeface="Arial"/>
            </a:endParaRPr>
          </a:p>
        </p:txBody>
      </p:sp>
      <p:sp>
        <p:nvSpPr>
          <p:cNvPr id="267" name="PlaceHolder 6"/>
          <p:cNvSpPr>
            <a:spLocks noGrp="1"/>
          </p:cNvSpPr>
          <p:nvPr>
            <p:ph type="title"/>
          </p:nvPr>
        </p:nvSpPr>
        <p:spPr>
          <a:xfrm>
            <a:off x="0" y="3537720"/>
            <a:ext cx="9143280" cy="40320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1500" spc="-1" strike="noStrike">
                <a:solidFill>
                  <a:schemeClr val="dk1"/>
                </a:solidFill>
                <a:latin typeface="Montserrat"/>
                <a:ea typeface="Montserrat"/>
              </a:rPr>
              <a:t>Conclusion</a:t>
            </a:r>
            <a:endParaRPr b="0" lang="en-US" sz="1500" spc="-1" strike="noStrike">
              <a:solidFill>
                <a:srgbClr val="000000"/>
              </a:solidFill>
              <a:latin typeface="Arial"/>
            </a:endParaRPr>
          </a:p>
        </p:txBody>
      </p:sp>
      <p:sp>
        <p:nvSpPr>
          <p:cNvPr id="268" name="PlaceHolder 7"/>
          <p:cNvSpPr>
            <a:spLocks noGrp="1"/>
          </p:cNvSpPr>
          <p:nvPr>
            <p:ph type="title"/>
          </p:nvPr>
        </p:nvSpPr>
        <p:spPr>
          <a:xfrm>
            <a:off x="2150280" y="342000"/>
            <a:ext cx="4249080" cy="57096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3000" spc="-1" strike="noStrike">
                <a:solidFill>
                  <a:schemeClr val="dk1"/>
                </a:solidFill>
                <a:latin typeface="Vidaloka"/>
                <a:ea typeface="Vidaloka"/>
              </a:rPr>
              <a:t>Table de contenu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2" presetSubtype="1">
                                  <p:stCondLst>
                                    <p:cond delay="0"/>
                                  </p:stCondLst>
                                  <p:childTnLst>
                                    <p:set>
                                      <p:cBhvr>
                                        <p:cTn id="50" dur="1" fill="hold">
                                          <p:stCondLst>
                                            <p:cond delay="0"/>
                                          </p:stCondLst>
                                        </p:cTn>
                                        <p:tgtEl>
                                          <p:spTgt spid="268"/>
                                        </p:tgtEl>
                                        <p:attrNameLst>
                                          <p:attrName>style.visibility</p:attrName>
                                        </p:attrNameLst>
                                      </p:cBhvr>
                                      <p:to>
                                        <p:strVal val="visible"/>
                                      </p:to>
                                    </p:set>
                                    <p:anim calcmode="lin" valueType="num">
                                      <p:cBhvr additive="repl">
                                        <p:cTn id="51" dur="1000"/>
                                        <p:tgtEl>
                                          <p:spTgt spid="26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 presetSubtype="2">
                                  <p:stCondLst>
                                    <p:cond delay="0"/>
                                  </p:stCondLst>
                                  <p:childTnLst>
                                    <p:set>
                                      <p:cBhvr>
                                        <p:cTn id="55" dur="1" fill="hold">
                                          <p:stCondLst>
                                            <p:cond delay="0"/>
                                          </p:stCondLst>
                                        </p:cTn>
                                        <p:tgtEl>
                                          <p:spTgt spid="262"/>
                                        </p:tgtEl>
                                        <p:attrNameLst>
                                          <p:attrName>style.visibility</p:attrName>
                                        </p:attrNameLst>
                                      </p:cBhvr>
                                      <p:to>
                                        <p:strVal val="visible"/>
                                      </p:to>
                                    </p:set>
                                    <p:anim calcmode="lin" valueType="num">
                                      <p:cBhvr additive="repl">
                                        <p:cTn id="56" dur="1000"/>
                                        <p:tgtEl>
                                          <p:spTgt spid="262"/>
                                        </p:tgtEl>
                                        <p:attrNameLst>
                                          <p:attrName>ppt_x</p:attrName>
                                        </p:attrNameLst>
                                      </p:cBhvr>
                                      <p:tavLst>
                                        <p:tav tm="0">
                                          <p:val>
                                            <p:strVal val="#ppt_x+1"/>
                                          </p:val>
                                        </p:tav>
                                        <p:tav tm="100000">
                                          <p:val>
                                            <p:strVal val="#ppt_x"/>
                                          </p:val>
                                        </p:tav>
                                      </p:tavLst>
                                    </p:anim>
                                  </p:childTnLst>
                                </p:cTn>
                              </p:par>
                              <p:par>
                                <p:cTn id="57" nodeType="withEffect" fill="hold" presetClass="entr" presetID="2" presetSubtype="2">
                                  <p:stCondLst>
                                    <p:cond delay="0"/>
                                  </p:stCondLst>
                                  <p:childTnLst>
                                    <p:set>
                                      <p:cBhvr>
                                        <p:cTn id="58" dur="1" fill="hold">
                                          <p:stCondLst>
                                            <p:cond delay="0"/>
                                          </p:stCondLst>
                                        </p:cTn>
                                        <p:tgtEl>
                                          <p:spTgt spid="264"/>
                                        </p:tgtEl>
                                        <p:attrNameLst>
                                          <p:attrName>style.visibility</p:attrName>
                                        </p:attrNameLst>
                                      </p:cBhvr>
                                      <p:to>
                                        <p:strVal val="visible"/>
                                      </p:to>
                                    </p:set>
                                    <p:anim calcmode="lin" valueType="num">
                                      <p:cBhvr additive="repl">
                                        <p:cTn id="59" dur="1000"/>
                                        <p:tgtEl>
                                          <p:spTgt spid="264"/>
                                        </p:tgtEl>
                                        <p:attrNameLst>
                                          <p:attrName>ppt_x</p:attrName>
                                        </p:attrNameLst>
                                      </p:cBhvr>
                                      <p:tavLst>
                                        <p:tav tm="0">
                                          <p:val>
                                            <p:strVal val="#ppt_x+1"/>
                                          </p:val>
                                        </p:tav>
                                        <p:tav tm="100000">
                                          <p:val>
                                            <p:strVal val="#ppt_x"/>
                                          </p:val>
                                        </p:tav>
                                      </p:tavLst>
                                    </p:anim>
                                  </p:childTnLst>
                                </p:cTn>
                              </p:par>
                              <p:par>
                                <p:cTn id="60" nodeType="withEffect" fill="hold" presetClass="entr" presetID="2" presetSubtype="2">
                                  <p:stCondLst>
                                    <p:cond delay="0"/>
                                  </p:stCondLst>
                                  <p:childTnLst>
                                    <p:set>
                                      <p:cBhvr>
                                        <p:cTn id="61" dur="1" fill="hold">
                                          <p:stCondLst>
                                            <p:cond delay="0"/>
                                          </p:stCondLst>
                                        </p:cTn>
                                        <p:tgtEl>
                                          <p:spTgt spid="265"/>
                                        </p:tgtEl>
                                        <p:attrNameLst>
                                          <p:attrName>style.visibility</p:attrName>
                                        </p:attrNameLst>
                                      </p:cBhvr>
                                      <p:to>
                                        <p:strVal val="visible"/>
                                      </p:to>
                                    </p:set>
                                    <p:anim calcmode="lin" valueType="num">
                                      <p:cBhvr additive="repl">
                                        <p:cTn id="62" dur="1000"/>
                                        <p:tgtEl>
                                          <p:spTgt spid="265"/>
                                        </p:tgtEl>
                                        <p:attrNameLst>
                                          <p:attrName>ppt_x</p:attrName>
                                        </p:attrNameLst>
                                      </p:cBhvr>
                                      <p:tavLst>
                                        <p:tav tm="0">
                                          <p:val>
                                            <p:strVal val="#ppt_x+1"/>
                                          </p:val>
                                        </p:tav>
                                        <p:tav tm="100000">
                                          <p:val>
                                            <p:strVal val="#ppt_x"/>
                                          </p:val>
                                        </p:tav>
                                      </p:tavLst>
                                    </p:anim>
                                  </p:childTnLst>
                                </p:cTn>
                              </p:par>
                              <p:par>
                                <p:cTn id="63" nodeType="withEffect" fill="hold" presetClass="entr" presetID="2" presetSubtype="2">
                                  <p:stCondLst>
                                    <p:cond delay="0"/>
                                  </p:stCondLst>
                                  <p:childTnLst>
                                    <p:set>
                                      <p:cBhvr>
                                        <p:cTn id="64" dur="1" fill="hold">
                                          <p:stCondLst>
                                            <p:cond delay="0"/>
                                          </p:stCondLst>
                                        </p:cTn>
                                        <p:tgtEl>
                                          <p:spTgt spid="266"/>
                                        </p:tgtEl>
                                        <p:attrNameLst>
                                          <p:attrName>style.visibility</p:attrName>
                                        </p:attrNameLst>
                                      </p:cBhvr>
                                      <p:to>
                                        <p:strVal val="visible"/>
                                      </p:to>
                                    </p:set>
                                    <p:anim calcmode="lin" valueType="num">
                                      <p:cBhvr additive="repl">
                                        <p:cTn id="65" dur="1000"/>
                                        <p:tgtEl>
                                          <p:spTgt spid="266"/>
                                        </p:tgtEl>
                                        <p:attrNameLst>
                                          <p:attrName>ppt_x</p:attrName>
                                        </p:attrNameLst>
                                      </p:cBhvr>
                                      <p:tavLst>
                                        <p:tav tm="0">
                                          <p:val>
                                            <p:strVal val="#ppt_x+1"/>
                                          </p:val>
                                        </p:tav>
                                        <p:tav tm="100000">
                                          <p:val>
                                            <p:strVal val="#ppt_x"/>
                                          </p:val>
                                        </p:tav>
                                      </p:tavLst>
                                    </p:anim>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2" presetSubtype="2">
                                  <p:stCondLst>
                                    <p:cond delay="0"/>
                                  </p:stCondLst>
                                  <p:childTnLst>
                                    <p:set>
                                      <p:cBhvr>
                                        <p:cTn id="69" dur="1" fill="hold">
                                          <p:stCondLst>
                                            <p:cond delay="0"/>
                                          </p:stCondLst>
                                        </p:cTn>
                                        <p:tgtEl>
                                          <p:spTgt spid="263"/>
                                        </p:tgtEl>
                                        <p:attrNameLst>
                                          <p:attrName>style.visibility</p:attrName>
                                        </p:attrNameLst>
                                      </p:cBhvr>
                                      <p:to>
                                        <p:strVal val="visible"/>
                                      </p:to>
                                    </p:set>
                                    <p:anim calcmode="lin" valueType="num">
                                      <p:cBhvr additive="repl">
                                        <p:cTn id="70" dur="1000"/>
                                        <p:tgtEl>
                                          <p:spTgt spid="263"/>
                                        </p:tgtEl>
                                        <p:attrNameLst>
                                          <p:attrName>ppt_x</p:attrName>
                                        </p:attrNameLst>
                                      </p:cBhvr>
                                      <p:tavLst>
                                        <p:tav tm="0">
                                          <p:val>
                                            <p:strVal val="#ppt_x+1"/>
                                          </p:val>
                                        </p:tav>
                                        <p:tav tm="100000">
                                          <p:val>
                                            <p:strVal val="#ppt_x"/>
                                          </p:val>
                                        </p:tav>
                                      </p:tavLst>
                                    </p:anim>
                                  </p:childTnLst>
                                </p:cTn>
                              </p:par>
                              <p:par>
                                <p:cTn id="71" nodeType="withEffect" fill="hold" presetClass="entr" presetID="2" presetSubtype="2">
                                  <p:stCondLst>
                                    <p:cond delay="0"/>
                                  </p:stCondLst>
                                  <p:childTnLst>
                                    <p:set>
                                      <p:cBhvr>
                                        <p:cTn id="72" dur="1" fill="hold">
                                          <p:stCondLst>
                                            <p:cond delay="0"/>
                                          </p:stCondLst>
                                        </p:cTn>
                                        <p:tgtEl>
                                          <p:spTgt spid="267"/>
                                        </p:tgtEl>
                                        <p:attrNameLst>
                                          <p:attrName>style.visibility</p:attrName>
                                        </p:attrNameLst>
                                      </p:cBhvr>
                                      <p:to>
                                        <p:strVal val="visible"/>
                                      </p:to>
                                    </p:set>
                                    <p:anim calcmode="lin" valueType="num">
                                      <p:cBhvr additive="repl">
                                        <p:cTn id="73" dur="1000"/>
                                        <p:tgtEl>
                                          <p:spTgt spid="2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 descr=""/>
          <p:cNvPicPr/>
          <p:nvPr/>
        </p:nvPicPr>
        <p:blipFill>
          <a:blip r:embed="rId1"/>
          <a:srcRect l="0" t="0" r="0" b="8"/>
          <a:stretch/>
        </p:blipFill>
        <p:spPr>
          <a:xfrm>
            <a:off x="1326600" y="622440"/>
            <a:ext cx="6532920" cy="389988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
          <p:cNvSpPr txBox="1"/>
          <p:nvPr/>
        </p:nvSpPr>
        <p:spPr>
          <a:xfrm>
            <a:off x="0" y="0"/>
            <a:ext cx="9144000" cy="5143680"/>
          </a:xfrm>
          <a:prstGeom prst="rect">
            <a:avLst/>
          </a:prstGeom>
          <a:noFill/>
          <a:ln w="0">
            <a:noFill/>
          </a:ln>
        </p:spPr>
        <p:txBody>
          <a:bodyPr lIns="90000" rIns="90000" tIns="45000" bIns="45000" anchor="t">
            <a:noAutofit/>
          </a:bodyPr>
          <a:p>
            <a:pPr algn="ctr"/>
            <a:endParaRPr b="0" lang="en-US" sz="9600" spc="-1" strike="noStrike">
              <a:solidFill>
                <a:srgbClr val="000000"/>
              </a:solidFill>
              <a:latin typeface="Arial"/>
            </a:endParaRPr>
          </a:p>
          <a:p>
            <a:pPr algn="ctr"/>
            <a:r>
              <a:rPr b="1" lang="en-US" sz="9600" spc="-1" strike="noStrike">
                <a:solidFill>
                  <a:srgbClr val="000000"/>
                </a:solidFill>
                <a:latin typeface="Arial"/>
              </a:rPr>
              <a:t>PRATIQUE</a:t>
            </a:r>
            <a:endParaRPr b="0" lang="en-US" sz="9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0" y="1122480"/>
            <a:ext cx="9143280" cy="97668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en" sz="7000" spc="-1" strike="noStrike">
                <a:solidFill>
                  <a:schemeClr val="accent1"/>
                </a:solidFill>
                <a:latin typeface="Vidaloka"/>
                <a:ea typeface="Vidaloka"/>
              </a:rPr>
              <a:t>06</a:t>
            </a:r>
            <a:endParaRPr b="0" lang="en-US" sz="7000" spc="-1" strike="noStrike">
              <a:solidFill>
                <a:srgbClr val="000000"/>
              </a:solidFill>
              <a:latin typeface="Arial"/>
            </a:endParaRPr>
          </a:p>
        </p:txBody>
      </p:sp>
      <p:pic>
        <p:nvPicPr>
          <p:cNvPr id="359" name="" descr=""/>
          <p:cNvPicPr/>
          <p:nvPr/>
        </p:nvPicPr>
        <p:blipFill>
          <a:blip r:embed="rId1">
            <a:grayscl/>
          </a:blip>
          <a:stretch/>
        </p:blipFill>
        <p:spPr>
          <a:xfrm>
            <a:off x="114480" y="341640"/>
            <a:ext cx="2856600" cy="780120"/>
          </a:xfrm>
          <a:prstGeom prst="rect">
            <a:avLst/>
          </a:prstGeom>
          <a:ln w="0">
            <a:noFill/>
          </a:ln>
        </p:spPr>
      </p:pic>
      <p:pic>
        <p:nvPicPr>
          <p:cNvPr id="360" name="" descr=""/>
          <p:cNvPicPr/>
          <p:nvPr/>
        </p:nvPicPr>
        <p:blipFill>
          <a:blip r:embed="rId2"/>
          <a:stretch/>
        </p:blipFill>
        <p:spPr>
          <a:xfrm>
            <a:off x="8001000" y="3657600"/>
            <a:ext cx="913680" cy="913680"/>
          </a:xfrm>
          <a:prstGeom prst="rect">
            <a:avLst/>
          </a:prstGeom>
          <a:ln w="19080">
            <a:noFill/>
          </a:ln>
        </p:spPr>
      </p:pic>
      <p:sp>
        <p:nvSpPr>
          <p:cNvPr id="361" name="PlaceHolder 30"/>
          <p:cNvSpPr/>
          <p:nvPr/>
        </p:nvSpPr>
        <p:spPr>
          <a:xfrm>
            <a:off x="0" y="2100240"/>
            <a:ext cx="9143280" cy="1202760"/>
          </a:xfrm>
          <a:prstGeom prst="rect">
            <a:avLst/>
          </a:prstGeom>
          <a:no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r>
              <a:rPr b="1" lang="fr-FR" sz="3500" spc="-1" strike="noStrike">
                <a:solidFill>
                  <a:schemeClr val="dk1"/>
                </a:solidFill>
                <a:latin typeface="Vidaloka"/>
                <a:ea typeface="Vidaloka"/>
              </a:rPr>
              <a:t>Analyse des Résultats</a:t>
            </a:r>
            <a:endParaRPr b="0" lang="en-US"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0" y="228600"/>
            <a:ext cx="8686080" cy="227880"/>
          </a:xfrm>
          <a:prstGeom prst="rect">
            <a:avLst/>
          </a:prstGeom>
          <a:noFill/>
          <a:ln w="0">
            <a:noFill/>
          </a:ln>
        </p:spPr>
        <p:txBody>
          <a:bodyPr lIns="91440" rIns="91440" tIns="91440" bIns="91440" anchor="t">
            <a:noAutofit/>
          </a:bodyPr>
          <a:p>
            <a:pPr indent="0" defTabSz="914400">
              <a:lnSpc>
                <a:spcPct val="100000"/>
              </a:lnSpc>
              <a:buNone/>
              <a:tabLst>
                <a:tab algn="l" pos="0"/>
              </a:tabLst>
            </a:pPr>
            <a:r>
              <a:rPr b="1" lang="en" sz="2000" spc="-1" strike="noStrike">
                <a:solidFill>
                  <a:schemeClr val="dk1"/>
                </a:solidFill>
                <a:latin typeface="Vidaloka"/>
                <a:ea typeface="Vidaloka"/>
              </a:rPr>
              <a:t>A. Montrer que les données SSH sont sécurisées :</a:t>
            </a:r>
            <a:endParaRPr b="0" lang="en-US" sz="2000" spc="-1" strike="noStrike">
              <a:solidFill>
                <a:srgbClr val="000000"/>
              </a:solidFill>
              <a:latin typeface="Arial"/>
            </a:endParaRPr>
          </a:p>
        </p:txBody>
      </p:sp>
      <p:sp>
        <p:nvSpPr>
          <p:cNvPr id="363" name=""/>
          <p:cNvSpPr/>
          <p:nvPr/>
        </p:nvSpPr>
        <p:spPr>
          <a:xfrm>
            <a:off x="228600" y="736560"/>
            <a:ext cx="8457480" cy="4520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 En examinant les résultats de la simulation avec SSH, on peut montrer que les données échangées entre le client et le serveur sont sécurisées. Le chiffrement des données par SSH garantit que même si un attaquant intercepte les paquets, il ne peut pas comprendre le contenu, car il est chiffré.</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 La comparaison visuelle des données capturées avec Wireshark dans les deux scénarios soulignera la sécurité renforcée offerte par SSH. Les informations sensibles, telles que les identifiants de connexion, les commandes, ou les données confidentielles, restent confidentielles et ne peuvent pas être exploitées par un tiers non autorisé.</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 On peut également mettre en avant le mécanisme d'authentification forte de SSH, qui ajoute une couche supplémentaire de sécurité en vérifiant l'identité des parties impliquées dans la communication.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0" y="1122480"/>
            <a:ext cx="9143280" cy="97668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en" sz="7000" spc="-1" strike="noStrike">
                <a:solidFill>
                  <a:schemeClr val="accent1"/>
                </a:solidFill>
                <a:latin typeface="Vidaloka"/>
                <a:ea typeface="Vidaloka"/>
              </a:rPr>
              <a:t>07</a:t>
            </a:r>
            <a:endParaRPr b="0" lang="en-US" sz="7000" spc="-1" strike="noStrike">
              <a:solidFill>
                <a:srgbClr val="000000"/>
              </a:solidFill>
              <a:latin typeface="Arial"/>
            </a:endParaRPr>
          </a:p>
        </p:txBody>
      </p:sp>
      <p:sp>
        <p:nvSpPr>
          <p:cNvPr id="365" name="PlaceHolder 12"/>
          <p:cNvSpPr/>
          <p:nvPr/>
        </p:nvSpPr>
        <p:spPr>
          <a:xfrm>
            <a:off x="0" y="2100240"/>
            <a:ext cx="9143280" cy="1202760"/>
          </a:xfrm>
          <a:prstGeom prst="rect">
            <a:avLst/>
          </a:prstGeom>
          <a:no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r>
              <a:rPr b="1" lang="fr-FR" sz="3500" spc="-1" strike="noStrike">
                <a:solidFill>
                  <a:schemeClr val="dk1"/>
                </a:solidFill>
                <a:latin typeface="Vidaloka"/>
                <a:ea typeface="Vidaloka"/>
              </a:rPr>
              <a:t>Conclusion</a:t>
            </a:r>
            <a:endParaRPr b="0" lang="en-US"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a:off x="228600" y="812880"/>
            <a:ext cx="3885480" cy="352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Dans cette présentation, nous avons exploré les fondamentaux des réseaux, mettant en évidence les modèles OSI et TCP/IP, ainsi que le rôle crucial de SSH dans la sécurisation des communications. La démonstration en temps réel a illustré l'établissement sécurisé de connexions avec SSH et a souligné les risques associés à la communication non chiffrée, démontrés via Wireshark</a:t>
            </a:r>
            <a:endParaRPr b="0" lang="en-US" sz="18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p:txBody>
      </p:sp>
      <p:pic>
        <p:nvPicPr>
          <p:cNvPr id="367" name="" descr=""/>
          <p:cNvPicPr/>
          <p:nvPr/>
        </p:nvPicPr>
        <p:blipFill>
          <a:blip r:embed="rId1"/>
          <a:stretch/>
        </p:blipFill>
        <p:spPr>
          <a:xfrm>
            <a:off x="4572000" y="1600200"/>
            <a:ext cx="4166280" cy="1828080"/>
          </a:xfrm>
          <a:prstGeom prst="rect">
            <a:avLst/>
          </a:prstGeom>
          <a:ln w="29160">
            <a:solidFill>
              <a:srgbClr val="362413"/>
            </a:solidFill>
            <a:round/>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1"/>
          <p:cNvSpPr/>
          <p:nvPr/>
        </p:nvSpPr>
        <p:spPr>
          <a:xfrm>
            <a:off x="1143000" y="1768320"/>
            <a:ext cx="6857280" cy="1202760"/>
          </a:xfrm>
          <a:prstGeom prst="rect">
            <a:avLst/>
          </a:prstGeom>
          <a:no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r>
              <a:rPr b="1" lang="fr-FR" sz="6000" spc="-1" strike="noStrike">
                <a:solidFill>
                  <a:schemeClr val="dk1"/>
                </a:solidFill>
                <a:latin typeface="Vidaloka"/>
                <a:ea typeface="Vidaloka"/>
              </a:rPr>
              <a:t>MERCI POUR VOTRE ATTENTION</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2646000" y="1833480"/>
            <a:ext cx="4439880" cy="898200"/>
          </a:xfrm>
          <a:prstGeom prst="rect">
            <a:avLst/>
          </a:prstGeom>
          <a:noFill/>
          <a:ln w="0">
            <a:noFill/>
          </a:ln>
        </p:spPr>
        <p:txBody>
          <a:bodyPr lIns="91440" rIns="91440" tIns="91440" bIns="91440" anchor="t">
            <a:noAutofit/>
          </a:bodyPr>
          <a:p>
            <a:pPr indent="0" defTabSz="914400">
              <a:lnSpc>
                <a:spcPct val="100000"/>
              </a:lnSpc>
              <a:buNone/>
              <a:tabLst>
                <a:tab algn="l" pos="0"/>
              </a:tabLst>
            </a:pPr>
            <a:r>
              <a:rPr b="0" lang="en" sz="5000" spc="-1" strike="noStrike">
                <a:solidFill>
                  <a:schemeClr val="dk1"/>
                </a:solidFill>
                <a:latin typeface="Vidaloka"/>
                <a:ea typeface="Vidaloka"/>
              </a:rPr>
              <a:t>Introduction</a:t>
            </a:r>
            <a:endParaRPr b="0" lang="en-US" sz="5000" spc="-1" strike="noStrike">
              <a:solidFill>
                <a:srgbClr val="000000"/>
              </a:solidFill>
              <a:latin typeface="Arial"/>
            </a:endParaRPr>
          </a:p>
        </p:txBody>
      </p:sp>
      <p:sp>
        <p:nvSpPr>
          <p:cNvPr id="270" name="PlaceHolder 2"/>
          <p:cNvSpPr>
            <a:spLocks noGrp="1"/>
          </p:cNvSpPr>
          <p:nvPr>
            <p:ph type="title"/>
          </p:nvPr>
        </p:nvSpPr>
        <p:spPr>
          <a:xfrm>
            <a:off x="3677760" y="852480"/>
            <a:ext cx="1649160" cy="976680"/>
          </a:xfrm>
          <a:prstGeom prst="rect">
            <a:avLst/>
          </a:prstGeom>
          <a:noFill/>
          <a:ln w="0">
            <a:noFill/>
          </a:ln>
        </p:spPr>
        <p:txBody>
          <a:bodyPr lIns="91440" rIns="91440" tIns="91440" bIns="91440" anchor="t">
            <a:noAutofit/>
          </a:bodyPr>
          <a:p>
            <a:pPr indent="0" algn="ctr" defTabSz="914400">
              <a:lnSpc>
                <a:spcPct val="100000"/>
              </a:lnSpc>
              <a:buNone/>
              <a:tabLst>
                <a:tab algn="l" pos="0"/>
              </a:tabLst>
            </a:pPr>
            <a:r>
              <a:rPr b="1" lang="en" sz="7000" spc="-1" strike="noStrike">
                <a:solidFill>
                  <a:schemeClr val="accent1"/>
                </a:solidFill>
                <a:latin typeface="Vidaloka"/>
                <a:ea typeface="Vidaloka"/>
              </a:rPr>
              <a:t>01</a:t>
            </a:r>
            <a:endParaRPr b="0" lang="en-US" sz="7000" spc="-1" strike="noStrike">
              <a:solidFill>
                <a:srgbClr val="000000"/>
              </a:solidFill>
              <a:latin typeface="Arial"/>
            </a:endParaRPr>
          </a:p>
        </p:txBody>
      </p:sp>
      <p:sp>
        <p:nvSpPr>
          <p:cNvPr id="271" name="PlaceHolder 3"/>
          <p:cNvSpPr>
            <a:spLocks noGrp="1"/>
          </p:cNvSpPr>
          <p:nvPr>
            <p:ph type="subTitle"/>
          </p:nvPr>
        </p:nvSpPr>
        <p:spPr>
          <a:xfrm>
            <a:off x="1920240" y="2612160"/>
            <a:ext cx="4559400" cy="391320"/>
          </a:xfrm>
          <a:prstGeom prst="rect">
            <a:avLst/>
          </a:prstGeom>
          <a:noFill/>
          <a:ln w="0">
            <a:noFill/>
          </a:ln>
        </p:spPr>
        <p:txBody>
          <a:bodyPr lIns="91440" rIns="91440" tIns="91440" bIns="91440" anchor="t">
            <a:noAutofit/>
          </a:bodyPr>
          <a:p>
            <a:pPr marL="228600" indent="0" algn="ctr" defTabSz="914400">
              <a:lnSpc>
                <a:spcPct val="100000"/>
              </a:lnSpc>
              <a:spcBef>
                <a:spcPts val="1001"/>
              </a:spcBef>
              <a:buNone/>
              <a:tabLst>
                <a:tab algn="l" pos="0"/>
              </a:tabLst>
            </a:pPr>
            <a:r>
              <a:rPr b="0" lang="en" sz="1400" spc="-1" strike="noStrike">
                <a:solidFill>
                  <a:schemeClr val="dk1"/>
                </a:solidFill>
                <a:latin typeface="Microsoft YaHei"/>
                <a:ea typeface="Microsoft YaHei"/>
              </a:rPr>
              <a:t>Au Réseau informatique</a:t>
            </a:r>
            <a:endParaRPr b="0" lang="en-US" sz="1400" spc="-1" strike="noStrike">
              <a:solidFill>
                <a:srgbClr val="000000"/>
              </a:solidFill>
              <a:latin typeface="Arial"/>
            </a:endParaRPr>
          </a:p>
        </p:txBody>
      </p:sp>
      <p:pic>
        <p:nvPicPr>
          <p:cNvPr id="272" name="Picture 4" descr=""/>
          <p:cNvPicPr/>
          <p:nvPr/>
        </p:nvPicPr>
        <p:blipFill>
          <a:blip r:embed="rId1"/>
          <a:stretch/>
        </p:blipFill>
        <p:spPr>
          <a:xfrm>
            <a:off x="3391920" y="3004560"/>
            <a:ext cx="2083680" cy="1562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Box 1973"/>
          <p:cNvSpPr/>
          <p:nvPr/>
        </p:nvSpPr>
        <p:spPr>
          <a:xfrm>
            <a:off x="457200" y="1371600"/>
            <a:ext cx="8457120" cy="2687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200" spc="-1" strike="noStrike">
                <a:solidFill>
                  <a:srgbClr val="000000"/>
                </a:solidFill>
                <a:latin typeface="DejaVu Sans"/>
              </a:rPr>
              <a:t>- Un réseau informatique est une structure qui permet l'interconnexion de systèmes et de dispositifs afin de faciliter le partage de ressources et d'informations entre eux. </a:t>
            </a:r>
            <a:endParaRPr b="0" lang="en-US" sz="2200" spc="-1" strike="noStrike">
              <a:solidFill>
                <a:srgbClr val="000000"/>
              </a:solidFill>
              <a:latin typeface="Arial"/>
            </a:endParaRPr>
          </a:p>
          <a:p>
            <a:pPr defTabSz="914400">
              <a:lnSpc>
                <a:spcPct val="100000"/>
              </a:lnSpc>
            </a:pPr>
            <a:r>
              <a:rPr b="0" lang="en-US" sz="2200" spc="-1" strike="noStrike">
                <a:solidFill>
                  <a:srgbClr val="000000"/>
                </a:solidFill>
                <a:latin typeface="DejaVu Sans"/>
              </a:rPr>
              <a:t>- L'objectif principal : est de permettre la communication efficace et la collaboration entre les différents éléments du réseau, favorisant ainsi le partage de données, de fichiers et de périphériques.</a:t>
            </a:r>
            <a:endParaRPr b="0" lang="en-US" sz="2200" spc="-1" strike="noStrike">
              <a:solidFill>
                <a:srgbClr val="000000"/>
              </a:solidFill>
              <a:latin typeface="Arial"/>
            </a:endParaRPr>
          </a:p>
        </p:txBody>
      </p:sp>
      <p:sp>
        <p:nvSpPr>
          <p:cNvPr id="274" name="TextBox 1974"/>
          <p:cNvSpPr/>
          <p:nvPr/>
        </p:nvSpPr>
        <p:spPr>
          <a:xfrm>
            <a:off x="1828800" y="914400"/>
            <a:ext cx="5028120" cy="61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US" sz="1800" spc="-1" strike="noStrike" u="sng">
                <a:solidFill>
                  <a:srgbClr val="000000"/>
                </a:solidFill>
                <a:uFillTx/>
                <a:latin typeface="DejaVu Sans"/>
                <a:ea typeface="DejaVu Sans"/>
              </a:rPr>
              <a:t>A .C’est quoi un réseau informatique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Box 1976"/>
          <p:cNvSpPr/>
          <p:nvPr/>
        </p:nvSpPr>
        <p:spPr>
          <a:xfrm>
            <a:off x="720" y="371160"/>
            <a:ext cx="9142920" cy="61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US" sz="1800" spc="-1" strike="noStrike" u="sng">
                <a:solidFill>
                  <a:srgbClr val="000000"/>
                </a:solidFill>
                <a:uFillTx/>
                <a:latin typeface="DejaVu Sans"/>
              </a:rPr>
              <a:t>B. Modèles de référence</a:t>
            </a:r>
            <a:endParaRPr b="0" lang="en-US" sz="1800" spc="-1" strike="noStrike">
              <a:solidFill>
                <a:srgbClr val="000000"/>
              </a:solidFill>
              <a:latin typeface="Arial"/>
            </a:endParaRPr>
          </a:p>
        </p:txBody>
      </p:sp>
      <p:sp>
        <p:nvSpPr>
          <p:cNvPr id="276" name="PlaceHolder 14"/>
          <p:cNvSpPr/>
          <p:nvPr/>
        </p:nvSpPr>
        <p:spPr>
          <a:xfrm>
            <a:off x="-181080" y="868320"/>
            <a:ext cx="9142920" cy="1289520"/>
          </a:xfrm>
          <a:prstGeom prst="rect">
            <a:avLst/>
          </a:prstGeom>
          <a:noFill/>
          <a:ln w="0">
            <a:noFill/>
          </a:ln>
        </p:spPr>
        <p:style>
          <a:lnRef idx="0"/>
          <a:fillRef idx="0"/>
          <a:effectRef idx="0"/>
          <a:fontRef idx="minor"/>
        </p:style>
        <p:txBody>
          <a:bodyPr lIns="90000" rIns="90000" tIns="91440" bIns="91440" anchor="t">
            <a:noAutofit/>
          </a:bodyPr>
          <a:p>
            <a:pPr algn="ctr" defTabSz="914400">
              <a:lnSpc>
                <a:spcPct val="100000"/>
              </a:lnSpc>
              <a:tabLst>
                <a:tab algn="l" pos="0"/>
              </a:tabLst>
            </a:pPr>
            <a:r>
              <a:rPr b="0" lang="en" sz="9000" spc="-1" strike="noStrike">
                <a:solidFill>
                  <a:schemeClr val="dk1"/>
                </a:solidFill>
                <a:latin typeface="Vidaloka"/>
                <a:ea typeface="Vidaloka"/>
              </a:rPr>
              <a:t>TCP/IP </a:t>
            </a:r>
            <a:r>
              <a:rPr b="0" lang="en" sz="5400" spc="-1" strike="noStrike">
                <a:solidFill>
                  <a:schemeClr val="dk1"/>
                </a:solidFill>
                <a:latin typeface="Vidaloka"/>
                <a:ea typeface="Vidaloka"/>
              </a:rPr>
              <a:t>vs</a:t>
            </a:r>
            <a:r>
              <a:rPr b="0" lang="en" sz="9000" spc="-1" strike="noStrike">
                <a:solidFill>
                  <a:schemeClr val="dk1"/>
                </a:solidFill>
                <a:latin typeface="Vidaloka"/>
                <a:ea typeface="Vidaloka"/>
              </a:rPr>
              <a:t> OSI</a:t>
            </a:r>
            <a:endParaRPr b="0" lang="en-US" sz="9000" spc="-1" strike="noStrike">
              <a:solidFill>
                <a:srgbClr val="000000"/>
              </a:solidFill>
              <a:latin typeface="Arial"/>
            </a:endParaRPr>
          </a:p>
        </p:txBody>
      </p:sp>
      <p:sp>
        <p:nvSpPr>
          <p:cNvPr id="277" name="PlaceHolder 10"/>
          <p:cNvSpPr/>
          <p:nvPr/>
        </p:nvSpPr>
        <p:spPr>
          <a:xfrm>
            <a:off x="5509800" y="2647440"/>
            <a:ext cx="3156120" cy="1461240"/>
          </a:xfrm>
          <a:prstGeom prst="rect">
            <a:avLst/>
          </a:prstGeom>
          <a:noFill/>
          <a:ln w="29160">
            <a:solidFill>
              <a:srgbClr val="362413"/>
            </a:solidFill>
            <a:round/>
          </a:ln>
        </p:spPr>
        <p:style>
          <a:lnRef idx="0"/>
          <a:fillRef idx="0"/>
          <a:effectRef idx="0"/>
          <a:fontRef idx="minor"/>
        </p:style>
        <p:txBody>
          <a:bodyPr lIns="104400" rIns="104400" tIns="105840" bIns="105840" anchor="t">
            <a:noAutofit/>
          </a:bodyPr>
          <a:p>
            <a:pPr algn="just" defTabSz="914400">
              <a:lnSpc>
                <a:spcPct val="100000"/>
              </a:lnSpc>
              <a:tabLst>
                <a:tab algn="l" pos="0"/>
              </a:tabLst>
            </a:pPr>
            <a:r>
              <a:rPr b="0" lang="en" sz="1300" spc="-1" strike="noStrike">
                <a:solidFill>
                  <a:schemeClr val="dk1"/>
                </a:solidFill>
                <a:latin typeface="Vidaloka"/>
                <a:ea typeface="Vidaloka"/>
              </a:rPr>
              <a:t>Le modèle OSI est une norme de référence internationale pour la conception et le fonctionnement des réseaux informatiques. Il est divisé en sept couches, chacune ayant des fonctions spécifiques.</a:t>
            </a:r>
            <a:endParaRPr b="0" lang="en-US" sz="1300" spc="-1" strike="noStrike">
              <a:solidFill>
                <a:srgbClr val="000000"/>
              </a:solidFill>
              <a:latin typeface="Arial"/>
            </a:endParaRPr>
          </a:p>
        </p:txBody>
      </p:sp>
      <p:sp>
        <p:nvSpPr>
          <p:cNvPr id="278" name="PlaceHolder 13"/>
          <p:cNvSpPr/>
          <p:nvPr/>
        </p:nvSpPr>
        <p:spPr>
          <a:xfrm>
            <a:off x="1060560" y="2647440"/>
            <a:ext cx="3156120" cy="1461240"/>
          </a:xfrm>
          <a:prstGeom prst="rect">
            <a:avLst/>
          </a:prstGeom>
          <a:noFill/>
          <a:ln w="29160">
            <a:solidFill>
              <a:srgbClr val="362413"/>
            </a:solidFill>
            <a:round/>
          </a:ln>
        </p:spPr>
        <p:style>
          <a:lnRef idx="0"/>
          <a:fillRef idx="0"/>
          <a:effectRef idx="0"/>
          <a:fontRef idx="minor"/>
        </p:style>
        <p:txBody>
          <a:bodyPr lIns="104400" rIns="104400" tIns="105840" bIns="105840" anchor="t">
            <a:noAutofit/>
          </a:bodyPr>
          <a:p>
            <a:pPr algn="just" defTabSz="914400">
              <a:lnSpc>
                <a:spcPct val="100000"/>
              </a:lnSpc>
              <a:tabLst>
                <a:tab algn="l" pos="0"/>
              </a:tabLst>
            </a:pPr>
            <a:r>
              <a:rPr b="0" lang="en" sz="1250" spc="-1" strike="noStrike">
                <a:solidFill>
                  <a:schemeClr val="dk1"/>
                </a:solidFill>
                <a:latin typeface="Vidaloka"/>
                <a:ea typeface="Vidaloka"/>
              </a:rPr>
              <a:t>Le modèle TCP/IP est un ensemble de protocoles largement utilisé pour les communications sur Internet. Il est divisé en quatre couches, souvent regroupées en deux catégories : la couche hôte et la couche réseau.</a:t>
            </a:r>
            <a:endParaRPr b="0" lang="en-US" sz="1250" spc="-1" strike="noStrike">
              <a:solidFill>
                <a:srgbClr val="000000"/>
              </a:solidFill>
              <a:latin typeface="Arial"/>
            </a:endParaRPr>
          </a:p>
          <a:p>
            <a:pPr algn="ctr" defTabSz="914400">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9" name="Picture 1978" descr=""/>
          <p:cNvPicPr/>
          <p:nvPr/>
        </p:nvPicPr>
        <p:blipFill>
          <a:blip r:embed="rId1"/>
          <a:srcRect l="0" t="-9" r="54789" b="5479"/>
          <a:stretch/>
        </p:blipFill>
        <p:spPr>
          <a:xfrm>
            <a:off x="3657600" y="457200"/>
            <a:ext cx="1827360" cy="4113720"/>
          </a:xfrm>
          <a:prstGeom prst="rect">
            <a:avLst/>
          </a:prstGeom>
          <a:ln w="0">
            <a:noFill/>
          </a:ln>
        </p:spPr>
      </p:pic>
      <p:cxnSp>
        <p:nvCxnSpPr>
          <p:cNvPr id="280" name="Elbow Connector 1979"/>
          <p:cNvCxnSpPr/>
          <p:nvPr/>
        </p:nvCxnSpPr>
        <p:spPr>
          <a:xfrm flipV="1">
            <a:off x="5592240" y="221256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81" name="Elbow Connector 1980"/>
          <p:cNvCxnSpPr/>
          <p:nvPr/>
        </p:nvCxnSpPr>
        <p:spPr>
          <a:xfrm flipV="1">
            <a:off x="5592240" y="114264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82" name="Elbow Connector 1981"/>
          <p:cNvCxnSpPr/>
          <p:nvPr/>
        </p:nvCxnSpPr>
        <p:spPr>
          <a:xfrm flipV="1">
            <a:off x="2849040" y="163656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83" name="Elbow Connector 1982"/>
          <p:cNvCxnSpPr/>
          <p:nvPr/>
        </p:nvCxnSpPr>
        <p:spPr>
          <a:xfrm flipV="1">
            <a:off x="2849040" y="272448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84" name="Elbow Connector 1983"/>
          <p:cNvCxnSpPr/>
          <p:nvPr/>
        </p:nvCxnSpPr>
        <p:spPr>
          <a:xfrm flipV="1">
            <a:off x="5592240" y="325476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85" name="Elbow Connector 1984"/>
          <p:cNvCxnSpPr/>
          <p:nvPr/>
        </p:nvCxnSpPr>
        <p:spPr>
          <a:xfrm rot="10800000">
            <a:off x="2858400" y="3794040"/>
            <a:ext cx="799920" cy="10800"/>
          </a:xfrm>
          <a:prstGeom prst="bentConnector3">
            <a:avLst>
              <a:gd name="adj1" fmla="val 49347"/>
            </a:avLst>
          </a:prstGeom>
          <a:ln w="29160">
            <a:solidFill>
              <a:srgbClr val="3465a4"/>
            </a:solidFill>
            <a:round/>
            <a:headEnd len="med" type="triangle" w="med"/>
            <a:tailEnd len="med" type="triangle" w="med"/>
          </a:ln>
        </p:spPr>
      </p:cxnSp>
      <p:cxnSp>
        <p:nvCxnSpPr>
          <p:cNvPr id="286" name="Elbow Connector 1985"/>
          <p:cNvCxnSpPr/>
          <p:nvPr/>
        </p:nvCxnSpPr>
        <p:spPr>
          <a:xfrm flipV="1">
            <a:off x="5554080" y="4343400"/>
            <a:ext cx="848160" cy="1440"/>
          </a:xfrm>
          <a:prstGeom prst="bentConnector3">
            <a:avLst>
              <a:gd name="adj1" fmla="val 50021"/>
            </a:avLst>
          </a:prstGeom>
          <a:ln w="29160">
            <a:solidFill>
              <a:srgbClr val="3465a4"/>
            </a:solidFill>
            <a:round/>
            <a:headEnd len="med" type="triangle" w="med"/>
            <a:tailEnd len="med" type="triangle" w="med"/>
          </a:ln>
        </p:spPr>
      </p:cxnSp>
      <p:sp>
        <p:nvSpPr>
          <p:cNvPr id="287" name="TextBox 1986"/>
          <p:cNvSpPr/>
          <p:nvPr/>
        </p:nvSpPr>
        <p:spPr>
          <a:xfrm>
            <a:off x="6400800" y="740520"/>
            <a:ext cx="2513520" cy="851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Fournit des interfaces pour les applications réseau.</a:t>
            </a:r>
            <a:endParaRPr b="0" lang="en-US" sz="1300" spc="-1" strike="noStrike">
              <a:solidFill>
                <a:srgbClr val="000000"/>
              </a:solidFill>
              <a:latin typeface="Arial"/>
            </a:endParaRPr>
          </a:p>
        </p:txBody>
      </p:sp>
      <p:sp>
        <p:nvSpPr>
          <p:cNvPr id="288" name="TextBox 1987"/>
          <p:cNvSpPr/>
          <p:nvPr/>
        </p:nvSpPr>
        <p:spPr>
          <a:xfrm>
            <a:off x="6400800" y="1874520"/>
            <a:ext cx="2742120" cy="6606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Établit, maintient, et termine les sessions entre les applications.</a:t>
            </a:r>
            <a:endParaRPr b="0" lang="en-US" sz="1300" spc="-1" strike="noStrike">
              <a:solidFill>
                <a:srgbClr val="000000"/>
              </a:solidFill>
              <a:latin typeface="Arial"/>
            </a:endParaRPr>
          </a:p>
        </p:txBody>
      </p:sp>
      <p:sp>
        <p:nvSpPr>
          <p:cNvPr id="289" name="TextBox 1988"/>
          <p:cNvSpPr/>
          <p:nvPr/>
        </p:nvSpPr>
        <p:spPr>
          <a:xfrm>
            <a:off x="6400800" y="3026520"/>
            <a:ext cx="2284920" cy="4701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Routage des données à travers le réseau.</a:t>
            </a:r>
            <a:endParaRPr b="0" lang="en-US" sz="1300" spc="-1" strike="noStrike">
              <a:solidFill>
                <a:srgbClr val="000000"/>
              </a:solidFill>
              <a:latin typeface="Arial"/>
            </a:endParaRPr>
          </a:p>
        </p:txBody>
      </p:sp>
      <p:sp>
        <p:nvSpPr>
          <p:cNvPr id="290" name="TextBox 1989"/>
          <p:cNvSpPr/>
          <p:nvPr/>
        </p:nvSpPr>
        <p:spPr>
          <a:xfrm>
            <a:off x="6400800" y="3986640"/>
            <a:ext cx="2742120" cy="721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Responsable de la transmission brute des bits sur un support physique.</a:t>
            </a:r>
            <a:endParaRPr b="0" lang="en-US" sz="1300" spc="-1" strike="noStrike">
              <a:solidFill>
                <a:srgbClr val="000000"/>
              </a:solidFill>
              <a:latin typeface="Arial"/>
            </a:endParaRPr>
          </a:p>
        </p:txBody>
      </p:sp>
      <p:sp>
        <p:nvSpPr>
          <p:cNvPr id="291" name="TextBox 1990"/>
          <p:cNvSpPr/>
          <p:nvPr/>
        </p:nvSpPr>
        <p:spPr>
          <a:xfrm>
            <a:off x="228600" y="1280160"/>
            <a:ext cx="2742120" cy="712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Gère la traduction, la compression et le chiffrement des données.</a:t>
            </a:r>
            <a:endParaRPr b="0" lang="en-US" sz="1300" spc="-1" strike="noStrike">
              <a:solidFill>
                <a:srgbClr val="000000"/>
              </a:solidFill>
              <a:latin typeface="Arial"/>
            </a:endParaRPr>
          </a:p>
        </p:txBody>
      </p:sp>
      <p:sp>
        <p:nvSpPr>
          <p:cNvPr id="292" name="TextBox 1991"/>
          <p:cNvSpPr/>
          <p:nvPr/>
        </p:nvSpPr>
        <p:spPr>
          <a:xfrm>
            <a:off x="228600" y="2477880"/>
            <a:ext cx="2513520" cy="4701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Gère la fiabilité de la communication.</a:t>
            </a:r>
            <a:endParaRPr b="0" lang="en-US" sz="1300" spc="-1" strike="noStrike">
              <a:solidFill>
                <a:srgbClr val="000000"/>
              </a:solidFill>
              <a:latin typeface="Arial"/>
            </a:endParaRPr>
          </a:p>
        </p:txBody>
      </p:sp>
      <p:sp>
        <p:nvSpPr>
          <p:cNvPr id="293" name="TextBox 1992"/>
          <p:cNvSpPr/>
          <p:nvPr/>
        </p:nvSpPr>
        <p:spPr>
          <a:xfrm>
            <a:off x="228600" y="3364920"/>
            <a:ext cx="2513520" cy="851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Gère l'accès au support physique, la détection d'erreurs, et le contrôle de flux.</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Picture 1994" descr=""/>
          <p:cNvPicPr/>
          <p:nvPr/>
        </p:nvPicPr>
        <p:blipFill>
          <a:blip r:embed="rId1"/>
          <a:stretch/>
        </p:blipFill>
        <p:spPr>
          <a:xfrm>
            <a:off x="3531600" y="423720"/>
            <a:ext cx="1953720" cy="4375800"/>
          </a:xfrm>
          <a:prstGeom prst="rect">
            <a:avLst/>
          </a:prstGeom>
          <a:ln w="0">
            <a:noFill/>
          </a:ln>
        </p:spPr>
      </p:pic>
      <p:cxnSp>
        <p:nvCxnSpPr>
          <p:cNvPr id="295" name="Elbow Connector 1996"/>
          <p:cNvCxnSpPr/>
          <p:nvPr/>
        </p:nvCxnSpPr>
        <p:spPr>
          <a:xfrm flipV="1">
            <a:off x="2620440" y="161820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96" name="Elbow Connector 1997"/>
          <p:cNvCxnSpPr/>
          <p:nvPr/>
        </p:nvCxnSpPr>
        <p:spPr>
          <a:xfrm flipV="1">
            <a:off x="5592240" y="277956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97" name="Elbow Connector 1998"/>
          <p:cNvCxnSpPr/>
          <p:nvPr/>
        </p:nvCxnSpPr>
        <p:spPr>
          <a:xfrm flipV="1">
            <a:off x="2620440" y="3355560"/>
            <a:ext cx="809640" cy="1440"/>
          </a:xfrm>
          <a:prstGeom prst="bentConnector3">
            <a:avLst>
              <a:gd name="adj1" fmla="val 50000"/>
            </a:avLst>
          </a:prstGeom>
          <a:ln w="29160">
            <a:solidFill>
              <a:srgbClr val="3465a4"/>
            </a:solidFill>
            <a:round/>
            <a:headEnd len="med" type="triangle" w="med"/>
            <a:tailEnd len="med" type="triangle" w="med"/>
          </a:ln>
        </p:spPr>
      </p:cxnSp>
      <p:cxnSp>
        <p:nvCxnSpPr>
          <p:cNvPr id="298" name="Elbow Connector 1999"/>
          <p:cNvCxnSpPr/>
          <p:nvPr/>
        </p:nvCxnSpPr>
        <p:spPr>
          <a:xfrm flipV="1">
            <a:off x="5592240" y="4205880"/>
            <a:ext cx="809640" cy="1440"/>
          </a:xfrm>
          <a:prstGeom prst="bentConnector3">
            <a:avLst>
              <a:gd name="adj1" fmla="val 50000"/>
            </a:avLst>
          </a:prstGeom>
          <a:ln w="29160">
            <a:solidFill>
              <a:srgbClr val="3465a4"/>
            </a:solidFill>
            <a:round/>
            <a:headEnd len="med" type="triangle" w="med"/>
            <a:tailEnd len="med" type="triangle" w="med"/>
          </a:ln>
        </p:spPr>
      </p:cxnSp>
      <p:sp>
        <p:nvSpPr>
          <p:cNvPr id="299" name="TextBox 2000"/>
          <p:cNvSpPr/>
          <p:nvPr/>
        </p:nvSpPr>
        <p:spPr>
          <a:xfrm>
            <a:off x="0" y="914400"/>
            <a:ext cx="2742120" cy="14223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 Correspondant aux couches session, présentation et application du modèle OSI.</a:t>
            </a:r>
            <a:endParaRPr b="0" lang="en-US" sz="1300" spc="-1" strike="noStrike">
              <a:solidFill>
                <a:srgbClr val="000000"/>
              </a:solidFill>
              <a:latin typeface="Arial"/>
            </a:endParaRPr>
          </a:p>
          <a:p>
            <a:pPr defTabSz="914400">
              <a:lnSpc>
                <a:spcPct val="100000"/>
              </a:lnSpc>
            </a:pPr>
            <a:r>
              <a:rPr b="1" lang="en-US" sz="1300" spc="-1" strike="noStrike">
                <a:solidFill>
                  <a:srgbClr val="000000"/>
                </a:solidFill>
                <a:latin typeface="DejaVu Sans"/>
              </a:rPr>
              <a:t>- Fournit des services réseau directement aux applications utilisateur.</a:t>
            </a:r>
            <a:endParaRPr b="0" lang="en-US" sz="1300" spc="-1" strike="noStrike">
              <a:solidFill>
                <a:srgbClr val="000000"/>
              </a:solidFill>
              <a:latin typeface="Arial"/>
            </a:endParaRPr>
          </a:p>
        </p:txBody>
      </p:sp>
      <p:sp>
        <p:nvSpPr>
          <p:cNvPr id="300" name="TextBox 2001"/>
          <p:cNvSpPr/>
          <p:nvPr/>
        </p:nvSpPr>
        <p:spPr>
          <a:xfrm>
            <a:off x="0" y="2917080"/>
            <a:ext cx="2970720" cy="851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 </a:t>
            </a:r>
            <a:r>
              <a:rPr b="1" lang="en-US" sz="1300" spc="-1" strike="noStrike">
                <a:solidFill>
                  <a:srgbClr val="000000"/>
                </a:solidFill>
                <a:latin typeface="DejaVu Sans"/>
              </a:rPr>
              <a:t>Correspond à la couche transport du modèle OSI.</a:t>
            </a:r>
            <a:endParaRPr b="0" lang="en-US" sz="1300" spc="-1" strike="noStrike">
              <a:solidFill>
                <a:srgbClr val="000000"/>
              </a:solidFill>
              <a:latin typeface="Arial"/>
            </a:endParaRPr>
          </a:p>
          <a:p>
            <a:pPr defTabSz="914400">
              <a:lnSpc>
                <a:spcPct val="100000"/>
              </a:lnSpc>
            </a:pPr>
            <a:r>
              <a:rPr b="1" lang="en-US" sz="1300" spc="-1" strike="noStrike">
                <a:solidFill>
                  <a:srgbClr val="000000"/>
                </a:solidFill>
                <a:latin typeface="DejaVu Sans"/>
              </a:rPr>
              <a:t>        </a:t>
            </a:r>
            <a:r>
              <a:rPr b="1" lang="en-US" sz="1300" spc="-1" strike="noStrike">
                <a:solidFill>
                  <a:srgbClr val="000000"/>
                </a:solidFill>
                <a:latin typeface="DejaVu Sans"/>
              </a:rPr>
              <a:t>- Gère le transport des données de bout en bout.</a:t>
            </a:r>
            <a:endParaRPr b="0" lang="en-US" sz="1300" spc="-1" strike="noStrike">
              <a:solidFill>
                <a:srgbClr val="000000"/>
              </a:solidFill>
              <a:latin typeface="Arial"/>
            </a:endParaRPr>
          </a:p>
        </p:txBody>
      </p:sp>
      <p:sp>
        <p:nvSpPr>
          <p:cNvPr id="301" name="TextBox 2002"/>
          <p:cNvSpPr/>
          <p:nvPr/>
        </p:nvSpPr>
        <p:spPr>
          <a:xfrm>
            <a:off x="6400800" y="2258640"/>
            <a:ext cx="2742120" cy="1041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 Correspond à la couche réseau du modèle OSI.</a:t>
            </a:r>
            <a:endParaRPr b="0" lang="en-US" sz="1300" spc="-1" strike="noStrike">
              <a:solidFill>
                <a:srgbClr val="000000"/>
              </a:solidFill>
              <a:latin typeface="Arial"/>
            </a:endParaRPr>
          </a:p>
          <a:p>
            <a:pPr defTabSz="914400">
              <a:lnSpc>
                <a:spcPct val="100000"/>
              </a:lnSpc>
            </a:pPr>
            <a:r>
              <a:rPr b="1" lang="en-US" sz="1300" spc="-1" strike="noStrike">
                <a:solidFill>
                  <a:srgbClr val="000000"/>
                </a:solidFill>
                <a:latin typeface="DejaVu Sans"/>
              </a:rPr>
              <a:t>- Responsable du routage des paquets à travers le réseau.</a:t>
            </a:r>
            <a:endParaRPr b="0" lang="en-US" sz="1300" spc="-1" strike="noStrike">
              <a:solidFill>
                <a:srgbClr val="000000"/>
              </a:solidFill>
              <a:latin typeface="Arial"/>
            </a:endParaRPr>
          </a:p>
        </p:txBody>
      </p:sp>
      <p:sp>
        <p:nvSpPr>
          <p:cNvPr id="302" name="TextBox 2003"/>
          <p:cNvSpPr/>
          <p:nvPr/>
        </p:nvSpPr>
        <p:spPr>
          <a:xfrm>
            <a:off x="6400800" y="3593520"/>
            <a:ext cx="2742120" cy="1231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300" spc="-1" strike="noStrike">
                <a:solidFill>
                  <a:srgbClr val="000000"/>
                </a:solidFill>
                <a:latin typeface="DejaVu Sans"/>
              </a:rPr>
              <a:t>- Correspond aux couches physiques et de liaison de données du modèle OSI.</a:t>
            </a:r>
            <a:endParaRPr b="0" lang="en-US" sz="1300" spc="-1" strike="noStrike">
              <a:solidFill>
                <a:srgbClr val="000000"/>
              </a:solidFill>
              <a:latin typeface="Arial"/>
            </a:endParaRPr>
          </a:p>
          <a:p>
            <a:pPr defTabSz="914400">
              <a:lnSpc>
                <a:spcPct val="100000"/>
              </a:lnSpc>
            </a:pPr>
            <a:r>
              <a:rPr b="1" lang="en-US" sz="1300" spc="-1" strike="noStrike">
                <a:solidFill>
                  <a:srgbClr val="000000"/>
                </a:solidFill>
                <a:latin typeface="DejaVu Sans"/>
              </a:rPr>
              <a:t>        </a:t>
            </a:r>
            <a:r>
              <a:rPr b="1" lang="en-US" sz="1300" spc="-1" strike="noStrike">
                <a:solidFill>
                  <a:srgbClr val="000000"/>
                </a:solidFill>
                <a:latin typeface="DejaVu Sans"/>
              </a:rPr>
              <a:t>- Gère l'accès au support physique et la transmission des données.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1375200" y="2099880"/>
            <a:ext cx="6392880" cy="120276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1" lang="fr-FR" sz="3500" spc="-1" strike="noStrike">
                <a:solidFill>
                  <a:schemeClr val="dk1"/>
                </a:solidFill>
                <a:latin typeface="Vidaloka"/>
                <a:ea typeface="Vidaloka"/>
              </a:rPr>
              <a:t>Positionnement de SSH dans Les Modèles de Référence</a:t>
            </a:r>
            <a:endParaRPr b="0" lang="en-US" sz="3500" spc="-1" strike="noStrike">
              <a:solidFill>
                <a:srgbClr val="000000"/>
              </a:solidFill>
              <a:latin typeface="Arial"/>
            </a:endParaRPr>
          </a:p>
        </p:txBody>
      </p:sp>
      <p:sp>
        <p:nvSpPr>
          <p:cNvPr id="304" name="PlaceHolder 2"/>
          <p:cNvSpPr>
            <a:spLocks noGrp="1"/>
          </p:cNvSpPr>
          <p:nvPr>
            <p:ph type="title"/>
          </p:nvPr>
        </p:nvSpPr>
        <p:spPr>
          <a:xfrm>
            <a:off x="3657600" y="904320"/>
            <a:ext cx="1377720" cy="976680"/>
          </a:xfrm>
          <a:prstGeom prst="rect">
            <a:avLst/>
          </a:prstGeom>
          <a:noFill/>
          <a:ln w="0">
            <a:noFill/>
          </a:ln>
        </p:spPr>
        <p:txBody>
          <a:bodyPr lIns="91440" rIns="91440" tIns="91440" bIns="91440" anchor="ctr">
            <a:noAutofit/>
          </a:bodyPr>
          <a:p>
            <a:pPr indent="0" defTabSz="914400">
              <a:lnSpc>
                <a:spcPct val="100000"/>
              </a:lnSpc>
              <a:buNone/>
              <a:tabLst>
                <a:tab algn="l" pos="0"/>
              </a:tabLst>
            </a:pPr>
            <a:r>
              <a:rPr b="1" lang="en" sz="7000" spc="-1" strike="noStrike">
                <a:solidFill>
                  <a:schemeClr val="accent1"/>
                </a:solidFill>
                <a:latin typeface="Vidaloka"/>
                <a:ea typeface="Vidaloka"/>
              </a:rPr>
              <a:t>02</a:t>
            </a:r>
            <a:endParaRPr b="0" lang="en-US" sz="7000" spc="-1" strike="noStrike">
              <a:solidFill>
                <a:srgbClr val="000000"/>
              </a:solidFill>
              <a:latin typeface="Arial"/>
            </a:endParaRPr>
          </a:p>
        </p:txBody>
      </p:sp>
      <p:pic>
        <p:nvPicPr>
          <p:cNvPr id="305" name="" descr=""/>
          <p:cNvPicPr/>
          <p:nvPr/>
        </p:nvPicPr>
        <p:blipFill>
          <a:blip r:embed="rId1"/>
          <a:stretch/>
        </p:blipFill>
        <p:spPr>
          <a:xfrm>
            <a:off x="7772400" y="3657600"/>
            <a:ext cx="913680" cy="913680"/>
          </a:xfrm>
          <a:prstGeom prst="rect">
            <a:avLst/>
          </a:prstGeom>
          <a:ln w="1908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308</TotalTime>
  <Application>LibreOffice/7.6.2.1$Windows_X86_64 LibreOffice_project/56f7684011345957bbf33a7ee678afaf4d2ba333</Application>
  <AppVersion>15.0000</AppVersion>
  <Words>2867</Words>
  <Paragraphs>642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MED</dc:creator>
  <dc:description/>
  <dc:language>en-US</dc:language>
  <cp:lastModifiedBy/>
  <cp:lastPrinted>2023-11-15T20:30:09Z</cp:lastPrinted>
  <dcterms:modified xsi:type="dcterms:W3CDTF">2023-11-15T20:30:26Z</dcterms:modified>
  <cp:revision>7</cp:revision>
  <dc:subject/>
  <dc:title>SSH (Secure Shell) Linux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88</vt:i4>
  </property>
</Properties>
</file>