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handoutMasterIdLst>
    <p:handoutMasterId r:id="rId18"/>
  </p:handoutMasterIdLst>
  <p:sldIdLst>
    <p:sldId id="257" r:id="rId2"/>
    <p:sldId id="260" r:id="rId3"/>
    <p:sldId id="258" r:id="rId4"/>
    <p:sldId id="259" r:id="rId5"/>
    <p:sldId id="266" r:id="rId6"/>
    <p:sldId id="261" r:id="rId7"/>
    <p:sldId id="267" r:id="rId8"/>
    <p:sldId id="262" r:id="rId9"/>
    <p:sldId id="268" r:id="rId10"/>
    <p:sldId id="263" r:id="rId11"/>
    <p:sldId id="269" r:id="rId12"/>
    <p:sldId id="264" r:id="rId13"/>
    <p:sldId id="265" r:id="rId14"/>
    <p:sldId id="270" r:id="rId15"/>
    <p:sldId id="271"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7C5"/>
    <a:srgbClr val="7E0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73CC40D1-A152-4C5F-B5FC-19700C74785C}">
      <dgm:prSet custT="1"/>
      <dgm:spPr/>
      <dgm:t>
        <a:bodyPr/>
        <a:lstStyle/>
        <a:p>
          <a:pPr algn="just">
            <a:lnSpc>
              <a:spcPct val="150000"/>
            </a:lnSpc>
          </a:pPr>
          <a:r>
            <a:rPr lang="fr-FR" sz="2000" b="1" i="0" dirty="0">
              <a:solidFill>
                <a:schemeClr val="tx1">
                  <a:lumMod val="95000"/>
                  <a:lumOff val="5000"/>
                </a:schemeClr>
              </a:solidFill>
              <a:latin typeface="Arial" panose="020B0604020202020204" pitchFamily="34" charset="0"/>
              <a:cs typeface="Arial" panose="020B0604020202020204" pitchFamily="34" charset="0"/>
            </a:rPr>
            <a:t>	La pédagogie numérique </a:t>
          </a:r>
          <a:r>
            <a:rPr lang="fr-FR" sz="2000" b="0" i="0" dirty="0">
              <a:latin typeface="Arial" panose="020B0604020202020204" pitchFamily="34" charset="0"/>
              <a:cs typeface="Arial" panose="020B0604020202020204" pitchFamily="34" charset="0"/>
            </a:rPr>
            <a:t>ne consiste précisément pas à utiliser les technologies numériques pour enseigner, mais plutôt à aborder ces outils dans une perspective pédagogique critique. Il s’agit donc autant d’utiliser les outils numériques de manière réfléchie que de décider quand ne pas utiliser les outils numériques, et de prêter attention à l’impact des outils numériques sur l’apprentissage</a:t>
          </a:r>
          <a:r>
            <a:rPr lang="fr-FR" sz="2400" b="0" i="0" dirty="0"/>
            <a:t>.</a:t>
          </a:r>
          <a:endParaRPr lang="fr-FR" sz="2400" dirty="0"/>
        </a:p>
      </dgm:t>
    </dgm:pt>
    <dgm:pt modelId="{9F9EC018-EE82-45C6-B622-F31440B1B257}" type="parTrans" cxnId="{5617F1D7-146D-46DA-BA12-7D24B900561A}">
      <dgm:prSet/>
      <dgm:spPr/>
      <dgm:t>
        <a:bodyPr/>
        <a:lstStyle/>
        <a:p>
          <a:endParaRPr lang="fr-FR"/>
        </a:p>
      </dgm:t>
    </dgm:pt>
    <dgm:pt modelId="{8CD15295-8E1C-4F54-BA24-5C884B0C6927}" type="sibTrans" cxnId="{5617F1D7-146D-46DA-BA12-7D24B900561A}">
      <dgm:prSet/>
      <dgm:spPr/>
      <dgm:t>
        <a:bodyPr/>
        <a:lstStyle/>
        <a:p>
          <a:endParaRPr lang="fr-FR"/>
        </a:p>
      </dgm:t>
    </dgm:pt>
    <dgm:pt modelId="{AB52B3CC-6563-466D-BFC3-9B6B5AFA0881}" type="pres">
      <dgm:prSet presAssocID="{6A70FD8F-0050-42E3-8B3A-6ED7CFB9852E}" presName="Name0" presStyleCnt="0">
        <dgm:presLayoutVars>
          <dgm:chMax/>
          <dgm:chPref/>
          <dgm:animLvl val="lvl"/>
        </dgm:presLayoutVars>
      </dgm:prSet>
      <dgm:spPr/>
    </dgm:pt>
    <dgm:pt modelId="{D85AD701-AF9A-4098-AABD-486F07C929C9}" type="pres">
      <dgm:prSet presAssocID="{73CC40D1-A152-4C5F-B5FC-19700C74785C}" presName="composite" presStyleCnt="0"/>
      <dgm:spPr/>
    </dgm:pt>
    <dgm:pt modelId="{42EC27D2-21DC-4C10-89D1-E86F5F2FCC04}" type="pres">
      <dgm:prSet presAssocID="{73CC40D1-A152-4C5F-B5FC-19700C74785C}" presName="parent" presStyleLbl="alignNode1" presStyleIdx="0" presStyleCnt="1" custScaleY="966212" custLinFactNeighborX="-5848" custLinFactNeighborY="-37648">
        <dgm:presLayoutVars>
          <dgm:chMax val="1"/>
          <dgm:chPref val="1"/>
          <dgm:bulletEnabled val="1"/>
        </dgm:presLayoutVars>
      </dgm:prSet>
      <dgm:spPr/>
    </dgm:pt>
    <dgm:pt modelId="{1A4A8BB2-D27F-4B50-A0E6-294164E6CBE0}" type="pres">
      <dgm:prSet presAssocID="{73CC40D1-A152-4C5F-B5FC-19700C74785C}" presName="Childtext" presStyleLbl="revTx" presStyleIdx="0" presStyleCnt="1">
        <dgm:presLayoutVars>
          <dgm:bulletEnabled val="1"/>
        </dgm:presLayoutVars>
      </dgm:prSet>
      <dgm:spPr/>
    </dgm:pt>
    <dgm:pt modelId="{D2D5B1C8-47F5-4C1C-BBE4-AC4DDFFE950F}" type="pres">
      <dgm:prSet presAssocID="{73CC40D1-A152-4C5F-B5FC-19700C74785C}" presName="ConnectLine" presStyleLbl="sibTrans1D1" presStyleIdx="0" presStyleCnt="1"/>
      <dgm:spPr>
        <a:noFill/>
        <a:ln w="12700" cap="rnd" cmpd="sng" algn="ctr">
          <a:solidFill>
            <a:schemeClr val="accent1">
              <a:shade val="90000"/>
              <a:hueOff val="0"/>
              <a:satOff val="0"/>
              <a:lumOff val="0"/>
              <a:alphaOff val="0"/>
            </a:schemeClr>
          </a:solidFill>
          <a:prstDash val="dash"/>
        </a:ln>
        <a:effectLst/>
      </dgm:spPr>
    </dgm:pt>
    <dgm:pt modelId="{F76684EC-82A5-4C08-8ACE-D8E157CA1FB7}" type="pres">
      <dgm:prSet presAssocID="{73CC40D1-A152-4C5F-B5FC-19700C74785C}" presName="ConnectLineEnd" presStyleLbl="lnNode1" presStyleIdx="0" presStyleCnt="1"/>
      <dgm:spPr/>
    </dgm:pt>
    <dgm:pt modelId="{AB82AAC9-EF00-4E53-9CA3-35D9C537BDCF}" type="pres">
      <dgm:prSet presAssocID="{73CC40D1-A152-4C5F-B5FC-19700C74785C}"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06DDA17F-6E6E-4DC3-BB34-EF587F565050}" type="presOf" srcId="{73CC40D1-A152-4C5F-B5FC-19700C74785C}" destId="{42EC27D2-21DC-4C10-89D1-E86F5F2FCC04}" srcOrd="0" destOrd="0" presId="urn:microsoft.com/office/officeart/2016/7/layout/RoundedRectangleTimeline"/>
    <dgm:cxn modelId="{5617F1D7-146D-46DA-BA12-7D24B900561A}" srcId="{6A70FD8F-0050-42E3-8B3A-6ED7CFB9852E}" destId="{73CC40D1-A152-4C5F-B5FC-19700C74785C}" srcOrd="0" destOrd="0" parTransId="{9F9EC018-EE82-45C6-B622-F31440B1B257}" sibTransId="{8CD15295-8E1C-4F54-BA24-5C884B0C6927}"/>
    <dgm:cxn modelId="{C2445565-5977-476E-B8CD-D633EC4E4D8B}" type="presParOf" srcId="{AB52B3CC-6563-466D-BFC3-9B6B5AFA0881}" destId="{D85AD701-AF9A-4098-AABD-486F07C929C9}" srcOrd="0" destOrd="0" presId="urn:microsoft.com/office/officeart/2016/7/layout/RoundedRectangleTimeline"/>
    <dgm:cxn modelId="{93B0F338-161D-458F-A8A5-604E1F9976E0}" type="presParOf" srcId="{D85AD701-AF9A-4098-AABD-486F07C929C9}" destId="{42EC27D2-21DC-4C10-89D1-E86F5F2FCC04}" srcOrd="0" destOrd="0" presId="urn:microsoft.com/office/officeart/2016/7/layout/RoundedRectangleTimeline"/>
    <dgm:cxn modelId="{AB1E0FD1-2435-481E-8EC3-7F2623E3ABAD}" type="presParOf" srcId="{D85AD701-AF9A-4098-AABD-486F07C929C9}" destId="{1A4A8BB2-D27F-4B50-A0E6-294164E6CBE0}" srcOrd="1" destOrd="0" presId="urn:microsoft.com/office/officeart/2016/7/layout/RoundedRectangleTimeline"/>
    <dgm:cxn modelId="{71874BE7-0666-4CD5-8067-21D4652A91BE}" type="presParOf" srcId="{D85AD701-AF9A-4098-AABD-486F07C929C9}" destId="{D2D5B1C8-47F5-4C1C-BBE4-AC4DDFFE950F}" srcOrd="2" destOrd="0" presId="urn:microsoft.com/office/officeart/2016/7/layout/RoundedRectangleTimeline"/>
    <dgm:cxn modelId="{0DFA5E43-D0C1-43A6-BCA4-466E9AEAC71C}" type="presParOf" srcId="{D85AD701-AF9A-4098-AABD-486F07C929C9}" destId="{F76684EC-82A5-4C08-8ACE-D8E157CA1FB7}" srcOrd="3" destOrd="0" presId="urn:microsoft.com/office/officeart/2016/7/layout/RoundedRectangleTimeline"/>
    <dgm:cxn modelId="{6A2BC183-E1F4-4434-BEE5-475A08172F47}" type="presParOf" srcId="{D85AD701-AF9A-4098-AABD-486F07C929C9}" destId="{AB82AAC9-EF00-4E53-9CA3-35D9C537BDC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C27D2-21DC-4C10-89D1-E86F5F2FCC04}">
      <dsp:nvSpPr>
        <dsp:cNvPr id="0" name=""/>
        <dsp:cNvSpPr/>
      </dsp:nvSpPr>
      <dsp:spPr>
        <a:xfrm>
          <a:off x="0" y="0"/>
          <a:ext cx="10468219" cy="3511008"/>
        </a:xfrm>
        <a:prstGeom prst="round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just" defTabSz="889000">
            <a:lnSpc>
              <a:spcPct val="150000"/>
            </a:lnSpc>
            <a:spcBef>
              <a:spcPct val="0"/>
            </a:spcBef>
            <a:spcAft>
              <a:spcPct val="35000"/>
            </a:spcAft>
            <a:buNone/>
          </a:pPr>
          <a:r>
            <a:rPr lang="fr-FR" sz="2000" b="1" i="0" kern="1200" dirty="0">
              <a:solidFill>
                <a:schemeClr val="tx1">
                  <a:lumMod val="95000"/>
                  <a:lumOff val="5000"/>
                </a:schemeClr>
              </a:solidFill>
              <a:latin typeface="Arial" panose="020B0604020202020204" pitchFamily="34" charset="0"/>
              <a:cs typeface="Arial" panose="020B0604020202020204" pitchFamily="34" charset="0"/>
            </a:rPr>
            <a:t>	La pédagogie numérique </a:t>
          </a:r>
          <a:r>
            <a:rPr lang="fr-FR" sz="2000" b="0" i="0" kern="1200" dirty="0">
              <a:latin typeface="Arial" panose="020B0604020202020204" pitchFamily="34" charset="0"/>
              <a:cs typeface="Arial" panose="020B0604020202020204" pitchFamily="34" charset="0"/>
            </a:rPr>
            <a:t>ne consiste précisément pas à utiliser les technologies numériques pour enseigner, mais plutôt à aborder ces outils dans une perspective pédagogique critique. Il s’agit donc autant d’utiliser les outils numériques de manière réfléchie que de décider quand ne pas utiliser les outils numériques, et de prêter attention à l’impact des outils numériques sur l’apprentissage</a:t>
          </a:r>
          <a:r>
            <a:rPr lang="fr-FR" sz="2400" b="0" i="0" kern="1200" dirty="0"/>
            <a:t>.</a:t>
          </a:r>
          <a:endParaRPr lang="fr-FR" sz="2400" kern="1200" dirty="0"/>
        </a:p>
      </dsp:txBody>
      <dsp:txXfrm>
        <a:off x="171393" y="171393"/>
        <a:ext cx="10125433" cy="3168222"/>
      </dsp:txXfrm>
    </dsp:sp>
    <dsp:sp modelId="{1A4A8BB2-D27F-4B50-A0E6-294164E6CBE0}">
      <dsp:nvSpPr>
        <dsp:cNvPr id="0" name=""/>
        <dsp:cNvSpPr/>
      </dsp:nvSpPr>
      <dsp:spPr>
        <a:xfrm>
          <a:off x="280865" y="0"/>
          <a:ext cx="10468219" cy="1271825"/>
        </a:xfrm>
        <a:prstGeom prst="rect">
          <a:avLst/>
        </a:prstGeom>
        <a:noFill/>
        <a:ln>
          <a:noFill/>
        </a:ln>
        <a:effectLst/>
      </dsp:spPr>
      <dsp:style>
        <a:lnRef idx="0">
          <a:scrgbClr r="0" g="0" b="0"/>
        </a:lnRef>
        <a:fillRef idx="0">
          <a:scrgbClr r="0" g="0" b="0"/>
        </a:fillRef>
        <a:effectRef idx="0">
          <a:scrgbClr r="0" g="0" b="0"/>
        </a:effectRef>
        <a:fontRef idx="minor"/>
      </dsp:style>
    </dsp:sp>
    <dsp:sp modelId="{D2D5B1C8-47F5-4C1C-BBE4-AC4DDFFE950F}">
      <dsp:nvSpPr>
        <dsp:cNvPr id="0" name=""/>
        <dsp:cNvSpPr/>
      </dsp:nvSpPr>
      <dsp:spPr>
        <a:xfrm>
          <a:off x="5514975"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6684EC-82A5-4C08-8ACE-D8E157CA1FB7}">
      <dsp:nvSpPr>
        <dsp:cNvPr id="0" name=""/>
        <dsp:cNvSpPr/>
      </dsp:nvSpPr>
      <dsp:spPr>
        <a:xfrm>
          <a:off x="547863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7828EF-CEBE-4712-9D10-32D06CB74293}" type="datetime1">
              <a:rPr lang="fr-FR" smtClean="0"/>
              <a:t>27/02/2023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dirty="0"/>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2C80A8C-8A8D-46A9-8E79-24DD7ECC0DCA}" type="datetime1">
              <a:rPr lang="fr-FR" smtClean="0"/>
              <a:t>27/02/2023</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dirty="0"/>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EB4AF180-F2A4-45D1-8144-9720A94581C2}" type="datetime1">
              <a:rPr lang="fr-FR" smtClean="0"/>
              <a:t>27/02/2023</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74B25621-DF77-48E8-A591-FDEE5F44AB79}" type="datetime1">
              <a:rPr lang="fr-FR" smtClean="0"/>
              <a:t>27/02/2023</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805CDCA-33E6-41E0-84B2-E3C37E9538E4}" type="datetime1">
              <a:rPr lang="fr-FR" smtClean="0"/>
              <a:t>27/02/2023</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5B2A2787-6F0D-47B7-AD88-C80A7C7FFCC3}" type="datetime1">
              <a:rPr lang="fr-FR" smtClean="0"/>
              <a:t>27/02/2023</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C0D744-FD1A-4599-AA1D-BF642C4FC8CB}" type="datetime1">
              <a:rPr lang="fr-FR" smtClean="0"/>
              <a:t>27/02/2023</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F04ED3EA-E63C-439F-BE09-540CAFEE0EEF}" type="datetime1">
              <a:rPr lang="fr-FR" smtClean="0"/>
              <a:t>27/02/2023</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20E268B8-4724-446A-8EDF-A3EF032A6893}" type="datetime1">
              <a:rPr lang="fr-FR" smtClean="0"/>
              <a:t>27/02/2023</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5908E28C-2B1F-45D8-B943-CC84A158DEC7}" type="datetime1">
              <a:rPr lang="fr-FR" smtClean="0"/>
              <a:t>27/02/2023</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61CA6215-C1EC-491A-A4E8-C86F2C118773}" type="datetime1">
              <a:rPr lang="fr-FR" smtClean="0"/>
              <a:t>27/02/2023</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A5451392-BEF1-41B8-B1E9-A24C9A2C1BE6}" type="datetime1">
              <a:rPr lang="fr-FR" smtClean="0"/>
              <a:t>27/02/2023</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dirty="0"/>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C3FCC255-2469-4AAE-A84C-6016B95D3B53}" type="datetime1">
              <a:rPr lang="fr-FR" smtClean="0"/>
              <a:t>27/02/2023</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B46D2910-D3D1-4AF6-BDB6-E51B988A6DD8}" type="datetime1">
              <a:rPr lang="fr-FR" smtClean="0"/>
              <a:t>27/02/2023</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eechi.net/fr/home/videoprojecteur-interactif/videoprojecteur-interactif-tactile-a-ultra-courte-focale-vpi/" TargetMode="External"/><Relationship Id="rId2" Type="http://schemas.openxmlformats.org/officeDocument/2006/relationships/hyperlink" Target="https://www.speechi.net/fr/home/ecrans-interactifs/ecrans-interactifs-speechitouch/"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speechi.net/fr/home/tbi/tableau-interactif-ebeam-edg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file:///C:\Users\Hp\Downloads\Visualiseur%20Speechi%20%20SPE-VI-801%20_%20un%20visualiseur%20de%20bureau%20haute%20performance.mp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pag.edu/notre-pedagogi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wikipedia.org/wiki/Ordinateur" TargetMode="External"/><Relationship Id="rId2" Type="http://schemas.openxmlformats.org/officeDocument/2006/relationships/hyperlink" Target="https://fr.wikipedia.org/wiki/%C3%89cran_d%27ordinateur"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fr.wikipedia.org/wiki/Stylet_(informatique)" TargetMode="External"/><Relationship Id="rId4" Type="http://schemas.openxmlformats.org/officeDocument/2006/relationships/hyperlink" Target="https://fr.wikipedia.org/wiki/Appareil_de_projectio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file:///C:\Users\Hp\Downloads\Qu'appelle%20t-on%20TBI%20_.mp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Focale" TargetMode="External"/><Relationship Id="rId2" Type="http://schemas.openxmlformats.org/officeDocument/2006/relationships/hyperlink" Target="https://fr.wikipedia.org/wiki/Vid%C3%A9oprojecteur"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fr.wikipedia.org/wiki/Capteur_infraroug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file:///C:\Users\Hp\Downloads\WhatsApp%20Video%202023-02-24%20at%2012.58.32%20PM.mp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1198451" y="83718"/>
            <a:ext cx="10993549" cy="1475013"/>
          </a:xfrm>
        </p:spPr>
        <p:txBody>
          <a:bodyPr rtlCol="0">
            <a:normAutofit/>
          </a:bodyPr>
          <a:lstStyle/>
          <a:p>
            <a:pPr rtl="0"/>
            <a:r>
              <a:rPr lang="en-US" dirty="0">
                <a:solidFill>
                  <a:srgbClr val="0070C0"/>
                </a:solidFill>
              </a:rPr>
              <a:t>L</a:t>
            </a:r>
            <a:r>
              <a:rPr lang="fr" dirty="0">
                <a:solidFill>
                  <a:srgbClr val="0070C0"/>
                </a:solidFill>
              </a:rPr>
              <a:t>es outils numerique dans l’enseignement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La salle de classe d'aujourd'hui - Enseignement hybride | Logitech EDU">
            <a:extLst>
              <a:ext uri="{FF2B5EF4-FFF2-40B4-BE49-F238E27FC236}">
                <a16:creationId xmlns:a16="http://schemas.microsoft.com/office/drawing/2014/main" id="{6D8F04D3-F38F-778A-3B3D-F1E4F9656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042" y="1838227"/>
            <a:ext cx="8088291" cy="4740277"/>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B5771D7C-73FE-740A-F18A-AC26B73AC72E}"/>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CFB54E-2074-44BD-2EC8-BEB9F5E1B8B9}"/>
              </a:ext>
            </a:extLst>
          </p:cNvPr>
          <p:cNvSpPr>
            <a:spLocks noGrp="1"/>
          </p:cNvSpPr>
          <p:nvPr>
            <p:ph type="title"/>
          </p:nvPr>
        </p:nvSpPr>
        <p:spPr>
          <a:xfrm>
            <a:off x="673957" y="423860"/>
            <a:ext cx="11029616" cy="1188720"/>
          </a:xfrm>
        </p:spPr>
        <p:txBody>
          <a:bodyPr/>
          <a:lstStyle/>
          <a:p>
            <a:pPr marL="457200" indent="-457200">
              <a:buFont typeface="Wingdings" panose="05000000000000000000" pitchFamily="2" charset="2"/>
              <a:buChar char="Ø"/>
            </a:pPr>
            <a:r>
              <a:rPr lang="en-US" dirty="0">
                <a:solidFill>
                  <a:srgbClr val="D717C5"/>
                </a:solidFill>
                <a:latin typeface="Arial Black" panose="020B0A04020102020204" pitchFamily="34" charset="0"/>
              </a:rPr>
              <a:t>Visialuseur :</a:t>
            </a:r>
            <a:endParaRPr lang="fr-FR" dirty="0"/>
          </a:p>
        </p:txBody>
      </p:sp>
      <p:sp>
        <p:nvSpPr>
          <p:cNvPr id="3" name="Espace réservé du contenu 2">
            <a:extLst>
              <a:ext uri="{FF2B5EF4-FFF2-40B4-BE49-F238E27FC236}">
                <a16:creationId xmlns:a16="http://schemas.microsoft.com/office/drawing/2014/main" id="{1BEFB3F2-BD78-CC59-BFDB-C2D8D8B4F731}"/>
              </a:ext>
            </a:extLst>
          </p:cNvPr>
          <p:cNvSpPr>
            <a:spLocks noGrp="1"/>
          </p:cNvSpPr>
          <p:nvPr>
            <p:ph idx="1"/>
          </p:nvPr>
        </p:nvSpPr>
        <p:spPr>
          <a:xfrm>
            <a:off x="384313" y="1845581"/>
            <a:ext cx="7103165" cy="4385089"/>
          </a:xfrm>
        </p:spPr>
        <p:txBody>
          <a:bodyPr>
            <a:normAutofit fontScale="92500"/>
          </a:bodyPr>
          <a:lstStyle/>
          <a:p>
            <a:pPr algn="just">
              <a:lnSpc>
                <a:spcPct val="150000"/>
              </a:lnSpc>
            </a:pPr>
            <a:r>
              <a:rPr lang="fr-FR" sz="2400" b="0" i="0" dirty="0">
                <a:solidFill>
                  <a:schemeClr val="tx1">
                    <a:lumMod val="95000"/>
                    <a:lumOff val="5000"/>
                  </a:schemeClr>
                </a:solidFill>
                <a:effectLst/>
                <a:latin typeface="Open Sans" panose="020B0606030504020204" pitchFamily="34" charset="0"/>
              </a:rPr>
              <a:t>Le </a:t>
            </a:r>
            <a:r>
              <a:rPr lang="fr-FR" sz="2400" b="0" i="0" dirty="0" err="1">
                <a:solidFill>
                  <a:schemeClr val="tx1">
                    <a:lumMod val="95000"/>
                    <a:lumOff val="5000"/>
                  </a:schemeClr>
                </a:solidFill>
                <a:effectLst/>
                <a:latin typeface="Open Sans" panose="020B0606030504020204" pitchFamily="34" charset="0"/>
              </a:rPr>
              <a:t>visualiseur</a:t>
            </a:r>
            <a:r>
              <a:rPr lang="fr-FR" sz="2400" b="0" i="0" dirty="0">
                <a:solidFill>
                  <a:schemeClr val="tx1">
                    <a:lumMod val="95000"/>
                    <a:lumOff val="5000"/>
                  </a:schemeClr>
                </a:solidFill>
                <a:effectLst/>
                <a:latin typeface="Open Sans" panose="020B0606030504020204" pitchFamily="34" charset="0"/>
              </a:rPr>
              <a:t> est l’outil idéal pour accompagner un cours ou une présentation dynamique et moderne. Aujourd’hui, le </a:t>
            </a:r>
            <a:r>
              <a:rPr lang="fr-FR" sz="2400" b="0" i="0" dirty="0" err="1">
                <a:solidFill>
                  <a:schemeClr val="tx1">
                    <a:lumMod val="95000"/>
                    <a:lumOff val="5000"/>
                  </a:schemeClr>
                </a:solidFill>
                <a:effectLst/>
                <a:latin typeface="Open Sans" panose="020B0606030504020204" pitchFamily="34" charset="0"/>
              </a:rPr>
              <a:t>visualiseur</a:t>
            </a:r>
            <a:r>
              <a:rPr lang="fr-FR" sz="2400" b="0" i="0" dirty="0">
                <a:solidFill>
                  <a:schemeClr val="tx1">
                    <a:lumMod val="95000"/>
                    <a:lumOff val="5000"/>
                  </a:schemeClr>
                </a:solidFill>
                <a:effectLst/>
                <a:latin typeface="Open Sans" panose="020B0606030504020204" pitchFamily="34" charset="0"/>
              </a:rPr>
              <a:t> est une caméra que l’on branche à un </a:t>
            </a:r>
            <a:r>
              <a:rPr lang="fr-FR" sz="2400" b="0" i="0" u="none" strike="noStrike" dirty="0">
                <a:solidFill>
                  <a:schemeClr val="accent5">
                    <a:lumMod val="60000"/>
                    <a:lumOff val="40000"/>
                  </a:schemeClr>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écran interactif</a:t>
            </a:r>
            <a:r>
              <a:rPr lang="fr-FR" sz="2400" b="0" i="0" dirty="0">
                <a:solidFill>
                  <a:schemeClr val="accent5">
                    <a:lumMod val="60000"/>
                    <a:lumOff val="40000"/>
                  </a:schemeClr>
                </a:solidFill>
                <a:effectLst/>
                <a:latin typeface="Open Sans" panose="020B0606030504020204" pitchFamily="34" charset="0"/>
              </a:rPr>
              <a:t> </a:t>
            </a:r>
            <a:r>
              <a:rPr lang="fr-FR" sz="2400" b="0" i="0" dirty="0">
                <a:solidFill>
                  <a:schemeClr val="tx1">
                    <a:lumMod val="95000"/>
                    <a:lumOff val="5000"/>
                  </a:schemeClr>
                </a:solidFill>
                <a:effectLst/>
                <a:latin typeface="Open Sans" panose="020B0606030504020204" pitchFamily="34" charset="0"/>
              </a:rPr>
              <a:t>(ou non), un </a:t>
            </a:r>
            <a:r>
              <a:rPr lang="fr-FR" sz="2400" b="0" i="0" u="none" strike="noStrike" dirty="0">
                <a:solidFill>
                  <a:schemeClr val="accent5">
                    <a:lumMod val="60000"/>
                    <a:lumOff val="40000"/>
                  </a:schemeClr>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vidéoprojecteur interactif</a:t>
            </a:r>
            <a:r>
              <a:rPr lang="fr-FR" sz="2400" b="0" i="0" dirty="0">
                <a:solidFill>
                  <a:schemeClr val="accent5">
                    <a:lumMod val="60000"/>
                    <a:lumOff val="40000"/>
                  </a:schemeClr>
                </a:solidFill>
                <a:effectLst/>
                <a:latin typeface="Open Sans" panose="020B0606030504020204" pitchFamily="34" charset="0"/>
              </a:rPr>
              <a:t> (</a:t>
            </a:r>
            <a:r>
              <a:rPr lang="fr-FR" sz="2400" b="0" i="0" dirty="0">
                <a:solidFill>
                  <a:schemeClr val="tx1">
                    <a:lumMod val="95000"/>
                    <a:lumOff val="5000"/>
                  </a:schemeClr>
                </a:solidFill>
                <a:effectLst/>
                <a:latin typeface="Open Sans" panose="020B0606030504020204" pitchFamily="34" charset="0"/>
              </a:rPr>
              <a:t>ou non) ou un </a:t>
            </a:r>
            <a:r>
              <a:rPr lang="fr-FR" sz="2400" b="0" i="0" u="none" strike="noStrike" dirty="0">
                <a:solidFill>
                  <a:schemeClr val="accent5">
                    <a:lumMod val="60000"/>
                    <a:lumOff val="40000"/>
                  </a:schemeClr>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tableau blanc interactif (TBI)</a:t>
            </a:r>
            <a:r>
              <a:rPr lang="fr-FR" sz="2400" b="0" i="0" dirty="0">
                <a:solidFill>
                  <a:schemeClr val="accent5">
                    <a:lumMod val="60000"/>
                    <a:lumOff val="40000"/>
                  </a:schemeClr>
                </a:solidFill>
                <a:effectLst/>
                <a:latin typeface="Open Sans" panose="020B0606030504020204" pitchFamily="34" charset="0"/>
              </a:rPr>
              <a:t>  </a:t>
            </a:r>
            <a:r>
              <a:rPr lang="fr-FR" sz="2400" b="0" i="0" dirty="0">
                <a:solidFill>
                  <a:schemeClr val="tx1">
                    <a:lumMod val="95000"/>
                    <a:lumOff val="5000"/>
                  </a:schemeClr>
                </a:solidFill>
                <a:effectLst/>
                <a:latin typeface="Open Sans" panose="020B0606030504020204" pitchFamily="34" charset="0"/>
              </a:rPr>
              <a:t>pour projeter à son auditoire une image, une coupure de journal, un extrait de livre ou un petit objet en 3D…</a:t>
            </a:r>
            <a:endParaRPr lang="fr-FR" sz="2400" dirty="0">
              <a:solidFill>
                <a:schemeClr val="tx1">
                  <a:lumMod val="95000"/>
                  <a:lumOff val="5000"/>
                </a:schemeClr>
              </a:solidFill>
            </a:endParaRPr>
          </a:p>
        </p:txBody>
      </p:sp>
      <p:pic>
        <p:nvPicPr>
          <p:cNvPr id="2050" name="Picture 2" descr="Tice] Utilisation d'un visualiseur en classe – Mon école">
            <a:extLst>
              <a:ext uri="{FF2B5EF4-FFF2-40B4-BE49-F238E27FC236}">
                <a16:creationId xmlns:a16="http://schemas.microsoft.com/office/drawing/2014/main" id="{AF52544A-344D-8BFC-BDED-455E676D8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478" y="2173358"/>
            <a:ext cx="4585251" cy="379012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DB8A8241-4906-EEC8-D85B-3BBDA03ED8E0}"/>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74690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80031B8-EE66-0100-F2B3-1F18491B0889}"/>
              </a:ext>
            </a:extLst>
          </p:cNvPr>
          <p:cNvSpPr>
            <a:spLocks noGrp="1"/>
          </p:cNvSpPr>
          <p:nvPr>
            <p:ph idx="1"/>
          </p:nvPr>
        </p:nvSpPr>
        <p:spPr>
          <a:xfrm>
            <a:off x="673957" y="1611757"/>
            <a:ext cx="11029615" cy="3634486"/>
          </a:xfrm>
        </p:spPr>
        <p:txBody>
          <a:bodyPr>
            <a:normAutofit/>
          </a:bodyPr>
          <a:lstStyle/>
          <a:p>
            <a:pPr marL="0" indent="0" algn="ctr">
              <a:buNone/>
            </a:pPr>
            <a:r>
              <a:rPr lang="fr-FR" sz="4800" b="1" dirty="0">
                <a:solidFill>
                  <a:srgbClr val="0070C0"/>
                </a:solidFill>
                <a:effectLst>
                  <a:outerShdw blurRad="38100" dist="38100" dir="2700000" algn="tl">
                    <a:srgbClr val="000000">
                      <a:alpha val="43137"/>
                    </a:srgbClr>
                  </a:outerShdw>
                </a:effectLst>
                <a:hlinkClick r:id="rId2" action="ppaction://hlinkfile"/>
              </a:rPr>
              <a:t>Vidéo explicative</a:t>
            </a:r>
          </a:p>
        </p:txBody>
      </p:sp>
      <p:sp>
        <p:nvSpPr>
          <p:cNvPr id="2" name="Espace réservé du numéro de diapositive 1">
            <a:extLst>
              <a:ext uri="{FF2B5EF4-FFF2-40B4-BE49-F238E27FC236}">
                <a16:creationId xmlns:a16="http://schemas.microsoft.com/office/drawing/2014/main" id="{8B7C1AF4-6AD1-5C5F-3FAF-28679B07FFE5}"/>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17099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71650DEB-FABC-A782-ADB0-B0DEA0A91705}"/>
              </a:ext>
            </a:extLst>
          </p:cNvPr>
          <p:cNvSpPr>
            <a:spLocks noGrp="1"/>
          </p:cNvSpPr>
          <p:nvPr>
            <p:ph idx="1"/>
          </p:nvPr>
        </p:nvSpPr>
        <p:spPr>
          <a:xfrm>
            <a:off x="448671" y="1974573"/>
            <a:ext cx="11029615" cy="5565913"/>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buNone/>
            </a:pPr>
            <a:r>
              <a:rPr lang="fr-FR" sz="4100" cap="all" dirty="0">
                <a:solidFill>
                  <a:srgbClr val="0070C0"/>
                </a:solidFill>
                <a:effectLst>
                  <a:outerShdw blurRad="38100" dist="38100" dir="2700000" algn="tl">
                    <a:srgbClr val="000000">
                      <a:alpha val="43137"/>
                    </a:srgbClr>
                  </a:outerShdw>
                </a:effectLst>
                <a:latin typeface="+mj-lt"/>
                <a:ea typeface="+mj-ea"/>
                <a:cs typeface="+mj-cs"/>
              </a:rPr>
              <a:t>Les différentes modalités pédagogiques du digital learning</a:t>
            </a:r>
            <a:endParaRPr lang="fr-FR" b="1" i="0" dirty="0">
              <a:solidFill>
                <a:srgbClr val="00B0F0"/>
              </a:solidFill>
              <a:effectLst/>
              <a:latin typeface="Inter" panose="020B0502030000000004" pitchFamily="34" charset="0"/>
            </a:endParaRPr>
          </a:p>
          <a:p>
            <a:pPr algn="just">
              <a:lnSpc>
                <a:spcPct val="150000"/>
              </a:lnSpc>
              <a:buFont typeface="Wingdings" panose="05000000000000000000" pitchFamily="2" charset="2"/>
              <a:buChar char="Ø"/>
            </a:pPr>
            <a:r>
              <a:rPr lang="fr-FR" sz="2900" b="1" i="0" dirty="0">
                <a:solidFill>
                  <a:srgbClr val="00B0F0"/>
                </a:solidFill>
                <a:effectLst/>
                <a:latin typeface="Inter" panose="020B0502030000000004" pitchFamily="34" charset="0"/>
              </a:rPr>
              <a:t>E-Learning</a:t>
            </a:r>
          </a:p>
          <a:p>
            <a:pPr marL="0" indent="0" algn="just">
              <a:lnSpc>
                <a:spcPct val="150000"/>
              </a:lnSpc>
              <a:buNone/>
            </a:pPr>
            <a:r>
              <a:rPr lang="fr-FR" sz="2200" b="0" i="0" dirty="0">
                <a:solidFill>
                  <a:srgbClr val="4A4A4A"/>
                </a:solidFill>
                <a:effectLst/>
                <a:latin typeface="Fira Sans" panose="020B0503050000020004" pitchFamily="34" charset="0"/>
              </a:rPr>
              <a:t> 	moyen de se former de manière asynchrone depuis son ordinateur.</a:t>
            </a:r>
            <a:endParaRPr lang="fr-FR" sz="2200" b="1" i="0" dirty="0">
              <a:solidFill>
                <a:srgbClr val="00B0F0"/>
              </a:solidFill>
              <a:effectLst/>
              <a:latin typeface="Inter" panose="020B0502030000000004" pitchFamily="34" charset="0"/>
            </a:endParaRPr>
          </a:p>
          <a:p>
            <a:pPr algn="just">
              <a:lnSpc>
                <a:spcPct val="150000"/>
              </a:lnSpc>
              <a:buFont typeface="Wingdings" panose="05000000000000000000" pitchFamily="2" charset="2"/>
              <a:buChar char="Ø"/>
            </a:pPr>
            <a:r>
              <a:rPr lang="fr-FR" sz="2900" b="1" dirty="0">
                <a:solidFill>
                  <a:srgbClr val="00B0F0"/>
                </a:solidFill>
                <a:latin typeface="Inter" panose="020B0502030000000004" pitchFamily="34" charset="0"/>
              </a:rPr>
              <a:t>M-</a:t>
            </a:r>
            <a:r>
              <a:rPr lang="fr-FR" sz="2900" b="1" dirty="0" err="1">
                <a:solidFill>
                  <a:srgbClr val="00B0F0"/>
                </a:solidFill>
                <a:latin typeface="Inter" panose="020B0502030000000004" pitchFamily="34" charset="0"/>
              </a:rPr>
              <a:t>learning</a:t>
            </a:r>
            <a:endParaRPr lang="fr-FR" sz="2900" b="1" dirty="0">
              <a:solidFill>
                <a:srgbClr val="00B0F0"/>
              </a:solidFill>
              <a:latin typeface="Inter" panose="020B0502030000000004" pitchFamily="34" charset="0"/>
            </a:endParaRPr>
          </a:p>
          <a:p>
            <a:pPr marL="0" indent="0" algn="just">
              <a:lnSpc>
                <a:spcPct val="150000"/>
              </a:lnSpc>
              <a:buNone/>
            </a:pPr>
            <a:r>
              <a:rPr lang="fr-FR" sz="2200" b="1" dirty="0">
                <a:solidFill>
                  <a:srgbClr val="00B0F0"/>
                </a:solidFill>
                <a:latin typeface="Inter" panose="020B0502030000000004" pitchFamily="34" charset="0"/>
              </a:rPr>
              <a:t> 	</a:t>
            </a:r>
            <a:r>
              <a:rPr lang="fr-FR" sz="2200" b="0" i="0" dirty="0">
                <a:solidFill>
                  <a:srgbClr val="4A4A4A"/>
                </a:solidFill>
                <a:effectLst/>
                <a:latin typeface="Fira Sans" panose="020B0503050000020004" pitchFamily="34" charset="0"/>
              </a:rPr>
              <a:t>il s’agit de se former depuis son smartphone. Une pratique particulièrement adaptée à l’expérience d’apprentissage « anytime, anywhere, anyplace ».</a:t>
            </a:r>
            <a:endParaRPr lang="fr-FR" sz="2200" b="1" dirty="0">
              <a:solidFill>
                <a:srgbClr val="00B0F0"/>
              </a:solidFill>
              <a:latin typeface="Inter" panose="020B0502030000000004" pitchFamily="34" charset="0"/>
            </a:endParaRPr>
          </a:p>
          <a:p>
            <a:pPr algn="just">
              <a:lnSpc>
                <a:spcPct val="150000"/>
              </a:lnSpc>
              <a:buFont typeface="Wingdings" panose="05000000000000000000" pitchFamily="2" charset="2"/>
              <a:buChar char="Ø"/>
            </a:pPr>
            <a:r>
              <a:rPr lang="fr-FR" sz="2900" b="1" i="0" dirty="0">
                <a:solidFill>
                  <a:srgbClr val="00B0F0"/>
                </a:solidFill>
                <a:effectLst/>
                <a:latin typeface="Inter" panose="020B0502030000000004" pitchFamily="34" charset="0"/>
              </a:rPr>
              <a:t>S-Learning</a:t>
            </a:r>
          </a:p>
          <a:p>
            <a:pPr marL="0" indent="0" algn="just">
              <a:lnSpc>
                <a:spcPct val="150000"/>
              </a:lnSpc>
              <a:buNone/>
            </a:pPr>
            <a:r>
              <a:rPr lang="fr-FR" sz="2200" b="0" i="0" dirty="0">
                <a:solidFill>
                  <a:srgbClr val="4A4A4A"/>
                </a:solidFill>
                <a:effectLst/>
                <a:latin typeface="Fira Sans" panose="020B0503050000020004" pitchFamily="34" charset="0"/>
              </a:rPr>
              <a:t>	Basée sur l’échange et le partage d’expérience au sein d’un groupe, cette méthode d’apprentissage plus informelle et collaborative est également utilisée de manière complémentaire dans le cadre d’une formation hybride ou présentielle.</a:t>
            </a:r>
            <a:endParaRPr lang="fr-FR" sz="2200" b="1" i="0" dirty="0">
              <a:solidFill>
                <a:srgbClr val="00B0F0"/>
              </a:solidFill>
              <a:effectLst/>
              <a:latin typeface="Inter" panose="020B0502030000000004" pitchFamily="34" charset="0"/>
            </a:endParaRPr>
          </a:p>
          <a:p>
            <a:pPr marL="0" indent="0">
              <a:lnSpc>
                <a:spcPct val="150000"/>
              </a:lnSpc>
              <a:buNone/>
            </a:pPr>
            <a:endParaRPr lang="fr-FR" b="1" i="0" dirty="0">
              <a:solidFill>
                <a:srgbClr val="00B0F0"/>
              </a:solidFill>
              <a:effectLst/>
              <a:latin typeface="Inter" panose="020B0502030000000004" pitchFamily="34" charset="0"/>
            </a:endParaRPr>
          </a:p>
          <a:p>
            <a:pPr marL="0" indent="0">
              <a:lnSpc>
                <a:spcPct val="150000"/>
              </a:lnSpc>
              <a:buNone/>
            </a:pPr>
            <a:endParaRPr lang="fr-FR" b="1" i="0" dirty="0">
              <a:solidFill>
                <a:srgbClr val="00B0F0"/>
              </a:solidFill>
              <a:effectLst/>
              <a:latin typeface="Inter" panose="020B0502030000000004" pitchFamily="34" charset="0"/>
            </a:endParaRPr>
          </a:p>
          <a:p>
            <a:pPr marL="0" indent="0">
              <a:lnSpc>
                <a:spcPct val="150000"/>
              </a:lnSpc>
              <a:buNone/>
            </a:pPr>
            <a:br>
              <a:rPr lang="fr-FR" b="0" i="0" u="none" strike="noStrike" dirty="0">
                <a:solidFill>
                  <a:srgbClr val="4A4A4A"/>
                </a:solidFill>
                <a:effectLst/>
                <a:latin typeface="Fira Sans" panose="020B0503050000020004" pitchFamily="34" charset="0"/>
              </a:rPr>
            </a:br>
            <a:endParaRPr lang="fr-FR" dirty="0"/>
          </a:p>
        </p:txBody>
      </p:sp>
      <p:sp>
        <p:nvSpPr>
          <p:cNvPr id="8" name="ZoneTexte 5">
            <a:extLst>
              <a:ext uri="{FF2B5EF4-FFF2-40B4-BE49-F238E27FC236}">
                <a16:creationId xmlns:a16="http://schemas.microsoft.com/office/drawing/2014/main" id="{A3D72B12-891C-E61C-BF87-6222C41775E4}"/>
              </a:ext>
            </a:extLst>
          </p:cNvPr>
          <p:cNvSpPr txBox="1">
            <a:spLocks noGrp="1"/>
          </p:cNvSpPr>
          <p:nvPr>
            <p:ph type="title"/>
          </p:nvPr>
        </p:nvSpPr>
        <p:spPr>
          <a:xfrm>
            <a:off x="448336" y="744437"/>
            <a:ext cx="11029950" cy="1703030"/>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fr-FR" b="1" i="0" dirty="0">
                <a:effectLst/>
                <a:latin typeface="Arial" panose="020B0604020202020204" pitchFamily="34" charset="0"/>
                <a:cs typeface="Arial" panose="020B0604020202020204" pitchFamily="34" charset="0"/>
              </a:rPr>
              <a:t>	Le digital learning  </a:t>
            </a:r>
            <a:r>
              <a:rPr lang="fr-FR" b="0" i="0" dirty="0">
                <a:solidFill>
                  <a:srgbClr val="271A38"/>
                </a:solidFill>
                <a:effectLst/>
                <a:latin typeface="Arial" panose="020B0604020202020204" pitchFamily="34" charset="0"/>
                <a:cs typeface="Arial" panose="020B0604020202020204" pitchFamily="34" charset="0"/>
              </a:rPr>
              <a:t>désigne tous les actes d’apprentissage </a:t>
            </a:r>
            <a:r>
              <a:rPr lang="fr-FR" b="0" i="0" dirty="0">
                <a:effectLst/>
                <a:latin typeface="Arial" panose="020B0604020202020204" pitchFamily="34" charset="0"/>
                <a:cs typeface="Arial" panose="020B0604020202020204" pitchFamily="34" charset="0"/>
              </a:rPr>
              <a:t>qui repose sur l’utilisation de</a:t>
            </a:r>
            <a:r>
              <a:rPr lang="fr-FR" b="1" i="0" u="none" strike="noStrike" dirty="0">
                <a:effectLst/>
                <a:latin typeface="Arial" panose="020B0604020202020204" pitchFamily="34" charset="0"/>
                <a:cs typeface="Arial" panose="020B0604020202020204" pitchFamily="34" charset="0"/>
              </a:rPr>
              <a:t> nouveaux outils digitaux</a:t>
            </a:r>
            <a:r>
              <a:rPr lang="fr-FR" b="0" i="0" dirty="0">
                <a:effectLst/>
                <a:latin typeface="Arial" panose="020B0604020202020204" pitchFamily="34" charset="0"/>
                <a:cs typeface="Arial" panose="020B0604020202020204" pitchFamily="34" charset="0"/>
              </a:rPr>
              <a:t> pour permettre aux apprenants de </a:t>
            </a:r>
            <a:r>
              <a:rPr lang="fr-FR"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 former autrement</a:t>
            </a:r>
            <a:r>
              <a:rPr lang="fr-FR" b="0" i="0" u="sng" dirty="0">
                <a:effectLst/>
                <a:latin typeface="Arial" panose="020B0604020202020204" pitchFamily="34" charset="0"/>
                <a:cs typeface="Arial" panose="020B0604020202020204" pitchFamily="34" charset="0"/>
              </a:rPr>
              <a:t>.</a:t>
            </a:r>
          </a:p>
          <a:p>
            <a:pPr algn="just">
              <a:lnSpc>
                <a:spcPct val="150000"/>
              </a:lnSpc>
            </a:pPr>
            <a:endParaRPr lang="fr-FR" u="sng" dirty="0">
              <a:latin typeface="Arial" panose="020B0604020202020204" pitchFamily="34" charset="0"/>
              <a:cs typeface="Arial" panose="020B0604020202020204" pitchFamily="34" charset="0"/>
            </a:endParaRPr>
          </a:p>
        </p:txBody>
      </p:sp>
      <p:sp>
        <p:nvSpPr>
          <p:cNvPr id="9" name="Espace réservé du numéro de diapositive 8">
            <a:extLst>
              <a:ext uri="{FF2B5EF4-FFF2-40B4-BE49-F238E27FC236}">
                <a16:creationId xmlns:a16="http://schemas.microsoft.com/office/drawing/2014/main" id="{9729EE02-8D14-8403-3A86-521CCD5646D2}"/>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246486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05B6705E-4438-9598-3D36-629E25AD401A}"/>
              </a:ext>
            </a:extLst>
          </p:cNvPr>
          <p:cNvSpPr>
            <a:spLocks noGrp="1"/>
          </p:cNvSpPr>
          <p:nvPr>
            <p:ph idx="1"/>
          </p:nvPr>
        </p:nvSpPr>
        <p:spPr>
          <a:xfrm>
            <a:off x="581192" y="755375"/>
            <a:ext cx="11029615" cy="610262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buFont typeface="Wingdings" panose="05000000000000000000" pitchFamily="2" charset="2"/>
              <a:buChar char="Ø"/>
            </a:pPr>
            <a:r>
              <a:rPr lang="fr-FR" sz="2000" b="1" i="0" dirty="0">
                <a:solidFill>
                  <a:srgbClr val="00B0F0"/>
                </a:solidFill>
                <a:effectLst/>
                <a:latin typeface="Arial" panose="020B0604020202020204" pitchFamily="34" charset="0"/>
                <a:cs typeface="Arial" panose="020B0604020202020204" pitchFamily="34" charset="0"/>
              </a:rPr>
              <a:t>Les MOOC </a:t>
            </a:r>
            <a:r>
              <a:rPr lang="fr-FR" sz="2000" b="0" i="0" dirty="0">
                <a:solidFill>
                  <a:srgbClr val="00B0F0"/>
                </a:solidFill>
                <a:effectLst/>
                <a:latin typeface="Arial" panose="020B0604020202020204" pitchFamily="34" charset="0"/>
                <a:cs typeface="Arial" panose="020B0604020202020204" pitchFamily="34" charset="0"/>
              </a:rPr>
              <a:t>(Massive Online Open Courses) </a:t>
            </a:r>
            <a:r>
              <a:rPr lang="fr-FR" sz="2000" b="1" i="0" dirty="0">
                <a:solidFill>
                  <a:srgbClr val="00B0F0"/>
                </a:solidFill>
                <a:effectLst/>
                <a:latin typeface="Arial" panose="020B0604020202020204" pitchFamily="34" charset="0"/>
                <a:cs typeface="Arial" panose="020B0604020202020204" pitchFamily="34" charset="0"/>
              </a:rPr>
              <a:t>:</a:t>
            </a:r>
            <a:r>
              <a:rPr lang="fr-FR" sz="2000" b="0" i="0" dirty="0">
                <a:solidFill>
                  <a:srgbClr val="00B0F0"/>
                </a:solidFill>
                <a:effectLst/>
                <a:latin typeface="Arial" panose="020B0604020202020204" pitchFamily="34" charset="0"/>
                <a:cs typeface="Arial" panose="020B0604020202020204" pitchFamily="34" charset="0"/>
              </a:rPr>
              <a:t> </a:t>
            </a:r>
            <a:r>
              <a:rPr lang="fr-FR" sz="1800" b="0" i="0" dirty="0">
                <a:solidFill>
                  <a:srgbClr val="271A38"/>
                </a:solidFill>
                <a:effectLst/>
                <a:latin typeface="Arial" panose="020B0604020202020204" pitchFamily="34" charset="0"/>
                <a:cs typeface="Arial" panose="020B0604020202020204" pitchFamily="34" charset="0"/>
              </a:rPr>
              <a:t>sont constitués de vidéos courtes en ligne liées à une plateforme. Souvent sont liés aux vidéos des QCM , Parmi les plateformes les plus connues, on peut citer EdEx, Coursera et FUN (France Université Numérique.</a:t>
            </a:r>
          </a:p>
          <a:p>
            <a:pPr algn="just">
              <a:lnSpc>
                <a:spcPct val="150000"/>
              </a:lnSpc>
              <a:buFont typeface="Wingdings" panose="05000000000000000000" pitchFamily="2" charset="2"/>
              <a:buChar char="Ø"/>
            </a:pPr>
            <a:r>
              <a:rPr lang="fr-FR" sz="1800" b="1" i="0" u="none" strike="noStrike" dirty="0">
                <a:solidFill>
                  <a:srgbClr val="00B0F0"/>
                </a:solidFill>
                <a:effectLst/>
                <a:latin typeface="Arial" panose="020B0604020202020204" pitchFamily="34" charset="0"/>
                <a:cs typeface="Arial" panose="020B0604020202020204" pitchFamily="34" charset="0"/>
              </a:rPr>
              <a:t>Le SPOC (Small Private Online Course)</a:t>
            </a:r>
          </a:p>
          <a:p>
            <a:pPr algn="just">
              <a:lnSpc>
                <a:spcPct val="150000"/>
              </a:lnSpc>
              <a:buFont typeface="Wingdings" panose="05000000000000000000" pitchFamily="2" charset="2"/>
              <a:buChar char="Ø"/>
            </a:pPr>
            <a:r>
              <a:rPr lang="fr-FR" sz="2000" b="1" dirty="0">
                <a:solidFill>
                  <a:srgbClr val="00B0F0"/>
                </a:solidFill>
                <a:latin typeface="Arial" panose="020B0604020202020204" pitchFamily="34" charset="0"/>
                <a:cs typeface="Arial" panose="020B0604020202020204" pitchFamily="34" charset="0"/>
              </a:rPr>
              <a:t>Webinaire : </a:t>
            </a:r>
            <a:r>
              <a:rPr lang="fr-FR" sz="1800" b="0" i="0" dirty="0">
                <a:solidFill>
                  <a:schemeClr val="tx1">
                    <a:lumMod val="95000"/>
                    <a:lumOff val="5000"/>
                  </a:schemeClr>
                </a:solidFill>
                <a:effectLst/>
                <a:latin typeface="Arial" panose="020B0604020202020204" pitchFamily="34" charset="0"/>
                <a:cs typeface="Arial" panose="020B0604020202020204" pitchFamily="34" charset="0"/>
              </a:rPr>
              <a:t>Fondées sur le principe d’une formation synchrone classique.</a:t>
            </a:r>
            <a:endParaRPr lang="fr-FR" sz="1800" b="0" i="0" dirty="0">
              <a:solidFill>
                <a:srgbClr val="000000"/>
              </a:solidFill>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1" dirty="0">
                <a:solidFill>
                  <a:srgbClr val="00B0F0"/>
                </a:solidFill>
                <a:latin typeface="Arial" panose="020B0604020202020204" pitchFamily="34" charset="0"/>
                <a:cs typeface="Arial" panose="020B0604020202020204" pitchFamily="34" charset="0"/>
              </a:rPr>
              <a:t>ENT : </a:t>
            </a:r>
            <a:r>
              <a:rPr lang="en-US" sz="1800" dirty="0">
                <a:solidFill>
                  <a:schemeClr val="tx1">
                    <a:lumMod val="95000"/>
                    <a:lumOff val="5000"/>
                  </a:schemeClr>
                </a:solidFill>
                <a:latin typeface="Arial" panose="020B0604020202020204" pitchFamily="34" charset="0"/>
                <a:cs typeface="Arial" panose="020B0604020202020204" pitchFamily="34" charset="0"/>
              </a:rPr>
              <a:t>Espace Numérique de Travail</a:t>
            </a:r>
            <a:r>
              <a:rPr lang="fr-FR" sz="1800" i="1" dirty="0">
                <a:solidFill>
                  <a:schemeClr val="tx1">
                    <a:lumMod val="95000"/>
                    <a:lumOff val="5000"/>
                  </a:schemeClr>
                </a:solidFill>
                <a:latin typeface="Arial" panose="020B0604020202020204" pitchFamily="34" charset="0"/>
                <a:cs typeface="Arial" panose="020B0604020202020204" pitchFamily="34" charset="0"/>
              </a:rPr>
              <a:t>, est une plateforme numérique qui vous permettra de bénéficier de services pédagogiques et administratifs à partir de n'importe quel terminal(PC, Smartphone, Tablette,..) connecté à Internet.</a:t>
            </a:r>
          </a:p>
          <a:p>
            <a:pPr algn="just">
              <a:lnSpc>
                <a:spcPct val="150000"/>
              </a:lnSpc>
              <a:buFont typeface="Arial" panose="020B0604020202020204" pitchFamily="34" charset="0"/>
              <a:buChar char="•"/>
            </a:pPr>
            <a:r>
              <a:rPr lang="fr-FR" sz="1600" dirty="0">
                <a:latin typeface="Arial" panose="020B0604020202020204" pitchFamily="34" charset="0"/>
                <a:cs typeface="Arial" panose="020B0604020202020204" pitchFamily="34" charset="0"/>
              </a:rPr>
              <a:t>      </a:t>
            </a:r>
            <a:r>
              <a:rPr lang="fr-FR" sz="1600" dirty="0">
                <a:solidFill>
                  <a:schemeClr val="tx1">
                    <a:lumMod val="95000"/>
                    <a:lumOff val="5000"/>
                  </a:schemeClr>
                </a:solidFill>
                <a:latin typeface="Arial" panose="020B0604020202020204" pitchFamily="34" charset="0"/>
                <a:cs typeface="Arial" panose="020B0604020202020204" pitchFamily="34" charset="0"/>
              </a:rPr>
              <a:t>vous permet, d'imprimer des documents administratifs portant le cachet de votre établissement </a:t>
            </a:r>
            <a:endParaRPr lang="fr-FR" sz="1600" b="1" dirty="0">
              <a:solidFill>
                <a:schemeClr val="tx1">
                  <a:lumMod val="95000"/>
                  <a:lumOff val="5000"/>
                </a:schemeClr>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sz="2000" b="1" dirty="0">
                <a:solidFill>
                  <a:srgbClr val="00B0F0"/>
                </a:solidFill>
                <a:latin typeface="Arial" panose="020B0604020202020204" pitchFamily="34" charset="0"/>
                <a:cs typeface="Arial" panose="020B0604020202020204" pitchFamily="34" charset="0"/>
              </a:rPr>
              <a:t>Blended-learning :</a:t>
            </a:r>
            <a:r>
              <a:rPr lang="fr-FR" sz="2000" b="1" dirty="0">
                <a:solidFill>
                  <a:srgbClr val="000000"/>
                </a:solidFill>
                <a:latin typeface="Arial" panose="020B0604020202020204" pitchFamily="34" charset="0"/>
                <a:cs typeface="Arial" panose="020B0604020202020204" pitchFamily="34" charset="0"/>
              </a:rPr>
              <a:t> </a:t>
            </a:r>
            <a:r>
              <a:rPr lang="fr-FR" sz="1800" dirty="0">
                <a:solidFill>
                  <a:srgbClr val="000000"/>
                </a:solidFill>
                <a:latin typeface="Arial" panose="020B0604020202020204" pitchFamily="34" charset="0"/>
                <a:cs typeface="Arial" panose="020B0604020202020204" pitchFamily="34" charset="0"/>
              </a:rPr>
              <a:t>la classe sera « inversée » : les apprentissages théoriques et certaines évaluations se feront à distance, sur des dispositifs numériques et chacun chez soi, et la </a:t>
            </a:r>
            <a:r>
              <a:rPr lang="fr-FR" sz="1800" b="1" dirty="0">
                <a:solidFill>
                  <a:srgbClr val="000000"/>
                </a:solidFill>
                <a:latin typeface="Arial" panose="020B0604020202020204" pitchFamily="34" charset="0"/>
                <a:cs typeface="Arial" panose="020B0604020202020204" pitchFamily="34" charset="0"/>
              </a:rPr>
              <a:t>mise en pratique des concepts aura lieu en classe</a:t>
            </a:r>
            <a:r>
              <a:rPr lang="fr-FR" sz="1800" dirty="0">
                <a:solidFill>
                  <a:srgbClr val="000000"/>
                </a:solidFill>
                <a:latin typeface="Arial" panose="020B0604020202020204" pitchFamily="34" charset="0"/>
                <a:cs typeface="Arial" panose="020B0604020202020204" pitchFamily="34" charset="0"/>
              </a:rPr>
              <a:t>.</a:t>
            </a:r>
          </a:p>
          <a:p>
            <a:pPr marL="0" indent="0" algn="just">
              <a:lnSpc>
                <a:spcPct val="150000"/>
              </a:lnSpc>
              <a:buNone/>
            </a:pPr>
            <a:endParaRPr lang="fr-FR" sz="1800" dirty="0">
              <a:latin typeface="Arial" panose="020B0604020202020204" pitchFamily="34" charset="0"/>
              <a:cs typeface="Arial" panose="020B0604020202020204" pitchFamily="34" charset="0"/>
            </a:endParaRPr>
          </a:p>
        </p:txBody>
      </p:sp>
      <p:sp>
        <p:nvSpPr>
          <p:cNvPr id="10" name="Espace réservé du numéro de diapositive 9">
            <a:extLst>
              <a:ext uri="{FF2B5EF4-FFF2-40B4-BE49-F238E27FC236}">
                <a16:creationId xmlns:a16="http://schemas.microsoft.com/office/drawing/2014/main" id="{D99247A4-B352-2C81-7A19-03B557EBF62A}"/>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338276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EA77D-83BE-B5A0-C2B7-57737A88CFC3}"/>
              </a:ext>
            </a:extLst>
          </p:cNvPr>
          <p:cNvSpPr>
            <a:spLocks noGrp="1"/>
          </p:cNvSpPr>
          <p:nvPr>
            <p:ph type="title"/>
          </p:nvPr>
        </p:nvSpPr>
        <p:spPr>
          <a:xfrm>
            <a:off x="581192" y="632404"/>
            <a:ext cx="5978634" cy="994122"/>
          </a:xfrm>
        </p:spPr>
        <p:txBody>
          <a:bodyPr>
            <a:normAutofit/>
          </a:bodyPr>
          <a:lstStyle/>
          <a:p>
            <a:pPr algn="ctr"/>
            <a:r>
              <a:rPr lang="en-US" sz="3600" dirty="0">
                <a:solidFill>
                  <a:srgbClr val="00B0F0"/>
                </a:solidFill>
                <a:effectLst>
                  <a:outerShdw blurRad="38100" dist="38100" dir="2700000" algn="tl">
                    <a:srgbClr val="000000">
                      <a:alpha val="43137"/>
                    </a:srgbClr>
                  </a:outerShdw>
                </a:effectLst>
              </a:rPr>
              <a:t>Conclusion :</a:t>
            </a:r>
            <a:endParaRPr lang="fr-FR" sz="3600" dirty="0">
              <a:solidFill>
                <a:srgbClr val="00B0F0"/>
              </a:solidFill>
              <a:effectLst>
                <a:outerShdw blurRad="38100" dist="38100" dir="2700000" algn="tl">
                  <a:srgbClr val="000000">
                    <a:alpha val="43137"/>
                  </a:srgbClr>
                </a:outerShdw>
              </a:effectLst>
            </a:endParaRPr>
          </a:p>
        </p:txBody>
      </p:sp>
      <p:sp>
        <p:nvSpPr>
          <p:cNvPr id="5" name="ZoneTexte 2">
            <a:extLst>
              <a:ext uri="{FF2B5EF4-FFF2-40B4-BE49-F238E27FC236}">
                <a16:creationId xmlns:a16="http://schemas.microsoft.com/office/drawing/2014/main" id="{780FB46C-7FE5-9FFA-3880-D6DD88E386C5}"/>
              </a:ext>
            </a:extLst>
          </p:cNvPr>
          <p:cNvSpPr txBox="1">
            <a:spLocks noGrp="1"/>
          </p:cNvSpPr>
          <p:nvPr>
            <p:ph idx="1"/>
          </p:nvPr>
        </p:nvSpPr>
        <p:spPr>
          <a:xfrm>
            <a:off x="581192" y="2090618"/>
            <a:ext cx="6177417" cy="4134978"/>
          </a:xfrm>
          <a:prstGeom prst="rect">
            <a:avLst/>
          </a:prstGeom>
          <a:noFill/>
        </p:spPr>
        <p:txBody>
          <a:bodyPr wrap="square" rtlCol="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dirty="0">
                <a:solidFill>
                  <a:srgbClr val="4A4A4A"/>
                </a:solidFill>
                <a:latin typeface="Fira Sans" panose="020B0503050000020004" pitchFamily="34" charset="0"/>
              </a:rPr>
              <a:t>La réalité virtuelle </a:t>
            </a:r>
            <a:r>
              <a:rPr lang="fr-FR" sz="2400" dirty="0">
                <a:solidFill>
                  <a:srgbClr val="4A4A4A"/>
                </a:solidFill>
                <a:latin typeface="Fira Sans" panose="020B0503050000020004" pitchFamily="34" charset="0"/>
              </a:rPr>
              <a:t>permet donc à une personne de vivre une expérience d’immersion et de mener une activité senso-motrice dans un monde artificiel. Pour garantir une immersion totale, l’utilisateur se sert d’un casque de réalité virtuelle. Celui-ci utilise le principe d’affichage en 3D stéréoscopique pour placer le visualisateur dans un monde virtuel généré par une machine.</a:t>
            </a:r>
          </a:p>
        </p:txBody>
      </p:sp>
      <p:pic>
        <p:nvPicPr>
          <p:cNvPr id="6" name="Espace réservé du contenu 5">
            <a:extLst>
              <a:ext uri="{FF2B5EF4-FFF2-40B4-BE49-F238E27FC236}">
                <a16:creationId xmlns:a16="http://schemas.microsoft.com/office/drawing/2014/main" id="{C5F9E58E-F48B-F226-A67E-23CE3ADB5AF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983895" y="2090618"/>
            <a:ext cx="5075583" cy="3992130"/>
          </a:xfrm>
          <a:prstGeom prst="rect">
            <a:avLst/>
          </a:prstGeom>
        </p:spPr>
      </p:pic>
      <p:sp>
        <p:nvSpPr>
          <p:cNvPr id="7" name="Espace réservé du numéro de diapositive 6">
            <a:extLst>
              <a:ext uri="{FF2B5EF4-FFF2-40B4-BE49-F238E27FC236}">
                <a16:creationId xmlns:a16="http://schemas.microsoft.com/office/drawing/2014/main" id="{085F8672-5B75-73E0-49B3-7BD07E13CF94}"/>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290551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B18437E-A840-2CB6-E1FE-5649F76E78CC}"/>
              </a:ext>
            </a:extLst>
          </p:cNvPr>
          <p:cNvSpPr>
            <a:spLocks noGrp="1"/>
          </p:cNvSpPr>
          <p:nvPr>
            <p:ph idx="1"/>
          </p:nvPr>
        </p:nvSpPr>
        <p:spPr>
          <a:xfrm>
            <a:off x="435419" y="1611757"/>
            <a:ext cx="11610808" cy="3634486"/>
          </a:xfrm>
        </p:spPr>
        <p:txBody>
          <a:bodyPr>
            <a:normAutofit/>
          </a:bodyPr>
          <a:lstStyle/>
          <a:p>
            <a:pPr marL="0" indent="0" algn="ctr">
              <a:buNone/>
            </a:pPr>
            <a:r>
              <a:rPr lang="fr-FR" sz="6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Merci pour votre  attention  !</a:t>
            </a:r>
          </a:p>
        </p:txBody>
      </p:sp>
      <p:sp>
        <p:nvSpPr>
          <p:cNvPr id="5" name="Espace réservé du numéro de diapositive 4">
            <a:extLst>
              <a:ext uri="{FF2B5EF4-FFF2-40B4-BE49-F238E27FC236}">
                <a16:creationId xmlns:a16="http://schemas.microsoft.com/office/drawing/2014/main" id="{CF7E1366-AC72-949E-DE11-A4B40D309CD4}"/>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51080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42AAF-010E-3B54-B017-B8C01536EF7F}"/>
              </a:ext>
            </a:extLst>
          </p:cNvPr>
          <p:cNvSpPr>
            <a:spLocks noGrp="1"/>
          </p:cNvSpPr>
          <p:nvPr>
            <p:ph type="title"/>
          </p:nvPr>
        </p:nvSpPr>
        <p:spPr>
          <a:xfrm>
            <a:off x="581192" y="702156"/>
            <a:ext cx="11029616" cy="1020627"/>
          </a:xfrm>
        </p:spPr>
        <p:txBody>
          <a:bodyPr>
            <a:normAutofit/>
          </a:bodyPr>
          <a:lstStyle/>
          <a:p>
            <a:pPr algn="ctr"/>
            <a:r>
              <a:rPr lang="fr-FR" sz="5400" dirty="0">
                <a:solidFill>
                  <a:srgbClr val="0070C0"/>
                </a:solidFill>
                <a:effectLst>
                  <a:outerShdw blurRad="38100" dist="38100" dir="2700000" algn="tl">
                    <a:srgbClr val="000000">
                      <a:alpha val="43137"/>
                    </a:srgbClr>
                  </a:outerShdw>
                </a:effectLst>
              </a:rPr>
              <a:t>plan</a:t>
            </a:r>
          </a:p>
        </p:txBody>
      </p:sp>
      <p:sp>
        <p:nvSpPr>
          <p:cNvPr id="9" name="Espace réservé du contenu 8">
            <a:extLst>
              <a:ext uri="{FF2B5EF4-FFF2-40B4-BE49-F238E27FC236}">
                <a16:creationId xmlns:a16="http://schemas.microsoft.com/office/drawing/2014/main" id="{6F3BC14C-B1A0-D001-6A52-91C30F3707F6}"/>
              </a:ext>
            </a:extLst>
          </p:cNvPr>
          <p:cNvSpPr>
            <a:spLocks noGrp="1"/>
          </p:cNvSpPr>
          <p:nvPr>
            <p:ph idx="1"/>
          </p:nvPr>
        </p:nvSpPr>
        <p:spPr>
          <a:xfrm>
            <a:off x="1497497" y="1471259"/>
            <a:ext cx="10113311" cy="5135217"/>
          </a:xfrm>
        </p:spPr>
        <p:txBody>
          <a:bodyPr>
            <a:normAutofit/>
          </a:bodyPr>
          <a:lstStyle/>
          <a:p>
            <a:pPr marL="400050" indent="-400050">
              <a:buFont typeface="+mj-lt"/>
              <a:buAutoNum type="romanUcPeriod"/>
            </a:pPr>
            <a:r>
              <a:rPr lang="fr-FR" sz="2000" dirty="0">
                <a:effectLst>
                  <a:outerShdw blurRad="38100" dist="38100" dir="2700000" algn="tl">
                    <a:srgbClr val="000000">
                      <a:alpha val="43137"/>
                    </a:srgbClr>
                  </a:outerShdw>
                </a:effectLst>
              </a:rPr>
              <a:t>Introduction</a:t>
            </a:r>
          </a:p>
          <a:p>
            <a:pPr marL="400050" indent="-400050">
              <a:buFont typeface="+mj-lt"/>
              <a:buAutoNum type="romanUcPeriod"/>
            </a:pPr>
            <a:r>
              <a:rPr lang="fr-FR" sz="2000" dirty="0">
                <a:effectLst>
                  <a:outerShdw blurRad="38100" dist="38100" dir="2700000" algn="tl">
                    <a:srgbClr val="000000">
                      <a:alpha val="43137"/>
                    </a:srgbClr>
                  </a:outerShdw>
                </a:effectLst>
              </a:rPr>
              <a:t>La pédagogie numérique</a:t>
            </a:r>
          </a:p>
          <a:p>
            <a:pPr marL="400050" indent="-400050">
              <a:buFont typeface="+mj-lt"/>
              <a:buAutoNum type="romanUcPeriod"/>
            </a:pPr>
            <a:r>
              <a:rPr lang="fr-FR" sz="2000" dirty="0">
                <a:effectLst>
                  <a:outerShdw blurRad="38100" dist="38100" dir="2700000" algn="tl">
                    <a:srgbClr val="000000">
                      <a:alpha val="43137"/>
                    </a:srgbClr>
                  </a:outerShdw>
                </a:effectLst>
              </a:rPr>
              <a:t>Les outils numériques</a:t>
            </a:r>
          </a:p>
          <a:p>
            <a:pPr marL="342900" indent="-342900">
              <a:buFont typeface="+mj-lt"/>
              <a:buAutoNum type="alphaLcPeriod"/>
            </a:pPr>
            <a:r>
              <a:rPr lang="fr-FR" sz="2000" dirty="0">
                <a:effectLst>
                  <a:outerShdw blurRad="38100" dist="38100" dir="2700000" algn="tl">
                    <a:srgbClr val="000000">
                      <a:alpha val="43137"/>
                    </a:srgbClr>
                  </a:outerShdw>
                </a:effectLst>
              </a:rPr>
              <a:t>Définition</a:t>
            </a:r>
          </a:p>
          <a:p>
            <a:pPr marL="342900" indent="-342900">
              <a:buFont typeface="+mj-lt"/>
              <a:buAutoNum type="alphaLcPeriod"/>
            </a:pPr>
            <a:r>
              <a:rPr lang="fr-FR" sz="2000" dirty="0">
                <a:effectLst>
                  <a:outerShdw blurRad="38100" dist="38100" dir="2700000" algn="tl">
                    <a:srgbClr val="000000">
                      <a:alpha val="43137"/>
                    </a:srgbClr>
                  </a:outerShdw>
                </a:effectLst>
              </a:rPr>
              <a:t>les dispositifs techniques</a:t>
            </a:r>
          </a:p>
          <a:p>
            <a:pPr>
              <a:buFont typeface="Arial" panose="020B0604020202020204" pitchFamily="34" charset="0"/>
              <a:buChar char="•"/>
            </a:pPr>
            <a:r>
              <a:rPr lang="fr-FR" sz="2000" dirty="0">
                <a:effectLst>
                  <a:outerShdw blurRad="38100" dist="38100" dir="2700000" algn="tl">
                    <a:srgbClr val="000000">
                      <a:alpha val="43137"/>
                    </a:srgbClr>
                  </a:outerShdw>
                </a:effectLst>
              </a:rPr>
              <a:t> TBI</a:t>
            </a:r>
          </a:p>
          <a:p>
            <a:pPr>
              <a:buFont typeface="Arial" panose="020B0604020202020204" pitchFamily="34" charset="0"/>
              <a:buChar char="•"/>
            </a:pPr>
            <a:r>
              <a:rPr lang="fr-FR" sz="2000" dirty="0">
                <a:effectLst>
                  <a:outerShdw blurRad="38100" dist="38100" dir="2700000" algn="tl">
                    <a:srgbClr val="000000">
                      <a:alpha val="43137"/>
                    </a:srgbClr>
                  </a:outerShdw>
                </a:effectLst>
              </a:rPr>
              <a:t>VPI</a:t>
            </a:r>
          </a:p>
          <a:p>
            <a:pPr>
              <a:buFont typeface="Arial" panose="020B0604020202020204" pitchFamily="34" charset="0"/>
              <a:buChar char="•"/>
            </a:pPr>
            <a:r>
              <a:rPr lang="fr-FR" sz="2000" dirty="0">
                <a:effectLst>
                  <a:outerShdw blurRad="38100" dist="38100" dir="2700000" algn="tl">
                    <a:srgbClr val="000000">
                      <a:alpha val="43137"/>
                    </a:srgbClr>
                  </a:outerShdw>
                </a:effectLst>
              </a:rPr>
              <a:t>Visualiseur</a:t>
            </a:r>
          </a:p>
          <a:p>
            <a:pPr>
              <a:buFont typeface="Arial" panose="020B0604020202020204" pitchFamily="34" charset="0"/>
              <a:buChar char="•"/>
            </a:pPr>
            <a:r>
              <a:rPr lang="fr-FR" sz="2000" dirty="0">
                <a:effectLst>
                  <a:outerShdw blurRad="38100" dist="38100" dir="2700000" algn="tl">
                    <a:srgbClr val="000000">
                      <a:alpha val="43137"/>
                    </a:srgbClr>
                  </a:outerShdw>
                </a:effectLst>
              </a:rPr>
              <a:t>Les différentes modalités pédagogiques du digital learning</a:t>
            </a:r>
          </a:p>
          <a:p>
            <a:pPr>
              <a:buFont typeface="Courier New" panose="02070309020205020404" pitchFamily="49" charset="0"/>
              <a:buChar char="o"/>
            </a:pPr>
            <a:r>
              <a:rPr lang="fr-FR" sz="2000" dirty="0">
                <a:effectLst>
                  <a:outerShdw blurRad="38100" dist="38100" dir="2700000" algn="tl">
                    <a:srgbClr val="000000">
                      <a:alpha val="43137"/>
                    </a:srgbClr>
                  </a:outerShdw>
                </a:effectLst>
              </a:rPr>
              <a:t>Conclusion</a:t>
            </a:r>
          </a:p>
        </p:txBody>
      </p:sp>
      <p:sp>
        <p:nvSpPr>
          <p:cNvPr id="3" name="Espace réservé du numéro de diapositive 2">
            <a:extLst>
              <a:ext uri="{FF2B5EF4-FFF2-40B4-BE49-F238E27FC236}">
                <a16:creationId xmlns:a16="http://schemas.microsoft.com/office/drawing/2014/main" id="{0FC0CB39-14AD-12E7-5D36-874934D2E901}"/>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78684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62972-3449-42D1-8185-B4BEFD52AB44}"/>
              </a:ext>
            </a:extLst>
          </p:cNvPr>
          <p:cNvSpPr>
            <a:spLocks noGrp="1"/>
          </p:cNvSpPr>
          <p:nvPr>
            <p:ph type="title"/>
          </p:nvPr>
        </p:nvSpPr>
        <p:spPr>
          <a:xfrm>
            <a:off x="581025" y="882650"/>
            <a:ext cx="11029616" cy="848139"/>
          </a:xfrm>
        </p:spPr>
        <p:txBody>
          <a:bodyPr rtlCol="0">
            <a:normAutofit/>
          </a:bodyPr>
          <a:lstStyle/>
          <a:p>
            <a:pPr algn="ctr" rtl="0"/>
            <a:r>
              <a:rPr lang="en-US" sz="3600" dirty="0">
                <a:solidFill>
                  <a:srgbClr val="0070C0"/>
                </a:solidFill>
              </a:rPr>
              <a:t>L</a:t>
            </a:r>
            <a:r>
              <a:rPr lang="fr" sz="3600" dirty="0">
                <a:solidFill>
                  <a:srgbClr val="0070C0"/>
                </a:solidFill>
              </a:rPr>
              <a:t>a pedagogie numerique :</a:t>
            </a:r>
          </a:p>
        </p:txBody>
      </p:sp>
      <p:graphicFrame>
        <p:nvGraphicFramePr>
          <p:cNvPr id="4" name="Espace réservé du contenu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90711015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C8DEB492-7E83-089B-5985-781EC7CAAF91}"/>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CCA86-895B-A750-12E8-4168B7DCB105}"/>
              </a:ext>
            </a:extLst>
          </p:cNvPr>
          <p:cNvSpPr>
            <a:spLocks noGrp="1"/>
          </p:cNvSpPr>
          <p:nvPr>
            <p:ph type="title"/>
          </p:nvPr>
        </p:nvSpPr>
        <p:spPr>
          <a:xfrm>
            <a:off x="355905" y="987288"/>
            <a:ext cx="11029616" cy="1729407"/>
          </a:xfrm>
        </p:spPr>
        <p:txBody>
          <a:bodyPr>
            <a:noAutofit/>
          </a:bodyPr>
          <a:lstStyle/>
          <a:p>
            <a:pPr algn="ctr"/>
            <a:r>
              <a:rPr lang="fr-FR" sz="3200" b="1" dirty="0">
                <a:solidFill>
                  <a:srgbClr val="0070C0"/>
                </a:solidFill>
                <a:effectLst>
                  <a:outerShdw blurRad="38100" dist="38100" dir="2700000" algn="tl">
                    <a:srgbClr val="000000">
                      <a:alpha val="43137"/>
                    </a:srgbClr>
                  </a:outerShdw>
                </a:effectLst>
                <a:latin typeface="-apple-system"/>
              </a:rPr>
              <a:t>Les outils numériques pédagogiques </a:t>
            </a:r>
            <a:br>
              <a:rPr lang="fr-FR" sz="3200" b="1" dirty="0">
                <a:solidFill>
                  <a:srgbClr val="0070C0"/>
                </a:solidFill>
                <a:effectLst/>
                <a:latin typeface="-apple-system"/>
              </a:rPr>
            </a:br>
            <a:br>
              <a:rPr lang="fr-FR" sz="3200" dirty="0">
                <a:solidFill>
                  <a:srgbClr val="0070C0"/>
                </a:solidFill>
              </a:rPr>
            </a:br>
            <a:endParaRPr lang="fr-FR" sz="3200" dirty="0">
              <a:solidFill>
                <a:srgbClr val="0070C0"/>
              </a:solidFill>
            </a:endParaRPr>
          </a:p>
        </p:txBody>
      </p:sp>
      <p:sp>
        <p:nvSpPr>
          <p:cNvPr id="3" name="Espace réservé du contenu 2">
            <a:extLst>
              <a:ext uri="{FF2B5EF4-FFF2-40B4-BE49-F238E27FC236}">
                <a16:creationId xmlns:a16="http://schemas.microsoft.com/office/drawing/2014/main" id="{0F2EDB5C-39C1-1C3E-FB08-3DDD3A919066}"/>
              </a:ext>
            </a:extLst>
          </p:cNvPr>
          <p:cNvSpPr>
            <a:spLocks noGrp="1"/>
          </p:cNvSpPr>
          <p:nvPr>
            <p:ph idx="1"/>
          </p:nvPr>
        </p:nvSpPr>
        <p:spPr>
          <a:xfrm>
            <a:off x="581192" y="2182246"/>
            <a:ext cx="11029615" cy="4099283"/>
          </a:xfrm>
        </p:spPr>
        <p:txBody>
          <a:bodyPr>
            <a:normAutofit/>
          </a:bodyPr>
          <a:lstStyle/>
          <a:p>
            <a:pPr marL="0" indent="0" algn="just">
              <a:lnSpc>
                <a:spcPct val="150000"/>
              </a:lnSpc>
              <a:buNone/>
            </a:pPr>
            <a:r>
              <a:rPr lang="fr-FR" sz="2800" b="0" i="0" dirty="0">
                <a:solidFill>
                  <a:srgbClr val="414141"/>
                </a:solidFill>
                <a:effectLst/>
                <a:latin typeface="Arial" panose="020B0604020202020204" pitchFamily="34" charset="0"/>
                <a:cs typeface="Arial" panose="020B0604020202020204" pitchFamily="34" charset="0"/>
              </a:rPr>
              <a:t> 	On entend par </a:t>
            </a:r>
            <a:r>
              <a:rPr lang="fr-FR" sz="2800" b="0" i="0" dirty="0">
                <a:solidFill>
                  <a:srgbClr val="FF0000"/>
                </a:solidFill>
                <a:effectLst/>
                <a:latin typeface="Arial" panose="020B0604020202020204" pitchFamily="34" charset="0"/>
                <a:cs typeface="Arial" panose="020B0604020202020204" pitchFamily="34" charset="0"/>
              </a:rPr>
              <a:t>outil numérique pédagogique </a:t>
            </a:r>
            <a:r>
              <a:rPr lang="fr-FR" sz="2800" b="0" i="0" dirty="0">
                <a:solidFill>
                  <a:srgbClr val="414141"/>
                </a:solidFill>
                <a:effectLst/>
                <a:latin typeface="Arial" panose="020B0604020202020204" pitchFamily="34" charset="0"/>
                <a:cs typeface="Arial" panose="020B0604020202020204" pitchFamily="34" charset="0"/>
              </a:rPr>
              <a:t>les différents outils fonctionnant aujourd’hui avec des données informatiques : téléphone portable, tablettes, ordinateur, webcam, caméra… Cette première définition apparaît aujourd’hui comme une évidence tant ces outils sont devenus pour nous tous : la norme.</a:t>
            </a:r>
            <a:r>
              <a:rPr lang="fr-FR" sz="2800" b="0" i="0" dirty="0">
                <a:solidFill>
                  <a:srgbClr val="000000"/>
                </a:solidFill>
                <a:effectLst/>
                <a:latin typeface="Arial" panose="020B0604020202020204" pitchFamily="34" charset="0"/>
                <a:cs typeface="Arial" panose="020B0604020202020204" pitchFamily="34" charset="0"/>
              </a:rPr>
              <a:t>	</a:t>
            </a:r>
            <a:endParaRPr lang="fr-FR" sz="2800" dirty="0">
              <a:latin typeface="Arial" panose="020B0604020202020204" pitchFamily="34" charset="0"/>
              <a:cs typeface="Arial" panose="020B0604020202020204" pitchFamily="34" charset="0"/>
            </a:endParaRPr>
          </a:p>
        </p:txBody>
      </p:sp>
      <p:sp>
        <p:nvSpPr>
          <p:cNvPr id="5" name="Espace réservé du numéro de diapositive 4">
            <a:extLst>
              <a:ext uri="{FF2B5EF4-FFF2-40B4-BE49-F238E27FC236}">
                <a16:creationId xmlns:a16="http://schemas.microsoft.com/office/drawing/2014/main" id="{462594E7-2053-B0F9-3155-312AF680B5F7}"/>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126925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BBCBC-C539-DB04-D0D9-29415F397C61}"/>
              </a:ext>
            </a:extLst>
          </p:cNvPr>
          <p:cNvSpPr>
            <a:spLocks noGrp="1"/>
          </p:cNvSpPr>
          <p:nvPr>
            <p:ph type="title"/>
          </p:nvPr>
        </p:nvSpPr>
        <p:spPr/>
        <p:txBody>
          <a:bodyPr>
            <a:normAutofit/>
          </a:bodyPr>
          <a:lstStyle/>
          <a:p>
            <a:pPr algn="ctr"/>
            <a:r>
              <a:rPr lang="fr-FR" sz="3600" dirty="0">
                <a:solidFill>
                  <a:srgbClr val="0070C0"/>
                </a:solidFill>
                <a:effectLst>
                  <a:outerShdw blurRad="38100" dist="38100" dir="2700000" algn="tl">
                    <a:srgbClr val="000000">
                      <a:alpha val="43137"/>
                    </a:srgbClr>
                  </a:outerShdw>
                </a:effectLst>
              </a:rPr>
              <a:t>L’utilité des outils numérique :</a:t>
            </a:r>
          </a:p>
        </p:txBody>
      </p:sp>
      <p:sp>
        <p:nvSpPr>
          <p:cNvPr id="3" name="Espace réservé du contenu 2">
            <a:extLst>
              <a:ext uri="{FF2B5EF4-FFF2-40B4-BE49-F238E27FC236}">
                <a16:creationId xmlns:a16="http://schemas.microsoft.com/office/drawing/2014/main" id="{92690167-6255-B04D-564B-C609F33FB90B}"/>
              </a:ext>
            </a:extLst>
          </p:cNvPr>
          <p:cNvSpPr>
            <a:spLocks noGrp="1"/>
          </p:cNvSpPr>
          <p:nvPr>
            <p:ph idx="1"/>
          </p:nvPr>
        </p:nvSpPr>
        <p:spPr>
          <a:xfrm>
            <a:off x="581193" y="2314360"/>
            <a:ext cx="11029615" cy="4109554"/>
          </a:xfrm>
        </p:spPr>
        <p:txBody>
          <a:bodyPr>
            <a:normAutofit/>
          </a:bodyPr>
          <a:lstStyle/>
          <a:p>
            <a:pPr marL="0" indent="0" algn="just">
              <a:lnSpc>
                <a:spcPct val="150000"/>
              </a:lnSpc>
              <a:buNone/>
            </a:pPr>
            <a:r>
              <a:rPr lang="fr-FR" sz="2000" b="1" i="0" dirty="0">
                <a:solidFill>
                  <a:schemeClr val="tx1">
                    <a:lumMod val="95000"/>
                    <a:lumOff val="5000"/>
                  </a:schemeClr>
                </a:solidFill>
                <a:effectLst/>
                <a:latin typeface="Arial" panose="020B0604020202020204" pitchFamily="34" charset="0"/>
                <a:cs typeface="Arial" panose="020B0604020202020204" pitchFamily="34" charset="0"/>
              </a:rPr>
              <a:t>	l</a:t>
            </a:r>
            <a:r>
              <a:rPr lang="fr-FR" sz="2000" b="0" i="0" dirty="0">
                <a:solidFill>
                  <a:schemeClr val="tx1">
                    <a:lumMod val="95000"/>
                    <a:lumOff val="5000"/>
                  </a:schemeClr>
                </a:solidFill>
                <a:effectLst/>
                <a:latin typeface="Arial" panose="020B0604020202020204" pitchFamily="34" charset="0"/>
                <a:cs typeface="Arial" panose="020B0604020202020204" pitchFamily="34" charset="0"/>
              </a:rPr>
              <a:t>’</a:t>
            </a:r>
            <a:r>
              <a:rPr lang="fr-FR" sz="2000" b="1" i="0" dirty="0">
                <a:solidFill>
                  <a:schemeClr val="tx1">
                    <a:lumMod val="95000"/>
                    <a:lumOff val="5000"/>
                  </a:schemeClr>
                </a:solidFill>
                <a:effectLst/>
                <a:latin typeface="Arial" panose="020B0604020202020204" pitchFamily="34" charset="0"/>
                <a:cs typeface="Arial" panose="020B0604020202020204" pitchFamily="34" charset="0"/>
              </a:rPr>
              <a:t>utilité</a:t>
            </a:r>
            <a:r>
              <a:rPr lang="fr-FR" sz="2000" b="1" i="0" dirty="0">
                <a:solidFill>
                  <a:srgbClr val="000000"/>
                </a:solidFill>
                <a:effectLst/>
                <a:latin typeface="Arial" panose="020B0604020202020204" pitchFamily="34" charset="0"/>
                <a:cs typeface="Arial" panose="020B0604020202020204" pitchFamily="34" charset="0"/>
              </a:rPr>
              <a:t> des outils numériques n’est plus à démontrer</a:t>
            </a:r>
            <a:r>
              <a:rPr lang="fr-FR" sz="2000" b="0" i="0" dirty="0">
                <a:solidFill>
                  <a:srgbClr val="000000"/>
                </a:solidFill>
                <a:effectLst/>
                <a:latin typeface="Arial" panose="020B0604020202020204" pitchFamily="34" charset="0"/>
                <a:cs typeface="Arial" panose="020B0604020202020204" pitchFamily="34" charset="0"/>
              </a:rPr>
              <a:t> : ils permettent de cerner avec beaucoup de précision les points forts et les points faibles des élèves et de proposer des apprentissages adaptés. L’enseignant peut vérifier les acquis avec facilité, </a:t>
            </a:r>
            <a:r>
              <a:rPr lang="fr-FR" sz="2000" b="1" i="0" dirty="0">
                <a:solidFill>
                  <a:srgbClr val="000000"/>
                </a:solidFill>
                <a:effectLst/>
                <a:latin typeface="Arial" panose="020B0604020202020204" pitchFamily="34" charset="0"/>
                <a:cs typeface="Arial" panose="020B0604020202020204" pitchFamily="34" charset="0"/>
              </a:rPr>
              <a:t>identifier les points de cours bloquants</a:t>
            </a:r>
            <a:r>
              <a:rPr lang="fr-FR" sz="2000" b="0" i="0" dirty="0">
                <a:solidFill>
                  <a:srgbClr val="000000"/>
                </a:solidFill>
                <a:effectLst/>
                <a:latin typeface="Arial" panose="020B0604020202020204" pitchFamily="34" charset="0"/>
                <a:cs typeface="Arial" panose="020B0604020202020204" pitchFamily="34" charset="0"/>
              </a:rPr>
              <a:t> et accompagner la montée en compétence de ses élèves pas à pas. </a:t>
            </a:r>
            <a:endParaRPr lang="fr-FR" sz="2000" b="0" i="0" dirty="0">
              <a:solidFill>
                <a:srgbClr val="333333"/>
              </a:solidFill>
              <a:effectLst/>
              <a:latin typeface="Arial" panose="020B0604020202020204" pitchFamily="34" charset="0"/>
              <a:cs typeface="Arial" panose="020B0604020202020204" pitchFamily="34" charset="0"/>
            </a:endParaRPr>
          </a:p>
          <a:p>
            <a:pPr marL="0" indent="0" algn="just">
              <a:lnSpc>
                <a:spcPct val="150000"/>
              </a:lnSpc>
              <a:buNone/>
            </a:pPr>
            <a:r>
              <a:rPr lang="fr-FR" sz="2000" b="0" i="0" dirty="0">
                <a:solidFill>
                  <a:srgbClr val="000000"/>
                </a:solidFill>
                <a:effectLst/>
                <a:latin typeface="Arial" panose="020B0604020202020204" pitchFamily="34" charset="0"/>
                <a:cs typeface="Arial" panose="020B0604020202020204" pitchFamily="34" charset="0"/>
              </a:rPr>
              <a:t>	De plus, la grande diversité des ressources numériques est un excellent moyen d’attirer l’attention des élèves… et de les garder ! Il existe, de nombreux outils pédagogiques qui ont fait leurs preuves dans ce sens :</a:t>
            </a:r>
            <a:endParaRPr lang="fr-FR" sz="2000" b="0" i="0" dirty="0">
              <a:solidFill>
                <a:srgbClr val="333333"/>
              </a:solidFill>
              <a:effectLst/>
              <a:latin typeface="Arial" panose="020B0604020202020204" pitchFamily="34" charset="0"/>
              <a:cs typeface="Arial" panose="020B0604020202020204" pitchFamily="34" charset="0"/>
            </a:endParaRPr>
          </a:p>
          <a:p>
            <a:endParaRPr lang="fr-FR" sz="1800" dirty="0">
              <a:latin typeface="Arial" panose="020B0604020202020204" pitchFamily="34" charset="0"/>
              <a:cs typeface="Arial" panose="020B0604020202020204" pitchFamily="34" charset="0"/>
            </a:endParaRPr>
          </a:p>
        </p:txBody>
      </p:sp>
      <p:sp>
        <p:nvSpPr>
          <p:cNvPr id="5" name="Espace réservé du numéro de diapositive 4">
            <a:extLst>
              <a:ext uri="{FF2B5EF4-FFF2-40B4-BE49-F238E27FC236}">
                <a16:creationId xmlns:a16="http://schemas.microsoft.com/office/drawing/2014/main" id="{9E969CCD-54EF-90CA-B091-BC5B5E0080F0}"/>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3468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CAA39-EA5C-D74E-4DC9-2E277CAFED05}"/>
              </a:ext>
            </a:extLst>
          </p:cNvPr>
          <p:cNvSpPr>
            <a:spLocks noGrp="1"/>
          </p:cNvSpPr>
          <p:nvPr>
            <p:ph type="title"/>
          </p:nvPr>
        </p:nvSpPr>
        <p:spPr>
          <a:xfrm>
            <a:off x="415334" y="722940"/>
            <a:ext cx="11029616" cy="748051"/>
          </a:xfrm>
        </p:spPr>
        <p:txBody>
          <a:bodyPr>
            <a:normAutofit/>
          </a:bodyPr>
          <a:lstStyle/>
          <a:p>
            <a:pPr algn="ctr"/>
            <a:r>
              <a:rPr lang="fr-FR" sz="3600" dirty="0">
                <a:solidFill>
                  <a:srgbClr val="0070C0"/>
                </a:solidFill>
                <a:effectLst>
                  <a:outerShdw blurRad="38100" dist="38100" dir="2700000" algn="tl">
                    <a:srgbClr val="000000">
                      <a:alpha val="43137"/>
                    </a:srgbClr>
                  </a:outerShdw>
                </a:effectLst>
              </a:rPr>
              <a:t>Les dispositifs numériques </a:t>
            </a:r>
            <a:r>
              <a:rPr lang="fr-FR" sz="3600" dirty="0">
                <a:solidFill>
                  <a:srgbClr val="0070C0"/>
                </a:solidFill>
              </a:rPr>
              <a:t>:</a:t>
            </a:r>
          </a:p>
        </p:txBody>
      </p:sp>
      <p:sp>
        <p:nvSpPr>
          <p:cNvPr id="3" name="Espace réservé du contenu 2">
            <a:extLst>
              <a:ext uri="{FF2B5EF4-FFF2-40B4-BE49-F238E27FC236}">
                <a16:creationId xmlns:a16="http://schemas.microsoft.com/office/drawing/2014/main" id="{8B133B38-149E-547B-B9AD-F20F5A06E88C}"/>
              </a:ext>
            </a:extLst>
          </p:cNvPr>
          <p:cNvSpPr>
            <a:spLocks noGrp="1"/>
          </p:cNvSpPr>
          <p:nvPr>
            <p:ph idx="1"/>
          </p:nvPr>
        </p:nvSpPr>
        <p:spPr>
          <a:xfrm>
            <a:off x="549161" y="2100039"/>
            <a:ext cx="6462544" cy="5453700"/>
          </a:xfrm>
        </p:spPr>
        <p:txBody>
          <a:bodyPr>
            <a:normAutofit/>
          </a:bodyPr>
          <a:lstStyle/>
          <a:p>
            <a:pPr>
              <a:buFont typeface="Wingdings" panose="05000000000000000000" pitchFamily="2" charset="2"/>
              <a:buChar char="Ø"/>
            </a:pPr>
            <a:r>
              <a:rPr lang="fr-FR" sz="2400" u="sng" dirty="0">
                <a:solidFill>
                  <a:srgbClr val="D717C5"/>
                </a:solidFill>
                <a:latin typeface="Arial Black" panose="020B0A04020102020204" pitchFamily="34" charset="0"/>
              </a:rPr>
              <a:t>TBI, TPI, TVI </a:t>
            </a:r>
            <a:r>
              <a:rPr lang="fr-FR" sz="2400" u="sng" dirty="0">
                <a:solidFill>
                  <a:srgbClr val="D717C5"/>
                </a:solidFill>
                <a:effectLst>
                  <a:outerShdw blurRad="38100" dist="38100" dir="2700000" algn="tl">
                    <a:srgbClr val="000000">
                      <a:alpha val="43137"/>
                    </a:srgbClr>
                  </a:outerShdw>
                </a:effectLst>
                <a:latin typeface="Arial Black" panose="020B0A04020102020204" pitchFamily="34" charset="0"/>
              </a:rPr>
              <a:t>:</a:t>
            </a:r>
            <a:endPar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fr-FR" sz="2000" b="1" dirty="0">
                <a:solidFill>
                  <a:srgbClr val="202122"/>
                </a:solidFill>
                <a:latin typeface="Arial" panose="020B0604020202020204" pitchFamily="34" charset="0"/>
                <a:cs typeface="Arial" panose="020B0604020202020204" pitchFamily="34" charset="0"/>
              </a:rPr>
              <a:t>	</a:t>
            </a:r>
            <a:r>
              <a:rPr lang="fr-FR" sz="2000" b="1" dirty="0">
                <a:latin typeface="Calibri" panose="020F0502020204030204" pitchFamily="34" charset="0"/>
                <a:cs typeface="Arial" panose="020B0604020202020204" pitchFamily="34" charset="0"/>
              </a:rPr>
              <a:t>Un</a:t>
            </a: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2000" b="1" dirty="0">
                <a:latin typeface="Calibri" panose="020F0502020204030204" pitchFamily="34" charset="0"/>
                <a:cs typeface="Arial" panose="020B0604020202020204" pitchFamily="34" charset="0"/>
              </a:rPr>
              <a:t>tableau</a:t>
            </a:r>
            <a:r>
              <a:rPr lang="en-US" sz="2000" b="1" dirty="0">
                <a:effectLst/>
                <a:latin typeface="Calibri" panose="020F0502020204030204" pitchFamily="34" charset="0"/>
                <a:ea typeface="Calibri" panose="020F0502020204030204" pitchFamily="34" charset="0"/>
                <a:cs typeface="Arial" panose="020B0604020202020204" pitchFamily="34" charset="0"/>
              </a:rPr>
              <a:t> Blanc interactif</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TBI</a:t>
            </a:r>
            <a:r>
              <a:rPr lang="en-US" sz="2000" dirty="0">
                <a:effectLst/>
                <a:latin typeface="Calibri" panose="020F0502020204030204" pitchFamily="34" charset="0"/>
                <a:ea typeface="Calibri" panose="020F0502020204030204" pitchFamily="34" charset="0"/>
                <a:cs typeface="Arial" panose="020B0604020202020204" pitchFamily="34" charset="0"/>
              </a:rPr>
              <a:t>), également appelé </a:t>
            </a:r>
            <a:r>
              <a:rPr lang="en-US" sz="2000" b="1" dirty="0">
                <a:effectLst/>
                <a:latin typeface="Calibri" panose="020F0502020204030204" pitchFamily="34" charset="0"/>
                <a:ea typeface="Calibri" panose="020F0502020204030204" pitchFamily="34" charset="0"/>
                <a:cs typeface="Arial" panose="020B0604020202020204" pitchFamily="34" charset="0"/>
              </a:rPr>
              <a:t>tableau numérique interactif</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TNI</a:t>
            </a:r>
            <a:r>
              <a:rPr lang="en-US" sz="2000" dirty="0">
                <a:effectLst/>
                <a:latin typeface="Calibri" panose="020F0502020204030204" pitchFamily="34" charset="0"/>
                <a:ea typeface="Calibri" panose="020F0502020204030204" pitchFamily="34" charset="0"/>
                <a:cs typeface="Arial" panose="020B0604020202020204" pitchFamily="34" charset="0"/>
              </a:rPr>
              <a:t>) ou </a:t>
            </a:r>
            <a:r>
              <a:rPr lang="en-US" sz="2000" b="1" dirty="0">
                <a:effectLst/>
                <a:latin typeface="Calibri" panose="020F0502020204030204" pitchFamily="34" charset="0"/>
                <a:ea typeface="Calibri" panose="020F0502020204030204" pitchFamily="34" charset="0"/>
                <a:cs typeface="Arial" panose="020B0604020202020204" pitchFamily="34" charset="0"/>
              </a:rPr>
              <a:t>tableau pédagogique interactif</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TPI</a:t>
            </a:r>
            <a:r>
              <a:rPr lang="en-US" sz="2000" dirty="0">
                <a:effectLst/>
                <a:latin typeface="Calibri" panose="020F0502020204030204" pitchFamily="34" charset="0"/>
                <a:ea typeface="Calibri" panose="020F0502020204030204" pitchFamily="34" charset="0"/>
                <a:cs typeface="Arial" panose="020B0604020202020204" pitchFamily="34" charset="0"/>
              </a:rPr>
              <a:t>), est un </a:t>
            </a:r>
            <a:r>
              <a:rPr lang="fr-FR" sz="2000" u="sng"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Écran d'ordinateur"/>
              </a:rPr>
              <a:t>écran</a:t>
            </a: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blanc tactile, lié à un </a:t>
            </a:r>
            <a:r>
              <a:rPr lang="fr-FR" sz="200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3" tooltip="Ordinateur"/>
              </a:rPr>
              <a:t>ordinateur</a:t>
            </a: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dont l’image est affichée sur le tableau par un </a:t>
            </a:r>
            <a:r>
              <a:rPr lang="fr-FR" sz="200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4" tooltip="Appareil de projection"/>
              </a:rPr>
              <a:t>projecteur</a:t>
            </a: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Les utilisateurs interagissent par l'intermédiaire d'un </a:t>
            </a:r>
            <a:r>
              <a:rPr lang="fr-FR" sz="200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5" tooltip="Stylet (informatique)"/>
              </a:rPr>
              <a:t>stylet</a:t>
            </a: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ou simplement à l’aide de leurs doigts. </a:t>
            </a:r>
          </a:p>
          <a:p>
            <a:pPr algn="just">
              <a:lnSpc>
                <a:spcPct val="150000"/>
              </a:lnSpc>
              <a:buFont typeface="Wingdings" panose="05000000000000000000" pitchFamily="2" charset="2"/>
              <a:buChar char="Ø"/>
            </a:pPr>
            <a:r>
              <a:rPr lang="fr-FR" sz="2000" dirty="0">
                <a:solidFill>
                  <a:srgbClr val="202122"/>
                </a:solidFill>
                <a:effectLst/>
                <a:latin typeface="Arial" panose="020B0604020202020204" pitchFamily="34" charset="0"/>
                <a:ea typeface="Calibri" panose="020F0502020204030204" pitchFamily="34" charset="0"/>
                <a:cs typeface="Arial" panose="020B0604020202020204" pitchFamily="34" charset="0"/>
              </a:rPr>
              <a:t>	Il existe aussi des TBI mobiles, facilement transportables.</a:t>
            </a:r>
          </a:p>
          <a:p>
            <a:pPr marL="0" indent="0" algn="just">
              <a:lnSpc>
                <a:spcPct val="150000"/>
              </a:lnSpc>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FR" sz="2400" dirty="0">
              <a:latin typeface="Arial Black" panose="020B0A04020102020204" pitchFamily="34" charset="0"/>
            </a:endParaRPr>
          </a:p>
        </p:txBody>
      </p:sp>
      <p:pic>
        <p:nvPicPr>
          <p:cNvPr id="1026" name="Picture 2" descr="Tableau Blanc Interactif avec vidéoprojecteur (TBI) - Autres multimédias  d'occasion aux enchères - Agorastore">
            <a:extLst>
              <a:ext uri="{FF2B5EF4-FFF2-40B4-BE49-F238E27FC236}">
                <a16:creationId xmlns:a16="http://schemas.microsoft.com/office/drawing/2014/main" id="{7F6B5365-88EB-E929-C5B8-EB9F9B5CCC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2100040"/>
            <a:ext cx="4678017" cy="381043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605513E7-753E-C69E-0907-0094F8AB1326}"/>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196435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B8B501-3A90-A414-176C-22F65A61840B}"/>
              </a:ext>
            </a:extLst>
          </p:cNvPr>
          <p:cNvSpPr>
            <a:spLocks noGrp="1"/>
          </p:cNvSpPr>
          <p:nvPr>
            <p:ph idx="1"/>
          </p:nvPr>
        </p:nvSpPr>
        <p:spPr>
          <a:xfrm>
            <a:off x="448670" y="1771021"/>
            <a:ext cx="11029615" cy="3634486"/>
          </a:xfrm>
        </p:spPr>
        <p:txBody>
          <a:bodyPr>
            <a:normAutofit/>
          </a:bodyPr>
          <a:lstStyle/>
          <a:p>
            <a:pPr marL="0" indent="0" algn="ctr">
              <a:buNone/>
            </a:pPr>
            <a:r>
              <a:rPr lang="fr-FR" sz="4400" b="1" u="sng" dirty="0">
                <a:solidFill>
                  <a:srgbClr val="0070C0"/>
                </a:solidFill>
                <a:effectLst>
                  <a:outerShdw blurRad="38100" dist="38100" dir="2700000" algn="tl">
                    <a:srgbClr val="000000">
                      <a:alpha val="43137"/>
                    </a:srgbClr>
                  </a:outerShdw>
                </a:effectLst>
                <a:hlinkClick r:id="rId2" action="ppaction://hlinkfile"/>
              </a:rPr>
              <a:t>Vidéo explicative</a:t>
            </a:r>
          </a:p>
        </p:txBody>
      </p:sp>
      <p:sp>
        <p:nvSpPr>
          <p:cNvPr id="2" name="Espace réservé du numéro de diapositive 1">
            <a:extLst>
              <a:ext uri="{FF2B5EF4-FFF2-40B4-BE49-F238E27FC236}">
                <a16:creationId xmlns:a16="http://schemas.microsoft.com/office/drawing/2014/main" id="{1D1025D6-FBC5-B81D-788B-EE1438D71620}"/>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209411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5B777-516C-D35E-68A9-D5D392CE0BE3}"/>
              </a:ext>
            </a:extLst>
          </p:cNvPr>
          <p:cNvSpPr>
            <a:spLocks noGrp="1"/>
          </p:cNvSpPr>
          <p:nvPr>
            <p:ph type="title"/>
          </p:nvPr>
        </p:nvSpPr>
        <p:spPr>
          <a:xfrm>
            <a:off x="581192" y="702156"/>
            <a:ext cx="11029616" cy="945984"/>
          </a:xfrm>
        </p:spPr>
        <p:txBody>
          <a:bodyPr/>
          <a:lstStyle/>
          <a:p>
            <a:pPr marL="457200" indent="-457200">
              <a:buFont typeface="Wingdings" panose="05000000000000000000" pitchFamily="2" charset="2"/>
              <a:buChar char="Ø"/>
            </a:pPr>
            <a:r>
              <a:rPr lang="en-US" dirty="0">
                <a:solidFill>
                  <a:srgbClr val="D717C5"/>
                </a:solidFill>
                <a:latin typeface="Arial Black" panose="020B0A04020102020204" pitchFamily="34" charset="0"/>
              </a:rPr>
              <a:t>VPI :</a:t>
            </a:r>
            <a:endParaRPr lang="fr-FR" dirty="0">
              <a:solidFill>
                <a:srgbClr val="D717C5"/>
              </a:solidFill>
            </a:endParaRPr>
          </a:p>
        </p:txBody>
      </p:sp>
      <p:sp>
        <p:nvSpPr>
          <p:cNvPr id="11" name="Rectangle 7">
            <a:extLst>
              <a:ext uri="{FF2B5EF4-FFF2-40B4-BE49-F238E27FC236}">
                <a16:creationId xmlns:a16="http://schemas.microsoft.com/office/drawing/2014/main" id="{FCB97EB6-CCFE-6B6C-C31C-15BB5A55A91C}"/>
              </a:ext>
            </a:extLst>
          </p:cNvPr>
          <p:cNvSpPr>
            <a:spLocks noGrp="1" noChangeArrowheads="1"/>
          </p:cNvSpPr>
          <p:nvPr>
            <p:ph idx="1"/>
          </p:nvPr>
        </p:nvSpPr>
        <p:spPr bwMode="auto">
          <a:xfrm>
            <a:off x="294660" y="1937387"/>
            <a:ext cx="7178769" cy="401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fr-FR" altLang="en-US" sz="24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Un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Vidéoprojecteur Interactif</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(VPI</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est un syst</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è</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me constitu</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d'un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en-US" sz="2000" b="0" i="0" u="none" strike="noStrike" cap="none" normalizeH="0" baseline="0" dirty="0">
                <a:ln>
                  <a:noFill/>
                </a:ln>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Vidéoprojecteur"/>
              </a:rPr>
              <a:t>vid</a:t>
            </a:r>
            <a:r>
              <a:rPr kumimoji="0" lang="fr-FR" altLang="en-US" sz="2000" b="0" i="0" u="none" strike="noStrike" cap="none" normalizeH="0" baseline="0" dirty="0">
                <a:ln>
                  <a:noFill/>
                </a:ln>
                <a:solidFill>
                  <a:srgbClr val="3366CC"/>
                </a:solidFill>
                <a:effectLst/>
                <a:latin typeface="Calibri" panose="020F0502020204030204" pitchFamily="34" charset="0"/>
                <a:ea typeface="Calibri" panose="020F0502020204030204" pitchFamily="34" charset="0"/>
                <a:cs typeface="Arial" panose="020B0604020202020204" pitchFamily="34" charset="0"/>
                <a:hlinkClick r:id="rId2" tooltip="Vidéoprojecteur"/>
              </a:rPr>
              <a:t>é</a:t>
            </a:r>
            <a:r>
              <a:rPr kumimoji="0" lang="fr-FR" altLang="en-US" sz="2000" b="0" i="0" u="none" strike="noStrike" cap="none" normalizeH="0" baseline="0" dirty="0">
                <a:ln>
                  <a:noFill/>
                </a:ln>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Vidéoprojecteur"/>
              </a:rPr>
              <a:t>oprojecteur</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à </a:t>
            </a:r>
            <a:r>
              <a:rPr kumimoji="0" lang="fr-FR" altLang="en-US" sz="2000" b="0" i="0" u="none" strike="noStrike" cap="none" normalizeH="0" baseline="0" dirty="0">
                <a:ln>
                  <a:noFill/>
                </a:ln>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3" tooltip="Focale"/>
              </a:rPr>
              <a:t>focale</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ultra-courte et d'un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en-US" sz="2000" b="0" i="0" u="none" strike="noStrike" cap="none" normalizeH="0" baseline="0" dirty="0">
                <a:ln>
                  <a:noFill/>
                </a:ln>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4" tooltip="Capteur infrarouge"/>
              </a:rPr>
              <a:t>capteur infrarouge</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capable de d</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tecter la position d'un stylet sur 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importe quelle surface de projection qui se transforme en surface interactive (mur, tableau blanc </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maill</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table, sol lorsque le VPI est int</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gr</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verticalement dans un petit meuble,</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 </a:t>
            </a:r>
            <a:r>
              <a:rPr kumimoji="0" lang="fr-FR"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etc</a:t>
            </a:r>
            <a:r>
              <a:rPr kumimoji="0" lang="fr-FR"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Avec un tel outil, il 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est plus n</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cessaire de disposer d</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un tableau d</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di</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pour rendre la surface r</a:t>
            </a:r>
            <a:r>
              <a:rPr kumimoji="0" lang="fr-FR" altLang="en-US" sz="2000" b="0" i="0" u="none" strike="noStrike" cap="none" normalizeH="0" baseline="0" dirty="0">
                <a:ln>
                  <a:noFill/>
                </a:ln>
                <a:solidFill>
                  <a:srgbClr val="202122"/>
                </a:solidFill>
                <a:effectLst/>
                <a:latin typeface="Calibri" panose="020F0502020204030204" pitchFamily="34" charset="0"/>
                <a:ea typeface="Calibri" panose="020F0502020204030204" pitchFamily="34" charset="0"/>
                <a:cs typeface="Arial" panose="020B0604020202020204" pitchFamily="34" charset="0"/>
              </a:rPr>
              <a:t>é</a:t>
            </a:r>
            <a:r>
              <a:rPr kumimoji="0" lang="fr-FR" altLang="en-US" sz="2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active.</a:t>
            </a:r>
            <a:endParaRPr kumimoji="0" lang="fr-FR" altLang="en-US" sz="4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idéoprojecteur Interactif Tactile (VPI) à Focale Courte - Speechi">
            <a:extLst>
              <a:ext uri="{FF2B5EF4-FFF2-40B4-BE49-F238E27FC236}">
                <a16:creationId xmlns:a16="http://schemas.microsoft.com/office/drawing/2014/main" id="{EBD61C55-BFF8-0593-8AD8-2EDE91BA7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29" y="2038866"/>
            <a:ext cx="4625807"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F32DFBAB-556E-F469-6CAE-7BFB819B5265}"/>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41409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2ECEDD5-99D5-41BD-9D2F-AF22A3F945A9}"/>
              </a:ext>
            </a:extLst>
          </p:cNvPr>
          <p:cNvSpPr>
            <a:spLocks noGrp="1"/>
          </p:cNvSpPr>
          <p:nvPr>
            <p:ph idx="1"/>
          </p:nvPr>
        </p:nvSpPr>
        <p:spPr>
          <a:xfrm>
            <a:off x="581192" y="2001078"/>
            <a:ext cx="11029615" cy="3974272"/>
          </a:xfrm>
        </p:spPr>
        <p:txBody>
          <a:bodyPr>
            <a:normAutofit/>
          </a:bodyPr>
          <a:lstStyle/>
          <a:p>
            <a:pPr marL="0" indent="0" algn="ctr">
              <a:buNone/>
            </a:pPr>
            <a:r>
              <a:rPr lang="fr-FR" sz="4400" b="1" dirty="0">
                <a:solidFill>
                  <a:srgbClr val="0070C0"/>
                </a:solidFill>
                <a:effectLst>
                  <a:outerShdw blurRad="38100" dist="38100" dir="2700000" algn="tl">
                    <a:srgbClr val="000000">
                      <a:alpha val="43137"/>
                    </a:srgbClr>
                  </a:outerShdw>
                </a:effectLst>
                <a:hlinkClick r:id="rId2" action="ppaction://hlinkfile"/>
              </a:rPr>
              <a:t>Vidéo explicative</a:t>
            </a:r>
          </a:p>
        </p:txBody>
      </p:sp>
      <p:sp>
        <p:nvSpPr>
          <p:cNvPr id="2" name="Espace réservé du numéro de diapositive 1">
            <a:extLst>
              <a:ext uri="{FF2B5EF4-FFF2-40B4-BE49-F238E27FC236}">
                <a16:creationId xmlns:a16="http://schemas.microsoft.com/office/drawing/2014/main" id="{07FFD2E5-2595-DD36-59DD-24F03F519C04}"/>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8257433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{05A3A72B-3758-4B74-9E63-B3B3BA5672D5}tf33552983_win32</Template>
  <TotalTime>530</TotalTime>
  <Words>857</Words>
  <Application>Microsoft Office PowerPoint</Application>
  <PresentationFormat>Grand écran</PresentationFormat>
  <Paragraphs>65</Paragraphs>
  <Slides>15</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15</vt:i4>
      </vt:variant>
    </vt:vector>
  </HeadingPairs>
  <TitlesOfParts>
    <vt:vector size="28" baseType="lpstr">
      <vt:lpstr>-apple-system</vt:lpstr>
      <vt:lpstr>Arial</vt:lpstr>
      <vt:lpstr>Arial Black</vt:lpstr>
      <vt:lpstr>Calibri</vt:lpstr>
      <vt:lpstr>Courier New</vt:lpstr>
      <vt:lpstr>Fira Sans</vt:lpstr>
      <vt:lpstr>Franklin Gothic Book</vt:lpstr>
      <vt:lpstr>Franklin Gothic Demi</vt:lpstr>
      <vt:lpstr>Inter</vt:lpstr>
      <vt:lpstr>Open Sans</vt:lpstr>
      <vt:lpstr>Wingdings</vt:lpstr>
      <vt:lpstr>Wingdings 2</vt:lpstr>
      <vt:lpstr>DividendVTI</vt:lpstr>
      <vt:lpstr>Les outils numerique dans l’enseignement</vt:lpstr>
      <vt:lpstr>plan</vt:lpstr>
      <vt:lpstr>La pedagogie numerique :</vt:lpstr>
      <vt:lpstr>Les outils numériques pédagogiques   </vt:lpstr>
      <vt:lpstr>L’utilité des outils numérique :</vt:lpstr>
      <vt:lpstr>Les dispositifs numériques :</vt:lpstr>
      <vt:lpstr>Présentation PowerPoint</vt:lpstr>
      <vt:lpstr>VPI :</vt:lpstr>
      <vt:lpstr>Présentation PowerPoint</vt:lpstr>
      <vt:lpstr>Visialuseur :</vt:lpstr>
      <vt:lpstr>Présentation PowerPoint</vt:lpstr>
      <vt:lpstr> Le digital learning  désigne tous les actes d’apprentissage qui repose sur l’utilisation de nouveaux outils digitaux pour permettre aux apprenants de se former autrement. </vt:lpstr>
      <vt:lpstr>Présentation PowerPoint</vt:lpstr>
      <vt:lpstr>Conclusion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outils numerique dans l’enseignement</dc:title>
  <dc:creator>nisrin</dc:creator>
  <cp:lastModifiedBy>Hp</cp:lastModifiedBy>
  <cp:revision>18</cp:revision>
  <dcterms:created xsi:type="dcterms:W3CDTF">2023-02-24T09:55:42Z</dcterms:created>
  <dcterms:modified xsi:type="dcterms:W3CDTF">2023-02-27T22:00:27Z</dcterms:modified>
</cp:coreProperties>
</file>