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3" r:id="rId5"/>
    <p:sldId id="259" r:id="rId6"/>
    <p:sldId id="260" r:id="rId7"/>
    <p:sldId id="269" r:id="rId8"/>
    <p:sldId id="261" r:id="rId9"/>
    <p:sldId id="264" r:id="rId10"/>
    <p:sldId id="266" r:id="rId11"/>
    <p:sldId id="268" r:id="rId12"/>
    <p:sldId id="262"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22" autoAdjust="0"/>
    <p:restoredTop sz="91160" autoAdjust="0"/>
  </p:normalViewPr>
  <p:slideViewPr>
    <p:cSldViewPr snapToGrid="0">
      <p:cViewPr varScale="1">
        <p:scale>
          <a:sx n="66" d="100"/>
          <a:sy n="66"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58464-A118-423D-AF7F-DFADCAC0C3CF}" type="datetimeFigureOut">
              <a:rPr lang="fr-FR" smtClean="0"/>
              <a:t>30/04/2023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102-ED64-406A-8335-7CF81E47AB8C}" type="slidenum">
              <a:rPr lang="fr-FR" smtClean="0"/>
              <a:t>‹N°›</a:t>
            </a:fld>
            <a:endParaRPr lang="fr-FR"/>
          </a:p>
        </p:txBody>
      </p:sp>
    </p:spTree>
    <p:extLst>
      <p:ext uri="{BB962C8B-B14F-4D97-AF65-F5344CB8AC3E}">
        <p14:creationId xmlns:p14="http://schemas.microsoft.com/office/powerpoint/2010/main" val="313409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Scénari Opale est un outil de création de contenus pédagogiques qui utilise un éditeur de texte WYSIWYG (</a:t>
            </a:r>
            <a:r>
              <a:rPr lang="fr-FR" dirty="0" err="1"/>
              <a:t>What</a:t>
            </a:r>
            <a:r>
              <a:rPr lang="fr-FR" dirty="0"/>
              <a:t> You </a:t>
            </a:r>
            <a:r>
              <a:rPr lang="fr-FR" dirty="0" err="1"/>
              <a:t>See</a:t>
            </a:r>
            <a:r>
              <a:rPr lang="fr-FR" dirty="0"/>
              <a:t> Is </a:t>
            </a:r>
            <a:r>
              <a:rPr lang="fr-FR" dirty="0" err="1"/>
              <a:t>What</a:t>
            </a:r>
            <a:r>
              <a:rPr lang="fr-FR" dirty="0"/>
              <a:t> You </a:t>
            </a:r>
            <a:r>
              <a:rPr lang="fr-FR" dirty="0" err="1"/>
              <a:t>Get</a:t>
            </a:r>
            <a:r>
              <a:rPr lang="fr-FR" dirty="0"/>
              <a:t>) pour la rédaction des contenus.</a:t>
            </a:r>
          </a:p>
          <a:p>
            <a:endParaRPr lang="fr-FR" dirty="0"/>
          </a:p>
          <a:p>
            <a:r>
              <a:rPr lang="fr-FR" dirty="0"/>
              <a:t>Un éditeur de texte WYSIWYG permet à l'utilisateur de voir immédiatement l'apparence du contenu en cours de création, telle qu'elle apparaîtra sur la page web ou le document final. Cela permet à l'utilisateur de travailler avec un aperçu direct du contenu final, sans avoir à se préoccuper des balises HTML ou CSS.</a:t>
            </a:r>
          </a:p>
        </p:txBody>
      </p:sp>
      <p:sp>
        <p:nvSpPr>
          <p:cNvPr id="4" name="Espace réservé du numéro de diapositive 3"/>
          <p:cNvSpPr>
            <a:spLocks noGrp="1"/>
          </p:cNvSpPr>
          <p:nvPr>
            <p:ph type="sldNum" sz="quarter" idx="5"/>
          </p:nvPr>
        </p:nvSpPr>
        <p:spPr/>
        <p:txBody>
          <a:bodyPr/>
          <a:lstStyle/>
          <a:p>
            <a:fld id="{8C286102-ED64-406A-8335-7CF81E47AB8C}" type="slidenum">
              <a:rPr lang="fr-FR" smtClean="0"/>
              <a:t>6</a:t>
            </a:fld>
            <a:endParaRPr lang="fr-FR"/>
          </a:p>
        </p:txBody>
      </p:sp>
    </p:spTree>
    <p:extLst>
      <p:ext uri="{BB962C8B-B14F-4D97-AF65-F5344CB8AC3E}">
        <p14:creationId xmlns:p14="http://schemas.microsoft.com/office/powerpoint/2010/main" val="47819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Par exemple, si un éditeur de contenu travaille sur une nouvelle version d'un module pédagogique, il peut créer une copie de la version précédente et travailler sur cette copie. Lorsque la nouvelle version est terminée, elle peut être validée et publiée, tandis que la version précédente reste disponible pour consultation ou modification, si nécessaire. Les différentes versions sont donc conservées et accessibles, ce qui permet de suivre l'évolution du module dans le temps.</a:t>
            </a:r>
            <a:endParaRPr lang="fr-FR" dirty="0"/>
          </a:p>
        </p:txBody>
      </p:sp>
      <p:sp>
        <p:nvSpPr>
          <p:cNvPr id="4" name="Espace réservé du numéro de diapositive 3"/>
          <p:cNvSpPr>
            <a:spLocks noGrp="1"/>
          </p:cNvSpPr>
          <p:nvPr>
            <p:ph type="sldNum" sz="quarter" idx="5"/>
          </p:nvPr>
        </p:nvSpPr>
        <p:spPr/>
        <p:txBody>
          <a:bodyPr/>
          <a:lstStyle/>
          <a:p>
            <a:fld id="{8C286102-ED64-406A-8335-7CF81E47AB8C}" type="slidenum">
              <a:rPr lang="fr-FR" smtClean="0"/>
              <a:t>7</a:t>
            </a:fld>
            <a:endParaRPr lang="fr-FR"/>
          </a:p>
        </p:txBody>
      </p:sp>
    </p:spTree>
    <p:extLst>
      <p:ext uri="{BB962C8B-B14F-4D97-AF65-F5344CB8AC3E}">
        <p14:creationId xmlns:p14="http://schemas.microsoft.com/office/powerpoint/2010/main" val="218280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4/30/2023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4/30/2023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4/30/2023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édiatiser vos cours avec SCENARI - DRNE - Délégation Régionale du  Numérique pour l'Éducation">
            <a:extLst>
              <a:ext uri="{FF2B5EF4-FFF2-40B4-BE49-F238E27FC236}">
                <a16:creationId xmlns:a16="http://schemas.microsoft.com/office/drawing/2014/main" id="{BADB0596-EEB3-7866-1ABB-E772AAFEE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1117600"/>
            <a:ext cx="9855199" cy="3547245"/>
          </a:xfrm>
          <a:prstGeom prst="rect">
            <a:avLst/>
          </a:prstGeom>
          <a:noFill/>
          <a:extLst>
            <a:ext uri="{909E8E84-426E-40DD-AFC4-6F175D3DCCD1}">
              <a14:hiddenFill xmlns:a14="http://schemas.microsoft.com/office/drawing/2010/main">
                <a:solidFill>
                  <a:srgbClr val="FFFFFF"/>
                </a:solidFill>
              </a14:hiddenFill>
            </a:ext>
          </a:extLst>
        </p:spPr>
      </p:pic>
      <p:sp>
        <p:nvSpPr>
          <p:cNvPr id="5" name="Sous-titre 2">
            <a:extLst>
              <a:ext uri="{FF2B5EF4-FFF2-40B4-BE49-F238E27FC236}">
                <a16:creationId xmlns:a16="http://schemas.microsoft.com/office/drawing/2014/main" id="{464E844B-289E-F6EB-0E6B-F61EFFDA1D81}"/>
              </a:ext>
            </a:extLst>
          </p:cNvPr>
          <p:cNvSpPr txBox="1">
            <a:spLocks/>
          </p:cNvSpPr>
          <p:nvPr/>
        </p:nvSpPr>
        <p:spPr>
          <a:xfrm>
            <a:off x="1590262" y="4837423"/>
            <a:ext cx="4134677" cy="1655762"/>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fr-FR" b="1" u="sng" dirty="0">
                <a:solidFill>
                  <a:srgbClr val="FF0000"/>
                </a:solidFill>
              </a:rPr>
              <a:t>Réalisé par :</a:t>
            </a:r>
          </a:p>
          <a:p>
            <a:pPr>
              <a:buFont typeface="Arial" panose="020B0604020202020204" pitchFamily="34" charset="0"/>
              <a:buChar char="•"/>
            </a:pPr>
            <a:r>
              <a:rPr lang="fr-FR" dirty="0"/>
              <a:t>Nadia Herraf </a:t>
            </a:r>
          </a:p>
          <a:p>
            <a:pPr>
              <a:buFont typeface="Arial" panose="020B0604020202020204" pitchFamily="34" charset="0"/>
              <a:buChar char="•"/>
            </a:pPr>
            <a:r>
              <a:rPr lang="fr-FR" dirty="0"/>
              <a:t>Rachida Khaldi </a:t>
            </a:r>
          </a:p>
          <a:p>
            <a:pPr>
              <a:buFont typeface="Arial" panose="020B0604020202020204" pitchFamily="34" charset="0"/>
              <a:buChar char="•"/>
            </a:pPr>
            <a:r>
              <a:rPr lang="fr-FR" dirty="0"/>
              <a:t>Fatima-</a:t>
            </a:r>
            <a:r>
              <a:rPr lang="fr-FR" dirty="0" err="1"/>
              <a:t>ezzhrae</a:t>
            </a:r>
            <a:r>
              <a:rPr lang="fr-FR" dirty="0"/>
              <a:t> Mamamouch</a:t>
            </a:r>
          </a:p>
        </p:txBody>
      </p:sp>
      <p:sp>
        <p:nvSpPr>
          <p:cNvPr id="7" name="ZoneTexte 6">
            <a:extLst>
              <a:ext uri="{FF2B5EF4-FFF2-40B4-BE49-F238E27FC236}">
                <a16:creationId xmlns:a16="http://schemas.microsoft.com/office/drawing/2014/main" id="{819C938C-71D2-1EA6-6918-74944E6808DB}"/>
              </a:ext>
            </a:extLst>
          </p:cNvPr>
          <p:cNvSpPr txBox="1"/>
          <p:nvPr/>
        </p:nvSpPr>
        <p:spPr>
          <a:xfrm>
            <a:off x="7142923" y="4837423"/>
            <a:ext cx="4134678" cy="707886"/>
          </a:xfrm>
          <a:prstGeom prst="rect">
            <a:avLst/>
          </a:prstGeom>
          <a:noFill/>
        </p:spPr>
        <p:txBody>
          <a:bodyPr wrap="square" rtlCol="0">
            <a:spAutoFit/>
          </a:bodyPr>
          <a:lstStyle/>
          <a:p>
            <a:r>
              <a:rPr lang="fr-FR" sz="2000" b="1" u="sng" dirty="0">
                <a:solidFill>
                  <a:srgbClr val="FF0000"/>
                </a:solidFill>
              </a:rPr>
              <a:t>Encadré par :</a:t>
            </a:r>
          </a:p>
          <a:p>
            <a:pPr marL="342900" indent="-342900">
              <a:buFont typeface="Arial" panose="020B0604020202020204" pitchFamily="34" charset="0"/>
              <a:buChar char="•"/>
            </a:pPr>
            <a:r>
              <a:rPr lang="fr-FR" sz="2000" dirty="0"/>
              <a:t>Prof. Khaoula Benmoussa</a:t>
            </a:r>
            <a:endParaRPr lang="fr-FR" sz="2400" dirty="0"/>
          </a:p>
        </p:txBody>
      </p:sp>
    </p:spTree>
    <p:extLst>
      <p:ext uri="{BB962C8B-B14F-4D97-AF65-F5344CB8AC3E}">
        <p14:creationId xmlns:p14="http://schemas.microsoft.com/office/powerpoint/2010/main" val="6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542CF1-ABDB-301B-911F-D09843CB94B9}"/>
              </a:ext>
            </a:extLst>
          </p:cNvPr>
          <p:cNvSpPr>
            <a:spLocks noGrp="1"/>
          </p:cNvSpPr>
          <p:nvPr>
            <p:ph type="title"/>
          </p:nvPr>
        </p:nvSpPr>
        <p:spPr>
          <a:xfrm>
            <a:off x="1295400" y="148772"/>
            <a:ext cx="9601200" cy="1041399"/>
          </a:xfrm>
        </p:spPr>
        <p:txBody>
          <a:bodyPr>
            <a:normAutofit/>
          </a:bodyPr>
          <a:lstStyle/>
          <a:p>
            <a:r>
              <a:rPr lang="fr-FR" dirty="0">
                <a:solidFill>
                  <a:schemeClr val="accent6">
                    <a:lumMod val="75000"/>
                  </a:schemeClr>
                </a:solidFill>
                <a:effectLst>
                  <a:outerShdw blurRad="38100" dist="38100" dir="2700000" algn="tl">
                    <a:srgbClr val="000000">
                      <a:alpha val="43137"/>
                    </a:srgbClr>
                  </a:outerShdw>
                </a:effectLst>
              </a:rPr>
              <a:t>Les points forts de Scénari Opale :</a:t>
            </a:r>
          </a:p>
        </p:txBody>
      </p:sp>
      <p:sp>
        <p:nvSpPr>
          <p:cNvPr id="3" name="Espace réservé du contenu 2">
            <a:extLst>
              <a:ext uri="{FF2B5EF4-FFF2-40B4-BE49-F238E27FC236}">
                <a16:creationId xmlns:a16="http://schemas.microsoft.com/office/drawing/2014/main" id="{A6E5EC06-C340-7D41-DE79-1037B6651F4E}"/>
              </a:ext>
            </a:extLst>
          </p:cNvPr>
          <p:cNvSpPr>
            <a:spLocks noGrp="1"/>
          </p:cNvSpPr>
          <p:nvPr>
            <p:ph idx="1"/>
          </p:nvPr>
        </p:nvSpPr>
        <p:spPr>
          <a:xfrm>
            <a:off x="1295400" y="1190171"/>
            <a:ext cx="9601200" cy="5667829"/>
          </a:xfrm>
        </p:spPr>
        <p:txBody>
          <a:bodyPr>
            <a:normAutofit fontScale="92500" lnSpcReduction="20000"/>
          </a:bodyPr>
          <a:lstStyle/>
          <a:p>
            <a:pPr marL="0" indent="0" algn="just">
              <a:lnSpc>
                <a:spcPct val="150000"/>
              </a:lnSpc>
              <a:buNone/>
            </a:pPr>
            <a:r>
              <a:rPr lang="fr-FR" dirty="0">
                <a:latin typeface="Arial" panose="020B0604020202020204" pitchFamily="34" charset="0"/>
                <a:cs typeface="Arial" panose="020B0604020202020204" pitchFamily="34" charset="0"/>
              </a:rPr>
              <a:t>	</a:t>
            </a:r>
            <a:r>
              <a:rPr lang="fr-FR" b="1" dirty="0">
                <a:solidFill>
                  <a:srgbClr val="00B0F0"/>
                </a:solidFill>
                <a:latin typeface="Arial" panose="020B0604020202020204" pitchFamily="34" charset="0"/>
                <a:cs typeface="Arial" panose="020B0604020202020204" pitchFamily="34" charset="0"/>
              </a:rPr>
              <a:t>Modularité : </a:t>
            </a:r>
            <a:r>
              <a:rPr lang="fr-FR" dirty="0">
                <a:latin typeface="Arial" panose="020B0604020202020204" pitchFamily="34" charset="0"/>
                <a:cs typeface="Arial" panose="020B0604020202020204" pitchFamily="34" charset="0"/>
              </a:rPr>
              <a:t>Scénari Opale permet de structurer les contenus pédagogiques en modules indépendants les uns des autres, ce qui facilite leur organisation et leur réutilisation dans différents contextes d'enseignement. Les modules peuvent être regroupés et organisés en parcours pédagogiques cohérents, selon les besoins de l'enseignant ou de l'apprenant.</a:t>
            </a:r>
          </a:p>
          <a:p>
            <a:pPr marL="0" indent="0" algn="just">
              <a:lnSpc>
                <a:spcPct val="150000"/>
              </a:lnSpc>
              <a:buNone/>
            </a:pPr>
            <a:endParaRPr lang="fr-FR" dirty="0">
              <a:latin typeface="Arial" panose="020B0604020202020204" pitchFamily="34" charset="0"/>
              <a:cs typeface="Arial" panose="020B0604020202020204" pitchFamily="34" charset="0"/>
            </a:endParaRPr>
          </a:p>
          <a:p>
            <a:pPr marL="0" indent="0" algn="just">
              <a:lnSpc>
                <a:spcPct val="150000"/>
              </a:lnSpc>
              <a:buNone/>
            </a:pPr>
            <a:r>
              <a:rPr lang="fr-FR" dirty="0">
                <a:latin typeface="Arial" panose="020B0604020202020204" pitchFamily="34" charset="0"/>
                <a:cs typeface="Arial" panose="020B0604020202020204" pitchFamily="34" charset="0"/>
              </a:rPr>
              <a:t>	 </a:t>
            </a:r>
            <a:r>
              <a:rPr lang="fr-FR" b="1" dirty="0">
                <a:solidFill>
                  <a:srgbClr val="00B0F0"/>
                </a:solidFill>
                <a:latin typeface="Arial" panose="020B0604020202020204" pitchFamily="34" charset="0"/>
                <a:cs typeface="Arial" panose="020B0604020202020204" pitchFamily="34" charset="0"/>
              </a:rPr>
              <a:t>Réutilisation : </a:t>
            </a:r>
            <a:r>
              <a:rPr lang="fr-FR" dirty="0">
                <a:latin typeface="Arial" panose="020B0604020202020204" pitchFamily="34" charset="0"/>
                <a:cs typeface="Arial" panose="020B0604020202020204" pitchFamily="34" charset="0"/>
              </a:rPr>
              <a:t>Les modules créés avec Scénari Opale sont conçus pour être réutilisables dans différents contextes et pour différents publics, ce qui permet de gagner du temps et de l'efficacité dans la création de nouveaux contenus pédagogiques.</a:t>
            </a:r>
            <a:r>
              <a:rPr lang="fr-FR" dirty="0">
                <a:solidFill>
                  <a:schemeClr val="tx1"/>
                </a:solidFill>
                <a:latin typeface="Arial" panose="020B0604020202020204" pitchFamily="34" charset="0"/>
                <a:cs typeface="Arial" panose="020B0604020202020204" pitchFamily="34" charset="0"/>
              </a:rPr>
              <a:t> </a:t>
            </a:r>
            <a:r>
              <a:rPr lang="fr-FR" b="0" i="0" dirty="0">
                <a:solidFill>
                  <a:schemeClr val="tx1"/>
                </a:solidFill>
                <a:effectLst/>
                <a:latin typeface="Arial" panose="020B0604020202020204" pitchFamily="34" charset="0"/>
                <a:cs typeface="Arial" panose="020B0604020202020204" pitchFamily="34" charset="0"/>
              </a:rPr>
              <a:t>Par exemple, si vous créez une définition d'un concept dans un document, vous pouvez la sauvegarder en tant que fragment. Vous pourrez ensuite réutiliser ce fragment dans d'autres documents sans avoir à le retaper ou à le recopier. Si vous modifiez la définition dans le fragment, toutes les instances du fragment dans les autres documents seront automatiquement mises à jour.</a:t>
            </a:r>
            <a:endParaRPr lang="fr-F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01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B9468F-1F64-ADA7-B712-C10490391DC4}"/>
              </a:ext>
            </a:extLst>
          </p:cNvPr>
          <p:cNvSpPr>
            <a:spLocks noGrp="1"/>
          </p:cNvSpPr>
          <p:nvPr>
            <p:ph idx="1"/>
          </p:nvPr>
        </p:nvSpPr>
        <p:spPr>
          <a:xfrm>
            <a:off x="1502229" y="812799"/>
            <a:ext cx="9601200" cy="5442857"/>
          </a:xfrm>
        </p:spPr>
        <p:txBody>
          <a:bodyPr>
            <a:normAutofit fontScale="92500"/>
          </a:bodyPr>
          <a:lstStyle/>
          <a:p>
            <a:pPr marL="0" indent="0" algn="just">
              <a:lnSpc>
                <a:spcPct val="150000"/>
              </a:lnSpc>
              <a:buNone/>
            </a:pPr>
            <a:r>
              <a:rPr lang="fr-FR" sz="2400" dirty="0">
                <a:latin typeface="Arial" panose="020B0604020202020204" pitchFamily="34" charset="0"/>
                <a:cs typeface="Arial" panose="020B0604020202020204" pitchFamily="34" charset="0"/>
              </a:rPr>
              <a:t>	 </a:t>
            </a:r>
            <a:r>
              <a:rPr lang="fr-FR" sz="2400" b="1" dirty="0">
                <a:solidFill>
                  <a:srgbClr val="00B0F0"/>
                </a:solidFill>
                <a:latin typeface="Arial" panose="020B0604020202020204" pitchFamily="34" charset="0"/>
                <a:cs typeface="Arial" panose="020B0604020202020204" pitchFamily="34" charset="0"/>
              </a:rPr>
              <a:t>Multisupport :</a:t>
            </a:r>
            <a:r>
              <a:rPr lang="fr-FR" sz="2400" dirty="0">
                <a:latin typeface="Arial" panose="020B0604020202020204" pitchFamily="34" charset="0"/>
                <a:cs typeface="Arial" panose="020B0604020202020204" pitchFamily="34" charset="0"/>
              </a:rPr>
              <a:t> Les contenus créés avec Scénari Opale sont adaptables à différents supports de diffusion, tels que les sites web, les présentations PowerPoint, les documents PDF ou les supports mobiles.</a:t>
            </a:r>
          </a:p>
          <a:p>
            <a:pPr marL="0" indent="0" algn="just">
              <a:lnSpc>
                <a:spcPct val="150000"/>
              </a:lnSpc>
              <a:buNone/>
            </a:pPr>
            <a:endParaRPr lang="fr-FR" sz="2400" dirty="0">
              <a:latin typeface="Arial" panose="020B0604020202020204" pitchFamily="34" charset="0"/>
              <a:cs typeface="Arial" panose="020B0604020202020204" pitchFamily="34" charset="0"/>
            </a:endParaRPr>
          </a:p>
          <a:p>
            <a:pPr marL="0" indent="0" algn="just">
              <a:lnSpc>
                <a:spcPct val="150000"/>
              </a:lnSpc>
              <a:buNone/>
            </a:pPr>
            <a:r>
              <a:rPr lang="fr-FR" sz="2400" dirty="0">
                <a:latin typeface="Arial" panose="020B0604020202020204" pitchFamily="34" charset="0"/>
                <a:cs typeface="Arial" panose="020B0604020202020204" pitchFamily="34" charset="0"/>
              </a:rPr>
              <a:t>	 </a:t>
            </a:r>
            <a:r>
              <a:rPr lang="fr-FR" sz="2400" b="1" dirty="0">
                <a:solidFill>
                  <a:srgbClr val="00B0F0"/>
                </a:solidFill>
                <a:latin typeface="Arial" panose="020B0604020202020204" pitchFamily="34" charset="0"/>
                <a:cs typeface="Arial" panose="020B0604020202020204" pitchFamily="34" charset="0"/>
              </a:rPr>
              <a:t>Personnalisation : </a:t>
            </a:r>
            <a:r>
              <a:rPr lang="fr-FR" sz="2400" dirty="0">
                <a:latin typeface="Arial" panose="020B0604020202020204" pitchFamily="34" charset="0"/>
                <a:cs typeface="Arial" panose="020B0604020202020204" pitchFamily="34" charset="0"/>
              </a:rPr>
              <a:t>Scénari Opale permet de personnaliser les contenus pédagogiques en fonction des besoins de chaque apprenant ou groupe d'apprenants. Par exemple, les enseignants peuvent ajouter des activités ou des exercices supplémentaires pour les apprenants ayant des besoins spécifiques.</a:t>
            </a:r>
          </a:p>
          <a:p>
            <a:pPr marL="0" indent="0" algn="just">
              <a:lnSpc>
                <a:spcPct val="150000"/>
              </a:lnSpc>
              <a:buNone/>
            </a:pPr>
            <a:endParaRPr lang="fr-FR" sz="2400" dirty="0">
              <a:latin typeface="Arial" panose="020B0604020202020204" pitchFamily="34" charset="0"/>
              <a:cs typeface="Arial" panose="020B0604020202020204" pitchFamily="34" charset="0"/>
            </a:endParaRPr>
          </a:p>
          <a:p>
            <a:pPr marL="0" indent="0" algn="just">
              <a:lnSpc>
                <a:spcPct val="150000"/>
              </a:lnSpc>
              <a:buNone/>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84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80D01-1371-F698-3E80-462F12B66FFA}"/>
              </a:ext>
            </a:extLst>
          </p:cNvPr>
          <p:cNvSpPr>
            <a:spLocks noGrp="1"/>
          </p:cNvSpPr>
          <p:nvPr>
            <p:ph type="title"/>
          </p:nvPr>
        </p:nvSpPr>
        <p:spPr>
          <a:xfrm>
            <a:off x="1411357" y="300659"/>
            <a:ext cx="9601200" cy="918541"/>
          </a:xfrm>
        </p:spPr>
        <p:txBody>
          <a:bodyPr>
            <a:normAutofit fontScale="90000"/>
          </a:bodyPr>
          <a:lstStyle/>
          <a:p>
            <a:r>
              <a:rPr lang="fr-FR" dirty="0">
                <a:solidFill>
                  <a:schemeClr val="accent6">
                    <a:lumMod val="75000"/>
                  </a:schemeClr>
                </a:solidFill>
                <a:effectLst>
                  <a:outerShdw blurRad="38100" dist="38100" dir="2700000" algn="tl">
                    <a:srgbClr val="000000">
                      <a:alpha val="43137"/>
                    </a:srgbClr>
                  </a:outerShdw>
                </a:effectLst>
              </a:rPr>
              <a:t>Utilisation de Scenari Opale</a:t>
            </a:r>
            <a:br>
              <a:rPr lang="fr-FR" b="0" i="0" dirty="0">
                <a:solidFill>
                  <a:schemeClr val="tx1"/>
                </a:solidFill>
                <a:effectLst/>
                <a:latin typeface="Söhne"/>
              </a:rPr>
            </a:br>
            <a:endParaRPr lang="fr-FR" dirty="0"/>
          </a:p>
        </p:txBody>
      </p:sp>
      <p:sp>
        <p:nvSpPr>
          <p:cNvPr id="3" name="Espace réservé du contenu 2">
            <a:extLst>
              <a:ext uri="{FF2B5EF4-FFF2-40B4-BE49-F238E27FC236}">
                <a16:creationId xmlns:a16="http://schemas.microsoft.com/office/drawing/2014/main" id="{2B3424EA-5150-3987-AE53-A8A5F9B4E4AD}"/>
              </a:ext>
            </a:extLst>
          </p:cNvPr>
          <p:cNvSpPr>
            <a:spLocks noGrp="1"/>
          </p:cNvSpPr>
          <p:nvPr>
            <p:ph idx="1"/>
          </p:nvPr>
        </p:nvSpPr>
        <p:spPr>
          <a:xfrm>
            <a:off x="1233714" y="1413841"/>
            <a:ext cx="9778843" cy="5444159"/>
          </a:xfrm>
        </p:spPr>
        <p:txBody>
          <a:bodyPr>
            <a:normAutofit/>
          </a:bodyPr>
          <a:lstStyle/>
          <a:p>
            <a:pPr marL="0" indent="0" algn="just">
              <a:lnSpc>
                <a:spcPct val="150000"/>
              </a:lnSpc>
              <a:buNone/>
            </a:pPr>
            <a:r>
              <a:rPr lang="fr-FR" b="0" i="0" dirty="0">
                <a:solidFill>
                  <a:schemeClr val="tx1"/>
                </a:solidFill>
                <a:effectLst/>
                <a:latin typeface="Arial" panose="020B0604020202020204" pitchFamily="34" charset="0"/>
                <a:cs typeface="Arial" panose="020B0604020202020204" pitchFamily="34" charset="0"/>
              </a:rPr>
              <a:t>	Pour utiliser Scenari Opale, il est nécessaire de disposer d'un ordinateur avec un système d'exploitation Windows, Mac OS ou Linux, ainsi que d'une connexion Internet. Le logiciel peut être téléchargé gratuitement depuis le site officiel de Scenari Opale, et il est régulièrement mis à jour pour offrir de nouvelles fonctionnalités et améliorations.</a:t>
            </a:r>
          </a:p>
          <a:p>
            <a:pPr marL="0" indent="0" algn="just">
              <a:lnSpc>
                <a:spcPct val="150000"/>
              </a:lnSpc>
              <a:buNone/>
            </a:pPr>
            <a:r>
              <a:rPr lang="fr-FR" dirty="0">
                <a:solidFill>
                  <a:schemeClr val="tx1"/>
                </a:solidFill>
                <a:latin typeface="Arial" panose="020B0604020202020204" pitchFamily="34" charset="0"/>
                <a:cs typeface="Arial" panose="020B0604020202020204" pitchFamily="34" charset="0"/>
              </a:rPr>
              <a:t>	</a:t>
            </a:r>
          </a:p>
          <a:p>
            <a:pPr marL="0" indent="0" algn="just">
              <a:lnSpc>
                <a:spcPct val="150000"/>
              </a:lnSpc>
              <a:buNone/>
            </a:pPr>
            <a:r>
              <a:rPr lang="fr-FR" dirty="0">
                <a:solidFill>
                  <a:schemeClr val="tx1"/>
                </a:solidFill>
                <a:latin typeface="Arial" panose="020B0604020202020204" pitchFamily="34" charset="0"/>
                <a:cs typeface="Arial" panose="020B0604020202020204" pitchFamily="34" charset="0"/>
              </a:rPr>
              <a:t>	Le lien pour télécharger les différentes version de Scénari Opale :</a:t>
            </a:r>
          </a:p>
          <a:p>
            <a:pPr marL="0" indent="0" algn="ctr">
              <a:buNone/>
            </a:pPr>
            <a:r>
              <a:rPr lang="fr-FR" u="sng" dirty="0">
                <a:solidFill>
                  <a:srgbClr val="00B0F0"/>
                </a:solidFill>
              </a:rPr>
              <a:t>https://download.scenari.software/Opale@4.0.5/</a:t>
            </a:r>
          </a:p>
        </p:txBody>
      </p:sp>
    </p:spTree>
    <p:extLst>
      <p:ext uri="{BB962C8B-B14F-4D97-AF65-F5344CB8AC3E}">
        <p14:creationId xmlns:p14="http://schemas.microsoft.com/office/powerpoint/2010/main" val="296129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3078C-9650-C73B-9C15-7F6EA0A8082A}"/>
              </a:ext>
            </a:extLst>
          </p:cNvPr>
          <p:cNvSpPr>
            <a:spLocks noGrp="1"/>
          </p:cNvSpPr>
          <p:nvPr>
            <p:ph type="title"/>
          </p:nvPr>
        </p:nvSpPr>
        <p:spPr>
          <a:xfrm>
            <a:off x="1371600" y="685800"/>
            <a:ext cx="9601200" cy="838200"/>
          </a:xfrm>
        </p:spPr>
        <p:txBody>
          <a:bodyPr/>
          <a:lstStyle/>
          <a:p>
            <a:r>
              <a:rPr lang="fr-FR" dirty="0">
                <a:solidFill>
                  <a:schemeClr val="accent6">
                    <a:lumMod val="75000"/>
                  </a:schemeClr>
                </a:solidFill>
                <a:effectLst>
                  <a:outerShdw blurRad="38100" dist="38100" dir="2700000" algn="tl">
                    <a:srgbClr val="000000">
                      <a:alpha val="43137"/>
                    </a:srgbClr>
                  </a:outerShdw>
                </a:effectLst>
              </a:rPr>
              <a:t>Conclusion :</a:t>
            </a:r>
          </a:p>
        </p:txBody>
      </p:sp>
      <p:sp>
        <p:nvSpPr>
          <p:cNvPr id="3" name="Espace réservé du contenu 2">
            <a:extLst>
              <a:ext uri="{FF2B5EF4-FFF2-40B4-BE49-F238E27FC236}">
                <a16:creationId xmlns:a16="http://schemas.microsoft.com/office/drawing/2014/main" id="{4CD24F4F-9EAC-BB77-E155-9C41F2EBAC54}"/>
              </a:ext>
            </a:extLst>
          </p:cNvPr>
          <p:cNvSpPr>
            <a:spLocks noGrp="1"/>
          </p:cNvSpPr>
          <p:nvPr>
            <p:ph idx="1"/>
          </p:nvPr>
        </p:nvSpPr>
        <p:spPr/>
        <p:txBody>
          <a:bodyPr/>
          <a:lstStyle/>
          <a:p>
            <a:pPr marL="0" indent="0" algn="just">
              <a:lnSpc>
                <a:spcPct val="150000"/>
              </a:lnSpc>
              <a:buNone/>
            </a:pPr>
            <a:r>
              <a:rPr lang="fr-FR" dirty="0">
                <a:latin typeface="Arial" panose="020B0604020202020204" pitchFamily="34" charset="0"/>
                <a:cs typeface="Arial" panose="020B0604020202020204" pitchFamily="34" charset="0"/>
              </a:rPr>
              <a:t>	En conclusion, l'utilisation d'Opale dans les LMS peut être un excellent moyen de créer des parcours de formation interactifs et personnalisés pour les apprenants. Toutefois, cela nécessite une bonne planification, une conception de qualité et une gestion adéquate pour en tirer le meilleur parti.</a:t>
            </a:r>
          </a:p>
        </p:txBody>
      </p:sp>
    </p:spTree>
    <p:extLst>
      <p:ext uri="{BB962C8B-B14F-4D97-AF65-F5344CB8AC3E}">
        <p14:creationId xmlns:p14="http://schemas.microsoft.com/office/powerpoint/2010/main" val="14988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A5C0E-9F8F-2581-FBB6-4C31FB7542DA}"/>
              </a:ext>
            </a:extLst>
          </p:cNvPr>
          <p:cNvSpPr>
            <a:spLocks noGrp="1"/>
          </p:cNvSpPr>
          <p:nvPr>
            <p:ph idx="1"/>
          </p:nvPr>
        </p:nvSpPr>
        <p:spPr>
          <a:xfrm>
            <a:off x="1613453" y="2623931"/>
            <a:ext cx="9601200" cy="1020418"/>
          </a:xfrm>
        </p:spPr>
        <p:txBody>
          <a:bodyPr>
            <a:normAutofit/>
          </a:bodyPr>
          <a:lstStyle/>
          <a:p>
            <a:pPr marL="0" indent="0" algn="ctr">
              <a:buNone/>
            </a:pPr>
            <a:r>
              <a:rPr lang="fr-FR" sz="5400" dirty="0">
                <a:solidFill>
                  <a:schemeClr val="accent6">
                    <a:lumMod val="75000"/>
                  </a:schemeClr>
                </a:solidFill>
                <a:latin typeface="Arial Rounded MT Bold" panose="020F0704030504030204" pitchFamily="34" charset="0"/>
              </a:rPr>
              <a:t>Merci Pour votre Attention !!</a:t>
            </a:r>
          </a:p>
        </p:txBody>
      </p:sp>
    </p:spTree>
    <p:extLst>
      <p:ext uri="{BB962C8B-B14F-4D97-AF65-F5344CB8AC3E}">
        <p14:creationId xmlns:p14="http://schemas.microsoft.com/office/powerpoint/2010/main" val="1832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0DB96-DE83-2B96-64CD-B49AE3CCB5DB}"/>
              </a:ext>
            </a:extLst>
          </p:cNvPr>
          <p:cNvSpPr>
            <a:spLocks noGrp="1"/>
          </p:cNvSpPr>
          <p:nvPr>
            <p:ph type="title"/>
          </p:nvPr>
        </p:nvSpPr>
        <p:spPr/>
        <p:txBody>
          <a:bodyPr>
            <a:normAutofit/>
          </a:bodyPr>
          <a:lstStyle/>
          <a:p>
            <a:r>
              <a:rPr lang="fr-FR" sz="4800" b="1" u="sng" dirty="0">
                <a:solidFill>
                  <a:schemeClr val="accent6">
                    <a:lumMod val="75000"/>
                  </a:schemeClr>
                </a:solidFill>
              </a:rPr>
              <a:t>Plan :</a:t>
            </a:r>
          </a:p>
        </p:txBody>
      </p:sp>
      <p:sp>
        <p:nvSpPr>
          <p:cNvPr id="3" name="Espace réservé du contenu 2">
            <a:extLst>
              <a:ext uri="{FF2B5EF4-FFF2-40B4-BE49-F238E27FC236}">
                <a16:creationId xmlns:a16="http://schemas.microsoft.com/office/drawing/2014/main" id="{70D0FB68-7B6D-828B-7846-5DD349A56BA9}"/>
              </a:ext>
            </a:extLst>
          </p:cNvPr>
          <p:cNvSpPr>
            <a:spLocks noGrp="1"/>
          </p:cNvSpPr>
          <p:nvPr>
            <p:ph idx="1"/>
          </p:nvPr>
        </p:nvSpPr>
        <p:spPr>
          <a:xfrm>
            <a:off x="1371600" y="1762539"/>
            <a:ext cx="9601200" cy="5095461"/>
          </a:xfrm>
        </p:spPr>
        <p:txBody>
          <a:bodyPr>
            <a:normAutofit fontScale="92500" lnSpcReduction="20000"/>
          </a:bodyPr>
          <a:lstStyle/>
          <a:p>
            <a:pPr marL="514350" indent="-514350">
              <a:lnSpc>
                <a:spcPct val="160000"/>
              </a:lnSpc>
              <a:buFont typeface="+mj-lt"/>
              <a:buAutoNum type="romanUcPeriod"/>
            </a:pPr>
            <a:r>
              <a:rPr lang="fr-FR" sz="2400" b="1" dirty="0"/>
              <a:t>Introduction </a:t>
            </a:r>
          </a:p>
          <a:p>
            <a:pPr marL="514350" indent="-514350">
              <a:lnSpc>
                <a:spcPct val="160000"/>
              </a:lnSpc>
              <a:buFont typeface="+mj-lt"/>
              <a:buAutoNum type="romanUcPeriod"/>
            </a:pPr>
            <a:r>
              <a:rPr lang="fr-FR" sz="2400" b="1" dirty="0"/>
              <a:t>Définition du </a:t>
            </a:r>
            <a:r>
              <a:rPr lang="fr-FR" sz="2400" b="1" i="0" dirty="0">
                <a:solidFill>
                  <a:schemeClr val="tx1"/>
                </a:solidFill>
                <a:effectLst/>
                <a:latin typeface="Söhne"/>
              </a:rPr>
              <a:t>Scénari</a:t>
            </a:r>
            <a:r>
              <a:rPr lang="fr-FR" sz="2400" b="1" dirty="0"/>
              <a:t> Opale </a:t>
            </a:r>
          </a:p>
          <a:p>
            <a:pPr marL="514350" indent="-514350">
              <a:lnSpc>
                <a:spcPct val="160000"/>
              </a:lnSpc>
              <a:buFont typeface="+mj-lt"/>
              <a:buAutoNum type="romanUcPeriod"/>
            </a:pPr>
            <a:r>
              <a:rPr lang="fr-FR" sz="2400" b="1" i="0" dirty="0">
                <a:solidFill>
                  <a:schemeClr val="tx1"/>
                </a:solidFill>
                <a:effectLst/>
                <a:latin typeface="Söhne"/>
              </a:rPr>
              <a:t>Principales fonctionnalités</a:t>
            </a:r>
          </a:p>
          <a:p>
            <a:pPr marL="514350" indent="-514350">
              <a:lnSpc>
                <a:spcPct val="160000"/>
              </a:lnSpc>
              <a:buFont typeface="+mj-lt"/>
              <a:buAutoNum type="romanUcPeriod"/>
            </a:pPr>
            <a:r>
              <a:rPr lang="fr-FR" sz="2400" b="1" i="0" dirty="0">
                <a:solidFill>
                  <a:schemeClr val="tx1"/>
                </a:solidFill>
                <a:effectLst/>
                <a:latin typeface="Söhne"/>
              </a:rPr>
              <a:t>Avantages de Scénari Opale</a:t>
            </a:r>
          </a:p>
          <a:p>
            <a:pPr marL="514350" indent="-514350">
              <a:lnSpc>
                <a:spcPct val="160000"/>
              </a:lnSpc>
              <a:buFont typeface="+mj-lt"/>
              <a:buAutoNum type="romanUcPeriod"/>
            </a:pPr>
            <a:r>
              <a:rPr lang="fr-FR" sz="2400" b="1" dirty="0">
                <a:solidFill>
                  <a:schemeClr val="tx1"/>
                </a:solidFill>
                <a:latin typeface="Söhne"/>
              </a:rPr>
              <a:t>Comment fonctionne le Scénari Opale</a:t>
            </a:r>
          </a:p>
          <a:p>
            <a:pPr marL="514350" indent="-514350">
              <a:lnSpc>
                <a:spcPct val="160000"/>
              </a:lnSpc>
              <a:buFont typeface="+mj-lt"/>
              <a:buAutoNum type="romanUcPeriod"/>
            </a:pPr>
            <a:r>
              <a:rPr lang="fr-FR" sz="2400" b="1" i="0" dirty="0">
                <a:solidFill>
                  <a:schemeClr val="tx1"/>
                </a:solidFill>
                <a:effectLst/>
                <a:latin typeface="Söhne"/>
              </a:rPr>
              <a:t>Les points forts de Scénari Opale</a:t>
            </a:r>
          </a:p>
          <a:p>
            <a:pPr marL="514350" indent="-514350">
              <a:lnSpc>
                <a:spcPct val="160000"/>
              </a:lnSpc>
              <a:buFont typeface="+mj-lt"/>
              <a:buAutoNum type="romanUcPeriod"/>
            </a:pPr>
            <a:r>
              <a:rPr lang="fr-FR" sz="2400" b="1" i="0" dirty="0">
                <a:solidFill>
                  <a:schemeClr val="tx1"/>
                </a:solidFill>
                <a:effectLst/>
                <a:latin typeface="Söhne"/>
              </a:rPr>
              <a:t>Utilisation de Scénari Opale</a:t>
            </a:r>
          </a:p>
          <a:p>
            <a:pPr marL="514350" indent="-514350">
              <a:lnSpc>
                <a:spcPct val="160000"/>
              </a:lnSpc>
              <a:buFont typeface="+mj-lt"/>
              <a:buAutoNum type="romanUcPeriod"/>
            </a:pPr>
            <a:r>
              <a:rPr lang="fr-FR" sz="2400" b="1" dirty="0">
                <a:solidFill>
                  <a:schemeClr val="tx1"/>
                </a:solidFill>
                <a:latin typeface="Söhne"/>
              </a:rPr>
              <a:t>conclusion</a:t>
            </a:r>
            <a:endParaRPr lang="fr-FR" sz="2400" b="1" i="0" dirty="0">
              <a:solidFill>
                <a:schemeClr val="tx1"/>
              </a:solidFill>
              <a:effectLst/>
              <a:latin typeface="Söhne"/>
            </a:endParaRPr>
          </a:p>
          <a:p>
            <a:pPr marL="514350" indent="-514350">
              <a:lnSpc>
                <a:spcPct val="160000"/>
              </a:lnSpc>
              <a:buFont typeface="+mj-lt"/>
              <a:buAutoNum type="romanUcPeriod"/>
            </a:pPr>
            <a:endParaRPr lang="fr-FR" b="0" i="0" dirty="0">
              <a:solidFill>
                <a:schemeClr val="tx1"/>
              </a:solidFill>
              <a:effectLst/>
              <a:latin typeface="Söhne"/>
            </a:endParaRPr>
          </a:p>
          <a:p>
            <a:pPr marL="514350" indent="-514350">
              <a:lnSpc>
                <a:spcPct val="160000"/>
              </a:lnSpc>
              <a:buFont typeface="+mj-lt"/>
              <a:buAutoNum type="romanUcPeriod"/>
            </a:pPr>
            <a:endParaRPr lang="fr-FR" b="0" i="0" dirty="0">
              <a:solidFill>
                <a:schemeClr val="tx1"/>
              </a:solidFill>
              <a:effectLst/>
              <a:latin typeface="Söhne"/>
            </a:endParaRPr>
          </a:p>
          <a:p>
            <a:pPr marL="514350" indent="-514350">
              <a:lnSpc>
                <a:spcPct val="160000"/>
              </a:lnSpc>
              <a:buFont typeface="+mj-lt"/>
              <a:buAutoNum type="romanUcPeriod"/>
            </a:pPr>
            <a:endParaRPr lang="fr-FR" dirty="0"/>
          </a:p>
        </p:txBody>
      </p:sp>
    </p:spTree>
    <p:extLst>
      <p:ext uri="{BB962C8B-B14F-4D97-AF65-F5344CB8AC3E}">
        <p14:creationId xmlns:p14="http://schemas.microsoft.com/office/powerpoint/2010/main" val="304243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DD095C-D190-0FC4-5E50-4CF978C1FF17}"/>
              </a:ext>
            </a:extLst>
          </p:cNvPr>
          <p:cNvSpPr>
            <a:spLocks noGrp="1"/>
          </p:cNvSpPr>
          <p:nvPr>
            <p:ph type="title"/>
          </p:nvPr>
        </p:nvSpPr>
        <p:spPr>
          <a:xfrm>
            <a:off x="1295400" y="225287"/>
            <a:ext cx="9601200" cy="877957"/>
          </a:xfrm>
        </p:spPr>
        <p:txBody>
          <a:bodyPr>
            <a:normAutofit/>
          </a:bodyPr>
          <a:lstStyle/>
          <a:p>
            <a:pPr algn="ctr"/>
            <a:r>
              <a:rPr lang="fr-FR" b="1" u="sng" dirty="0">
                <a:solidFill>
                  <a:schemeClr val="accent6">
                    <a:lumMod val="75000"/>
                  </a:schemeClr>
                </a:solidFill>
                <a:effectLst>
                  <a:outerShdw blurRad="38100" dist="38100" dir="2700000" algn="tl">
                    <a:srgbClr val="000000">
                      <a:alpha val="43137"/>
                    </a:srgbClr>
                  </a:outerShdw>
                </a:effectLst>
              </a:rPr>
              <a:t>Introduction :</a:t>
            </a:r>
          </a:p>
        </p:txBody>
      </p:sp>
      <p:sp>
        <p:nvSpPr>
          <p:cNvPr id="3" name="Espace réservé du contenu 2">
            <a:extLst>
              <a:ext uri="{FF2B5EF4-FFF2-40B4-BE49-F238E27FC236}">
                <a16:creationId xmlns:a16="http://schemas.microsoft.com/office/drawing/2014/main" id="{42CF32D4-ACA8-E47B-F7EB-55ABAC56E639}"/>
              </a:ext>
            </a:extLst>
          </p:cNvPr>
          <p:cNvSpPr>
            <a:spLocks noGrp="1"/>
          </p:cNvSpPr>
          <p:nvPr>
            <p:ph idx="1"/>
          </p:nvPr>
        </p:nvSpPr>
        <p:spPr>
          <a:xfrm>
            <a:off x="1504121" y="1232453"/>
            <a:ext cx="9601200" cy="5625548"/>
          </a:xfrm>
        </p:spPr>
        <p:txBody>
          <a:bodyPr>
            <a:noAutofit/>
          </a:bodyPr>
          <a:lstStyle/>
          <a:p>
            <a:pPr marL="0" indent="0" algn="just">
              <a:lnSpc>
                <a:spcPct val="200000"/>
              </a:lnSpc>
              <a:buNone/>
            </a:pPr>
            <a:r>
              <a:rPr lang="fr-FR" sz="1800" b="0" i="0" dirty="0">
                <a:solidFill>
                  <a:schemeClr val="tx1"/>
                </a:solidFill>
                <a:effectLst/>
                <a:latin typeface="Arial" panose="020B0604020202020204" pitchFamily="34" charset="0"/>
                <a:cs typeface="Arial" panose="020B0604020202020204" pitchFamily="34" charset="0"/>
              </a:rPr>
              <a:t>	</a:t>
            </a:r>
            <a:r>
              <a:rPr lang="fr-FR" sz="1800" b="1" i="0" dirty="0">
                <a:solidFill>
                  <a:schemeClr val="tx1"/>
                </a:solidFill>
                <a:effectLst/>
                <a:latin typeface="Arial" panose="020B0604020202020204" pitchFamily="34" charset="0"/>
                <a:cs typeface="Arial" panose="020B0604020202020204" pitchFamily="34" charset="0"/>
              </a:rPr>
              <a:t>Un LMS (Learning Management System) </a:t>
            </a:r>
            <a:r>
              <a:rPr lang="fr-FR" sz="1800" b="0" i="0" dirty="0">
                <a:solidFill>
                  <a:schemeClr val="tx1"/>
                </a:solidFill>
                <a:effectLst/>
                <a:latin typeface="Arial" panose="020B0604020202020204" pitchFamily="34" charset="0"/>
                <a:cs typeface="Arial" panose="020B0604020202020204" pitchFamily="34" charset="0"/>
              </a:rPr>
              <a:t>est un système de gestion de l'apprentissage qui permet de créer, de diffuser et de suivre des programmes de formation en ligne. Les LMS sont largement utilisés dans les entreprises, les écoles et les universités pour offrir une formation en ligne à leurs employés, étudiants ou membres…etc.</a:t>
            </a:r>
          </a:p>
          <a:p>
            <a:pPr marL="0" indent="0" algn="just">
              <a:lnSpc>
                <a:spcPct val="200000"/>
              </a:lnSpc>
              <a:buNone/>
            </a:pPr>
            <a:r>
              <a:rPr lang="fr-FR" sz="1800" dirty="0">
                <a:solidFill>
                  <a:schemeClr val="tx1"/>
                </a:solidFill>
                <a:latin typeface="Arial" panose="020B0604020202020204" pitchFamily="34" charset="0"/>
                <a:cs typeface="Arial" panose="020B0604020202020204" pitchFamily="34" charset="0"/>
              </a:rPr>
              <a:t>	</a:t>
            </a:r>
            <a:r>
              <a:rPr lang="fr-FR" sz="1800" b="0" i="0" dirty="0">
                <a:solidFill>
                  <a:schemeClr val="tx1"/>
                </a:solidFill>
                <a:effectLst/>
                <a:latin typeface="Arial" panose="020B0604020202020204" pitchFamily="34" charset="0"/>
                <a:cs typeface="Arial" panose="020B0604020202020204" pitchFamily="34" charset="0"/>
              </a:rPr>
              <a:t>les LMS permettent également de réduire les coûts de formation. En offrant une formation en ligne, les entreprises et les établissements d'enseignement peuvent économiser sur les coûts liés aux déplacements, à l'hébergement et à la logistique. Ils sont des outils efficaces pour offrir une formation en ligne flexible et accessible, suivre la progression de chaque apprenant, créer des contenus interactifs et réduire les coûts de formation.</a:t>
            </a:r>
          </a:p>
          <a:p>
            <a:pPr marL="0" indent="0" algn="just">
              <a:lnSpc>
                <a:spcPct val="200000"/>
              </a:lnSpc>
              <a:buNone/>
            </a:pPr>
            <a:endParaRPr lang="fr-FR" sz="1800" b="0" i="0" dirty="0">
              <a:solidFill>
                <a:schemeClr val="tx1"/>
              </a:solidFill>
              <a:effectLst/>
              <a:latin typeface="Arial" panose="020B0604020202020204" pitchFamily="34" charset="0"/>
              <a:cs typeface="Arial" panose="020B0604020202020204" pitchFamily="34" charset="0"/>
            </a:endParaRPr>
          </a:p>
          <a:p>
            <a:pPr marL="0" indent="0" algn="just">
              <a:lnSpc>
                <a:spcPct val="200000"/>
              </a:lnSpc>
              <a:buNone/>
            </a:pPr>
            <a:r>
              <a:rPr lang="fr-FR" sz="1800" b="0" i="0" dirty="0">
                <a:solidFill>
                  <a:schemeClr val="tx1"/>
                </a:solidFill>
                <a:effectLst/>
                <a:latin typeface="Arial" panose="020B0604020202020204" pitchFamily="34" charset="0"/>
                <a:cs typeface="Arial" panose="020B0604020202020204" pitchFamily="34" charset="0"/>
              </a:rPr>
              <a:t>	.</a:t>
            </a:r>
          </a:p>
          <a:p>
            <a:pPr marL="0" indent="0" algn="just">
              <a:lnSpc>
                <a:spcPct val="200000"/>
              </a:lnSpc>
              <a:buNone/>
            </a:pPr>
            <a:r>
              <a:rPr lang="fr-FR" sz="18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5294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A3A134-9D42-B07C-64CB-E5E0E655FE14}"/>
              </a:ext>
            </a:extLst>
          </p:cNvPr>
          <p:cNvSpPr>
            <a:spLocks noGrp="1"/>
          </p:cNvSpPr>
          <p:nvPr>
            <p:ph type="title"/>
          </p:nvPr>
        </p:nvSpPr>
        <p:spPr>
          <a:xfrm>
            <a:off x="1371600" y="428172"/>
            <a:ext cx="9601200" cy="838200"/>
          </a:xfrm>
        </p:spPr>
        <p:txBody>
          <a:bodyPr/>
          <a:lstStyle/>
          <a:p>
            <a:r>
              <a:rPr lang="fr-FR" dirty="0">
                <a:solidFill>
                  <a:schemeClr val="accent6">
                    <a:lumMod val="75000"/>
                  </a:schemeClr>
                </a:solidFill>
                <a:effectLst>
                  <a:outerShdw blurRad="38100" dist="38100" dir="2700000" algn="tl">
                    <a:srgbClr val="000000">
                      <a:alpha val="43137"/>
                    </a:srgbClr>
                  </a:outerShdw>
                </a:effectLst>
              </a:rPr>
              <a:t>C’est quoi Scénari ? </a:t>
            </a:r>
          </a:p>
        </p:txBody>
      </p:sp>
      <p:sp>
        <p:nvSpPr>
          <p:cNvPr id="3" name="Espace réservé du contenu 2">
            <a:extLst>
              <a:ext uri="{FF2B5EF4-FFF2-40B4-BE49-F238E27FC236}">
                <a16:creationId xmlns:a16="http://schemas.microsoft.com/office/drawing/2014/main" id="{070ADAE9-5EA6-34E3-DC82-7A628FF8055E}"/>
              </a:ext>
            </a:extLst>
          </p:cNvPr>
          <p:cNvSpPr>
            <a:spLocks noGrp="1"/>
          </p:cNvSpPr>
          <p:nvPr>
            <p:ph idx="1"/>
          </p:nvPr>
        </p:nvSpPr>
        <p:spPr>
          <a:xfrm>
            <a:off x="1219200" y="990600"/>
            <a:ext cx="9753600" cy="5715000"/>
          </a:xfrm>
        </p:spPr>
        <p:txBody>
          <a:bodyPr>
            <a:normAutofit fontScale="92500"/>
          </a:bodyPr>
          <a:lstStyle/>
          <a:p>
            <a:pPr marL="0" indent="0" algn="just">
              <a:lnSpc>
                <a:spcPct val="150000"/>
              </a:lnSpc>
              <a:buNone/>
            </a:pPr>
            <a:r>
              <a:rPr lang="fr-FR" sz="2400" b="1" dirty="0">
                <a:solidFill>
                  <a:schemeClr val="tx1"/>
                </a:solidFill>
                <a:latin typeface="Arial" panose="020B0604020202020204" pitchFamily="34" charset="0"/>
                <a:cs typeface="Arial" panose="020B0604020202020204" pitchFamily="34" charset="0"/>
              </a:rPr>
              <a:t>	</a:t>
            </a:r>
          </a:p>
          <a:p>
            <a:pPr marL="0" indent="0" algn="just">
              <a:lnSpc>
                <a:spcPct val="150000"/>
              </a:lnSpc>
              <a:buNone/>
            </a:pPr>
            <a:r>
              <a:rPr lang="fr-FR" sz="2400" b="0" i="0" dirty="0">
                <a:solidFill>
                  <a:schemeClr val="tx1"/>
                </a:solidFill>
                <a:effectLst/>
                <a:latin typeface="Arial" panose="020B0604020202020204" pitchFamily="34" charset="0"/>
                <a:cs typeface="Arial" panose="020B0604020202020204" pitchFamily="34" charset="0"/>
              </a:rPr>
              <a:t>	Scenari est une suite logicielle libre et gratuite, développée par l'Université de Technologie de Compiègne en France, qui permet la création, la publication et la diffusion de contenus pédagogiques et éditoriaux interactifs, structurés et multimédias. Elle est utilisée dans de nombreux domaines tels que l'éducation, la formation professionnelle, la documentation, la communication et l'édition numérique.</a:t>
            </a:r>
          </a:p>
          <a:p>
            <a:pPr marL="0" indent="0" algn="just">
              <a:lnSpc>
                <a:spcPct val="150000"/>
              </a:lnSpc>
              <a:buNone/>
            </a:pPr>
            <a:r>
              <a:rPr lang="fr-FR" sz="2400" b="0" i="0" dirty="0">
                <a:solidFill>
                  <a:schemeClr val="tx1"/>
                </a:solidFill>
                <a:effectLst/>
                <a:latin typeface="Arial" panose="020B0604020202020204" pitchFamily="34" charset="0"/>
                <a:cs typeface="Arial" panose="020B0604020202020204" pitchFamily="34" charset="0"/>
              </a:rPr>
              <a:t>	La suite Scenari est composée de différents outils logiciels spécialisés, tels que ScenariChain, Opale, MyScenari, Topaze, Dokiel, Optim, qui permettent de créer différents types de contenus pédagogique.</a:t>
            </a:r>
          </a:p>
          <a:p>
            <a:pPr marL="0" indent="0" algn="just">
              <a:lnSpc>
                <a:spcPct val="150000"/>
              </a:lnSpc>
              <a:buNone/>
            </a:pPr>
            <a:endParaRPr lang="fr-FR" sz="2400" dirty="0">
              <a:solidFill>
                <a:schemeClr val="tx1"/>
              </a:solidFill>
              <a:latin typeface="Arial" panose="020B0604020202020204" pitchFamily="34" charset="0"/>
              <a:cs typeface="Arial" panose="020B0604020202020204" pitchFamily="34" charset="0"/>
            </a:endParaRPr>
          </a:p>
          <a:p>
            <a:pPr marL="0" indent="0" algn="just">
              <a:lnSpc>
                <a:spcPct val="150000"/>
              </a:lnSpc>
              <a:buNone/>
            </a:pPr>
            <a:endParaRPr lang="fr-FR" sz="2400" dirty="0">
              <a:solidFill>
                <a:schemeClr val="tx1"/>
              </a:solidFill>
              <a:latin typeface="Arial" panose="020B0604020202020204" pitchFamily="34" charset="0"/>
              <a:cs typeface="Arial" panose="020B0604020202020204" pitchFamily="34" charset="0"/>
            </a:endParaRPr>
          </a:p>
          <a:p>
            <a:pPr marL="0" indent="0" algn="just">
              <a:lnSpc>
                <a:spcPct val="150000"/>
              </a:lnSpc>
              <a:buNone/>
            </a:pPr>
            <a:endParaRPr lang="fr-FR" sz="2400" dirty="0">
              <a:solidFill>
                <a:schemeClr val="tx1"/>
              </a:solidFill>
              <a:latin typeface="Arial" panose="020B0604020202020204" pitchFamily="34" charset="0"/>
              <a:cs typeface="Arial" panose="020B0604020202020204" pitchFamily="34" charset="0"/>
            </a:endParaRPr>
          </a:p>
          <a:p>
            <a:pPr marL="0" indent="0" algn="just">
              <a:lnSpc>
                <a:spcPct val="150000"/>
              </a:lnSpc>
              <a:buNone/>
            </a:pPr>
            <a:endParaRPr lang="fr-FR"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7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158B5-8587-FE4B-9D2A-EE1935C2DDB8}"/>
              </a:ext>
            </a:extLst>
          </p:cNvPr>
          <p:cNvSpPr>
            <a:spLocks noGrp="1"/>
          </p:cNvSpPr>
          <p:nvPr>
            <p:ph type="title"/>
          </p:nvPr>
        </p:nvSpPr>
        <p:spPr>
          <a:xfrm>
            <a:off x="1295400" y="386862"/>
            <a:ext cx="9601200" cy="997226"/>
          </a:xfrm>
        </p:spPr>
        <p:txBody>
          <a:bodyPr/>
          <a:lstStyle/>
          <a:p>
            <a:r>
              <a:rPr lang="fr-FR" dirty="0">
                <a:solidFill>
                  <a:schemeClr val="accent6">
                    <a:lumMod val="75000"/>
                  </a:schemeClr>
                </a:solidFill>
                <a:effectLst>
                  <a:outerShdw blurRad="38100" dist="38100" dir="2700000" algn="tl">
                    <a:srgbClr val="000000">
                      <a:alpha val="43137"/>
                    </a:srgbClr>
                  </a:outerShdw>
                </a:effectLst>
              </a:rPr>
              <a:t>Définition du scénari Opale : </a:t>
            </a:r>
          </a:p>
        </p:txBody>
      </p:sp>
      <p:sp>
        <p:nvSpPr>
          <p:cNvPr id="3" name="Espace réservé du contenu 2">
            <a:extLst>
              <a:ext uri="{FF2B5EF4-FFF2-40B4-BE49-F238E27FC236}">
                <a16:creationId xmlns:a16="http://schemas.microsoft.com/office/drawing/2014/main" id="{EE291425-992A-F2A2-1331-90424CFD7C81}"/>
              </a:ext>
            </a:extLst>
          </p:cNvPr>
          <p:cNvSpPr>
            <a:spLocks noGrp="1"/>
          </p:cNvSpPr>
          <p:nvPr>
            <p:ph idx="1"/>
          </p:nvPr>
        </p:nvSpPr>
        <p:spPr>
          <a:xfrm>
            <a:off x="1295400" y="1262111"/>
            <a:ext cx="9601200" cy="3305469"/>
          </a:xfrm>
        </p:spPr>
        <p:txBody>
          <a:bodyPr>
            <a:normAutofit fontScale="92500" lnSpcReduction="10000"/>
          </a:bodyPr>
          <a:lstStyle/>
          <a:p>
            <a:pPr marL="0" indent="0" algn="just">
              <a:lnSpc>
                <a:spcPct val="150000"/>
              </a:lnSpc>
              <a:buNone/>
            </a:pPr>
            <a:r>
              <a:rPr lang="fr-FR" b="0" i="0" dirty="0">
                <a:solidFill>
                  <a:schemeClr val="tx1"/>
                </a:solidFill>
                <a:latin typeface="Arial" panose="020B0604020202020204" pitchFamily="34" charset="0"/>
                <a:cs typeface="Arial" panose="020B0604020202020204" pitchFamily="34" charset="0"/>
              </a:rPr>
              <a:t>	Opale est un modèle documentaire de la chaine éditoriale Scenari.</a:t>
            </a:r>
            <a:r>
              <a:rPr lang="fr-FR" dirty="0">
                <a:solidFill>
                  <a:schemeClr val="tx1"/>
                </a:solidFill>
                <a:latin typeface="Arial" panose="020B0604020202020204" pitchFamily="34" charset="0"/>
                <a:cs typeface="Arial" panose="020B0604020202020204" pitchFamily="34" charset="0"/>
              </a:rPr>
              <a:t> scénari Opale</a:t>
            </a:r>
            <a:r>
              <a:rPr lang="fr-FR" b="0" i="0" dirty="0">
                <a:solidFill>
                  <a:schemeClr val="tx1"/>
                </a:solidFill>
                <a:latin typeface="Arial" panose="020B0604020202020204" pitchFamily="34" charset="0"/>
                <a:cs typeface="Arial" panose="020B0604020202020204" pitchFamily="34" charset="0"/>
              </a:rPr>
              <a:t> est un logiciel libre de création de supports pédagogiques basé sur la norme SCORM (Sharable Content Object Reference Model). Il permet de concevoir, de rédiger et de publier des contenus pédagogiques interactifs et compatibles avec les plateformes d'enseignement en ligne. </a:t>
            </a:r>
          </a:p>
          <a:p>
            <a:pPr marL="0" indent="0" algn="just">
              <a:lnSpc>
                <a:spcPct val="150000"/>
              </a:lnSpc>
              <a:buNone/>
            </a:pPr>
            <a:r>
              <a:rPr lang="fr-FR" dirty="0">
                <a:solidFill>
                  <a:schemeClr val="tx1"/>
                </a:solidFill>
                <a:latin typeface="Arial" panose="020B0604020202020204" pitchFamily="34" charset="0"/>
                <a:cs typeface="Arial" panose="020B0604020202020204" pitchFamily="34" charset="0"/>
              </a:rPr>
              <a:t>	Opale est une chaîne de création de contenus de formation académique qui sont :</a:t>
            </a:r>
            <a:endParaRPr lang="fr-FR" b="0" i="0" dirty="0">
              <a:solidFill>
                <a:schemeClr val="tx1"/>
              </a:solidFill>
              <a:latin typeface="Arial" panose="020B0604020202020204" pitchFamily="34" charset="0"/>
              <a:cs typeface="Arial" panose="020B0604020202020204" pitchFamily="34" charset="0"/>
            </a:endParaRPr>
          </a:p>
          <a:p>
            <a:pPr marL="0" indent="0" algn="just">
              <a:lnSpc>
                <a:spcPct val="150000"/>
              </a:lnSpc>
              <a:buNone/>
            </a:pPr>
            <a:endParaRPr lang="fr-FR" dirty="0">
              <a:solidFill>
                <a:schemeClr val="tx1"/>
              </a:solidFill>
              <a:latin typeface="Arial" panose="020B0604020202020204" pitchFamily="34" charset="0"/>
              <a:cs typeface="Arial" panose="020B0604020202020204" pitchFamily="34" charset="0"/>
            </a:endParaRPr>
          </a:p>
        </p:txBody>
      </p:sp>
      <p:sp>
        <p:nvSpPr>
          <p:cNvPr id="4" name="Bulle narrative : ronde 3">
            <a:extLst>
              <a:ext uri="{FF2B5EF4-FFF2-40B4-BE49-F238E27FC236}">
                <a16:creationId xmlns:a16="http://schemas.microsoft.com/office/drawing/2014/main" id="{FA2AF3BD-0D09-67B9-CFD9-7BF9D5122E58}"/>
              </a:ext>
            </a:extLst>
          </p:cNvPr>
          <p:cNvSpPr/>
          <p:nvPr/>
        </p:nvSpPr>
        <p:spPr>
          <a:xfrm>
            <a:off x="1002195" y="4567581"/>
            <a:ext cx="2319130" cy="170035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Scénarisés</a:t>
            </a:r>
            <a:r>
              <a:rPr lang="fr-FR" sz="2400" b="1" dirty="0"/>
              <a:t> </a:t>
            </a:r>
          </a:p>
        </p:txBody>
      </p:sp>
      <p:sp>
        <p:nvSpPr>
          <p:cNvPr id="5" name="Bulle narrative : ronde 4">
            <a:extLst>
              <a:ext uri="{FF2B5EF4-FFF2-40B4-BE49-F238E27FC236}">
                <a16:creationId xmlns:a16="http://schemas.microsoft.com/office/drawing/2014/main" id="{0CDA1AD1-753B-9DFB-0099-522F3F6FA2AA}"/>
              </a:ext>
            </a:extLst>
          </p:cNvPr>
          <p:cNvSpPr/>
          <p:nvPr/>
        </p:nvSpPr>
        <p:spPr>
          <a:xfrm>
            <a:off x="3614529" y="4567581"/>
            <a:ext cx="2319130" cy="170035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Réutilisables</a:t>
            </a:r>
          </a:p>
        </p:txBody>
      </p:sp>
      <p:sp>
        <p:nvSpPr>
          <p:cNvPr id="6" name="Bulle narrative : ronde 5">
            <a:extLst>
              <a:ext uri="{FF2B5EF4-FFF2-40B4-BE49-F238E27FC236}">
                <a16:creationId xmlns:a16="http://schemas.microsoft.com/office/drawing/2014/main" id="{96C3355E-0E37-19F7-9F71-DF4367CCBE55}"/>
              </a:ext>
            </a:extLst>
          </p:cNvPr>
          <p:cNvSpPr/>
          <p:nvPr/>
        </p:nvSpPr>
        <p:spPr>
          <a:xfrm>
            <a:off x="6258343" y="4567581"/>
            <a:ext cx="2319130" cy="170035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Structurés en XML</a:t>
            </a:r>
          </a:p>
        </p:txBody>
      </p:sp>
      <p:sp>
        <p:nvSpPr>
          <p:cNvPr id="7" name="Bulle narrative : ronde 6">
            <a:extLst>
              <a:ext uri="{FF2B5EF4-FFF2-40B4-BE49-F238E27FC236}">
                <a16:creationId xmlns:a16="http://schemas.microsoft.com/office/drawing/2014/main" id="{E463D23A-5236-ECE6-674F-A74AF598F304}"/>
              </a:ext>
            </a:extLst>
          </p:cNvPr>
          <p:cNvSpPr/>
          <p:nvPr/>
        </p:nvSpPr>
        <p:spPr>
          <a:xfrm>
            <a:off x="8902157" y="4567580"/>
            <a:ext cx="2462059" cy="17003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Indépendants du format de publication</a:t>
            </a:r>
          </a:p>
        </p:txBody>
      </p:sp>
    </p:spTree>
    <p:extLst>
      <p:ext uri="{BB962C8B-B14F-4D97-AF65-F5344CB8AC3E}">
        <p14:creationId xmlns:p14="http://schemas.microsoft.com/office/powerpoint/2010/main" val="16613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813237-2656-BD0C-3E60-2CE0ADCC3593}"/>
              </a:ext>
            </a:extLst>
          </p:cNvPr>
          <p:cNvSpPr>
            <a:spLocks noGrp="1"/>
          </p:cNvSpPr>
          <p:nvPr>
            <p:ph type="title"/>
          </p:nvPr>
        </p:nvSpPr>
        <p:spPr>
          <a:xfrm>
            <a:off x="1295400" y="424700"/>
            <a:ext cx="9601200" cy="1059543"/>
          </a:xfrm>
        </p:spPr>
        <p:txBody>
          <a:bodyPr/>
          <a:lstStyle/>
          <a:p>
            <a:r>
              <a:rPr lang="fr-FR" dirty="0">
                <a:solidFill>
                  <a:schemeClr val="accent6">
                    <a:lumMod val="75000"/>
                  </a:schemeClr>
                </a:solidFill>
                <a:effectLst>
                  <a:outerShdw blurRad="38100" dist="38100" dir="2700000" algn="tl">
                    <a:srgbClr val="000000">
                      <a:alpha val="43137"/>
                    </a:srgbClr>
                  </a:outerShdw>
                </a:effectLst>
              </a:rPr>
              <a:t>Principales fonctionnalités</a:t>
            </a:r>
          </a:p>
        </p:txBody>
      </p:sp>
      <p:sp>
        <p:nvSpPr>
          <p:cNvPr id="3" name="Espace réservé du contenu 2">
            <a:extLst>
              <a:ext uri="{FF2B5EF4-FFF2-40B4-BE49-F238E27FC236}">
                <a16:creationId xmlns:a16="http://schemas.microsoft.com/office/drawing/2014/main" id="{922F4D42-DCB3-D9A4-071C-56F8EFA9AD69}"/>
              </a:ext>
            </a:extLst>
          </p:cNvPr>
          <p:cNvSpPr>
            <a:spLocks noGrp="1"/>
          </p:cNvSpPr>
          <p:nvPr>
            <p:ph idx="1"/>
          </p:nvPr>
        </p:nvSpPr>
        <p:spPr>
          <a:xfrm>
            <a:off x="1371600" y="1484243"/>
            <a:ext cx="9601200" cy="5373757"/>
          </a:xfrm>
        </p:spPr>
        <p:txBody>
          <a:bodyPr>
            <a:normAutofit/>
          </a:bodyPr>
          <a:lstStyle/>
          <a:p>
            <a:pPr marL="0" indent="0" algn="just">
              <a:lnSpc>
                <a:spcPct val="150000"/>
              </a:lnSpc>
              <a:buNone/>
            </a:pPr>
            <a:r>
              <a:rPr lang="fr-FR" b="0" i="0" dirty="0">
                <a:solidFill>
                  <a:schemeClr val="tx1"/>
                </a:solidFill>
                <a:effectLst/>
                <a:latin typeface="Arial" panose="020B0604020202020204" pitchFamily="34" charset="0"/>
                <a:cs typeface="Arial" panose="020B0604020202020204" pitchFamily="34" charset="0"/>
              </a:rPr>
              <a:t>	Scenari Opale offre une large gamme de fonctionnalités pour la création de contenus pédagogiques interactifs, tels que :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Éditeur de texte WYSIWYG (What You See Is What You Get) pour la rédaction des contenus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Intégration de différents types de médias, tels que des images, des vidéos, des sons, des animations .</a:t>
            </a:r>
          </a:p>
          <a:p>
            <a:pPr algn="just">
              <a:lnSpc>
                <a:spcPct val="150000"/>
              </a:lnSpc>
              <a:buFont typeface="Arial" panose="020B0604020202020204" pitchFamily="34" charset="0"/>
              <a:buChar char="•"/>
            </a:pPr>
            <a:r>
              <a:rPr lang="fr-FR" b="1" dirty="0">
                <a:latin typeface="Arial" panose="020B0604020202020204" pitchFamily="34" charset="0"/>
                <a:cs typeface="Arial" panose="020B0604020202020204" pitchFamily="34" charset="0"/>
              </a:rPr>
              <a:t>Recombiner</a:t>
            </a:r>
            <a:r>
              <a:rPr lang="fr-FR" dirty="0">
                <a:latin typeface="Arial" panose="020B0604020202020204" pitchFamily="34" charset="0"/>
                <a:cs typeface="Arial" panose="020B0604020202020204" pitchFamily="34" charset="0"/>
              </a:rPr>
              <a:t> des grains de cours et des exercices pour créer </a:t>
            </a:r>
            <a:r>
              <a:rPr lang="fr-FR" b="1" dirty="0">
                <a:latin typeface="Arial" panose="020B0604020202020204" pitchFamily="34" charset="0"/>
                <a:cs typeface="Arial" panose="020B0604020202020204" pitchFamily="34" charset="0"/>
              </a:rPr>
              <a:t>différentes versions </a:t>
            </a:r>
            <a:r>
              <a:rPr lang="fr-FR" dirty="0">
                <a:latin typeface="Arial" panose="020B0604020202020204" pitchFamily="34" charset="0"/>
                <a:cs typeface="Arial" panose="020B0604020202020204" pitchFamily="34" charset="0"/>
              </a:rPr>
              <a:t>du cours.</a:t>
            </a:r>
            <a:endParaRPr lang="fr-FR" b="0" i="0" dirty="0">
              <a:solidFill>
                <a:schemeClr val="tx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Gestionnaire de ressources pour stocker et gérer les fichiers associés aux contenus .</a:t>
            </a:r>
          </a:p>
          <a:p>
            <a:pPr algn="just">
              <a:lnSpc>
                <a:spcPct val="150000"/>
              </a:lnSpc>
            </a:pPr>
            <a:endParaRPr lang="fr-FR" dirty="0">
              <a:solidFill>
                <a:schemeClr val="tx1"/>
              </a:solidFill>
              <a:latin typeface="Arial" panose="020B0604020202020204" pitchFamily="34" charset="0"/>
              <a:cs typeface="Arial" panose="020B0604020202020204" pitchFamily="34" charset="0"/>
            </a:endParaRPr>
          </a:p>
          <a:p>
            <a:pPr algn="just">
              <a:lnSpc>
                <a:spcPct val="150000"/>
              </a:lnSpc>
            </a:pPr>
            <a:endParaRPr lang="fr-F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17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A9E3B25-34AB-14D6-FFA5-CEB3D14A63DF}"/>
              </a:ext>
            </a:extLst>
          </p:cNvPr>
          <p:cNvSpPr>
            <a:spLocks noGrp="1"/>
          </p:cNvSpPr>
          <p:nvPr>
            <p:ph idx="1"/>
          </p:nvPr>
        </p:nvSpPr>
        <p:spPr>
          <a:xfrm>
            <a:off x="1444172" y="725715"/>
            <a:ext cx="9601200" cy="5649686"/>
          </a:xfrm>
        </p:spPr>
        <p:txBody>
          <a:bodyPr>
            <a:normAutofit lnSpcReduction="10000"/>
          </a:bodyPr>
          <a:lstStyle/>
          <a:p>
            <a:pPr algn="just">
              <a:lnSpc>
                <a:spcPct val="150000"/>
              </a:lnSpc>
              <a:buFont typeface="Arial" panose="020B0604020202020204" pitchFamily="34" charset="0"/>
              <a:buChar char="•"/>
            </a:pPr>
            <a:r>
              <a:rPr lang="fr-FR" sz="2400" b="0" i="0" dirty="0">
                <a:solidFill>
                  <a:schemeClr val="tx1"/>
                </a:solidFill>
                <a:effectLst/>
                <a:latin typeface="Arial" panose="020B0604020202020204" pitchFamily="34" charset="0"/>
                <a:cs typeface="Arial" panose="020B0604020202020204" pitchFamily="34" charset="0"/>
              </a:rPr>
              <a:t>Gestionnaire de modèles pour la création de structures pédagogiques réutilisables .</a:t>
            </a:r>
          </a:p>
          <a:p>
            <a:pPr algn="just">
              <a:lnSpc>
                <a:spcPct val="150000"/>
              </a:lnSpc>
              <a:buFont typeface="Arial" panose="020B0604020202020204" pitchFamily="34" charset="0"/>
              <a:buChar char="•"/>
            </a:pPr>
            <a:r>
              <a:rPr lang="fr-FR" sz="2400" b="0" i="0" dirty="0">
                <a:solidFill>
                  <a:schemeClr val="tx1"/>
                </a:solidFill>
                <a:effectLst/>
                <a:latin typeface="Arial" panose="020B0604020202020204" pitchFamily="34" charset="0"/>
                <a:cs typeface="Arial" panose="020B0604020202020204" pitchFamily="34" charset="0"/>
              </a:rPr>
              <a:t>Outil de création de quiz et d'exercices interactifs .</a:t>
            </a:r>
          </a:p>
          <a:p>
            <a:pPr algn="just">
              <a:lnSpc>
                <a:spcPct val="150000"/>
              </a:lnSpc>
              <a:buFont typeface="Arial" panose="020B0604020202020204" pitchFamily="34" charset="0"/>
              <a:buChar char="•"/>
            </a:pPr>
            <a:r>
              <a:rPr lang="fr-FR" sz="2400" b="0" i="0" dirty="0">
                <a:solidFill>
                  <a:schemeClr val="tx1"/>
                </a:solidFill>
                <a:effectLst/>
                <a:latin typeface="Arial" panose="020B0604020202020204" pitchFamily="34" charset="0"/>
                <a:cs typeface="Arial" panose="020B0604020202020204" pitchFamily="34" charset="0"/>
              </a:rPr>
              <a:t>Support de la norme SCORM pour la publication de contenus compatibles avec les plateformes d'enseignement en ligne .</a:t>
            </a:r>
          </a:p>
          <a:p>
            <a:pPr algn="just">
              <a:lnSpc>
                <a:spcPct val="150000"/>
              </a:lnSpc>
              <a:buFont typeface="Arial" panose="020B0604020202020204" pitchFamily="34" charset="0"/>
              <a:buChar char="•"/>
            </a:pPr>
            <a:r>
              <a:rPr lang="fr-FR" sz="2400" b="0" i="0" dirty="0">
                <a:solidFill>
                  <a:schemeClr val="tx1"/>
                </a:solidFill>
                <a:effectLst/>
                <a:latin typeface="Arial" panose="020B0604020202020204" pitchFamily="34" charset="0"/>
                <a:cs typeface="Arial" panose="020B0604020202020204" pitchFamily="34" charset="0"/>
              </a:rPr>
              <a:t>Exportation des contenus au format HTML pour une utilisation hors ligne.</a:t>
            </a:r>
          </a:p>
          <a:p>
            <a:pPr algn="just">
              <a:lnSpc>
                <a:spcPct val="150000"/>
              </a:lnSpc>
              <a:buFont typeface="Arial" panose="020B0604020202020204" pitchFamily="34" charset="0"/>
              <a:buChar char="•"/>
            </a:pPr>
            <a:r>
              <a:rPr lang="fr-FR" sz="2400" dirty="0">
                <a:latin typeface="Arial" panose="020B0604020202020204" pitchFamily="34" charset="0"/>
                <a:cs typeface="Arial" panose="020B0604020202020204" pitchFamily="34" charset="0"/>
              </a:rPr>
              <a:t>Gérer plusieurs versions d’un même module grâce a </a:t>
            </a:r>
            <a:r>
              <a:rPr lang="fr-FR" sz="2400" b="1" dirty="0">
                <a:latin typeface="Arial" panose="020B0604020202020204" pitchFamily="34" charset="0"/>
                <a:cs typeface="Arial" panose="020B0604020202020204" pitchFamily="34" charset="0"/>
              </a:rPr>
              <a:t>un système de filtres.</a:t>
            </a:r>
          </a:p>
          <a:p>
            <a:pPr marL="0" indent="0" algn="just">
              <a:lnSpc>
                <a:spcPct val="150000"/>
              </a:lnSpc>
              <a:buNone/>
            </a:pPr>
            <a:endParaRPr lang="fr-FR" sz="2400" b="0" i="0" dirty="0">
              <a:solidFill>
                <a:schemeClr val="tx1"/>
              </a:solidFill>
              <a:effectLst/>
              <a:latin typeface="Arial" panose="020B0604020202020204" pitchFamily="34" charset="0"/>
              <a:cs typeface="Arial" panose="020B0604020202020204" pitchFamily="34" charset="0"/>
            </a:endParaRPr>
          </a:p>
          <a:p>
            <a:pPr algn="just"/>
            <a:endParaRPr lang="fr-FR" sz="2400" dirty="0"/>
          </a:p>
        </p:txBody>
      </p:sp>
    </p:spTree>
    <p:extLst>
      <p:ext uri="{BB962C8B-B14F-4D97-AF65-F5344CB8AC3E}">
        <p14:creationId xmlns:p14="http://schemas.microsoft.com/office/powerpoint/2010/main" val="184710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FFD11-2001-1D56-FAE0-14DFD0CF81F2}"/>
              </a:ext>
            </a:extLst>
          </p:cNvPr>
          <p:cNvSpPr>
            <a:spLocks noGrp="1"/>
          </p:cNvSpPr>
          <p:nvPr>
            <p:ph type="title"/>
          </p:nvPr>
        </p:nvSpPr>
        <p:spPr>
          <a:xfrm>
            <a:off x="1295400" y="341244"/>
            <a:ext cx="9601200" cy="877957"/>
          </a:xfrm>
        </p:spPr>
        <p:txBody>
          <a:bodyPr/>
          <a:lstStyle/>
          <a:p>
            <a:r>
              <a:rPr lang="fr-FR" dirty="0">
                <a:solidFill>
                  <a:schemeClr val="accent6">
                    <a:lumMod val="75000"/>
                  </a:schemeClr>
                </a:solidFill>
                <a:effectLst>
                  <a:outerShdw blurRad="38100" dist="38100" dir="2700000" algn="tl">
                    <a:srgbClr val="000000">
                      <a:alpha val="43137"/>
                    </a:srgbClr>
                  </a:outerShdw>
                </a:effectLst>
              </a:rPr>
              <a:t>Avantages de Scenari Opale</a:t>
            </a:r>
          </a:p>
        </p:txBody>
      </p:sp>
      <p:sp>
        <p:nvSpPr>
          <p:cNvPr id="3" name="Espace réservé du contenu 2">
            <a:extLst>
              <a:ext uri="{FF2B5EF4-FFF2-40B4-BE49-F238E27FC236}">
                <a16:creationId xmlns:a16="http://schemas.microsoft.com/office/drawing/2014/main" id="{377783BE-4228-3FCA-93FB-322A25BEDCF6}"/>
              </a:ext>
            </a:extLst>
          </p:cNvPr>
          <p:cNvSpPr>
            <a:spLocks noGrp="1"/>
          </p:cNvSpPr>
          <p:nvPr>
            <p:ph idx="1"/>
          </p:nvPr>
        </p:nvSpPr>
        <p:spPr>
          <a:xfrm>
            <a:off x="1295399" y="1364973"/>
            <a:ext cx="10083801" cy="5300869"/>
          </a:xfrm>
        </p:spPr>
        <p:txBody>
          <a:bodyPr>
            <a:normAutofit/>
          </a:bodyPr>
          <a:lstStyle/>
          <a:p>
            <a:pPr marL="0" indent="0" algn="just">
              <a:lnSpc>
                <a:spcPct val="150000"/>
              </a:lnSpc>
              <a:buNone/>
            </a:pPr>
            <a:r>
              <a:rPr lang="fr-FR" dirty="0">
                <a:solidFill>
                  <a:schemeClr val="tx1"/>
                </a:solidFill>
                <a:latin typeface="Arial" panose="020B0604020202020204" pitchFamily="34" charset="0"/>
                <a:cs typeface="Arial" panose="020B0604020202020204" pitchFamily="34" charset="0"/>
              </a:rPr>
              <a:t>	</a:t>
            </a:r>
            <a:r>
              <a:rPr lang="fr-FR" b="0" i="0" dirty="0">
                <a:solidFill>
                  <a:schemeClr val="tx1"/>
                </a:solidFill>
                <a:effectLst/>
                <a:latin typeface="Arial" panose="020B0604020202020204" pitchFamily="34" charset="0"/>
                <a:cs typeface="Arial" panose="020B0604020202020204" pitchFamily="34" charset="0"/>
              </a:rPr>
              <a:t>Scenari Opale offre de nombreux avantages pour les enseignants et les formateurs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Interface utilisateur intuitive et facile à utiliser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Possibilité de créer des contenus pédagogiques interactifs et personnalisés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Compatible avec les plateformes d'enseignement en ligne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Possibilité de suivre et d'évaluer les progrès des apprenants grâce aux quiz et aux exercices .</a:t>
            </a:r>
          </a:p>
          <a:p>
            <a:pPr algn="just">
              <a:lnSpc>
                <a:spcPct val="150000"/>
              </a:lnSpc>
              <a:buFont typeface="Arial" panose="020B0604020202020204" pitchFamily="34" charset="0"/>
              <a:buChar char="•"/>
            </a:pPr>
            <a:r>
              <a:rPr lang="fr-FR" b="0" i="0" dirty="0">
                <a:solidFill>
                  <a:schemeClr val="tx1"/>
                </a:solidFill>
                <a:effectLst/>
                <a:latin typeface="Arial" panose="020B0604020202020204" pitchFamily="34" charset="0"/>
                <a:cs typeface="Arial" panose="020B0604020202020204" pitchFamily="34" charset="0"/>
              </a:rPr>
              <a:t>Outil de gestion de projet pour une meilleure organisation de la création de contenus.</a:t>
            </a:r>
          </a:p>
          <a:p>
            <a:pPr marL="0" indent="0" algn="just">
              <a:lnSpc>
                <a:spcPct val="150000"/>
              </a:lnSpc>
              <a:buNone/>
            </a:pPr>
            <a:endParaRPr lang="fr-F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84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DF64F-38E6-4576-8282-6533BDB6F03D}"/>
              </a:ext>
            </a:extLst>
          </p:cNvPr>
          <p:cNvSpPr>
            <a:spLocks noGrp="1"/>
          </p:cNvSpPr>
          <p:nvPr>
            <p:ph type="title"/>
          </p:nvPr>
        </p:nvSpPr>
        <p:spPr>
          <a:xfrm>
            <a:off x="936171" y="322943"/>
            <a:ext cx="9601200" cy="856343"/>
          </a:xfrm>
        </p:spPr>
        <p:txBody>
          <a:bodyPr/>
          <a:lstStyle/>
          <a:p>
            <a:r>
              <a:rPr lang="fr-FR" dirty="0">
                <a:solidFill>
                  <a:schemeClr val="accent6">
                    <a:lumMod val="75000"/>
                  </a:schemeClr>
                </a:solidFill>
                <a:effectLst>
                  <a:outerShdw blurRad="38100" dist="38100" dir="2700000" algn="tl">
                    <a:srgbClr val="000000">
                      <a:alpha val="43137"/>
                    </a:srgbClr>
                  </a:outerShdw>
                </a:effectLst>
              </a:rPr>
              <a:t>Comment fonctionne Scenari Opale ?</a:t>
            </a:r>
          </a:p>
        </p:txBody>
      </p:sp>
      <p:sp>
        <p:nvSpPr>
          <p:cNvPr id="3" name="Espace réservé du contenu 2">
            <a:extLst>
              <a:ext uri="{FF2B5EF4-FFF2-40B4-BE49-F238E27FC236}">
                <a16:creationId xmlns:a16="http://schemas.microsoft.com/office/drawing/2014/main" id="{90122B6C-1F13-4AC8-DC89-FD1E57358010}"/>
              </a:ext>
            </a:extLst>
          </p:cNvPr>
          <p:cNvSpPr>
            <a:spLocks noGrp="1"/>
          </p:cNvSpPr>
          <p:nvPr>
            <p:ph idx="1"/>
          </p:nvPr>
        </p:nvSpPr>
        <p:spPr>
          <a:xfrm>
            <a:off x="936171" y="1832429"/>
            <a:ext cx="10922000" cy="5025572"/>
          </a:xfrm>
        </p:spPr>
        <p:txBody>
          <a:bodyPr>
            <a:normAutofit/>
          </a:bodyPr>
          <a:lstStyle/>
          <a:p>
            <a:pPr marL="0" indent="0" algn="just">
              <a:lnSpc>
                <a:spcPct val="150000"/>
              </a:lnSpc>
              <a:buNone/>
            </a:pPr>
            <a:r>
              <a:rPr lang="fr-FR" dirty="0">
                <a:latin typeface="Arial" panose="020B0604020202020204" pitchFamily="34" charset="0"/>
                <a:cs typeface="Arial" panose="020B0604020202020204" pitchFamily="34" charset="0"/>
              </a:rPr>
              <a:t>	Un module Opale contient des :</a:t>
            </a:r>
          </a:p>
          <a:p>
            <a:pPr algn="just">
              <a:lnSpc>
                <a:spcPct val="150000"/>
              </a:lnSpc>
              <a:buFont typeface="Arial" panose="020B0604020202020204" pitchFamily="34" charset="0"/>
              <a:buChar char="•"/>
            </a:pPr>
            <a:r>
              <a:rPr lang="fr-FR" b="1" dirty="0">
                <a:solidFill>
                  <a:schemeClr val="accent5">
                    <a:lumMod val="75000"/>
                  </a:schemeClr>
                </a:solidFill>
                <a:latin typeface="Arial" panose="020B0604020202020204" pitchFamily="34" charset="0"/>
                <a:cs typeface="Arial" panose="020B0604020202020204" pitchFamily="34" charset="0"/>
              </a:rPr>
              <a:t>Activités d’apprentissage : </a:t>
            </a:r>
            <a:r>
              <a:rPr lang="fr-FR" dirty="0">
                <a:latin typeface="Arial" panose="020B0604020202020204" pitchFamily="34" charset="0"/>
                <a:cs typeface="Arial" panose="020B0604020202020204" pitchFamily="34" charset="0"/>
              </a:rPr>
              <a:t>qui regroupent des grains de contenu ou des exercices.</a:t>
            </a:r>
          </a:p>
          <a:p>
            <a:pPr algn="just">
              <a:lnSpc>
                <a:spcPct val="150000"/>
              </a:lnSpc>
              <a:buFont typeface="Arial" panose="020B0604020202020204" pitchFamily="34" charset="0"/>
              <a:buChar char="•"/>
            </a:pPr>
            <a:r>
              <a:rPr lang="fr-FR" b="1" dirty="0">
                <a:solidFill>
                  <a:schemeClr val="accent5">
                    <a:lumMod val="75000"/>
                  </a:schemeClr>
                </a:solidFill>
                <a:latin typeface="Arial" panose="020B0604020202020204" pitchFamily="34" charset="0"/>
                <a:cs typeface="Arial" panose="020B0604020202020204" pitchFamily="34" charset="0"/>
              </a:rPr>
              <a:t>Activités d’auto-évaluation : </a:t>
            </a:r>
            <a:r>
              <a:rPr lang="fr-FR" dirty="0">
                <a:latin typeface="Arial" panose="020B0604020202020204" pitchFamily="34" charset="0"/>
                <a:cs typeface="Arial" panose="020B0604020202020204" pitchFamily="34" charset="0"/>
              </a:rPr>
              <a:t>composées d’exercices : QCM, QCU, Appariement, Texte à trous, Question graphique…etc.</a:t>
            </a:r>
          </a:p>
          <a:p>
            <a:pPr algn="just">
              <a:lnSpc>
                <a:spcPct val="150000"/>
              </a:lnSpc>
              <a:buFont typeface="Arial" panose="020B0604020202020204" pitchFamily="34" charset="0"/>
              <a:buChar char="•"/>
            </a:pPr>
            <a:r>
              <a:rPr lang="fr-FR" b="1" dirty="0">
                <a:solidFill>
                  <a:schemeClr val="accent5">
                    <a:lumMod val="75000"/>
                  </a:schemeClr>
                </a:solidFill>
                <a:latin typeface="Arial" panose="020B0604020202020204" pitchFamily="34" charset="0"/>
                <a:cs typeface="Arial" panose="020B0604020202020204" pitchFamily="34" charset="0"/>
              </a:rPr>
              <a:t>Activités de média enrichi : </a:t>
            </a:r>
            <a:r>
              <a:rPr lang="fr-FR" dirty="0">
                <a:latin typeface="Arial" panose="020B0604020202020204" pitchFamily="34" charset="0"/>
                <a:cs typeface="Arial" panose="020B0604020202020204" pitchFamily="34" charset="0"/>
              </a:rPr>
              <a:t>pour chapitrer et enrichir une vidéo ou une séquence sonore.</a:t>
            </a:r>
          </a:p>
          <a:p>
            <a:pPr marL="0" indent="0" algn="just">
              <a:lnSpc>
                <a:spcPct val="150000"/>
              </a:lnSpc>
              <a:buNone/>
            </a:pPr>
            <a:r>
              <a:rPr lang="fr-FR" i="0"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	</a:t>
            </a:r>
            <a:r>
              <a:rPr lang="fr-FR" i="0" dirty="0">
                <a:latin typeface="Arial" panose="020B0604020202020204" pitchFamily="34" charset="0"/>
                <a:cs typeface="Arial" panose="020B0604020202020204" pitchFamily="34" charset="0"/>
              </a:rPr>
              <a:t>Opale permet le travail collaboratif ( avec ScenariServer), et peut s’interfacer avec un dépôt de diffusion .</a:t>
            </a:r>
          </a:p>
          <a:p>
            <a:pPr marL="530352" lvl="1" indent="0" algn="just">
              <a:lnSpc>
                <a:spcPct val="150000"/>
              </a:lnSpc>
              <a:buNone/>
            </a:pPr>
            <a:endParaRPr lang="fr-FR"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468373"/>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2107</TotalTime>
  <Words>1255</Words>
  <Application>Microsoft Office PowerPoint</Application>
  <PresentationFormat>Grand écran</PresentationFormat>
  <Paragraphs>80</Paragraphs>
  <Slides>14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Arial Rounded MT Bold</vt:lpstr>
      <vt:lpstr>Calibri</vt:lpstr>
      <vt:lpstr>Franklin Gothic Book</vt:lpstr>
      <vt:lpstr>Söhne</vt:lpstr>
      <vt:lpstr>Cadrage</vt:lpstr>
      <vt:lpstr>Présentation PowerPoint</vt:lpstr>
      <vt:lpstr>Plan :</vt:lpstr>
      <vt:lpstr>Introduction :</vt:lpstr>
      <vt:lpstr>C’est quoi Scénari ? </vt:lpstr>
      <vt:lpstr>Définition du scénari Opale : </vt:lpstr>
      <vt:lpstr>Principales fonctionnalités</vt:lpstr>
      <vt:lpstr>Présentation PowerPoint</vt:lpstr>
      <vt:lpstr>Avantages de Scenari Opale</vt:lpstr>
      <vt:lpstr>Comment fonctionne Scenari Opale ?</vt:lpstr>
      <vt:lpstr>Les points forts de Scénari Opale :</vt:lpstr>
      <vt:lpstr>Présentation PowerPoint</vt:lpstr>
      <vt:lpstr>Utilisation de Scenari Opale </vt:lpstr>
      <vt:lpstr>Conclusion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13</cp:revision>
  <dcterms:created xsi:type="dcterms:W3CDTF">2023-04-12T00:22:59Z</dcterms:created>
  <dcterms:modified xsi:type="dcterms:W3CDTF">2023-04-30T12:41:28Z</dcterms:modified>
</cp:coreProperties>
</file>