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5"/>
  </p:notesMasterIdLst>
  <p:sldIdLst>
    <p:sldId id="257" r:id="rId5"/>
    <p:sldId id="258" r:id="rId6"/>
    <p:sldId id="263" r:id="rId7"/>
    <p:sldId id="259" r:id="rId8"/>
    <p:sldId id="260" r:id="rId9"/>
    <p:sldId id="277" r:id="rId10"/>
    <p:sldId id="261" r:id="rId11"/>
    <p:sldId id="279" r:id="rId12"/>
    <p:sldId id="262" r:id="rId13"/>
    <p:sldId id="278" r:id="rId14"/>
    <p:sldId id="276" r:id="rId15"/>
    <p:sldId id="264" r:id="rId16"/>
    <p:sldId id="270" r:id="rId17"/>
    <p:sldId id="265" r:id="rId18"/>
    <p:sldId id="266" r:id="rId19"/>
    <p:sldId id="268" r:id="rId20"/>
    <p:sldId id="269" r:id="rId21"/>
    <p:sldId id="280" r:id="rId22"/>
    <p:sldId id="271" r:id="rId23"/>
    <p:sldId id="272" r:id="rId24"/>
    <p:sldId id="273" r:id="rId25"/>
    <p:sldId id="274" r:id="rId26"/>
    <p:sldId id="281" r:id="rId27"/>
    <p:sldId id="282" r:id="rId28"/>
    <p:sldId id="283" r:id="rId29"/>
    <p:sldId id="275"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rin" initials="n" lastIdx="1" clrIdx="0">
    <p:extLst>
      <p:ext uri="{19B8F6BF-5375-455C-9EA6-DF929625EA0E}">
        <p15:presenceInfo xmlns:p15="http://schemas.microsoft.com/office/powerpoint/2012/main" userId="nisr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19" autoAdjust="0"/>
  </p:normalViewPr>
  <p:slideViewPr>
    <p:cSldViewPr snapToGrid="0">
      <p:cViewPr varScale="1">
        <p:scale>
          <a:sx n="72" d="100"/>
          <a:sy n="72" d="100"/>
        </p:scale>
        <p:origin x="6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0DED8-1101-4170-A647-F519CB30E758}" type="datetimeFigureOut">
              <a:rPr lang="fr-FR" smtClean="0"/>
              <a:t>27/03/2023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F4589-6F69-4EC7-92C7-B8406DD4E744}" type="slidenum">
              <a:rPr lang="fr-FR" smtClean="0"/>
              <a:t>‹N°›</a:t>
            </a:fld>
            <a:endParaRPr lang="fr-FR"/>
          </a:p>
        </p:txBody>
      </p:sp>
    </p:spTree>
    <p:extLst>
      <p:ext uri="{BB962C8B-B14F-4D97-AF65-F5344CB8AC3E}">
        <p14:creationId xmlns:p14="http://schemas.microsoft.com/office/powerpoint/2010/main" val="132722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BA42F614-B5EB-439A-A653-5EE7310F9288}" type="datetime1">
              <a:rPr lang="en-US" smtClean="0"/>
              <a:t>3/27/2023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8CD4CF-8AF6-4A9B-BE34-BA4451054980}" type="datetime1">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8DC56A31-99C6-4407-A0FF-18CB24E378DA}" type="datetime1">
              <a:rPr lang="en-US" smtClean="0"/>
              <a:t>3/27/2023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fr-FR"/>
              <a:t>Modifiez le style du titre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9B7D037F-4582-46B2-AE6E-CA5B34C9B4F5}" type="datetime1">
              <a:rPr lang="en-US" smtClean="0"/>
              <a:t>3/27/2023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lvl1pPr>
              <a:defRPr sz="1800" b="1">
                <a:solidFill>
                  <a:srgbClr val="0070C0"/>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D2615C81-423D-45D1-B364-4F80DE06A7D3}" type="datetime1">
              <a:rPr lang="en-US" smtClean="0"/>
              <a:t>3/27/2023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7C04030-769E-4178-A77E-E52268551DAE}" type="datetime1">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fr-FR"/>
              <a:t>Cliquez pour modifier les styles du texte du masque</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1283AB-5A7E-49EC-B076-1654D8637F93}" type="datetime1">
              <a:rPr lang="en-US" smtClean="0"/>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1B4DD13-EAC7-4451-94CF-74E2A70C5268}" type="datetime1">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A49FB-F11B-40B9-A291-FF473E883AF5}" type="datetime1">
              <a:rPr lang="en-US" smtClean="0"/>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F10FE499-0970-4B5A-B7C6-83CD3B9E5C2C}" type="datetime1">
              <a:rPr lang="en-US" smtClean="0"/>
              <a:t>3/27/2023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B487FA7-EBAA-4409-B67A-AA5F20EF412D}" type="datetime1">
              <a:rPr lang="en-US" smtClean="0"/>
              <a:t>3/27/2023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9F9CFB49-96BF-4C49-8826-242198FF95C2}" type="datetime1">
              <a:rPr lang="en-US" smtClean="0"/>
              <a:t>3/27/2023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aytolearnx.com/2019/05/adresse-mac.html" TargetMode="External"/><Relationship Id="rId2" Type="http://schemas.openxmlformats.org/officeDocument/2006/relationships/hyperlink" Target="https://waytolearnx.com/2019/05/adresse-ip.html"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fr.wikipedia.org/wiki/Serveur_informatique" TargetMode="External"/><Relationship Id="rId3" Type="http://schemas.openxmlformats.org/officeDocument/2006/relationships/hyperlink" Target="https://fr.wikipedia.org/wiki/Informatique" TargetMode="External"/><Relationship Id="rId7" Type="http://schemas.openxmlformats.org/officeDocument/2006/relationships/hyperlink" Target="https://fr.wikipedia.org/wiki/Ethernet" TargetMode="External"/><Relationship Id="rId2" Type="http://schemas.openxmlformats.org/officeDocument/2006/relationships/hyperlink" Target="https://fr.wikipedia.org/wiki/Entreprise" TargetMode="External"/><Relationship Id="rId1" Type="http://schemas.openxmlformats.org/officeDocument/2006/relationships/slideLayout" Target="../slideLayouts/slideLayout2.xml"/><Relationship Id="rId6" Type="http://schemas.openxmlformats.org/officeDocument/2006/relationships/hyperlink" Target="https://fr.wikipedia.org/wiki/Commutateur_r%C3%A9seau" TargetMode="External"/><Relationship Id="rId5" Type="http://schemas.openxmlformats.org/officeDocument/2006/relationships/hyperlink" Target="https://fr.wikipedia.org/wiki/Routeur" TargetMode="External"/><Relationship Id="rId4" Type="http://schemas.openxmlformats.org/officeDocument/2006/relationships/hyperlink" Target="https://fr.wikipedia.org/wiki/%C3%89tats-Un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Espace réservé du numéro de diapositive 4">
            <a:extLst>
              <a:ext uri="{FF2B5EF4-FFF2-40B4-BE49-F238E27FC236}">
                <a16:creationId xmlns:a16="http://schemas.microsoft.com/office/drawing/2014/main" id="{00ED99D5-E1CB-7DCD-E85A-7ED73C6175C4}"/>
              </a:ext>
            </a:extLst>
          </p:cNvPr>
          <p:cNvSpPr>
            <a:spLocks noGrp="1"/>
          </p:cNvSpPr>
          <p:nvPr>
            <p:ph type="sldNum" sz="quarter" idx="12"/>
          </p:nvPr>
        </p:nvSpPr>
        <p:spPr/>
        <p:txBody>
          <a:bodyPr/>
          <a:lstStyle/>
          <a:p>
            <a:fld id="{3A98EE3D-8CD1-4C3F-BD1C-C98C9596463C}" type="slidenum">
              <a:rPr lang="en-US" sz="2400" smtClean="0"/>
              <a:t>1</a:t>
            </a:fld>
            <a:endParaRPr lang="en-US" sz="2400" dirty="0"/>
          </a:p>
        </p:txBody>
      </p:sp>
      <p:pic>
        <p:nvPicPr>
          <p:cNvPr id="13" name="object 7">
            <a:extLst>
              <a:ext uri="{FF2B5EF4-FFF2-40B4-BE49-F238E27FC236}">
                <a16:creationId xmlns:a16="http://schemas.microsoft.com/office/drawing/2014/main" id="{547231EF-124A-47C9-AC5C-2616EE50F8C9}"/>
              </a:ext>
            </a:extLst>
          </p:cNvPr>
          <p:cNvPicPr/>
          <p:nvPr/>
        </p:nvPicPr>
        <p:blipFill>
          <a:blip r:embed="rId2" cstate="print"/>
          <a:stretch>
            <a:fillRect/>
          </a:stretch>
        </p:blipFill>
        <p:spPr>
          <a:xfrm>
            <a:off x="4060280" y="34382"/>
            <a:ext cx="4071442" cy="1028515"/>
          </a:xfrm>
          <a:prstGeom prst="rect">
            <a:avLst/>
          </a:prstGeom>
        </p:spPr>
      </p:pic>
      <p:sp>
        <p:nvSpPr>
          <p:cNvPr id="14" name="ZoneTexte 13">
            <a:extLst>
              <a:ext uri="{FF2B5EF4-FFF2-40B4-BE49-F238E27FC236}">
                <a16:creationId xmlns:a16="http://schemas.microsoft.com/office/drawing/2014/main" id="{ACBE98E0-0F36-444A-BB15-5E99D11E63D8}"/>
              </a:ext>
            </a:extLst>
          </p:cNvPr>
          <p:cNvSpPr txBox="1"/>
          <p:nvPr/>
        </p:nvSpPr>
        <p:spPr>
          <a:xfrm>
            <a:off x="1865762" y="5443419"/>
            <a:ext cx="8455453" cy="1074653"/>
          </a:xfrm>
          <a:prstGeom prst="rect">
            <a:avLst/>
          </a:prstGeom>
          <a:noFill/>
        </p:spPr>
        <p:txBody>
          <a:bodyPr wrap="square" rtlCol="0">
            <a:spAutoFit/>
          </a:bodyPr>
          <a:lstStyle/>
          <a:p>
            <a:pPr algn="ctr">
              <a:lnSpc>
                <a:spcPct val="150000"/>
              </a:lnSpc>
              <a:spcBef>
                <a:spcPts val="100"/>
              </a:spcBef>
              <a:tabLst>
                <a:tab pos="1403985" algn="l"/>
              </a:tabLst>
            </a:pPr>
            <a:r>
              <a:rPr lang="fr-MA" b="1" spc="-5" dirty="0">
                <a:latin typeface="Microsoft JhengHei UI" panose="020B0604030504040204" pitchFamily="34" charset="-120"/>
                <a:ea typeface="Microsoft JhengHei UI" panose="020B0604030504040204" pitchFamily="34" charset="-120"/>
              </a:rPr>
              <a:t>Présenté par :  Meryem Boudri &amp; </a:t>
            </a:r>
            <a:r>
              <a:rPr lang="fr-MA" b="1" spc="-5" dirty="0" err="1">
                <a:latin typeface="Microsoft JhengHei UI" panose="020B0604030504040204" pitchFamily="34" charset="-120"/>
                <a:ea typeface="Microsoft JhengHei UI" panose="020B0604030504040204" pitchFamily="34" charset="-120"/>
              </a:rPr>
              <a:t>Nissrine</a:t>
            </a:r>
            <a:r>
              <a:rPr lang="fr-MA" b="1" spc="-5" dirty="0">
                <a:latin typeface="Microsoft JhengHei UI" panose="020B0604030504040204" pitchFamily="34" charset="-120"/>
                <a:ea typeface="Microsoft JhengHei UI" panose="020B0604030504040204" pitchFamily="34" charset="-120"/>
              </a:rPr>
              <a:t> </a:t>
            </a:r>
            <a:r>
              <a:rPr lang="fr-MA" b="1" spc="-5" dirty="0" err="1">
                <a:latin typeface="Microsoft JhengHei UI" panose="020B0604030504040204" pitchFamily="34" charset="-120"/>
                <a:ea typeface="Microsoft JhengHei UI" panose="020B0604030504040204" pitchFamily="34" charset="-120"/>
              </a:rPr>
              <a:t>Bakhouch</a:t>
            </a:r>
            <a:r>
              <a:rPr lang="fr-MA" b="1" spc="-5" dirty="0">
                <a:latin typeface="Microsoft JhengHei UI" panose="020B0604030504040204" pitchFamily="34" charset="-120"/>
                <a:ea typeface="Microsoft JhengHei UI" panose="020B0604030504040204" pitchFamily="34" charset="-120"/>
              </a:rPr>
              <a:t> &amp; Taha </a:t>
            </a:r>
            <a:r>
              <a:rPr lang="fr-MA" b="1" spc="-5" dirty="0" err="1">
                <a:latin typeface="Microsoft JhengHei UI" panose="020B0604030504040204" pitchFamily="34" charset="-120"/>
                <a:ea typeface="Microsoft JhengHei UI" panose="020B0604030504040204" pitchFamily="34" charset="-120"/>
              </a:rPr>
              <a:t>Souhail</a:t>
            </a:r>
            <a:r>
              <a:rPr lang="fr-MA" b="1" spc="-5" dirty="0">
                <a:latin typeface="Microsoft JhengHei UI" panose="020B0604030504040204" pitchFamily="34" charset="-120"/>
                <a:ea typeface="Microsoft JhengHei UI" panose="020B0604030504040204" pitchFamily="34" charset="-120"/>
              </a:rPr>
              <a:t> Manna </a:t>
            </a:r>
          </a:p>
          <a:p>
            <a:pPr>
              <a:spcBef>
                <a:spcPts val="100"/>
              </a:spcBef>
              <a:tabLst>
                <a:tab pos="1403985" algn="l"/>
              </a:tabLst>
            </a:pPr>
            <a:endParaRPr lang="fr-MA" b="1" spc="-5" dirty="0">
              <a:latin typeface="Microsoft JhengHei UI" panose="020B0604030504040204" pitchFamily="34" charset="-120"/>
              <a:ea typeface="Microsoft JhengHei UI" panose="020B0604030504040204" pitchFamily="34" charset="-120"/>
            </a:endParaRPr>
          </a:p>
          <a:p>
            <a:endParaRPr lang="fr-MA" dirty="0">
              <a:latin typeface="Microsoft JhengHei UI" panose="020B0604030504040204" pitchFamily="34" charset="-120"/>
              <a:ea typeface="Microsoft JhengHei UI" panose="020B0604030504040204" pitchFamily="34" charset="-120"/>
            </a:endParaRPr>
          </a:p>
        </p:txBody>
      </p:sp>
      <p:sp>
        <p:nvSpPr>
          <p:cNvPr id="17" name="object 2">
            <a:extLst>
              <a:ext uri="{FF2B5EF4-FFF2-40B4-BE49-F238E27FC236}">
                <a16:creationId xmlns:a16="http://schemas.microsoft.com/office/drawing/2014/main" id="{60426167-9F3B-49DF-998F-EACD57A2B2DD}"/>
              </a:ext>
            </a:extLst>
          </p:cNvPr>
          <p:cNvSpPr/>
          <p:nvPr/>
        </p:nvSpPr>
        <p:spPr>
          <a:xfrm>
            <a:off x="-2511" y="1932679"/>
            <a:ext cx="12192000" cy="2573924"/>
          </a:xfrm>
          <a:custGeom>
            <a:avLst/>
            <a:gdLst/>
            <a:ahLst/>
            <a:cxnLst/>
            <a:rect l="l" t="t" r="r" b="b"/>
            <a:pathLst>
              <a:path w="10796270" h="3046729">
                <a:moveTo>
                  <a:pt x="0" y="3046476"/>
                </a:moveTo>
                <a:lnTo>
                  <a:pt x="10796015" y="3046476"/>
                </a:lnTo>
                <a:lnTo>
                  <a:pt x="10796015" y="0"/>
                </a:lnTo>
                <a:lnTo>
                  <a:pt x="0" y="0"/>
                </a:lnTo>
                <a:lnTo>
                  <a:pt x="0" y="3046476"/>
                </a:lnTo>
                <a:close/>
              </a:path>
            </a:pathLst>
          </a:custGeom>
          <a:solidFill>
            <a:srgbClr val="0070C0"/>
          </a:solidFill>
        </p:spPr>
        <p:txBody>
          <a:bodyPr wrap="square" lIns="0" tIns="0" rIns="0" bIns="0" rtlCol="0"/>
          <a:lstStyle/>
          <a:p>
            <a:endParaRPr dirty="0">
              <a:solidFill>
                <a:schemeClr val="tx1">
                  <a:lumMod val="95000"/>
                  <a:lumOff val="5000"/>
                </a:schemeClr>
              </a:solidFill>
            </a:endParaRPr>
          </a:p>
        </p:txBody>
      </p:sp>
      <p:sp>
        <p:nvSpPr>
          <p:cNvPr id="16" name="Titre 9">
            <a:extLst>
              <a:ext uri="{FF2B5EF4-FFF2-40B4-BE49-F238E27FC236}">
                <a16:creationId xmlns:a16="http://schemas.microsoft.com/office/drawing/2014/main" id="{D564BBF3-ED00-4BE0-B73F-C5D39EB49B8D}"/>
              </a:ext>
            </a:extLst>
          </p:cNvPr>
          <p:cNvSpPr txBox="1">
            <a:spLocks/>
          </p:cNvSpPr>
          <p:nvPr/>
        </p:nvSpPr>
        <p:spPr>
          <a:xfrm>
            <a:off x="1259454" y="2610876"/>
            <a:ext cx="9825101" cy="738664"/>
          </a:xfrm>
          <a:prstGeom prst="rect">
            <a:avLst/>
          </a:prstGeom>
          <a:effectLst/>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MA" sz="4800" dirty="0">
                <a:solidFill>
                  <a:schemeClr val="bg1"/>
                </a:solidFill>
              </a:rPr>
              <a:t>PACKET TRACER</a:t>
            </a:r>
          </a:p>
        </p:txBody>
      </p:sp>
      <p:sp>
        <p:nvSpPr>
          <p:cNvPr id="19" name="ZoneTexte 18">
            <a:extLst>
              <a:ext uri="{FF2B5EF4-FFF2-40B4-BE49-F238E27FC236}">
                <a16:creationId xmlns:a16="http://schemas.microsoft.com/office/drawing/2014/main" id="{FC521AEE-1C30-48DC-8229-C3E4CB631036}"/>
              </a:ext>
            </a:extLst>
          </p:cNvPr>
          <p:cNvSpPr txBox="1"/>
          <p:nvPr/>
        </p:nvSpPr>
        <p:spPr>
          <a:xfrm>
            <a:off x="3079373" y="3784975"/>
            <a:ext cx="6185261" cy="523220"/>
          </a:xfrm>
          <a:prstGeom prst="rect">
            <a:avLst/>
          </a:prstGeom>
          <a:noFill/>
        </p:spPr>
        <p:txBody>
          <a:bodyPr wrap="square" rtlCol="0">
            <a:spAutoFit/>
          </a:bodyPr>
          <a:lstStyle/>
          <a:p>
            <a:pPr algn="ctr"/>
            <a:r>
              <a:rPr lang="fr-MA" sz="2800" dirty="0">
                <a:solidFill>
                  <a:schemeClr val="bg1"/>
                </a:solidFill>
              </a:rPr>
              <a:t> MODULE : RESEAUX INFORMATIQUES</a:t>
            </a:r>
            <a:endParaRPr lang="fr-MA" sz="2800" dirty="0">
              <a:solidFill>
                <a:schemeClr val="bg1"/>
              </a:solidFill>
              <a:latin typeface="Palatino Linotype"/>
              <a:ea typeface="+mj-ea"/>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EA8D2-5F1E-168D-9C89-E6D9ECAB9696}"/>
              </a:ext>
            </a:extLst>
          </p:cNvPr>
          <p:cNvSpPr>
            <a:spLocks noGrp="1"/>
          </p:cNvSpPr>
          <p:nvPr>
            <p:ph type="title"/>
          </p:nvPr>
        </p:nvSpPr>
        <p:spPr>
          <a:xfrm>
            <a:off x="872739" y="3246573"/>
            <a:ext cx="11029616" cy="1188720"/>
          </a:xfrm>
        </p:spPr>
        <p:txBody>
          <a:bodyPr>
            <a:normAutofit fontScale="90000"/>
          </a:bodyPr>
          <a:lstStyle/>
          <a:p>
            <a:r>
              <a:rPr lang="fr-FR" sz="4000" dirty="0"/>
              <a:t>Installation et présentation de l’interface</a:t>
            </a:r>
            <a:br>
              <a:rPr lang="fr-FR" sz="4000" dirty="0"/>
            </a:br>
            <a:endParaRPr lang="fr-FR" sz="4000" dirty="0"/>
          </a:p>
        </p:txBody>
      </p:sp>
      <p:sp>
        <p:nvSpPr>
          <p:cNvPr id="5" name="Espace réservé du numéro de diapositive 4">
            <a:extLst>
              <a:ext uri="{FF2B5EF4-FFF2-40B4-BE49-F238E27FC236}">
                <a16:creationId xmlns:a16="http://schemas.microsoft.com/office/drawing/2014/main" id="{7BE0E63B-3D0D-E929-A8D7-FF0B213FED93}"/>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119762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AAFE54E-4355-C74E-3CC3-B4726D89B3AB}"/>
              </a:ext>
            </a:extLst>
          </p:cNvPr>
          <p:cNvSpPr>
            <a:spLocks noGrp="1"/>
          </p:cNvSpPr>
          <p:nvPr>
            <p:ph idx="1"/>
          </p:nvPr>
        </p:nvSpPr>
        <p:spPr>
          <a:xfrm>
            <a:off x="249888" y="771938"/>
            <a:ext cx="11743329" cy="5651975"/>
          </a:xfrm>
        </p:spPr>
        <p:txBody>
          <a:bodyPr>
            <a:normAutofit/>
          </a:bodyPr>
          <a:lstStyle/>
          <a:p>
            <a:pPr algn="l">
              <a:lnSpc>
                <a:spcPct val="160000"/>
              </a:lnSpc>
            </a:pPr>
            <a:r>
              <a:rPr lang="fr-FR" sz="1800" b="0" i="0" dirty="0">
                <a:solidFill>
                  <a:srgbClr val="4B4D4D"/>
                </a:solidFill>
                <a:effectLst/>
                <a:latin typeface="Open Sans" panose="020B0606030504020204" pitchFamily="34" charset="0"/>
              </a:rPr>
              <a:t>Nous allons commercer par voire ensemble l’interface générale et l’utilisation de chaque section.</a:t>
            </a:r>
          </a:p>
          <a:p>
            <a:pPr algn="l">
              <a:lnSpc>
                <a:spcPct val="160000"/>
              </a:lnSpc>
            </a:pPr>
            <a:r>
              <a:rPr lang="fr-FR" sz="1800" b="0" i="0" dirty="0">
                <a:solidFill>
                  <a:srgbClr val="4B4D4D"/>
                </a:solidFill>
                <a:effectLst/>
                <a:latin typeface="Open Sans" panose="020B0606030504020204" pitchFamily="34" charset="0"/>
              </a:rPr>
              <a:t>Cisco Packet Tracer dispose :</a:t>
            </a:r>
          </a:p>
          <a:p>
            <a:pPr lvl="1">
              <a:lnSpc>
                <a:spcPct val="160000"/>
              </a:lnSpc>
            </a:pPr>
            <a:r>
              <a:rPr lang="fr-FR" sz="1500" b="0" i="0" dirty="0">
                <a:solidFill>
                  <a:srgbClr val="4B4D4D"/>
                </a:solidFill>
                <a:effectLst/>
                <a:latin typeface="Open Sans" panose="020B0606030504020204" pitchFamily="34" charset="0"/>
              </a:rPr>
              <a:t>D’une barre de menu classique</a:t>
            </a:r>
          </a:p>
          <a:p>
            <a:pPr lvl="1">
              <a:lnSpc>
                <a:spcPct val="160000"/>
              </a:lnSpc>
            </a:pPr>
            <a:endParaRPr lang="fr-FR" sz="1500" b="0" i="0" dirty="0">
              <a:solidFill>
                <a:srgbClr val="4B4D4D"/>
              </a:solidFill>
              <a:effectLst/>
              <a:latin typeface="Open Sans" panose="020B0606030504020204" pitchFamily="34" charset="0"/>
            </a:endParaRPr>
          </a:p>
          <a:p>
            <a:pPr lvl="1">
              <a:lnSpc>
                <a:spcPct val="170000"/>
              </a:lnSpc>
            </a:pPr>
            <a:r>
              <a:rPr lang="fr-FR" sz="1500" dirty="0">
                <a:solidFill>
                  <a:srgbClr val="4B4D4D"/>
                </a:solidFill>
                <a:latin typeface="Open Sans" panose="020B0606030504020204" pitchFamily="34" charset="0"/>
              </a:rPr>
              <a:t>D’une barre d’outil principale comportant les fonctionnalités de base de gestion de fichier, d’impression, etc….</a:t>
            </a:r>
          </a:p>
          <a:p>
            <a:pPr lvl="1">
              <a:lnSpc>
                <a:spcPct val="170000"/>
              </a:lnSpc>
            </a:pPr>
            <a:endParaRPr lang="fr-FR" sz="1500" dirty="0">
              <a:solidFill>
                <a:srgbClr val="4B4D4D"/>
              </a:solidFill>
              <a:latin typeface="Open Sans" panose="020B0606030504020204" pitchFamily="34" charset="0"/>
            </a:endParaRPr>
          </a:p>
          <a:p>
            <a:pPr lvl="1">
              <a:lnSpc>
                <a:spcPct val="170000"/>
              </a:lnSpc>
            </a:pPr>
            <a:endParaRPr lang="fr-FR" sz="1500" dirty="0">
              <a:solidFill>
                <a:srgbClr val="4B4D4D"/>
              </a:solidFill>
              <a:latin typeface="Open Sans" panose="020B0606030504020204" pitchFamily="34" charset="0"/>
            </a:endParaRPr>
          </a:p>
          <a:p>
            <a:pPr lvl="1">
              <a:lnSpc>
                <a:spcPct val="160000"/>
              </a:lnSpc>
            </a:pPr>
            <a:r>
              <a:rPr lang="fr-FR" sz="1500" dirty="0">
                <a:solidFill>
                  <a:srgbClr val="4B4D4D"/>
                </a:solidFill>
                <a:latin typeface="Open Sans" panose="020B0606030504020204" pitchFamily="34" charset="0"/>
              </a:rPr>
              <a:t>D’une barre d’outils au dessous comportant les outils minimaux nécessaires</a:t>
            </a:r>
          </a:p>
          <a:p>
            <a:pPr lvl="1">
              <a:lnSpc>
                <a:spcPct val="160000"/>
              </a:lnSpc>
            </a:pPr>
            <a:endParaRPr lang="fr-FR" sz="1500" dirty="0">
              <a:solidFill>
                <a:srgbClr val="4B4D4D"/>
              </a:solidFill>
              <a:latin typeface="Open Sans" panose="020B0606030504020204" pitchFamily="34" charset="0"/>
            </a:endParaRPr>
          </a:p>
          <a:p>
            <a:pPr>
              <a:lnSpc>
                <a:spcPct val="160000"/>
              </a:lnSpc>
            </a:pPr>
            <a:endParaRPr lang="fr-FR" sz="1800" dirty="0"/>
          </a:p>
        </p:txBody>
      </p:sp>
      <p:sp>
        <p:nvSpPr>
          <p:cNvPr id="5" name="Espace réservé du numéro de diapositive 4">
            <a:extLst>
              <a:ext uri="{FF2B5EF4-FFF2-40B4-BE49-F238E27FC236}">
                <a16:creationId xmlns:a16="http://schemas.microsoft.com/office/drawing/2014/main" id="{24C31547-AECF-FFD9-95DC-D4B1C768BFAB}"/>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Image 5">
            <a:extLst>
              <a:ext uri="{FF2B5EF4-FFF2-40B4-BE49-F238E27FC236}">
                <a16:creationId xmlns:a16="http://schemas.microsoft.com/office/drawing/2014/main" id="{E7B27D10-3C5E-9B79-D584-F34F72987AA4}"/>
              </a:ext>
            </a:extLst>
          </p:cNvPr>
          <p:cNvPicPr>
            <a:picLocks noChangeAspect="1"/>
          </p:cNvPicPr>
          <p:nvPr/>
        </p:nvPicPr>
        <p:blipFill rotWithShape="1">
          <a:blip r:embed="rId2"/>
          <a:srcRect l="-2738" t="564" r="58754" b="93859"/>
          <a:stretch/>
        </p:blipFill>
        <p:spPr>
          <a:xfrm>
            <a:off x="3001556" y="2692187"/>
            <a:ext cx="6681702" cy="456241"/>
          </a:xfrm>
          <a:prstGeom prst="rect">
            <a:avLst/>
          </a:prstGeom>
        </p:spPr>
      </p:pic>
      <p:pic>
        <p:nvPicPr>
          <p:cNvPr id="8" name="Image 7">
            <a:extLst>
              <a:ext uri="{FF2B5EF4-FFF2-40B4-BE49-F238E27FC236}">
                <a16:creationId xmlns:a16="http://schemas.microsoft.com/office/drawing/2014/main" id="{901183D1-A58E-E6FC-C9E0-646EA9098305}"/>
              </a:ext>
            </a:extLst>
          </p:cNvPr>
          <p:cNvPicPr>
            <a:picLocks noChangeAspect="1"/>
          </p:cNvPicPr>
          <p:nvPr/>
        </p:nvPicPr>
        <p:blipFill rotWithShape="1">
          <a:blip r:embed="rId2"/>
          <a:srcRect t="5838" r="59184" b="90468"/>
          <a:stretch/>
        </p:blipFill>
        <p:spPr>
          <a:xfrm>
            <a:off x="2438601" y="3935782"/>
            <a:ext cx="6753525" cy="329175"/>
          </a:xfrm>
          <a:prstGeom prst="rect">
            <a:avLst/>
          </a:prstGeom>
        </p:spPr>
      </p:pic>
      <p:pic>
        <p:nvPicPr>
          <p:cNvPr id="10" name="Image 9">
            <a:extLst>
              <a:ext uri="{FF2B5EF4-FFF2-40B4-BE49-F238E27FC236}">
                <a16:creationId xmlns:a16="http://schemas.microsoft.com/office/drawing/2014/main" id="{5045430C-EB3D-4714-BCE4-30A7DCA32438}"/>
              </a:ext>
            </a:extLst>
          </p:cNvPr>
          <p:cNvPicPr>
            <a:picLocks noChangeAspect="1"/>
          </p:cNvPicPr>
          <p:nvPr/>
        </p:nvPicPr>
        <p:blipFill rotWithShape="1">
          <a:blip r:embed="rId2"/>
          <a:srcRect t="8331" r="66690" b="87975"/>
          <a:stretch/>
        </p:blipFill>
        <p:spPr>
          <a:xfrm>
            <a:off x="3623913" y="5280431"/>
            <a:ext cx="6317379" cy="377301"/>
          </a:xfrm>
          <a:prstGeom prst="rect">
            <a:avLst/>
          </a:prstGeom>
        </p:spPr>
      </p:pic>
    </p:spTree>
    <p:extLst>
      <p:ext uri="{BB962C8B-B14F-4D97-AF65-F5344CB8AC3E}">
        <p14:creationId xmlns:p14="http://schemas.microsoft.com/office/powerpoint/2010/main" val="364824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AAFE54E-4355-C74E-3CC3-B4726D89B3AB}"/>
              </a:ext>
            </a:extLst>
          </p:cNvPr>
          <p:cNvSpPr>
            <a:spLocks noGrp="1"/>
          </p:cNvSpPr>
          <p:nvPr>
            <p:ph idx="1"/>
          </p:nvPr>
        </p:nvSpPr>
        <p:spPr>
          <a:xfrm>
            <a:off x="249888" y="771938"/>
            <a:ext cx="11743329" cy="5651975"/>
          </a:xfrm>
        </p:spPr>
        <p:txBody>
          <a:bodyPr>
            <a:normAutofit/>
          </a:bodyPr>
          <a:lstStyle/>
          <a:p>
            <a:pPr lvl="1">
              <a:lnSpc>
                <a:spcPct val="160000"/>
              </a:lnSpc>
            </a:pPr>
            <a:r>
              <a:rPr lang="fr-FR" sz="1800" dirty="0">
                <a:solidFill>
                  <a:srgbClr val="4B4D4D"/>
                </a:solidFill>
                <a:latin typeface="Open Sans" panose="020B0606030504020204" pitchFamily="34" charset="0"/>
              </a:rPr>
              <a:t>Ainsi que trois boites à outils en bas pour le :</a:t>
            </a:r>
          </a:p>
          <a:p>
            <a:pPr marL="1012950" lvl="2" indent="-285750">
              <a:lnSpc>
                <a:spcPct val="160000"/>
              </a:lnSpc>
              <a:buFont typeface="Courier New" panose="02070309020205020404" pitchFamily="49" charset="0"/>
              <a:buChar char="o"/>
            </a:pPr>
            <a:r>
              <a:rPr lang="fr-FR" sz="1800" b="0" i="0" dirty="0">
                <a:solidFill>
                  <a:schemeClr val="tx1"/>
                </a:solidFill>
                <a:effectLst/>
                <a:latin typeface="Open Sans" panose="020B0606030504020204" pitchFamily="34" charset="0"/>
              </a:rPr>
              <a:t>choix du type de matériel (ordinateur, routeurs, etc…)</a:t>
            </a:r>
          </a:p>
          <a:p>
            <a:pPr marL="1012950" lvl="2" indent="-285750">
              <a:lnSpc>
                <a:spcPct val="160000"/>
              </a:lnSpc>
              <a:buFont typeface="Courier New" panose="02070309020205020404" pitchFamily="49" charset="0"/>
              <a:buChar char="o"/>
            </a:pPr>
            <a:r>
              <a:rPr lang="fr-FR" sz="1800" b="0" i="0" dirty="0">
                <a:solidFill>
                  <a:schemeClr val="tx1"/>
                </a:solidFill>
                <a:effectLst/>
                <a:latin typeface="Open Sans" panose="020B0606030504020204" pitchFamily="34" charset="0"/>
              </a:rPr>
              <a:t>choix du matériel en fonction du type</a:t>
            </a:r>
          </a:p>
          <a:p>
            <a:pPr marL="1012950" lvl="2" indent="-285750">
              <a:lnSpc>
                <a:spcPct val="160000"/>
              </a:lnSpc>
              <a:buFont typeface="Courier New" panose="02070309020205020404" pitchFamily="49" charset="0"/>
              <a:buChar char="o"/>
            </a:pPr>
            <a:endParaRPr lang="fr-FR" sz="1800" dirty="0">
              <a:solidFill>
                <a:schemeClr val="tx1"/>
              </a:solidFill>
              <a:latin typeface="Open Sans" panose="020B0606030504020204" pitchFamily="34" charset="0"/>
            </a:endParaRPr>
          </a:p>
          <a:p>
            <a:pPr marL="1012950" lvl="2" indent="-285750">
              <a:lnSpc>
                <a:spcPct val="160000"/>
              </a:lnSpc>
              <a:buFont typeface="Courier New" panose="02070309020205020404" pitchFamily="49" charset="0"/>
              <a:buChar char="o"/>
            </a:pPr>
            <a:endParaRPr lang="fr-FR" sz="1800" b="0" i="0" dirty="0">
              <a:solidFill>
                <a:schemeClr val="tx1"/>
              </a:solidFill>
              <a:effectLst/>
              <a:latin typeface="Open Sans" panose="020B0606030504020204" pitchFamily="34" charset="0"/>
            </a:endParaRPr>
          </a:p>
          <a:p>
            <a:pPr marL="1012950" lvl="2" indent="-285750">
              <a:lnSpc>
                <a:spcPct val="160000"/>
              </a:lnSpc>
              <a:buFont typeface="Courier New" panose="02070309020205020404" pitchFamily="49" charset="0"/>
              <a:buChar char="o"/>
            </a:pPr>
            <a:r>
              <a:rPr lang="fr-FR" sz="1800" b="0" i="0" dirty="0">
                <a:solidFill>
                  <a:schemeClr val="tx1"/>
                </a:solidFill>
                <a:effectLst/>
                <a:latin typeface="Open Sans" panose="020B0606030504020204" pitchFamily="34" charset="0"/>
              </a:rPr>
              <a:t>résultats de l’échange de données</a:t>
            </a:r>
          </a:p>
          <a:p>
            <a:pPr marL="727200" lvl="2" indent="0">
              <a:lnSpc>
                <a:spcPct val="160000"/>
              </a:lnSpc>
              <a:buNone/>
            </a:pPr>
            <a:endParaRPr lang="fr-FR" sz="1800" b="0" i="0" dirty="0">
              <a:solidFill>
                <a:schemeClr val="tx1"/>
              </a:solidFill>
              <a:effectLst/>
              <a:latin typeface="Open Sans" panose="020B0606030504020204" pitchFamily="34" charset="0"/>
            </a:endParaRPr>
          </a:p>
          <a:p>
            <a:pPr>
              <a:lnSpc>
                <a:spcPct val="160000"/>
              </a:lnSpc>
            </a:pPr>
            <a:endParaRPr lang="fr-FR" sz="2400" dirty="0"/>
          </a:p>
        </p:txBody>
      </p:sp>
      <p:sp>
        <p:nvSpPr>
          <p:cNvPr id="4" name="Espace réservé du pied de page 3">
            <a:extLst>
              <a:ext uri="{FF2B5EF4-FFF2-40B4-BE49-F238E27FC236}">
                <a16:creationId xmlns:a16="http://schemas.microsoft.com/office/drawing/2014/main" id="{9FC1530C-3626-6F5A-80D3-00583A4152B4}"/>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24C31547-AECF-FFD9-95DC-D4B1C768BFAB}"/>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12" name="Image 11">
            <a:extLst>
              <a:ext uri="{FF2B5EF4-FFF2-40B4-BE49-F238E27FC236}">
                <a16:creationId xmlns:a16="http://schemas.microsoft.com/office/drawing/2014/main" id="{739EE075-88D7-BD4A-DA4A-99EBCF875E06}"/>
              </a:ext>
            </a:extLst>
          </p:cNvPr>
          <p:cNvPicPr>
            <a:picLocks noChangeAspect="1"/>
          </p:cNvPicPr>
          <p:nvPr/>
        </p:nvPicPr>
        <p:blipFill rotWithShape="1">
          <a:blip r:embed="rId2"/>
          <a:srcRect t="86905" r="54053"/>
          <a:stretch/>
        </p:blipFill>
        <p:spPr>
          <a:xfrm>
            <a:off x="3295048" y="3284621"/>
            <a:ext cx="5601903" cy="859790"/>
          </a:xfrm>
          <a:prstGeom prst="rect">
            <a:avLst/>
          </a:prstGeom>
        </p:spPr>
      </p:pic>
      <p:pic>
        <p:nvPicPr>
          <p:cNvPr id="13" name="Image 12">
            <a:extLst>
              <a:ext uri="{FF2B5EF4-FFF2-40B4-BE49-F238E27FC236}">
                <a16:creationId xmlns:a16="http://schemas.microsoft.com/office/drawing/2014/main" id="{4748E5EA-7139-AD6F-CBFF-717D314F2AA9}"/>
              </a:ext>
            </a:extLst>
          </p:cNvPr>
          <p:cNvPicPr>
            <a:picLocks noChangeAspect="1"/>
          </p:cNvPicPr>
          <p:nvPr/>
        </p:nvPicPr>
        <p:blipFill rotWithShape="1">
          <a:blip r:embed="rId2"/>
          <a:srcRect l="44986" t="85922" r="-429" b="-195"/>
          <a:stretch/>
        </p:blipFill>
        <p:spPr>
          <a:xfrm>
            <a:off x="2810579" y="4704903"/>
            <a:ext cx="6759676" cy="937137"/>
          </a:xfrm>
          <a:prstGeom prst="rect">
            <a:avLst/>
          </a:prstGeom>
        </p:spPr>
      </p:pic>
    </p:spTree>
    <p:extLst>
      <p:ext uri="{BB962C8B-B14F-4D97-AF65-F5344CB8AC3E}">
        <p14:creationId xmlns:p14="http://schemas.microsoft.com/office/powerpoint/2010/main" val="394009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065F1-2A9E-EAC5-91D7-A4FD83ECB079}"/>
              </a:ext>
            </a:extLst>
          </p:cNvPr>
          <p:cNvSpPr>
            <a:spLocks noGrp="1"/>
          </p:cNvSpPr>
          <p:nvPr>
            <p:ph type="title"/>
          </p:nvPr>
        </p:nvSpPr>
        <p:spPr>
          <a:xfrm>
            <a:off x="673957" y="703580"/>
            <a:ext cx="11029616" cy="1188720"/>
          </a:xfrm>
        </p:spPr>
        <p:txBody>
          <a:bodyPr/>
          <a:lstStyle/>
          <a:p>
            <a:r>
              <a:rPr lang="en-US" dirty="0"/>
              <a:t>Common Tools Bar</a:t>
            </a:r>
            <a:br>
              <a:rPr lang="fr-FR" b="0" i="0" dirty="0">
                <a:solidFill>
                  <a:srgbClr val="000000"/>
                </a:solidFill>
                <a:effectLst/>
                <a:latin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90029011-9373-E7C6-63D2-0C55CC23EFD3}"/>
              </a:ext>
            </a:extLst>
          </p:cNvPr>
          <p:cNvSpPr>
            <a:spLocks noGrp="1"/>
          </p:cNvSpPr>
          <p:nvPr>
            <p:ph idx="1"/>
          </p:nvPr>
        </p:nvSpPr>
        <p:spPr>
          <a:xfrm>
            <a:off x="673958" y="993786"/>
            <a:ext cx="11029615" cy="5671931"/>
          </a:xfrm>
        </p:spPr>
        <p:txBody>
          <a:bodyPr>
            <a:normAutofit/>
          </a:bodyPr>
          <a:lstStyle/>
          <a:p>
            <a:pPr algn="l">
              <a:lnSpc>
                <a:spcPct val="200000"/>
              </a:lnSpc>
              <a:spcAft>
                <a:spcPts val="0"/>
              </a:spcAft>
            </a:pP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Il faut connaitre les fonctionnalités qu’offre cette barre.</a:t>
            </a:r>
          </a:p>
          <a:p>
            <a:pPr algn="l">
              <a:lnSpc>
                <a:spcPct val="200000"/>
              </a:lnSpc>
              <a:spcAft>
                <a:spcPts val="0"/>
              </a:spcAft>
            </a:pP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La carré-flèche : sélectionner un élément</a:t>
            </a:r>
          </a:p>
          <a:p>
            <a:pPr algn="l">
              <a:lnSpc>
                <a:spcPct val="200000"/>
              </a:lnSpc>
              <a:spcAft>
                <a:spcPts val="0"/>
              </a:spcAft>
            </a:pP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La feuille : écrire des commentaires (zone texte de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word</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algn="l">
              <a:lnSpc>
                <a:spcPct val="200000"/>
              </a:lnSpc>
              <a:spcAft>
                <a:spcPts val="0"/>
              </a:spcAft>
            </a:pP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La croix : supprimer des équipements</a:t>
            </a:r>
          </a:p>
          <a:p>
            <a:pPr algn="l">
              <a:lnSpc>
                <a:spcPct val="200000"/>
              </a:lnSpc>
              <a:spcAft>
                <a:spcPts val="0"/>
              </a:spcAft>
            </a:pP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La loupe : inspecter le contenu d’un Packet, une table (ARP, MAC, NAT) d’un équipement.</a:t>
            </a:r>
          </a:p>
          <a:p>
            <a:pPr algn="l">
              <a:lnSpc>
                <a:spcPct val="200000"/>
              </a:lnSpc>
              <a:spcAft>
                <a:spcPts val="0"/>
              </a:spcAft>
            </a:pP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L’enveloppe fermée : ajouter un PDU simple (ICMP). (</a:t>
            </a:r>
            <a:r>
              <a:rPr lang="fr-FR" sz="1800" b="0" i="0" dirty="0">
                <a:solidFill>
                  <a:srgbClr val="002060"/>
                </a:solidFill>
                <a:effectLst/>
                <a:latin typeface="open sans" panose="020B0606030504020204" pitchFamily="34" charset="0"/>
                <a:ea typeface="open sans" panose="020B0606030504020204" pitchFamily="34" charset="0"/>
                <a:cs typeface="open sans" panose="020B0606030504020204" pitchFamily="34" charset="0"/>
              </a:rPr>
              <a:t>Protocol Data Unit ou Unité de données de protocole, l'unité de mesure des informations échangées dans un réseau informatique </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pPr algn="l">
              <a:lnSpc>
                <a:spcPct val="200000"/>
              </a:lnSpc>
              <a:spcAft>
                <a:spcPts val="0"/>
              </a:spcAft>
            </a:pP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L’enveloppe ouverte : créer des PDU complexe (telnet, </a:t>
            </a:r>
            <a:r>
              <a:rPr lang="fr-FR" sz="18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ssh</a:t>
            </a:r>
            <a:r>
              <a:rPr lang="fr-FR"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Ping).</a:t>
            </a:r>
          </a:p>
        </p:txBody>
      </p:sp>
      <p:sp>
        <p:nvSpPr>
          <p:cNvPr id="4" name="Espace réservé du pied de page 3">
            <a:extLst>
              <a:ext uri="{FF2B5EF4-FFF2-40B4-BE49-F238E27FC236}">
                <a16:creationId xmlns:a16="http://schemas.microsoft.com/office/drawing/2014/main" id="{7DC1CAD8-EC80-8920-A9FC-64DA1FA65C36}"/>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289FC718-EDAA-2364-F190-BA4AC0A42B6F}"/>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6" name="Image 5">
            <a:extLst>
              <a:ext uri="{FF2B5EF4-FFF2-40B4-BE49-F238E27FC236}">
                <a16:creationId xmlns:a16="http://schemas.microsoft.com/office/drawing/2014/main" id="{8F5C2D7B-2644-8A17-98BE-37D0B312675F}"/>
              </a:ext>
            </a:extLst>
          </p:cNvPr>
          <p:cNvPicPr>
            <a:picLocks noChangeAspect="1"/>
          </p:cNvPicPr>
          <p:nvPr/>
        </p:nvPicPr>
        <p:blipFill rotWithShape="1">
          <a:blip r:embed="rId2"/>
          <a:srcRect t="8331" r="79614" b="87641"/>
          <a:stretch/>
        </p:blipFill>
        <p:spPr>
          <a:xfrm>
            <a:off x="6962086" y="993786"/>
            <a:ext cx="3866335" cy="411503"/>
          </a:xfrm>
          <a:prstGeom prst="rect">
            <a:avLst/>
          </a:prstGeom>
        </p:spPr>
      </p:pic>
    </p:spTree>
    <p:extLst>
      <p:ext uri="{BB962C8B-B14F-4D97-AF65-F5344CB8AC3E}">
        <p14:creationId xmlns:p14="http://schemas.microsoft.com/office/powerpoint/2010/main" val="230834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C4FAC5F-11C9-1862-B07D-7A8433BBFE16}"/>
              </a:ext>
            </a:extLst>
          </p:cNvPr>
          <p:cNvSpPr>
            <a:spLocks noGrp="1"/>
          </p:cNvSpPr>
          <p:nvPr>
            <p:ph idx="1"/>
          </p:nvPr>
        </p:nvSpPr>
        <p:spPr>
          <a:xfrm>
            <a:off x="279534" y="568625"/>
            <a:ext cx="11029615" cy="1869775"/>
          </a:xfrm>
        </p:spPr>
        <p:txBody>
          <a:bodyPr/>
          <a:lstStyle/>
          <a:p>
            <a:pPr marL="0" indent="0">
              <a:lnSpc>
                <a:spcPct val="100000"/>
              </a:lnSpc>
              <a:spcBef>
                <a:spcPct val="0"/>
              </a:spcBef>
              <a:buNone/>
            </a:pPr>
            <a:r>
              <a:rPr lang="fr-FR" sz="2800" cap="all" dirty="0">
                <a:latin typeface="+mj-lt"/>
                <a:ea typeface="+mj-ea"/>
                <a:cs typeface="+mj-cs"/>
              </a:rPr>
              <a:t>Choisir le Type de matériel </a:t>
            </a:r>
          </a:p>
          <a:p>
            <a:endParaRPr lang="fr-FR" dirty="0"/>
          </a:p>
        </p:txBody>
      </p:sp>
      <p:pic>
        <p:nvPicPr>
          <p:cNvPr id="5" name="Image 4">
            <a:extLst>
              <a:ext uri="{FF2B5EF4-FFF2-40B4-BE49-F238E27FC236}">
                <a16:creationId xmlns:a16="http://schemas.microsoft.com/office/drawing/2014/main" id="{A0FAA072-EC63-68C8-8E54-2EE689FC24A6}"/>
              </a:ext>
            </a:extLst>
          </p:cNvPr>
          <p:cNvPicPr>
            <a:picLocks noChangeAspect="1"/>
          </p:cNvPicPr>
          <p:nvPr/>
        </p:nvPicPr>
        <p:blipFill>
          <a:blip r:embed="rId2"/>
          <a:stretch>
            <a:fillRect/>
          </a:stretch>
        </p:blipFill>
        <p:spPr>
          <a:xfrm>
            <a:off x="2364333" y="1524214"/>
            <a:ext cx="9050834" cy="4899700"/>
          </a:xfrm>
          <a:prstGeom prst="rect">
            <a:avLst/>
          </a:prstGeom>
        </p:spPr>
      </p:pic>
      <p:sp>
        <p:nvSpPr>
          <p:cNvPr id="6" name="Espace réservé du pied de page 5">
            <a:extLst>
              <a:ext uri="{FF2B5EF4-FFF2-40B4-BE49-F238E27FC236}">
                <a16:creationId xmlns:a16="http://schemas.microsoft.com/office/drawing/2014/main" id="{25E27B8B-A0EF-F6AE-54FB-7E49810202F9}"/>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2FD4B89E-C6DA-D35E-3F12-53992405A6D9}"/>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185257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9D75691-05CD-508E-269D-F2201E22067C}"/>
              </a:ext>
            </a:extLst>
          </p:cNvPr>
          <p:cNvSpPr>
            <a:spLocks noGrp="1"/>
          </p:cNvSpPr>
          <p:nvPr>
            <p:ph idx="1"/>
          </p:nvPr>
        </p:nvSpPr>
        <p:spPr>
          <a:xfrm>
            <a:off x="978971" y="1030221"/>
            <a:ext cx="11029615" cy="2001078"/>
          </a:xfrm>
        </p:spPr>
        <p:txBody>
          <a:bodyPr/>
          <a:lstStyle/>
          <a:p>
            <a:pPr marL="0" indent="0">
              <a:buNone/>
            </a:pPr>
            <a:r>
              <a:rPr lang="fr-FR" b="0" i="0" dirty="0">
                <a:solidFill>
                  <a:srgbClr val="4B4D4D"/>
                </a:solidFill>
                <a:effectLst/>
                <a:latin typeface="Open Sans" panose="020B0606030504020204" pitchFamily="34" charset="0"/>
              </a:rPr>
              <a:t>Pour pouvoir connecter nos équipements, nous avons besoin de la catégorie câblage :</a:t>
            </a:r>
            <a:endParaRPr lang="fr-FR" dirty="0"/>
          </a:p>
        </p:txBody>
      </p:sp>
      <p:pic>
        <p:nvPicPr>
          <p:cNvPr id="5" name="Image 4">
            <a:extLst>
              <a:ext uri="{FF2B5EF4-FFF2-40B4-BE49-F238E27FC236}">
                <a16:creationId xmlns:a16="http://schemas.microsoft.com/office/drawing/2014/main" id="{0E55940A-E006-EE27-7957-3C1A8C0A1210}"/>
              </a:ext>
            </a:extLst>
          </p:cNvPr>
          <p:cNvPicPr>
            <a:picLocks noChangeAspect="1"/>
          </p:cNvPicPr>
          <p:nvPr/>
        </p:nvPicPr>
        <p:blipFill rotWithShape="1">
          <a:blip r:embed="rId2"/>
          <a:srcRect t="5776" b="14236"/>
          <a:stretch/>
        </p:blipFill>
        <p:spPr>
          <a:xfrm>
            <a:off x="940393" y="2170737"/>
            <a:ext cx="10272636" cy="4113200"/>
          </a:xfrm>
          <a:prstGeom prst="rect">
            <a:avLst/>
          </a:prstGeom>
        </p:spPr>
      </p:pic>
      <p:sp>
        <p:nvSpPr>
          <p:cNvPr id="6" name="Espace réservé du pied de page 5">
            <a:extLst>
              <a:ext uri="{FF2B5EF4-FFF2-40B4-BE49-F238E27FC236}">
                <a16:creationId xmlns:a16="http://schemas.microsoft.com/office/drawing/2014/main" id="{AD82A629-810C-5EBE-EBDE-1329A88B1737}"/>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57CFFDB-4C9E-8D10-358A-22DD41458448}"/>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8" name="Espace réservé du contenu 2">
            <a:extLst>
              <a:ext uri="{FF2B5EF4-FFF2-40B4-BE49-F238E27FC236}">
                <a16:creationId xmlns:a16="http://schemas.microsoft.com/office/drawing/2014/main" id="{686F6CF0-3F97-8AE3-DE09-6847541246F7}"/>
              </a:ext>
            </a:extLst>
          </p:cNvPr>
          <p:cNvSpPr txBox="1">
            <a:spLocks/>
          </p:cNvSpPr>
          <p:nvPr/>
        </p:nvSpPr>
        <p:spPr>
          <a:xfrm>
            <a:off x="279534" y="568625"/>
            <a:ext cx="11029615" cy="186977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00000"/>
              </a:lnSpc>
              <a:spcBef>
                <a:spcPct val="0"/>
              </a:spcBef>
              <a:buFont typeface="Wingdings 2" panose="05020102010507070707" pitchFamily="18" charset="2"/>
              <a:buNone/>
            </a:pPr>
            <a:r>
              <a:rPr lang="fr-FR" sz="2800" cap="all" dirty="0">
                <a:latin typeface="+mj-lt"/>
                <a:ea typeface="+mj-ea"/>
                <a:cs typeface="+mj-cs"/>
              </a:rPr>
              <a:t>Choisir le Type des câbles</a:t>
            </a:r>
          </a:p>
          <a:p>
            <a:endParaRPr lang="fr-FR" dirty="0"/>
          </a:p>
        </p:txBody>
      </p:sp>
    </p:spTree>
    <p:extLst>
      <p:ext uri="{BB962C8B-B14F-4D97-AF65-F5344CB8AC3E}">
        <p14:creationId xmlns:p14="http://schemas.microsoft.com/office/powerpoint/2010/main" val="131287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28A9F7-FD27-9E7E-1106-644EF9CCD082}"/>
              </a:ext>
            </a:extLst>
          </p:cNvPr>
          <p:cNvSpPr>
            <a:spLocks noGrp="1"/>
          </p:cNvSpPr>
          <p:nvPr>
            <p:ph type="title"/>
          </p:nvPr>
        </p:nvSpPr>
        <p:spPr>
          <a:xfrm>
            <a:off x="292129" y="724221"/>
            <a:ext cx="11029616" cy="1188720"/>
          </a:xfrm>
        </p:spPr>
        <p:txBody>
          <a:bodyPr/>
          <a:lstStyle/>
          <a:p>
            <a:r>
              <a:rPr lang="fr-FR" dirty="0"/>
              <a:t>Cable droit vs câble croisé</a:t>
            </a:r>
          </a:p>
        </p:txBody>
      </p:sp>
      <p:pic>
        <p:nvPicPr>
          <p:cNvPr id="5" name="Espace réservé du contenu 4">
            <a:extLst>
              <a:ext uri="{FF2B5EF4-FFF2-40B4-BE49-F238E27FC236}">
                <a16:creationId xmlns:a16="http://schemas.microsoft.com/office/drawing/2014/main" id="{8EA002C5-D745-BF8E-5CC5-42E9F62C95E7}"/>
              </a:ext>
            </a:extLst>
          </p:cNvPr>
          <p:cNvPicPr>
            <a:picLocks noGrp="1" noChangeAspect="1"/>
          </p:cNvPicPr>
          <p:nvPr>
            <p:ph idx="1"/>
          </p:nvPr>
        </p:nvPicPr>
        <p:blipFill>
          <a:blip r:embed="rId2"/>
          <a:stretch>
            <a:fillRect/>
          </a:stretch>
        </p:blipFill>
        <p:spPr>
          <a:xfrm>
            <a:off x="292129" y="2475966"/>
            <a:ext cx="11612748" cy="2821898"/>
          </a:xfrm>
        </p:spPr>
      </p:pic>
      <p:sp>
        <p:nvSpPr>
          <p:cNvPr id="7" name="Espace réservé du numéro de diapositive 6">
            <a:extLst>
              <a:ext uri="{FF2B5EF4-FFF2-40B4-BE49-F238E27FC236}">
                <a16:creationId xmlns:a16="http://schemas.microsoft.com/office/drawing/2014/main" id="{F24467FF-3561-5838-0FD3-886881908AD8}"/>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596118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5B0F4-BBCA-6F08-4A02-850CACBEAE8D}"/>
              </a:ext>
            </a:extLst>
          </p:cNvPr>
          <p:cNvSpPr>
            <a:spLocks noGrp="1"/>
          </p:cNvSpPr>
          <p:nvPr>
            <p:ph type="title"/>
          </p:nvPr>
        </p:nvSpPr>
        <p:spPr>
          <a:xfrm>
            <a:off x="581192" y="1112973"/>
            <a:ext cx="11029616" cy="1188720"/>
          </a:xfrm>
        </p:spPr>
        <p:txBody>
          <a:bodyPr/>
          <a:lstStyle/>
          <a:p>
            <a:r>
              <a:rPr lang="fr-FR" dirty="0"/>
              <a:t>REALTIME / SIMULATION</a:t>
            </a:r>
          </a:p>
        </p:txBody>
      </p:sp>
      <p:sp>
        <p:nvSpPr>
          <p:cNvPr id="3" name="Espace réservé du contenu 2">
            <a:extLst>
              <a:ext uri="{FF2B5EF4-FFF2-40B4-BE49-F238E27FC236}">
                <a16:creationId xmlns:a16="http://schemas.microsoft.com/office/drawing/2014/main" id="{EFAC52D1-76BF-BD00-7F7D-4C998F01E303}"/>
              </a:ext>
            </a:extLst>
          </p:cNvPr>
          <p:cNvSpPr>
            <a:spLocks noGrp="1"/>
          </p:cNvSpPr>
          <p:nvPr>
            <p:ph idx="1"/>
          </p:nvPr>
        </p:nvSpPr>
        <p:spPr>
          <a:xfrm>
            <a:off x="1005263" y="1611757"/>
            <a:ext cx="11029615" cy="3634486"/>
          </a:xfrm>
        </p:spPr>
        <p:txBody>
          <a:bodyPr/>
          <a:lstStyle/>
          <a:p>
            <a:pPr marL="0" indent="0" algn="l">
              <a:lnSpc>
                <a:spcPct val="200000"/>
              </a:lnSpc>
              <a:buNone/>
            </a:pPr>
            <a:endParaRPr lang="fr-FR" b="0" i="0" dirty="0">
              <a:solidFill>
                <a:srgbClr val="1A1A1A"/>
              </a:solidFill>
              <a:effectLst/>
              <a:latin typeface="Nunito" pitchFamily="2" charset="0"/>
            </a:endParaRPr>
          </a:p>
          <a:p>
            <a:pPr marL="0" indent="0" algn="l">
              <a:lnSpc>
                <a:spcPct val="200000"/>
              </a:lnSpc>
              <a:buNone/>
            </a:pPr>
            <a:r>
              <a:rPr lang="fr-FR" b="0" i="0" dirty="0">
                <a:solidFill>
                  <a:srgbClr val="4B4D4D"/>
                </a:solidFill>
                <a:effectLst/>
                <a:latin typeface="Open Sans" panose="020B0606030504020204" pitchFamily="34" charset="0"/>
              </a:rPr>
              <a:t>En cliquant sur cette barre, en alterne entre le mode temps-réel et mode simulation (pas-a-pas). Cette fonction est très utile pour voir l’échange entre équipements pas à pas.</a:t>
            </a:r>
          </a:p>
          <a:p>
            <a:pPr marL="0" indent="0">
              <a:buNone/>
            </a:pPr>
            <a:endParaRPr lang="fr-FR" dirty="0"/>
          </a:p>
        </p:txBody>
      </p:sp>
      <p:sp>
        <p:nvSpPr>
          <p:cNvPr id="4" name="Espace réservé du pied de page 3">
            <a:extLst>
              <a:ext uri="{FF2B5EF4-FFF2-40B4-BE49-F238E27FC236}">
                <a16:creationId xmlns:a16="http://schemas.microsoft.com/office/drawing/2014/main" id="{A9E48E4C-D03D-567A-B772-001A8C6B4047}"/>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883053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EA8D2-5F1E-168D-9C89-E6D9ECAB9696}"/>
              </a:ext>
            </a:extLst>
          </p:cNvPr>
          <p:cNvSpPr>
            <a:spLocks noGrp="1"/>
          </p:cNvSpPr>
          <p:nvPr>
            <p:ph type="title"/>
          </p:nvPr>
        </p:nvSpPr>
        <p:spPr>
          <a:xfrm>
            <a:off x="408915" y="2635140"/>
            <a:ext cx="11029616" cy="1188720"/>
          </a:xfrm>
        </p:spPr>
        <p:txBody>
          <a:bodyPr>
            <a:normAutofit/>
          </a:bodyPr>
          <a:lstStyle/>
          <a:p>
            <a:pPr algn="ctr"/>
            <a:r>
              <a:rPr lang="fr-FR" sz="6000" dirty="0"/>
              <a:t>RAPPEL</a:t>
            </a:r>
          </a:p>
        </p:txBody>
      </p:sp>
      <p:sp>
        <p:nvSpPr>
          <p:cNvPr id="5" name="Espace réservé du numéro de diapositive 4">
            <a:extLst>
              <a:ext uri="{FF2B5EF4-FFF2-40B4-BE49-F238E27FC236}">
                <a16:creationId xmlns:a16="http://schemas.microsoft.com/office/drawing/2014/main" id="{7BE0E63B-3D0D-E929-A8D7-FF0B213FED93}"/>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92082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A3D154F-CAB0-A2D8-8735-9DFBD494A9B6}"/>
              </a:ext>
            </a:extLst>
          </p:cNvPr>
          <p:cNvSpPr>
            <a:spLocks noGrp="1"/>
          </p:cNvSpPr>
          <p:nvPr>
            <p:ph idx="1"/>
          </p:nvPr>
        </p:nvSpPr>
        <p:spPr>
          <a:xfrm>
            <a:off x="581192" y="1338470"/>
            <a:ext cx="11029615" cy="4464365"/>
          </a:xfrm>
        </p:spPr>
        <p:txBody>
          <a:bodyPr>
            <a:normAutofit fontScale="92500" lnSpcReduction="10000"/>
          </a:bodyPr>
          <a:lstStyle/>
          <a:p>
            <a:pPr marL="0" indent="0" algn="just">
              <a:buNone/>
            </a:pPr>
            <a:r>
              <a:rPr lang="fr-FR" sz="2000" b="1" i="0" dirty="0">
                <a:solidFill>
                  <a:srgbClr val="222222"/>
                </a:solidFill>
                <a:effectLst/>
                <a:latin typeface="-apple-system"/>
              </a:rPr>
              <a:t>Qu'est-ce que l'Internet Control Message Protocol (ICMP) ?</a:t>
            </a:r>
          </a:p>
          <a:p>
            <a:pPr marL="0" indent="0" algn="just">
              <a:buNone/>
            </a:pPr>
            <a:endParaRPr lang="fr-FR" sz="2000" b="1" i="0" dirty="0">
              <a:solidFill>
                <a:srgbClr val="222222"/>
              </a:solidFill>
              <a:effectLst/>
              <a:latin typeface="-apple-system"/>
            </a:endParaRPr>
          </a:p>
          <a:p>
            <a:pPr marL="0" indent="0" algn="just">
              <a:lnSpc>
                <a:spcPct val="200000"/>
              </a:lnSpc>
              <a:buNone/>
            </a:pPr>
            <a:r>
              <a:rPr lang="fr-FR" sz="2000" b="1" i="0" dirty="0">
                <a:solidFill>
                  <a:srgbClr val="0070C0"/>
                </a:solidFill>
                <a:effectLst/>
                <a:latin typeface="-apple-system"/>
              </a:rPr>
              <a:t>L'Internet Control Message Protocol (ICMP) </a:t>
            </a:r>
            <a:r>
              <a:rPr lang="fr-FR" sz="2000" b="0" i="0" dirty="0">
                <a:solidFill>
                  <a:srgbClr val="222222"/>
                </a:solidFill>
                <a:effectLst/>
                <a:latin typeface="-apple-system"/>
              </a:rPr>
              <a:t>est un protocole de la couche réseau utilisé par les périphériques réseau pour diagnostiquer les problèmes de communication du réseau. L'ICMP est principalement utilisé pour déterminer si les données atteignent ou non leur destination en temps voulu. Le protocole ICMP est généralement utilisé sur les périphériques réseau, tels que les routeurs. ICMP est crucial pour le signalement des erreurs et les tests, mais il peut également être utilisé dans les attaques par déni de service distribué (DDoS).</a:t>
            </a:r>
          </a:p>
          <a:p>
            <a:endParaRPr lang="fr-FR" dirty="0"/>
          </a:p>
        </p:txBody>
      </p:sp>
      <p:sp>
        <p:nvSpPr>
          <p:cNvPr id="4" name="Espace réservé du pied de page 3">
            <a:extLst>
              <a:ext uri="{FF2B5EF4-FFF2-40B4-BE49-F238E27FC236}">
                <a16:creationId xmlns:a16="http://schemas.microsoft.com/office/drawing/2014/main" id="{D5994868-6CCD-49EF-3CD7-6E872B87DC12}"/>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26438B6D-CD6C-E2CC-577D-80BA45FD134C}"/>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345600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473821"/>
            <a:ext cx="11029616" cy="1188720"/>
          </a:xfrm>
        </p:spPr>
        <p:txBody>
          <a:bodyPr/>
          <a:lstStyle/>
          <a:p>
            <a:r>
              <a:rPr lang="en-US" dirty="0"/>
              <a:t>Plan :</a:t>
            </a:r>
          </a:p>
        </p:txBody>
      </p:sp>
      <p:sp>
        <p:nvSpPr>
          <p:cNvPr id="5" name="Espace réservé du contenu 4">
            <a:extLst>
              <a:ext uri="{FF2B5EF4-FFF2-40B4-BE49-F238E27FC236}">
                <a16:creationId xmlns:a16="http://schemas.microsoft.com/office/drawing/2014/main" id="{50732353-221C-EFCA-BB83-2D93CDBE8FF8}"/>
              </a:ext>
            </a:extLst>
          </p:cNvPr>
          <p:cNvSpPr>
            <a:spLocks noGrp="1"/>
          </p:cNvSpPr>
          <p:nvPr>
            <p:ph idx="1"/>
          </p:nvPr>
        </p:nvSpPr>
        <p:spPr>
          <a:xfrm>
            <a:off x="581192" y="1532480"/>
            <a:ext cx="11029615" cy="4218963"/>
          </a:xfrm>
        </p:spPr>
        <p:txBody>
          <a:bodyPr>
            <a:normAutofit/>
          </a:bodyPr>
          <a:lstStyle/>
          <a:p>
            <a:r>
              <a:rPr lang="fr-FR" sz="2000" dirty="0">
                <a:solidFill>
                  <a:schemeClr val="tx1"/>
                </a:solidFill>
              </a:rPr>
              <a:t>Définition de packet tracer et Cisco</a:t>
            </a:r>
          </a:p>
          <a:p>
            <a:r>
              <a:rPr lang="fr-FR" sz="2000" dirty="0">
                <a:solidFill>
                  <a:schemeClr val="tx1"/>
                </a:solidFill>
              </a:rPr>
              <a:t>Utilisations courantes de Packet Tracer</a:t>
            </a:r>
          </a:p>
          <a:p>
            <a:r>
              <a:rPr lang="fr-FR" sz="2000" dirty="0">
                <a:solidFill>
                  <a:schemeClr val="tx1"/>
                </a:solidFill>
              </a:rPr>
              <a:t>Fonctionnalité de packet tracer </a:t>
            </a:r>
          </a:p>
          <a:p>
            <a:r>
              <a:rPr lang="fr-FR" sz="2000" dirty="0">
                <a:solidFill>
                  <a:schemeClr val="tx1"/>
                </a:solidFill>
              </a:rPr>
              <a:t>Installation et présentation de l’interface</a:t>
            </a:r>
          </a:p>
          <a:p>
            <a:r>
              <a:rPr lang="fr-FR" sz="2000" dirty="0">
                <a:solidFill>
                  <a:schemeClr val="tx1"/>
                </a:solidFill>
              </a:rPr>
              <a:t>Rappel :</a:t>
            </a:r>
          </a:p>
          <a:p>
            <a:pPr lvl="1"/>
            <a:r>
              <a:rPr lang="fr-FR" sz="1700" dirty="0">
                <a:solidFill>
                  <a:schemeClr val="tx1"/>
                </a:solidFill>
              </a:rPr>
              <a:t>protocole ICMP, ARP, RARP.</a:t>
            </a:r>
          </a:p>
          <a:p>
            <a:pPr lvl="1"/>
            <a:r>
              <a:rPr lang="fr-FR" sz="1700" dirty="0">
                <a:solidFill>
                  <a:schemeClr val="tx1"/>
                </a:solidFill>
              </a:rPr>
              <a:t>Routeur, Switch, Hub.</a:t>
            </a:r>
          </a:p>
          <a:p>
            <a:r>
              <a:rPr lang="fr-FR" sz="2000" dirty="0">
                <a:solidFill>
                  <a:schemeClr val="tx1"/>
                </a:solidFill>
              </a:rPr>
              <a:t>     Travaux pratique </a:t>
            </a:r>
          </a:p>
        </p:txBody>
      </p:sp>
      <p:sp>
        <p:nvSpPr>
          <p:cNvPr id="6" name="Espace réservé du pied de page 5">
            <a:extLst>
              <a:ext uri="{FF2B5EF4-FFF2-40B4-BE49-F238E27FC236}">
                <a16:creationId xmlns:a16="http://schemas.microsoft.com/office/drawing/2014/main" id="{C68696D0-21DB-C5CF-A419-3E8BB9BAC501}"/>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20C717A8-8195-0040-55EE-CC285D965226}"/>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5E3BFE8-8727-1BA9-7C4C-6DA5B5F97B87}"/>
              </a:ext>
            </a:extLst>
          </p:cNvPr>
          <p:cNvSpPr>
            <a:spLocks noGrp="1"/>
          </p:cNvSpPr>
          <p:nvPr>
            <p:ph idx="1"/>
          </p:nvPr>
        </p:nvSpPr>
        <p:spPr/>
        <p:txBody>
          <a:bodyPr>
            <a:normAutofit/>
          </a:bodyPr>
          <a:lstStyle/>
          <a:p>
            <a:pPr>
              <a:lnSpc>
                <a:spcPct val="150000"/>
              </a:lnSpc>
            </a:pPr>
            <a:r>
              <a:rPr lang="en-US" sz="2000" dirty="0" err="1"/>
              <a:t>L’appareil</a:t>
            </a:r>
            <a:r>
              <a:rPr lang="en-US" sz="2000" dirty="0"/>
              <a:t> source </a:t>
            </a:r>
            <a:r>
              <a:rPr lang="en-US" sz="2000" dirty="0" err="1"/>
              <a:t>utilise</a:t>
            </a:r>
            <a:r>
              <a:rPr lang="en-US" sz="2000" dirty="0"/>
              <a:t> ARP pour </a:t>
            </a:r>
            <a:r>
              <a:rPr lang="en-US" sz="2000" dirty="0" err="1"/>
              <a:t>traduire</a:t>
            </a:r>
            <a:r>
              <a:rPr lang="en-US" sz="2000" dirty="0"/>
              <a:t> les addresses Ip </a:t>
            </a:r>
            <a:r>
              <a:rPr lang="en-US" sz="2000" dirty="0" err="1"/>
              <a:t>en</a:t>
            </a:r>
            <a:r>
              <a:rPr lang="en-US" sz="2000" dirty="0"/>
              <a:t> dresses MAC. </a:t>
            </a:r>
            <a:r>
              <a:rPr lang="en-US" sz="2000" dirty="0" err="1"/>
              <a:t>L’appareil</a:t>
            </a:r>
            <a:r>
              <a:rPr lang="en-US" sz="2000" dirty="0"/>
              <a:t> </a:t>
            </a:r>
            <a:r>
              <a:rPr lang="en-US" sz="2000" dirty="0" err="1"/>
              <a:t>envoie</a:t>
            </a:r>
            <a:r>
              <a:rPr lang="en-US" sz="2000" dirty="0"/>
              <a:t> le message “ ARP request “ </a:t>
            </a:r>
            <a:r>
              <a:rPr lang="en-US" sz="2000" dirty="0" err="1"/>
              <a:t>contenant</a:t>
            </a:r>
            <a:r>
              <a:rPr lang="en-US" sz="2000" dirty="0"/>
              <a:t> </a:t>
            </a:r>
            <a:r>
              <a:rPr lang="en-US" sz="2000" dirty="0" err="1"/>
              <a:t>l’addresse</a:t>
            </a:r>
            <a:r>
              <a:rPr lang="en-US" sz="2000" dirty="0"/>
              <a:t> Ip de </a:t>
            </a:r>
            <a:r>
              <a:rPr lang="en-US" sz="2000" dirty="0" err="1"/>
              <a:t>l’appareil</a:t>
            </a:r>
            <a:r>
              <a:rPr lang="en-US" sz="2000" dirty="0"/>
              <a:t> du </a:t>
            </a:r>
            <a:r>
              <a:rPr lang="en-US" sz="2000" dirty="0" err="1"/>
              <a:t>destinataire</a:t>
            </a:r>
            <a:r>
              <a:rPr lang="en-US" sz="2000" dirty="0"/>
              <a:t>. Tous les </a:t>
            </a:r>
            <a:r>
              <a:rPr lang="en-US" sz="2000" dirty="0" err="1"/>
              <a:t>peripheriques</a:t>
            </a:r>
            <a:r>
              <a:rPr lang="en-US" sz="2000" dirty="0"/>
              <a:t> du reseau local </a:t>
            </a:r>
            <a:r>
              <a:rPr lang="en-US" sz="2000" dirty="0" err="1"/>
              <a:t>voient</a:t>
            </a:r>
            <a:r>
              <a:rPr lang="en-US" sz="2000" dirty="0"/>
              <a:t> le message, </a:t>
            </a:r>
            <a:r>
              <a:rPr lang="en-US" sz="2000" dirty="0" err="1"/>
              <a:t>mais</a:t>
            </a:r>
            <a:r>
              <a:rPr lang="en-US" sz="2000" dirty="0"/>
              <a:t> </a:t>
            </a:r>
            <a:r>
              <a:rPr lang="en-US" sz="2000" dirty="0" err="1"/>
              <a:t>seul</a:t>
            </a:r>
            <a:r>
              <a:rPr lang="en-US" sz="2000" dirty="0"/>
              <a:t> le </a:t>
            </a:r>
            <a:r>
              <a:rPr lang="en-US" sz="2000" dirty="0" err="1"/>
              <a:t>peripherique</a:t>
            </a:r>
            <a:r>
              <a:rPr lang="en-US" sz="2000" dirty="0"/>
              <a:t> qui </a:t>
            </a:r>
            <a:r>
              <a:rPr lang="en-US" sz="2000" dirty="0" err="1"/>
              <a:t>possede</a:t>
            </a:r>
            <a:r>
              <a:rPr lang="en-US" sz="2000" dirty="0"/>
              <a:t> </a:t>
            </a:r>
            <a:r>
              <a:rPr lang="en-US" sz="2000" dirty="0" err="1"/>
              <a:t>cette</a:t>
            </a:r>
            <a:r>
              <a:rPr lang="en-US" sz="2000" dirty="0"/>
              <a:t> </a:t>
            </a:r>
            <a:r>
              <a:rPr lang="en-US" sz="2000" dirty="0" err="1"/>
              <a:t>adresse</a:t>
            </a:r>
            <a:r>
              <a:rPr lang="en-US" sz="2000" dirty="0"/>
              <a:t> Ip </a:t>
            </a:r>
            <a:r>
              <a:rPr lang="en-US" sz="2000" dirty="0" err="1"/>
              <a:t>repond</a:t>
            </a:r>
            <a:r>
              <a:rPr lang="en-US" sz="2000" dirty="0"/>
              <a:t> avec le message “ ARP reply” </a:t>
            </a:r>
            <a:r>
              <a:rPr lang="en-US" sz="2000" dirty="0" err="1"/>
              <a:t>contenant</a:t>
            </a:r>
            <a:r>
              <a:rPr lang="en-US" sz="2000" dirty="0"/>
              <a:t> son </a:t>
            </a:r>
            <a:r>
              <a:rPr lang="en-US" sz="2000" dirty="0" err="1"/>
              <a:t>addresse</a:t>
            </a:r>
            <a:r>
              <a:rPr lang="en-US" sz="2000" dirty="0"/>
              <a:t> MAC. Le </a:t>
            </a:r>
            <a:r>
              <a:rPr lang="en-US" sz="2000" dirty="0" err="1"/>
              <a:t>peripherique</a:t>
            </a:r>
            <a:r>
              <a:rPr lang="en-US" sz="2000" dirty="0"/>
              <a:t> </a:t>
            </a:r>
            <a:r>
              <a:rPr lang="en-US" sz="2000" dirty="0" err="1"/>
              <a:t>emetteur</a:t>
            </a:r>
            <a:r>
              <a:rPr lang="en-US" sz="2000" dirty="0"/>
              <a:t>  </a:t>
            </a:r>
            <a:r>
              <a:rPr lang="en-US" sz="2000" dirty="0" err="1"/>
              <a:t>maintenant</a:t>
            </a:r>
            <a:r>
              <a:rPr lang="en-US" sz="2000" dirty="0"/>
              <a:t> de </a:t>
            </a:r>
            <a:r>
              <a:rPr lang="en-US" sz="2000" dirty="0" err="1"/>
              <a:t>suffisamment</a:t>
            </a:r>
            <a:r>
              <a:rPr lang="en-US" sz="2000" dirty="0"/>
              <a:t> </a:t>
            </a:r>
            <a:r>
              <a:rPr lang="en-US" sz="2000" dirty="0" err="1"/>
              <a:t>d’informations</a:t>
            </a:r>
            <a:r>
              <a:rPr lang="en-US" sz="2000" dirty="0"/>
              <a:t> pour </a:t>
            </a:r>
            <a:r>
              <a:rPr lang="en-US" sz="2000" dirty="0" err="1"/>
              <a:t>envoyer</a:t>
            </a:r>
            <a:r>
              <a:rPr lang="en-US" sz="2000" dirty="0"/>
              <a:t> le </a:t>
            </a:r>
            <a:r>
              <a:rPr lang="en-US" sz="2000" dirty="0" err="1"/>
              <a:t>paquet</a:t>
            </a:r>
            <a:r>
              <a:rPr lang="en-US" sz="2000" dirty="0"/>
              <a:t> au </a:t>
            </a:r>
            <a:r>
              <a:rPr lang="en-US" sz="2000" dirty="0" err="1"/>
              <a:t>peripherique</a:t>
            </a:r>
            <a:r>
              <a:rPr lang="en-US" sz="2000" dirty="0"/>
              <a:t> </a:t>
            </a:r>
            <a:r>
              <a:rPr lang="en-US" sz="2000" dirty="0" err="1"/>
              <a:t>destinataire</a:t>
            </a:r>
            <a:endParaRPr lang="fr-FR" sz="2000" dirty="0"/>
          </a:p>
        </p:txBody>
      </p:sp>
      <p:pic>
        <p:nvPicPr>
          <p:cNvPr id="5" name="Image 4">
            <a:extLst>
              <a:ext uri="{FF2B5EF4-FFF2-40B4-BE49-F238E27FC236}">
                <a16:creationId xmlns:a16="http://schemas.microsoft.com/office/drawing/2014/main" id="{A9273556-AB86-C7DD-CA2C-9B1B856DD0E5}"/>
              </a:ext>
            </a:extLst>
          </p:cNvPr>
          <p:cNvPicPr>
            <a:picLocks noChangeAspect="1"/>
          </p:cNvPicPr>
          <p:nvPr/>
        </p:nvPicPr>
        <p:blipFill>
          <a:blip r:embed="rId2"/>
          <a:stretch>
            <a:fillRect/>
          </a:stretch>
        </p:blipFill>
        <p:spPr>
          <a:xfrm>
            <a:off x="3605933" y="610522"/>
            <a:ext cx="5555528" cy="2154183"/>
          </a:xfrm>
          <a:prstGeom prst="rect">
            <a:avLst/>
          </a:prstGeom>
        </p:spPr>
      </p:pic>
      <p:sp>
        <p:nvSpPr>
          <p:cNvPr id="6" name="Espace réservé du pied de page 5">
            <a:extLst>
              <a:ext uri="{FF2B5EF4-FFF2-40B4-BE49-F238E27FC236}">
                <a16:creationId xmlns:a16="http://schemas.microsoft.com/office/drawing/2014/main" id="{DB78910A-B93A-9EE4-2AEA-4643552930E2}"/>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6F09EF9C-DA9B-FE30-7039-49F432BA8D7E}"/>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410291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B80AD1B-8C43-D179-CB7C-6C7E0C88D12A}"/>
              </a:ext>
            </a:extLst>
          </p:cNvPr>
          <p:cNvSpPr>
            <a:spLocks noGrp="1"/>
          </p:cNvSpPr>
          <p:nvPr>
            <p:ph idx="1"/>
          </p:nvPr>
        </p:nvSpPr>
        <p:spPr>
          <a:xfrm>
            <a:off x="581195" y="2252309"/>
            <a:ext cx="11029615" cy="3634486"/>
          </a:xfrm>
        </p:spPr>
        <p:txBody>
          <a:bodyPr>
            <a:normAutofit/>
          </a:bodyPr>
          <a:lstStyle/>
          <a:p>
            <a:pPr>
              <a:lnSpc>
                <a:spcPct val="150000"/>
              </a:lnSpc>
            </a:pPr>
            <a:r>
              <a:rPr lang="fr-FR" sz="1600" b="1" i="0" dirty="0">
                <a:solidFill>
                  <a:srgbClr val="444444"/>
                </a:solidFill>
                <a:effectLst/>
                <a:latin typeface="open sans" panose="020B0606030504020204" pitchFamily="34" charset="0"/>
              </a:rPr>
              <a:t>RARP </a:t>
            </a:r>
            <a:r>
              <a:rPr lang="fr-FR" sz="1600" b="0" i="0" dirty="0">
                <a:solidFill>
                  <a:srgbClr val="444444"/>
                </a:solidFill>
                <a:effectLst/>
                <a:latin typeface="open sans" panose="020B0606030504020204" pitchFamily="34" charset="0"/>
              </a:rPr>
              <a:t>est un protocole de réseau utilisé dans les réseaux informatiques. </a:t>
            </a:r>
            <a:r>
              <a:rPr lang="fr-FR" sz="1600" b="1" i="0" dirty="0">
                <a:solidFill>
                  <a:srgbClr val="444444"/>
                </a:solidFill>
                <a:effectLst/>
                <a:latin typeface="open sans" panose="020B0606030504020204" pitchFamily="34" charset="0"/>
              </a:rPr>
              <a:t>RARP </a:t>
            </a:r>
            <a:r>
              <a:rPr lang="fr-FR" sz="1600" b="0" i="0" dirty="0">
                <a:solidFill>
                  <a:srgbClr val="444444"/>
                </a:solidFill>
                <a:effectLst/>
                <a:latin typeface="open sans" panose="020B0606030504020204" pitchFamily="34" charset="0"/>
              </a:rPr>
              <a:t>est décrit dans la RFC 903 publiée par l’IETF. C’est un protocole obsolète et n’est plus utilisé. Un ordinateur hôte utilise ce protocole pour demander l’adresse </a:t>
            </a:r>
            <a:r>
              <a:rPr lang="fr-FR" sz="1600" b="1" i="0" u="none" strike="noStrike" dirty="0">
                <a:solidFill>
                  <a:srgbClr val="FF0000"/>
                </a:solidFill>
                <a:effectLst/>
                <a:latin typeface="inherit"/>
                <a:hlinkClick r:id="rId2"/>
              </a:rPr>
              <a:t>IP</a:t>
            </a:r>
            <a:r>
              <a:rPr lang="fr-FR" sz="1600" b="1" i="0" dirty="0">
                <a:solidFill>
                  <a:srgbClr val="444444"/>
                </a:solidFill>
                <a:effectLst/>
                <a:latin typeface="open sans" panose="020B0606030504020204" pitchFamily="34" charset="0"/>
              </a:rPr>
              <a:t> (Internet Protocol</a:t>
            </a:r>
            <a:r>
              <a:rPr lang="fr-FR" sz="1600" b="0" i="0" dirty="0">
                <a:solidFill>
                  <a:srgbClr val="444444"/>
                </a:solidFill>
                <a:effectLst/>
                <a:latin typeface="open sans" panose="020B0606030504020204" pitchFamily="34" charset="0"/>
              </a:rPr>
              <a:t>, plus précisément </a:t>
            </a:r>
            <a:r>
              <a:rPr lang="fr-FR" sz="1600" b="1" i="0" dirty="0">
                <a:solidFill>
                  <a:srgbClr val="444444"/>
                </a:solidFill>
                <a:effectLst/>
                <a:latin typeface="open sans" panose="020B0606030504020204" pitchFamily="34" charset="0"/>
              </a:rPr>
              <a:t>IPv4</a:t>
            </a:r>
            <a:r>
              <a:rPr lang="fr-FR" sz="1600" b="0" i="0" dirty="0">
                <a:solidFill>
                  <a:srgbClr val="444444"/>
                </a:solidFill>
                <a:effectLst/>
                <a:latin typeface="open sans" panose="020B0606030504020204" pitchFamily="34" charset="0"/>
              </a:rPr>
              <a:t>) d’un autre hôte, lorsque l’adresse matérielle </a:t>
            </a:r>
            <a:r>
              <a:rPr lang="fr-FR" sz="1600" b="1" i="0" u="none" strike="noStrike" dirty="0">
                <a:solidFill>
                  <a:srgbClr val="FF0000"/>
                </a:solidFill>
                <a:effectLst/>
                <a:latin typeface="inherit"/>
                <a:hlinkClick r:id="rId3"/>
              </a:rPr>
              <a:t>MAC</a:t>
            </a:r>
            <a:r>
              <a:rPr lang="fr-FR" sz="1600" b="0" i="0" dirty="0">
                <a:solidFill>
                  <a:srgbClr val="444444"/>
                </a:solidFill>
                <a:effectLst/>
                <a:latin typeface="open sans" panose="020B0606030504020204" pitchFamily="34" charset="0"/>
              </a:rPr>
              <a:t> est disponible. </a:t>
            </a:r>
            <a:r>
              <a:rPr lang="fr-FR" sz="1600" b="1" i="0" dirty="0">
                <a:solidFill>
                  <a:srgbClr val="444444"/>
                </a:solidFill>
                <a:effectLst/>
                <a:latin typeface="open sans" panose="020B0606030504020204" pitchFamily="34" charset="0"/>
              </a:rPr>
              <a:t>RARP </a:t>
            </a:r>
            <a:r>
              <a:rPr lang="fr-FR" sz="1600" b="0" i="0" dirty="0">
                <a:solidFill>
                  <a:srgbClr val="444444"/>
                </a:solidFill>
                <a:effectLst/>
                <a:latin typeface="open sans" panose="020B0606030504020204" pitchFamily="34" charset="0"/>
              </a:rPr>
              <a:t>est devenu obsolète en raison de l’introductions de </a:t>
            </a:r>
            <a:r>
              <a:rPr lang="fr-FR" sz="1600" b="1" i="0" dirty="0">
                <a:solidFill>
                  <a:srgbClr val="444444"/>
                </a:solidFill>
                <a:effectLst/>
                <a:latin typeface="open sans" panose="020B0606030504020204" pitchFamily="34" charset="0"/>
              </a:rPr>
              <a:t>BOOTP </a:t>
            </a:r>
            <a:r>
              <a:rPr lang="fr-FR" sz="1600" b="0" i="0" dirty="0">
                <a:solidFill>
                  <a:srgbClr val="444444"/>
                </a:solidFill>
                <a:effectLst/>
                <a:latin typeface="open sans" panose="020B0606030504020204" pitchFamily="34" charset="0"/>
              </a:rPr>
              <a:t>(protocole Bootstrap) et le protocole </a:t>
            </a:r>
            <a:r>
              <a:rPr lang="fr-FR" sz="1600" b="1" i="0" dirty="0">
                <a:solidFill>
                  <a:srgbClr val="444444"/>
                </a:solidFill>
                <a:effectLst/>
                <a:latin typeface="open sans" panose="020B0606030504020204" pitchFamily="34" charset="0"/>
              </a:rPr>
              <a:t>DHCP (Dynamic Host Configuration Protocol)</a:t>
            </a:r>
            <a:r>
              <a:rPr lang="fr-FR" sz="1600" b="0" i="0" dirty="0">
                <a:solidFill>
                  <a:srgbClr val="444444"/>
                </a:solidFill>
                <a:effectLst/>
                <a:latin typeface="open sans" panose="020B0606030504020204" pitchFamily="34" charset="0"/>
              </a:rPr>
              <a:t> qui sont plus récents, car les deux offrent beaucoup plus de fonctionnalités que </a:t>
            </a:r>
            <a:r>
              <a:rPr lang="fr-FR" sz="1600" b="1" i="0" dirty="0">
                <a:solidFill>
                  <a:srgbClr val="444444"/>
                </a:solidFill>
                <a:effectLst/>
                <a:latin typeface="open sans" panose="020B0606030504020204" pitchFamily="34" charset="0"/>
              </a:rPr>
              <a:t>RARP</a:t>
            </a:r>
            <a:r>
              <a:rPr lang="fr-FR" sz="1600" b="0" i="0" dirty="0">
                <a:solidFill>
                  <a:srgbClr val="444444"/>
                </a:solidFill>
                <a:effectLst/>
                <a:latin typeface="open sans" panose="020B0606030504020204" pitchFamily="34" charset="0"/>
              </a:rPr>
              <a:t>. </a:t>
            </a:r>
            <a:r>
              <a:rPr lang="fr-FR" sz="1600" b="1" i="0" dirty="0">
                <a:solidFill>
                  <a:srgbClr val="444444"/>
                </a:solidFill>
                <a:effectLst/>
                <a:latin typeface="open sans" panose="020B0606030504020204" pitchFamily="34" charset="0"/>
              </a:rPr>
              <a:t>RARP </a:t>
            </a:r>
            <a:r>
              <a:rPr lang="fr-FR" sz="1600" b="0" i="0" dirty="0">
                <a:solidFill>
                  <a:srgbClr val="444444"/>
                </a:solidFill>
                <a:effectLst/>
                <a:latin typeface="open sans" panose="020B0606030504020204" pitchFamily="34" charset="0"/>
              </a:rPr>
              <a:t>ne sert que l’adresse </a:t>
            </a:r>
            <a:r>
              <a:rPr lang="fr-FR" sz="1600" b="1" i="0" u="none" strike="noStrike" dirty="0">
                <a:solidFill>
                  <a:srgbClr val="FF0000"/>
                </a:solidFill>
                <a:effectLst/>
                <a:latin typeface="inherit"/>
                <a:hlinkClick r:id="rId2"/>
              </a:rPr>
              <a:t>IP</a:t>
            </a:r>
            <a:r>
              <a:rPr lang="fr-FR" sz="1600" b="0" i="0" dirty="0">
                <a:solidFill>
                  <a:srgbClr val="444444"/>
                </a:solidFill>
                <a:effectLst/>
                <a:latin typeface="open sans" panose="020B0606030504020204" pitchFamily="34" charset="0"/>
              </a:rPr>
              <a:t>. Les adresses </a:t>
            </a:r>
            <a:r>
              <a:rPr lang="fr-FR" sz="1600" b="1" i="0" u="none" strike="noStrike" dirty="0">
                <a:solidFill>
                  <a:srgbClr val="FF0000"/>
                </a:solidFill>
                <a:effectLst/>
                <a:latin typeface="inherit"/>
                <a:hlinkClick r:id="rId3"/>
              </a:rPr>
              <a:t>MAC</a:t>
            </a:r>
            <a:r>
              <a:rPr lang="fr-FR" sz="1600" b="1" i="0" dirty="0">
                <a:solidFill>
                  <a:srgbClr val="444444"/>
                </a:solidFill>
                <a:effectLst/>
                <a:latin typeface="open sans" panose="020B0606030504020204" pitchFamily="34" charset="0"/>
              </a:rPr>
              <a:t> </a:t>
            </a:r>
            <a:r>
              <a:rPr lang="fr-FR" sz="1600" b="0" i="0" dirty="0">
                <a:solidFill>
                  <a:srgbClr val="444444"/>
                </a:solidFill>
                <a:effectLst/>
                <a:latin typeface="open sans" panose="020B0606030504020204" pitchFamily="34" charset="0"/>
              </a:rPr>
              <a:t>des hôtes sont configurées individuellement par les administrateurs.</a:t>
            </a:r>
            <a:endParaRPr lang="fr-FR" sz="1600" dirty="0"/>
          </a:p>
        </p:txBody>
      </p:sp>
      <p:pic>
        <p:nvPicPr>
          <p:cNvPr id="7" name="Image 6">
            <a:extLst>
              <a:ext uri="{FF2B5EF4-FFF2-40B4-BE49-F238E27FC236}">
                <a16:creationId xmlns:a16="http://schemas.microsoft.com/office/drawing/2014/main" id="{BF7A92BF-2651-D305-B970-4F810C2D71C1}"/>
              </a:ext>
            </a:extLst>
          </p:cNvPr>
          <p:cNvPicPr>
            <a:picLocks noChangeAspect="1"/>
          </p:cNvPicPr>
          <p:nvPr/>
        </p:nvPicPr>
        <p:blipFill>
          <a:blip r:embed="rId4"/>
          <a:stretch>
            <a:fillRect/>
          </a:stretch>
        </p:blipFill>
        <p:spPr>
          <a:xfrm>
            <a:off x="2882291" y="318580"/>
            <a:ext cx="6145962" cy="1933729"/>
          </a:xfrm>
          <a:prstGeom prst="rect">
            <a:avLst/>
          </a:prstGeom>
        </p:spPr>
      </p:pic>
      <p:sp>
        <p:nvSpPr>
          <p:cNvPr id="12" name="Espace réservé du pied de page 11">
            <a:extLst>
              <a:ext uri="{FF2B5EF4-FFF2-40B4-BE49-F238E27FC236}">
                <a16:creationId xmlns:a16="http://schemas.microsoft.com/office/drawing/2014/main" id="{6072978D-2BBD-F471-1640-A5A6CE882F86}"/>
              </a:ext>
            </a:extLst>
          </p:cNvPr>
          <p:cNvSpPr>
            <a:spLocks noGrp="1"/>
          </p:cNvSpPr>
          <p:nvPr>
            <p:ph type="ftr" sz="quarter" idx="11"/>
          </p:nvPr>
        </p:nvSpPr>
        <p:spPr/>
        <p:txBody>
          <a:bodyPr/>
          <a:lstStyle/>
          <a:p>
            <a:endParaRPr lang="en-US" dirty="0"/>
          </a:p>
        </p:txBody>
      </p:sp>
      <p:sp>
        <p:nvSpPr>
          <p:cNvPr id="13" name="Espace réservé du numéro de diapositive 12">
            <a:extLst>
              <a:ext uri="{FF2B5EF4-FFF2-40B4-BE49-F238E27FC236}">
                <a16:creationId xmlns:a16="http://schemas.microsoft.com/office/drawing/2014/main" id="{50AE0BAE-3F0F-1DB5-CDC6-8BCC557BC8C9}"/>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81754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5401A32-C4F2-E2B9-60DF-77B96BBA36D4}"/>
              </a:ext>
            </a:extLst>
          </p:cNvPr>
          <p:cNvPicPr>
            <a:picLocks noChangeAspect="1"/>
          </p:cNvPicPr>
          <p:nvPr/>
        </p:nvPicPr>
        <p:blipFill>
          <a:blip r:embed="rId2"/>
          <a:stretch>
            <a:fillRect/>
          </a:stretch>
        </p:blipFill>
        <p:spPr>
          <a:xfrm>
            <a:off x="812862" y="702156"/>
            <a:ext cx="10371974" cy="6086883"/>
          </a:xfrm>
          <a:prstGeom prst="rect">
            <a:avLst/>
          </a:prstGeom>
        </p:spPr>
      </p:pic>
      <p:sp>
        <p:nvSpPr>
          <p:cNvPr id="6" name="Espace réservé du numéro de diapositive 5">
            <a:extLst>
              <a:ext uri="{FF2B5EF4-FFF2-40B4-BE49-F238E27FC236}">
                <a16:creationId xmlns:a16="http://schemas.microsoft.com/office/drawing/2014/main" id="{F02570E7-DF34-932D-6336-8C0BD5993C27}"/>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5107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8" name="Titre 7">
            <a:extLst>
              <a:ext uri="{FF2B5EF4-FFF2-40B4-BE49-F238E27FC236}">
                <a16:creationId xmlns:a16="http://schemas.microsoft.com/office/drawing/2014/main" id="{C0D9E8F0-CD0E-4577-8464-483076D30D7A}"/>
              </a:ext>
            </a:extLst>
          </p:cNvPr>
          <p:cNvSpPr>
            <a:spLocks noGrp="1"/>
          </p:cNvSpPr>
          <p:nvPr>
            <p:ph type="title"/>
          </p:nvPr>
        </p:nvSpPr>
        <p:spPr>
          <a:xfrm>
            <a:off x="581192" y="702156"/>
            <a:ext cx="2281278" cy="517044"/>
          </a:xfrm>
        </p:spPr>
        <p:txBody>
          <a:bodyPr>
            <a:normAutofit fontScale="90000"/>
          </a:bodyPr>
          <a:lstStyle/>
          <a:p>
            <a:r>
              <a:rPr lang="fr-MA" dirty="0"/>
              <a:t>Rappel </a:t>
            </a:r>
          </a:p>
        </p:txBody>
      </p:sp>
      <p:sp>
        <p:nvSpPr>
          <p:cNvPr id="9" name="ZoneTexte 8">
            <a:extLst>
              <a:ext uri="{FF2B5EF4-FFF2-40B4-BE49-F238E27FC236}">
                <a16:creationId xmlns:a16="http://schemas.microsoft.com/office/drawing/2014/main" id="{C402B8DC-9A52-42BA-B5D9-16061E83B80C}"/>
              </a:ext>
            </a:extLst>
          </p:cNvPr>
          <p:cNvSpPr txBox="1"/>
          <p:nvPr/>
        </p:nvSpPr>
        <p:spPr>
          <a:xfrm>
            <a:off x="581192" y="1665448"/>
            <a:ext cx="6513444" cy="3884910"/>
          </a:xfrm>
          <a:prstGeom prst="rect">
            <a:avLst/>
          </a:prstGeom>
          <a:noFill/>
        </p:spPr>
        <p:txBody>
          <a:bodyPr wrap="square" rtlCol="0">
            <a:spAutoFit/>
          </a:bodyPr>
          <a:lstStyle/>
          <a:p>
            <a:pPr algn="just">
              <a:lnSpc>
                <a:spcPct val="200000"/>
              </a:lnSpc>
            </a:pPr>
            <a:r>
              <a:rPr lang="fr-FR" dirty="0">
                <a:solidFill>
                  <a:srgbClr val="0070C0"/>
                </a:solidFill>
              </a:rPr>
              <a:t>Un hub </a:t>
            </a:r>
            <a:r>
              <a:rPr lang="fr-FR" dirty="0"/>
              <a:t>est un dispositif de réseau qui permet de connecter plusieurs appareils ensemble en utilisant un seul port. Lorsqu'un appareil envoie des données à travers le hub, ces données sont répliquées et envoyées à tous les autres appareils connectés. Cela signifie que tous les appareils partagent la bande passante et les collisions de données peuvent se produire, ce qui peut ralentir le réseau.</a:t>
            </a:r>
            <a:endParaRPr lang="fr-MA" dirty="0"/>
          </a:p>
        </p:txBody>
      </p:sp>
      <p:pic>
        <p:nvPicPr>
          <p:cNvPr id="11" name="Image 10">
            <a:extLst>
              <a:ext uri="{FF2B5EF4-FFF2-40B4-BE49-F238E27FC236}">
                <a16:creationId xmlns:a16="http://schemas.microsoft.com/office/drawing/2014/main" id="{FE860F6E-BC39-49F3-876B-1F9615544C64}"/>
              </a:ext>
            </a:extLst>
          </p:cNvPr>
          <p:cNvPicPr>
            <a:picLocks noChangeAspect="1"/>
          </p:cNvPicPr>
          <p:nvPr/>
        </p:nvPicPr>
        <p:blipFill>
          <a:blip r:embed="rId2"/>
          <a:stretch>
            <a:fillRect/>
          </a:stretch>
        </p:blipFill>
        <p:spPr>
          <a:xfrm>
            <a:off x="7699513" y="2285999"/>
            <a:ext cx="3525079" cy="2643809"/>
          </a:xfrm>
          <a:prstGeom prst="rect">
            <a:avLst/>
          </a:prstGeom>
        </p:spPr>
      </p:pic>
    </p:spTree>
    <p:extLst>
      <p:ext uri="{BB962C8B-B14F-4D97-AF65-F5344CB8AC3E}">
        <p14:creationId xmlns:p14="http://schemas.microsoft.com/office/powerpoint/2010/main" val="2234926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8" name="Titre 7">
            <a:extLst>
              <a:ext uri="{FF2B5EF4-FFF2-40B4-BE49-F238E27FC236}">
                <a16:creationId xmlns:a16="http://schemas.microsoft.com/office/drawing/2014/main" id="{C0D9E8F0-CD0E-4577-8464-483076D30D7A}"/>
              </a:ext>
            </a:extLst>
          </p:cNvPr>
          <p:cNvSpPr>
            <a:spLocks noGrp="1"/>
          </p:cNvSpPr>
          <p:nvPr>
            <p:ph type="title"/>
          </p:nvPr>
        </p:nvSpPr>
        <p:spPr>
          <a:xfrm>
            <a:off x="581192" y="702156"/>
            <a:ext cx="2281278" cy="517044"/>
          </a:xfrm>
        </p:spPr>
        <p:txBody>
          <a:bodyPr>
            <a:normAutofit fontScale="90000"/>
          </a:bodyPr>
          <a:lstStyle/>
          <a:p>
            <a:r>
              <a:rPr lang="fr-MA" dirty="0"/>
              <a:t>Rappel </a:t>
            </a:r>
          </a:p>
        </p:txBody>
      </p:sp>
      <p:sp>
        <p:nvSpPr>
          <p:cNvPr id="9" name="ZoneTexte 8">
            <a:extLst>
              <a:ext uri="{FF2B5EF4-FFF2-40B4-BE49-F238E27FC236}">
                <a16:creationId xmlns:a16="http://schemas.microsoft.com/office/drawing/2014/main" id="{C402B8DC-9A52-42BA-B5D9-16061E83B80C}"/>
              </a:ext>
            </a:extLst>
          </p:cNvPr>
          <p:cNvSpPr txBox="1"/>
          <p:nvPr/>
        </p:nvSpPr>
        <p:spPr>
          <a:xfrm>
            <a:off x="581192" y="1756694"/>
            <a:ext cx="6147103" cy="3884910"/>
          </a:xfrm>
          <a:prstGeom prst="rect">
            <a:avLst/>
          </a:prstGeom>
          <a:noFill/>
        </p:spPr>
        <p:txBody>
          <a:bodyPr wrap="square" rtlCol="0">
            <a:spAutoFit/>
          </a:bodyPr>
          <a:lstStyle/>
          <a:p>
            <a:pPr algn="just">
              <a:lnSpc>
                <a:spcPct val="200000"/>
              </a:lnSpc>
            </a:pPr>
            <a:r>
              <a:rPr lang="fr-FR" dirty="0">
                <a:solidFill>
                  <a:srgbClr val="0070C0"/>
                </a:solidFill>
              </a:rPr>
              <a:t>Un switch </a:t>
            </a:r>
            <a:r>
              <a:rPr lang="fr-FR" dirty="0"/>
              <a:t>est similaire à un hub, mais il dispose de fonctionnalités supplémentaires qui permettent une meilleure gestion du trafic sur le réseau. Les données envoyées à travers un switch sont dirigées vers leur destination sans être répliquées sur tous les autres ports. Cela permet d'améliorer les performances et la sécurité du réseau, car les données ne sont envoyées qu'à l'appareil qui en a besoin.</a:t>
            </a:r>
            <a:endParaRPr lang="fr-MA" dirty="0"/>
          </a:p>
        </p:txBody>
      </p:sp>
      <p:pic>
        <p:nvPicPr>
          <p:cNvPr id="3" name="Image 2">
            <a:extLst>
              <a:ext uri="{FF2B5EF4-FFF2-40B4-BE49-F238E27FC236}">
                <a16:creationId xmlns:a16="http://schemas.microsoft.com/office/drawing/2014/main" id="{D0F5A681-1237-4D12-BFEA-54F2E22D9612}"/>
              </a:ext>
            </a:extLst>
          </p:cNvPr>
          <p:cNvPicPr>
            <a:picLocks noChangeAspect="1"/>
          </p:cNvPicPr>
          <p:nvPr/>
        </p:nvPicPr>
        <p:blipFill>
          <a:blip r:embed="rId2"/>
          <a:stretch>
            <a:fillRect/>
          </a:stretch>
        </p:blipFill>
        <p:spPr>
          <a:xfrm>
            <a:off x="7845286" y="2092187"/>
            <a:ext cx="3564835" cy="2673626"/>
          </a:xfrm>
          <a:prstGeom prst="rect">
            <a:avLst/>
          </a:prstGeom>
        </p:spPr>
      </p:pic>
    </p:spTree>
    <p:extLst>
      <p:ext uri="{BB962C8B-B14F-4D97-AF65-F5344CB8AC3E}">
        <p14:creationId xmlns:p14="http://schemas.microsoft.com/office/powerpoint/2010/main" val="225944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pPr algn="just"/>
            <a:fld id="{3A98EE3D-8CD1-4C3F-BD1C-C98C9596463C}" type="slidenum">
              <a:rPr lang="en-US" smtClean="0">
                <a:solidFill>
                  <a:schemeClr val="tx1"/>
                </a:solidFill>
              </a:rPr>
              <a:pPr algn="just"/>
              <a:t>25</a:t>
            </a:fld>
            <a:endParaRPr lang="en-US" dirty="0">
              <a:solidFill>
                <a:schemeClr val="tx1"/>
              </a:solidFill>
            </a:endParaRPr>
          </a:p>
        </p:txBody>
      </p:sp>
      <p:sp>
        <p:nvSpPr>
          <p:cNvPr id="9" name="ZoneTexte 8">
            <a:extLst>
              <a:ext uri="{FF2B5EF4-FFF2-40B4-BE49-F238E27FC236}">
                <a16:creationId xmlns:a16="http://schemas.microsoft.com/office/drawing/2014/main" id="{C402B8DC-9A52-42BA-B5D9-16061E83B80C}"/>
              </a:ext>
            </a:extLst>
          </p:cNvPr>
          <p:cNvSpPr txBox="1"/>
          <p:nvPr/>
        </p:nvSpPr>
        <p:spPr>
          <a:xfrm>
            <a:off x="916306" y="1760466"/>
            <a:ext cx="5630268" cy="3337067"/>
          </a:xfrm>
          <a:prstGeom prst="rect">
            <a:avLst/>
          </a:prstGeom>
          <a:noFill/>
        </p:spPr>
        <p:txBody>
          <a:bodyPr wrap="square" rtlCol="0">
            <a:spAutoFit/>
          </a:bodyPr>
          <a:lstStyle/>
          <a:p>
            <a:pPr algn="just">
              <a:lnSpc>
                <a:spcPct val="200000"/>
              </a:lnSpc>
            </a:pPr>
            <a:r>
              <a:rPr lang="fr-FR" b="0" i="0" dirty="0">
                <a:solidFill>
                  <a:srgbClr val="0070C0"/>
                </a:solidFill>
                <a:effectLst/>
                <a:latin typeface="Söhne"/>
              </a:rPr>
              <a:t>Un routeur </a:t>
            </a:r>
            <a:r>
              <a:rPr lang="fr-FR" b="0" i="0" dirty="0">
                <a:effectLst/>
                <a:latin typeface="Söhne"/>
              </a:rPr>
              <a:t>est un dispositif de réseau qui permet de connecter plusieurs réseaux ensemble. Il utilise des protocoles de routage pour déterminer le meilleur chemin pour les données à travers le réseau. Les routeurs sont souvent utilisés pour connecter des réseaux domestiques ou d'entreprise à Internet.</a:t>
            </a:r>
            <a:endParaRPr lang="fr-MA" dirty="0"/>
          </a:p>
        </p:txBody>
      </p:sp>
      <p:pic>
        <p:nvPicPr>
          <p:cNvPr id="3" name="Image 2">
            <a:extLst>
              <a:ext uri="{FF2B5EF4-FFF2-40B4-BE49-F238E27FC236}">
                <a16:creationId xmlns:a16="http://schemas.microsoft.com/office/drawing/2014/main" id="{70BD35A8-45CE-4C41-8E16-C8A716FD3651}"/>
              </a:ext>
            </a:extLst>
          </p:cNvPr>
          <p:cNvPicPr>
            <a:picLocks noChangeAspect="1"/>
          </p:cNvPicPr>
          <p:nvPr/>
        </p:nvPicPr>
        <p:blipFill>
          <a:blip r:embed="rId2"/>
          <a:stretch>
            <a:fillRect/>
          </a:stretch>
        </p:blipFill>
        <p:spPr>
          <a:xfrm>
            <a:off x="7038810" y="1676399"/>
            <a:ext cx="4572000" cy="3505200"/>
          </a:xfrm>
          <a:prstGeom prst="rect">
            <a:avLst/>
          </a:prstGeom>
        </p:spPr>
      </p:pic>
      <p:sp>
        <p:nvSpPr>
          <p:cNvPr id="7" name="Rectangle 1">
            <a:extLst>
              <a:ext uri="{FF2B5EF4-FFF2-40B4-BE49-F238E27FC236}">
                <a16:creationId xmlns:a16="http://schemas.microsoft.com/office/drawing/2014/main" id="{D498828E-B75A-402E-B647-5AE124F4C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ARP et son fonctionnement en grosso modo</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Titre 7">
            <a:extLst>
              <a:ext uri="{FF2B5EF4-FFF2-40B4-BE49-F238E27FC236}">
                <a16:creationId xmlns:a16="http://schemas.microsoft.com/office/drawing/2014/main" id="{1CBDCF08-61BB-4CA0-8692-F0BD035075A5}"/>
              </a:ext>
            </a:extLst>
          </p:cNvPr>
          <p:cNvSpPr>
            <a:spLocks noGrp="1"/>
          </p:cNvSpPr>
          <p:nvPr>
            <p:ph type="title"/>
          </p:nvPr>
        </p:nvSpPr>
        <p:spPr>
          <a:xfrm>
            <a:off x="581192" y="702156"/>
            <a:ext cx="2281278" cy="517044"/>
          </a:xfrm>
        </p:spPr>
        <p:txBody>
          <a:bodyPr>
            <a:normAutofit fontScale="90000"/>
          </a:bodyPr>
          <a:lstStyle/>
          <a:p>
            <a:r>
              <a:rPr lang="fr-MA" dirty="0"/>
              <a:t>Rappel </a:t>
            </a:r>
          </a:p>
        </p:txBody>
      </p:sp>
    </p:spTree>
    <p:extLst>
      <p:ext uri="{BB962C8B-B14F-4D97-AF65-F5344CB8AC3E}">
        <p14:creationId xmlns:p14="http://schemas.microsoft.com/office/powerpoint/2010/main" val="2130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5B0F4-BBCA-6F08-4A02-850CACBEAE8D}"/>
              </a:ext>
            </a:extLst>
          </p:cNvPr>
          <p:cNvSpPr>
            <a:spLocks noGrp="1"/>
          </p:cNvSpPr>
          <p:nvPr>
            <p:ph type="title"/>
          </p:nvPr>
        </p:nvSpPr>
        <p:spPr>
          <a:xfrm>
            <a:off x="2674961" y="2615611"/>
            <a:ext cx="8011236" cy="1188720"/>
          </a:xfrm>
        </p:spPr>
        <p:txBody>
          <a:bodyPr>
            <a:normAutofit/>
          </a:bodyPr>
          <a:lstStyle/>
          <a:p>
            <a:r>
              <a:rPr lang="fr-FR" sz="6600" dirty="0"/>
              <a:t>PARTIE PRATIQUE</a:t>
            </a:r>
          </a:p>
        </p:txBody>
      </p:sp>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3352165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pPr algn="just"/>
            <a:fld id="{3A98EE3D-8CD1-4C3F-BD1C-C98C9596463C}" type="slidenum">
              <a:rPr lang="en-US" smtClean="0">
                <a:solidFill>
                  <a:schemeClr val="tx1"/>
                </a:solidFill>
              </a:rPr>
              <a:pPr algn="just"/>
              <a:t>27</a:t>
            </a:fld>
            <a:endParaRPr lang="en-US" dirty="0">
              <a:solidFill>
                <a:schemeClr val="tx1"/>
              </a:solidFill>
            </a:endParaRPr>
          </a:p>
        </p:txBody>
      </p:sp>
      <p:sp>
        <p:nvSpPr>
          <p:cNvPr id="9" name="ZoneTexte 8">
            <a:extLst>
              <a:ext uri="{FF2B5EF4-FFF2-40B4-BE49-F238E27FC236}">
                <a16:creationId xmlns:a16="http://schemas.microsoft.com/office/drawing/2014/main" id="{C402B8DC-9A52-42BA-B5D9-16061E83B80C}"/>
              </a:ext>
            </a:extLst>
          </p:cNvPr>
          <p:cNvSpPr txBox="1"/>
          <p:nvPr/>
        </p:nvSpPr>
        <p:spPr>
          <a:xfrm>
            <a:off x="748747" y="1918601"/>
            <a:ext cx="10694505" cy="3699474"/>
          </a:xfrm>
          <a:prstGeom prst="rect">
            <a:avLst/>
          </a:prstGeom>
          <a:noFill/>
        </p:spPr>
        <p:txBody>
          <a:bodyPr wrap="square" rtlCol="0">
            <a:spAutoFit/>
          </a:bodyPr>
          <a:lstStyle/>
          <a:p>
            <a:pPr algn="just">
              <a:lnSpc>
                <a:spcPct val="200000"/>
              </a:lnSpc>
            </a:pPr>
            <a:r>
              <a:rPr lang="fr-FR" sz="2000" b="0" i="0" dirty="0">
                <a:effectLst/>
                <a:latin typeface="Söhne"/>
              </a:rPr>
              <a:t>Le "</a:t>
            </a:r>
            <a:r>
              <a:rPr lang="fr-FR" sz="2000" b="0" i="0" dirty="0" err="1">
                <a:effectLst/>
                <a:latin typeface="Söhne"/>
              </a:rPr>
              <a:t>gateway</a:t>
            </a:r>
            <a:r>
              <a:rPr lang="fr-FR" sz="2000" b="0" i="0" dirty="0">
                <a:effectLst/>
                <a:latin typeface="Söhne"/>
              </a:rPr>
              <a:t>" (ou la passerelle par défaut) est une adresse IP qui permet de faire transiter le trafic réseau entre des réseaux différents. Dans un réseau informatique, les périphériques sont identifiés par des adresses IP uniques. Lorsqu'un périphérique doit envoyer des données à un autre périphérique situé sur le même réseau, il utilise l'adresse IP de ce périphérique pour acheminer les données.</a:t>
            </a:r>
          </a:p>
          <a:p>
            <a:pPr algn="just">
              <a:lnSpc>
                <a:spcPct val="200000"/>
              </a:lnSpc>
            </a:pPr>
            <a:endParaRPr lang="fr-FR" sz="2000" b="0" i="0" dirty="0">
              <a:effectLst/>
              <a:latin typeface="Söhne"/>
            </a:endParaRPr>
          </a:p>
        </p:txBody>
      </p:sp>
      <p:sp>
        <p:nvSpPr>
          <p:cNvPr id="7" name="Rectangle 1">
            <a:extLst>
              <a:ext uri="{FF2B5EF4-FFF2-40B4-BE49-F238E27FC236}">
                <a16:creationId xmlns:a16="http://schemas.microsoft.com/office/drawing/2014/main" id="{D498828E-B75A-402E-B647-5AE124F4C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ARP et son fonctionnement en grosso modo</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Titre 7">
            <a:extLst>
              <a:ext uri="{FF2B5EF4-FFF2-40B4-BE49-F238E27FC236}">
                <a16:creationId xmlns:a16="http://schemas.microsoft.com/office/drawing/2014/main" id="{1CBDCF08-61BB-4CA0-8692-F0BD035075A5}"/>
              </a:ext>
            </a:extLst>
          </p:cNvPr>
          <p:cNvSpPr>
            <a:spLocks noGrp="1"/>
          </p:cNvSpPr>
          <p:nvPr>
            <p:ph type="title"/>
          </p:nvPr>
        </p:nvSpPr>
        <p:spPr>
          <a:xfrm>
            <a:off x="581192" y="702156"/>
            <a:ext cx="2281278" cy="517044"/>
          </a:xfrm>
        </p:spPr>
        <p:txBody>
          <a:bodyPr>
            <a:normAutofit fontScale="90000"/>
          </a:bodyPr>
          <a:lstStyle/>
          <a:p>
            <a:r>
              <a:rPr lang="fr-MA" dirty="0"/>
              <a:t>Rappel </a:t>
            </a:r>
          </a:p>
        </p:txBody>
      </p:sp>
    </p:spTree>
    <p:extLst>
      <p:ext uri="{BB962C8B-B14F-4D97-AF65-F5344CB8AC3E}">
        <p14:creationId xmlns:p14="http://schemas.microsoft.com/office/powerpoint/2010/main" val="3430839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pPr algn="just"/>
            <a:fld id="{3A98EE3D-8CD1-4C3F-BD1C-C98C9596463C}" type="slidenum">
              <a:rPr lang="en-US" smtClean="0">
                <a:solidFill>
                  <a:schemeClr val="tx1"/>
                </a:solidFill>
              </a:rPr>
              <a:pPr algn="just"/>
              <a:t>28</a:t>
            </a:fld>
            <a:endParaRPr lang="en-US" dirty="0">
              <a:solidFill>
                <a:schemeClr val="tx1"/>
              </a:solidFill>
            </a:endParaRPr>
          </a:p>
        </p:txBody>
      </p:sp>
      <p:sp>
        <p:nvSpPr>
          <p:cNvPr id="9" name="ZoneTexte 8">
            <a:extLst>
              <a:ext uri="{FF2B5EF4-FFF2-40B4-BE49-F238E27FC236}">
                <a16:creationId xmlns:a16="http://schemas.microsoft.com/office/drawing/2014/main" id="{C402B8DC-9A52-42BA-B5D9-16061E83B80C}"/>
              </a:ext>
            </a:extLst>
          </p:cNvPr>
          <p:cNvSpPr txBox="1"/>
          <p:nvPr/>
        </p:nvSpPr>
        <p:spPr>
          <a:xfrm>
            <a:off x="748747" y="1918601"/>
            <a:ext cx="10694505" cy="4315027"/>
          </a:xfrm>
          <a:prstGeom prst="rect">
            <a:avLst/>
          </a:prstGeom>
          <a:noFill/>
        </p:spPr>
        <p:txBody>
          <a:bodyPr wrap="square" rtlCol="0">
            <a:spAutoFit/>
          </a:bodyPr>
          <a:lstStyle/>
          <a:p>
            <a:pPr algn="just">
              <a:lnSpc>
                <a:spcPct val="200000"/>
              </a:lnSpc>
            </a:pPr>
            <a:r>
              <a:rPr lang="fr-FR" sz="2000" b="0" i="0" dirty="0">
                <a:effectLst/>
                <a:latin typeface="Söhne"/>
              </a:rPr>
              <a:t>Cependant, si le périphérique de destination n'est pas sur le même réseau, le périphérique émetteur doit envoyer les données vers une passerelle par défaut. La passerelle par défaut est un périphérique qui se trouve sur le même réseau que le périphérique émetteur et qui est configuré pour transmettre les données vers d'autres réseaux. Le périphérique émetteur envoie alors les données à la passerelle par défaut, qui se charge de les acheminer vers le périphérique de destination, situé sur un réseau différent.</a:t>
            </a:r>
          </a:p>
          <a:p>
            <a:pPr algn="just">
              <a:lnSpc>
                <a:spcPct val="200000"/>
              </a:lnSpc>
            </a:pPr>
            <a:endParaRPr lang="fr-FR" sz="2000" b="0" i="0" dirty="0">
              <a:effectLst/>
              <a:latin typeface="Söhne"/>
            </a:endParaRPr>
          </a:p>
        </p:txBody>
      </p:sp>
      <p:sp>
        <p:nvSpPr>
          <p:cNvPr id="7" name="Rectangle 1">
            <a:extLst>
              <a:ext uri="{FF2B5EF4-FFF2-40B4-BE49-F238E27FC236}">
                <a16:creationId xmlns:a16="http://schemas.microsoft.com/office/drawing/2014/main" id="{D498828E-B75A-402E-B647-5AE124F4C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ARP et son fonctionnement en grosso modo</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Titre 7">
            <a:extLst>
              <a:ext uri="{FF2B5EF4-FFF2-40B4-BE49-F238E27FC236}">
                <a16:creationId xmlns:a16="http://schemas.microsoft.com/office/drawing/2014/main" id="{1CBDCF08-61BB-4CA0-8692-F0BD035075A5}"/>
              </a:ext>
            </a:extLst>
          </p:cNvPr>
          <p:cNvSpPr>
            <a:spLocks noGrp="1"/>
          </p:cNvSpPr>
          <p:nvPr>
            <p:ph type="title"/>
          </p:nvPr>
        </p:nvSpPr>
        <p:spPr>
          <a:xfrm>
            <a:off x="581192" y="702156"/>
            <a:ext cx="2281278" cy="517044"/>
          </a:xfrm>
        </p:spPr>
        <p:txBody>
          <a:bodyPr>
            <a:normAutofit fontScale="90000"/>
          </a:bodyPr>
          <a:lstStyle/>
          <a:p>
            <a:r>
              <a:rPr lang="fr-MA" dirty="0"/>
              <a:t>Rappel </a:t>
            </a:r>
          </a:p>
        </p:txBody>
      </p:sp>
    </p:spTree>
    <p:extLst>
      <p:ext uri="{BB962C8B-B14F-4D97-AF65-F5344CB8AC3E}">
        <p14:creationId xmlns:p14="http://schemas.microsoft.com/office/powerpoint/2010/main" val="2534342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pPr algn="just"/>
            <a:fld id="{3A98EE3D-8CD1-4C3F-BD1C-C98C9596463C}" type="slidenum">
              <a:rPr lang="en-US" smtClean="0">
                <a:solidFill>
                  <a:schemeClr val="tx1"/>
                </a:solidFill>
              </a:rPr>
              <a:pPr algn="just"/>
              <a:t>29</a:t>
            </a:fld>
            <a:endParaRPr lang="en-US" dirty="0">
              <a:solidFill>
                <a:schemeClr val="tx1"/>
              </a:solidFill>
            </a:endParaRPr>
          </a:p>
        </p:txBody>
      </p:sp>
      <p:sp>
        <p:nvSpPr>
          <p:cNvPr id="9" name="ZoneTexte 8">
            <a:extLst>
              <a:ext uri="{FF2B5EF4-FFF2-40B4-BE49-F238E27FC236}">
                <a16:creationId xmlns:a16="http://schemas.microsoft.com/office/drawing/2014/main" id="{C402B8DC-9A52-42BA-B5D9-16061E83B80C}"/>
              </a:ext>
            </a:extLst>
          </p:cNvPr>
          <p:cNvSpPr txBox="1"/>
          <p:nvPr/>
        </p:nvSpPr>
        <p:spPr>
          <a:xfrm>
            <a:off x="748747" y="1921355"/>
            <a:ext cx="10694505" cy="2466509"/>
          </a:xfrm>
          <a:prstGeom prst="rect">
            <a:avLst/>
          </a:prstGeom>
          <a:noFill/>
        </p:spPr>
        <p:txBody>
          <a:bodyPr wrap="square" rtlCol="0">
            <a:spAutoFit/>
          </a:bodyPr>
          <a:lstStyle/>
          <a:p>
            <a:pPr algn="just">
              <a:lnSpc>
                <a:spcPct val="200000"/>
              </a:lnSpc>
            </a:pPr>
            <a:r>
              <a:rPr lang="fr-FR" sz="2000" b="0" i="0" dirty="0">
                <a:effectLst/>
                <a:latin typeface="Söhne"/>
              </a:rPr>
              <a:t>Dans les réseaux locaux (LAN), le routeur est généralement utilisé comme passerelle par défaut. Sur un routeur Cisco, vous pouvez configurer la passerelle par défaut en utilisant la commande "</a:t>
            </a:r>
            <a:r>
              <a:rPr lang="fr-FR" sz="2000" b="0" i="0" dirty="0" err="1">
                <a:effectLst/>
                <a:latin typeface="Söhne"/>
              </a:rPr>
              <a:t>ip</a:t>
            </a:r>
            <a:r>
              <a:rPr lang="fr-FR" sz="2000" b="0" i="0" dirty="0">
                <a:effectLst/>
                <a:latin typeface="Söhne"/>
              </a:rPr>
              <a:t> default-</a:t>
            </a:r>
            <a:r>
              <a:rPr lang="fr-FR" sz="2000" b="0" i="0" dirty="0" err="1">
                <a:effectLst/>
                <a:latin typeface="Söhne"/>
              </a:rPr>
              <a:t>gateway</a:t>
            </a:r>
            <a:r>
              <a:rPr lang="fr-FR" sz="2000" b="0" i="0" dirty="0">
                <a:effectLst/>
                <a:latin typeface="Söhne"/>
              </a:rPr>
              <a:t> [</a:t>
            </a:r>
            <a:r>
              <a:rPr lang="fr-FR" sz="2000" b="0" i="0" dirty="0" err="1">
                <a:effectLst/>
                <a:latin typeface="Söhne"/>
              </a:rPr>
              <a:t>adresse_IP</a:t>
            </a:r>
            <a:r>
              <a:rPr lang="fr-FR" sz="2000" b="0" i="0" dirty="0">
                <a:effectLst/>
                <a:latin typeface="Söhne"/>
              </a:rPr>
              <a:t>]". Cette commande permet de spécifier l'adresse IP du routeur qui agira comme passerelle par défaut pour les périphériques connectés au réseau.</a:t>
            </a:r>
            <a:endParaRPr lang="fr-MA" sz="2000" dirty="0"/>
          </a:p>
        </p:txBody>
      </p:sp>
      <p:sp>
        <p:nvSpPr>
          <p:cNvPr id="7" name="Rectangle 1">
            <a:extLst>
              <a:ext uri="{FF2B5EF4-FFF2-40B4-BE49-F238E27FC236}">
                <a16:creationId xmlns:a16="http://schemas.microsoft.com/office/drawing/2014/main" id="{D498828E-B75A-402E-B647-5AE124F4CB8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tx1"/>
                </a:solidFill>
                <a:effectLst/>
                <a:latin typeface="Arial" panose="020B0604020202020204" pitchFamily="34" charset="0"/>
              </a:rPr>
              <a:t>ARP et son fonctionnement en grosso modo</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0" name="Titre 7">
            <a:extLst>
              <a:ext uri="{FF2B5EF4-FFF2-40B4-BE49-F238E27FC236}">
                <a16:creationId xmlns:a16="http://schemas.microsoft.com/office/drawing/2014/main" id="{1CBDCF08-61BB-4CA0-8692-F0BD035075A5}"/>
              </a:ext>
            </a:extLst>
          </p:cNvPr>
          <p:cNvSpPr>
            <a:spLocks noGrp="1"/>
          </p:cNvSpPr>
          <p:nvPr>
            <p:ph type="title"/>
          </p:nvPr>
        </p:nvSpPr>
        <p:spPr>
          <a:xfrm>
            <a:off x="581192" y="702156"/>
            <a:ext cx="2281278" cy="517044"/>
          </a:xfrm>
        </p:spPr>
        <p:txBody>
          <a:bodyPr>
            <a:normAutofit fontScale="90000"/>
          </a:bodyPr>
          <a:lstStyle/>
          <a:p>
            <a:r>
              <a:rPr lang="fr-MA" dirty="0"/>
              <a:t>Rappel </a:t>
            </a:r>
          </a:p>
        </p:txBody>
      </p:sp>
    </p:spTree>
    <p:extLst>
      <p:ext uri="{BB962C8B-B14F-4D97-AF65-F5344CB8AC3E}">
        <p14:creationId xmlns:p14="http://schemas.microsoft.com/office/powerpoint/2010/main" val="201415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EA8D2-5F1E-168D-9C89-E6D9ECAB9696}"/>
              </a:ext>
            </a:extLst>
          </p:cNvPr>
          <p:cNvSpPr>
            <a:spLocks noGrp="1"/>
          </p:cNvSpPr>
          <p:nvPr>
            <p:ph type="title"/>
          </p:nvPr>
        </p:nvSpPr>
        <p:spPr>
          <a:xfrm>
            <a:off x="872739" y="2834640"/>
            <a:ext cx="11029616" cy="1188720"/>
          </a:xfrm>
        </p:spPr>
        <p:txBody>
          <a:bodyPr>
            <a:normAutofit/>
          </a:bodyPr>
          <a:lstStyle/>
          <a:p>
            <a:pPr algn="ctr"/>
            <a:r>
              <a:rPr lang="fr-FR" sz="3600" dirty="0"/>
              <a:t>Définition de </a:t>
            </a:r>
            <a:r>
              <a:rPr lang="fr-FR" sz="3600" dirty="0" err="1"/>
              <a:t>packet</a:t>
            </a:r>
            <a:r>
              <a:rPr lang="fr-FR" sz="3600" dirty="0"/>
              <a:t> tracer et Cisco</a:t>
            </a:r>
          </a:p>
        </p:txBody>
      </p:sp>
      <p:sp>
        <p:nvSpPr>
          <p:cNvPr id="5" name="Espace réservé du numéro de diapositive 4">
            <a:extLst>
              <a:ext uri="{FF2B5EF4-FFF2-40B4-BE49-F238E27FC236}">
                <a16:creationId xmlns:a16="http://schemas.microsoft.com/office/drawing/2014/main" id="{7BE0E63B-3D0D-E929-A8D7-FF0B213FED93}"/>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48240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5B0F4-BBCA-6F08-4A02-850CACBEAE8D}"/>
              </a:ext>
            </a:extLst>
          </p:cNvPr>
          <p:cNvSpPr>
            <a:spLocks noGrp="1"/>
          </p:cNvSpPr>
          <p:nvPr>
            <p:ph type="title"/>
          </p:nvPr>
        </p:nvSpPr>
        <p:spPr>
          <a:xfrm>
            <a:off x="940904" y="2120348"/>
            <a:ext cx="11873947" cy="1683983"/>
          </a:xfrm>
        </p:spPr>
        <p:txBody>
          <a:bodyPr>
            <a:normAutofit fontScale="90000"/>
          </a:bodyPr>
          <a:lstStyle/>
          <a:p>
            <a:r>
              <a:rPr lang="fr-FR" sz="6600" dirty="0"/>
              <a:t>MERCI POUR VOTRE ATTENTION</a:t>
            </a:r>
          </a:p>
        </p:txBody>
      </p:sp>
      <p:sp>
        <p:nvSpPr>
          <p:cNvPr id="5" name="Espace réservé du numéro de diapositive 4">
            <a:extLst>
              <a:ext uri="{FF2B5EF4-FFF2-40B4-BE49-F238E27FC236}">
                <a16:creationId xmlns:a16="http://schemas.microsoft.com/office/drawing/2014/main" id="{EF0D9397-8E84-1B3A-5AE8-57BAB443940B}"/>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250850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0D20EB-9964-EDB4-DBB2-4B80C6E45EB9}"/>
              </a:ext>
            </a:extLst>
          </p:cNvPr>
          <p:cNvSpPr>
            <a:spLocks noGrp="1"/>
          </p:cNvSpPr>
          <p:nvPr>
            <p:ph type="title"/>
          </p:nvPr>
        </p:nvSpPr>
        <p:spPr/>
        <p:txBody>
          <a:bodyPr/>
          <a:lstStyle/>
          <a:p>
            <a:r>
              <a:rPr lang="fr-FR" dirty="0"/>
              <a:t>Définition de packet tracer </a:t>
            </a:r>
            <a:br>
              <a:rPr lang="fr-FR" dirty="0"/>
            </a:br>
            <a:endParaRPr lang="fr-FR" dirty="0"/>
          </a:p>
        </p:txBody>
      </p:sp>
      <p:sp>
        <p:nvSpPr>
          <p:cNvPr id="3" name="Espace réservé du contenu 2">
            <a:extLst>
              <a:ext uri="{FF2B5EF4-FFF2-40B4-BE49-F238E27FC236}">
                <a16:creationId xmlns:a16="http://schemas.microsoft.com/office/drawing/2014/main" id="{CC80180C-D48A-1861-77D6-05748E891D6E}"/>
              </a:ext>
            </a:extLst>
          </p:cNvPr>
          <p:cNvSpPr>
            <a:spLocks noGrp="1"/>
          </p:cNvSpPr>
          <p:nvPr>
            <p:ph idx="1"/>
          </p:nvPr>
        </p:nvSpPr>
        <p:spPr>
          <a:xfrm>
            <a:off x="581193" y="1890876"/>
            <a:ext cx="11029615" cy="3634486"/>
          </a:xfrm>
        </p:spPr>
        <p:txBody>
          <a:bodyPr>
            <a:normAutofit lnSpcReduction="10000"/>
          </a:bodyPr>
          <a:lstStyle/>
          <a:p>
            <a:pPr algn="just">
              <a:lnSpc>
                <a:spcPct val="150000"/>
              </a:lnSpc>
            </a:pPr>
            <a:r>
              <a:rPr lang="fr-FR" sz="2400" dirty="0"/>
              <a:t>Packet Tracer est un logiciel de </a:t>
            </a:r>
            <a:r>
              <a:rPr lang="fr-FR" sz="2400" b="1" dirty="0"/>
              <a:t>CISCO</a:t>
            </a:r>
            <a:r>
              <a:rPr lang="fr-FR" sz="2400" dirty="0"/>
              <a:t> permettant de construire un réseau physique virtuel et de simuler le comportement des protocoles réseaux sur ce réseau. L’utilisateur construit son réseau à l’aide d’équipements tels que les routeurs, les commutateurs ou des ordinateurs. Ces équipements doivent ensuite être reliés via des connexions (câbles divers, fibre optique). Une fois l’ensemble des équipements reliés, il est possible pour chacun d’entre eux, de configurer les adresses IP, les services disponibles, </a:t>
            </a:r>
            <a:r>
              <a:rPr lang="fr-FR" sz="2400" dirty="0" err="1"/>
              <a:t>etc</a:t>
            </a:r>
            <a:r>
              <a:rPr lang="fr-FR" sz="2400" dirty="0"/>
              <a:t> . . . </a:t>
            </a:r>
          </a:p>
        </p:txBody>
      </p:sp>
      <p:sp>
        <p:nvSpPr>
          <p:cNvPr id="4" name="Espace réservé du pied de page 3">
            <a:extLst>
              <a:ext uri="{FF2B5EF4-FFF2-40B4-BE49-F238E27FC236}">
                <a16:creationId xmlns:a16="http://schemas.microsoft.com/office/drawing/2014/main" id="{B8B025B7-345F-E928-3F6C-7D6DDF8EF5FD}"/>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C4FBBE5-6AB3-C44B-8564-C9FEF8580A18}"/>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26356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1EFF0-8579-61FC-39D4-4160A23DE2B3}"/>
              </a:ext>
            </a:extLst>
          </p:cNvPr>
          <p:cNvSpPr>
            <a:spLocks noGrp="1"/>
          </p:cNvSpPr>
          <p:nvPr>
            <p:ph type="title"/>
          </p:nvPr>
        </p:nvSpPr>
        <p:spPr/>
        <p:txBody>
          <a:bodyPr/>
          <a:lstStyle/>
          <a:p>
            <a:r>
              <a:rPr lang="fr-FR" dirty="0"/>
              <a:t>Définition de </a:t>
            </a:r>
            <a:r>
              <a:rPr lang="fr-FR" dirty="0" err="1"/>
              <a:t>cisco</a:t>
            </a:r>
            <a:br>
              <a:rPr lang="fr-FR" dirty="0"/>
            </a:br>
            <a:endParaRPr lang="fr-FR" dirty="0"/>
          </a:p>
        </p:txBody>
      </p:sp>
      <p:sp>
        <p:nvSpPr>
          <p:cNvPr id="3" name="Espace réservé du contenu 2">
            <a:extLst>
              <a:ext uri="{FF2B5EF4-FFF2-40B4-BE49-F238E27FC236}">
                <a16:creationId xmlns:a16="http://schemas.microsoft.com/office/drawing/2014/main" id="{F56E86E4-280E-0C5A-98F2-1581F0A7CBF1}"/>
              </a:ext>
            </a:extLst>
          </p:cNvPr>
          <p:cNvSpPr>
            <a:spLocks noGrp="1"/>
          </p:cNvSpPr>
          <p:nvPr>
            <p:ph idx="1"/>
          </p:nvPr>
        </p:nvSpPr>
        <p:spPr>
          <a:xfrm>
            <a:off x="581193" y="2142082"/>
            <a:ext cx="11029615" cy="3634486"/>
          </a:xfrm>
        </p:spPr>
        <p:txBody>
          <a:bodyPr/>
          <a:lstStyle/>
          <a:p>
            <a:pPr algn="just">
              <a:lnSpc>
                <a:spcPct val="150000"/>
              </a:lnSpc>
            </a:pPr>
            <a:r>
              <a:rPr lang="fr-FR" sz="2400" b="1" dirty="0"/>
              <a:t>Cisco </a:t>
            </a:r>
            <a:r>
              <a:rPr lang="fr-FR" sz="2400" b="1" dirty="0" err="1"/>
              <a:t>Systems</a:t>
            </a:r>
            <a:r>
              <a:rPr lang="fr-FR" sz="2400" b="1" dirty="0"/>
              <a:t> </a:t>
            </a:r>
            <a:r>
              <a:rPr lang="fr-FR" sz="2000" dirty="0"/>
              <a:t>est une </a:t>
            </a:r>
            <a:r>
              <a:rPr lang="fr-FR" sz="2000" dirty="0">
                <a:hlinkClick r:id="rId2" tooltip="Entreprise">
                  <a:extLst>
                    <a:ext uri="{A12FA001-AC4F-418D-AE19-62706E023703}">
                      <ahyp:hlinkClr xmlns:ahyp="http://schemas.microsoft.com/office/drawing/2018/hyperlinkcolor" val="tx"/>
                    </a:ext>
                  </a:extLst>
                </a:hlinkClick>
              </a:rPr>
              <a:t>entreprise</a:t>
            </a:r>
            <a:r>
              <a:rPr lang="fr-FR" sz="2000" dirty="0"/>
              <a:t> </a:t>
            </a:r>
            <a:r>
              <a:rPr lang="fr-FR" sz="2000" dirty="0">
                <a:hlinkClick r:id="rId3" tooltip="Informatique">
                  <a:extLst>
                    <a:ext uri="{A12FA001-AC4F-418D-AE19-62706E023703}">
                      <ahyp:hlinkClr xmlns:ahyp="http://schemas.microsoft.com/office/drawing/2018/hyperlinkcolor" val="tx"/>
                    </a:ext>
                  </a:extLst>
                </a:hlinkClick>
              </a:rPr>
              <a:t>informatique</a:t>
            </a:r>
            <a:r>
              <a:rPr lang="fr-FR" sz="2000" dirty="0"/>
              <a:t> </a:t>
            </a:r>
            <a:r>
              <a:rPr lang="fr-FR" sz="2000" dirty="0">
                <a:hlinkClick r:id="rId4" tooltip="États-Unis">
                  <a:extLst>
                    <a:ext uri="{A12FA001-AC4F-418D-AE19-62706E023703}">
                      <ahyp:hlinkClr xmlns:ahyp="http://schemas.microsoft.com/office/drawing/2018/hyperlinkcolor" val="tx"/>
                    </a:ext>
                  </a:extLst>
                </a:hlinkClick>
              </a:rPr>
              <a:t>américaine</a:t>
            </a:r>
            <a:r>
              <a:rPr lang="fr-FR" sz="2000" dirty="0"/>
              <a:t> spécialisée, à l’origine, dans le matériel réseau (</a:t>
            </a:r>
            <a:r>
              <a:rPr lang="fr-FR" sz="2000" dirty="0">
                <a:hlinkClick r:id="rId5" tooltip="Routeur">
                  <a:extLst>
                    <a:ext uri="{A12FA001-AC4F-418D-AE19-62706E023703}">
                      <ahyp:hlinkClr xmlns:ahyp="http://schemas.microsoft.com/office/drawing/2018/hyperlinkcolor" val="tx"/>
                    </a:ext>
                  </a:extLst>
                </a:hlinkClick>
              </a:rPr>
              <a:t>routeurs</a:t>
            </a:r>
            <a:r>
              <a:rPr lang="fr-FR" sz="2000" dirty="0"/>
              <a:t> et </a:t>
            </a:r>
            <a:r>
              <a:rPr lang="fr-FR" sz="2000" dirty="0">
                <a:hlinkClick r:id="rId6" tooltip="Commutateur réseau">
                  <a:extLst>
                    <a:ext uri="{A12FA001-AC4F-418D-AE19-62706E023703}">
                      <ahyp:hlinkClr xmlns:ahyp="http://schemas.microsoft.com/office/drawing/2018/hyperlinkcolor" val="tx"/>
                    </a:ext>
                  </a:extLst>
                </a:hlinkClick>
              </a:rPr>
              <a:t>commutateurs</a:t>
            </a:r>
            <a:r>
              <a:rPr lang="fr-FR" sz="2000" dirty="0"/>
              <a:t> </a:t>
            </a:r>
            <a:r>
              <a:rPr lang="fr-FR" sz="2000" dirty="0">
                <a:hlinkClick r:id="rId7" tooltip="Ethernet">
                  <a:extLst>
                    <a:ext uri="{A12FA001-AC4F-418D-AE19-62706E023703}">
                      <ahyp:hlinkClr xmlns:ahyp="http://schemas.microsoft.com/office/drawing/2018/hyperlinkcolor" val="tx"/>
                    </a:ext>
                  </a:extLst>
                </a:hlinkClick>
              </a:rPr>
              <a:t>Ethernet</a:t>
            </a:r>
            <a:r>
              <a:rPr lang="fr-FR" sz="2000" dirty="0"/>
              <a:t>), et depuis 2009 dans les </a:t>
            </a:r>
            <a:r>
              <a:rPr lang="fr-FR" sz="2000" dirty="0">
                <a:hlinkClick r:id="rId8" tooltip="Serveur informatique">
                  <a:extLst>
                    <a:ext uri="{A12FA001-AC4F-418D-AE19-62706E023703}">
                      <ahyp:hlinkClr xmlns:ahyp="http://schemas.microsoft.com/office/drawing/2018/hyperlinkcolor" val="tx"/>
                    </a:ext>
                  </a:extLst>
                </a:hlinkClick>
              </a:rPr>
              <a:t>serveurs</a:t>
            </a:r>
            <a:r>
              <a:rPr lang="fr-FR" sz="2000" dirty="0"/>
              <a:t>. Elle s'est depuis largement diversifiée dans les logiciels et notamment la cybersécurité.</a:t>
            </a:r>
          </a:p>
          <a:p>
            <a:pPr algn="just">
              <a:lnSpc>
                <a:spcPct val="150000"/>
              </a:lnSpc>
            </a:pPr>
            <a:r>
              <a:rPr lang="fr-FR" sz="2000" dirty="0"/>
              <a:t>Fondée en 1984 par un couple d’informaticiens</a:t>
            </a:r>
          </a:p>
          <a:p>
            <a:pPr algn="just">
              <a:lnSpc>
                <a:spcPct val="150000"/>
              </a:lnSpc>
            </a:pPr>
            <a:r>
              <a:rPr lang="fr-FR" sz="2000" dirty="0"/>
              <a:t>Cisco </a:t>
            </a:r>
            <a:r>
              <a:rPr lang="fr-FR" sz="2000" dirty="0" err="1"/>
              <a:t>Systems</a:t>
            </a:r>
            <a:r>
              <a:rPr lang="fr-FR" sz="2000" dirty="0"/>
              <a:t> est aujourd’hui le numéro un mondial de la conception, du développement et de la commercialisation d’équipements réseaux pour internet, constituant la majorité de son activité.</a:t>
            </a:r>
          </a:p>
          <a:p>
            <a:pPr>
              <a:lnSpc>
                <a:spcPct val="150000"/>
              </a:lnSpc>
            </a:pPr>
            <a:endParaRPr lang="fr-FR" dirty="0"/>
          </a:p>
        </p:txBody>
      </p:sp>
      <p:sp>
        <p:nvSpPr>
          <p:cNvPr id="4" name="Espace réservé du pied de page 3">
            <a:extLst>
              <a:ext uri="{FF2B5EF4-FFF2-40B4-BE49-F238E27FC236}">
                <a16:creationId xmlns:a16="http://schemas.microsoft.com/office/drawing/2014/main" id="{B94A3EF0-82F4-8F27-C7F2-FA7B183C1F23}"/>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F5FABEF8-37FD-ECB8-4470-ECCBC91DBD2D}"/>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17743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EA8D2-5F1E-168D-9C89-E6D9ECAB9696}"/>
              </a:ext>
            </a:extLst>
          </p:cNvPr>
          <p:cNvSpPr>
            <a:spLocks noGrp="1"/>
          </p:cNvSpPr>
          <p:nvPr>
            <p:ph type="title"/>
          </p:nvPr>
        </p:nvSpPr>
        <p:spPr>
          <a:xfrm>
            <a:off x="834238" y="2926080"/>
            <a:ext cx="11029616" cy="816194"/>
          </a:xfrm>
        </p:spPr>
        <p:txBody>
          <a:bodyPr>
            <a:normAutofit/>
          </a:bodyPr>
          <a:lstStyle/>
          <a:p>
            <a:pPr algn="ctr"/>
            <a:r>
              <a:rPr lang="fr-FR" sz="3600" dirty="0"/>
              <a:t>Utilisations courantes de </a:t>
            </a:r>
            <a:r>
              <a:rPr lang="fr-FR" sz="3600" dirty="0" err="1"/>
              <a:t>Packet</a:t>
            </a:r>
            <a:r>
              <a:rPr lang="fr-FR" sz="3600" dirty="0"/>
              <a:t> Tracer</a:t>
            </a:r>
          </a:p>
        </p:txBody>
      </p:sp>
      <p:sp>
        <p:nvSpPr>
          <p:cNvPr id="5" name="Espace réservé du numéro de diapositive 4">
            <a:extLst>
              <a:ext uri="{FF2B5EF4-FFF2-40B4-BE49-F238E27FC236}">
                <a16:creationId xmlns:a16="http://schemas.microsoft.com/office/drawing/2014/main" id="{7BE0E63B-3D0D-E929-A8D7-FF0B213FED93}"/>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09230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52A6D7-F04E-2D4E-6C61-C5C1F7375831}"/>
              </a:ext>
            </a:extLst>
          </p:cNvPr>
          <p:cNvSpPr>
            <a:spLocks noGrp="1"/>
          </p:cNvSpPr>
          <p:nvPr>
            <p:ph type="title"/>
          </p:nvPr>
        </p:nvSpPr>
        <p:spPr/>
        <p:txBody>
          <a:bodyPr/>
          <a:lstStyle/>
          <a:p>
            <a:r>
              <a:rPr lang="fr-FR" dirty="0"/>
              <a:t>utilisations courantes de packet tracer</a:t>
            </a:r>
            <a:br>
              <a:rPr lang="fr-FR" dirty="0"/>
            </a:br>
            <a:endParaRPr lang="fr-FR" dirty="0"/>
          </a:p>
        </p:txBody>
      </p:sp>
      <p:sp>
        <p:nvSpPr>
          <p:cNvPr id="3" name="Espace réservé du contenu 2">
            <a:extLst>
              <a:ext uri="{FF2B5EF4-FFF2-40B4-BE49-F238E27FC236}">
                <a16:creationId xmlns:a16="http://schemas.microsoft.com/office/drawing/2014/main" id="{71D6D36D-BCA1-4549-E402-34E7331A7B53}"/>
              </a:ext>
            </a:extLst>
          </p:cNvPr>
          <p:cNvSpPr>
            <a:spLocks noGrp="1"/>
          </p:cNvSpPr>
          <p:nvPr>
            <p:ph idx="1"/>
          </p:nvPr>
        </p:nvSpPr>
        <p:spPr>
          <a:xfrm>
            <a:off x="766721" y="1199841"/>
            <a:ext cx="11029615" cy="4458317"/>
          </a:xfrm>
        </p:spPr>
        <p:txBody>
          <a:bodyPr/>
          <a:lstStyle/>
          <a:p>
            <a:pPr>
              <a:lnSpc>
                <a:spcPct val="150000"/>
              </a:lnSpc>
            </a:pPr>
            <a:endParaRPr lang="fr-FR" dirty="0"/>
          </a:p>
          <a:p>
            <a:pPr>
              <a:lnSpc>
                <a:spcPct val="150000"/>
              </a:lnSpc>
            </a:pPr>
            <a:r>
              <a:rPr lang="fr-FR" dirty="0"/>
              <a:t>      Enseignement des concepts de réseau informatique dans les écoles, les universités et les centres de formation</a:t>
            </a:r>
          </a:p>
          <a:p>
            <a:pPr>
              <a:lnSpc>
                <a:spcPct val="150000"/>
              </a:lnSpc>
            </a:pPr>
            <a:r>
              <a:rPr lang="fr-FR" dirty="0"/>
              <a:t>      Formation à la certification Cisco CCNA (Cisco </a:t>
            </a:r>
            <a:r>
              <a:rPr lang="fr-FR" dirty="0" err="1"/>
              <a:t>Certified</a:t>
            </a:r>
            <a:r>
              <a:rPr lang="fr-FR" dirty="0"/>
              <a:t> Network Associate)</a:t>
            </a:r>
          </a:p>
          <a:p>
            <a:pPr>
              <a:lnSpc>
                <a:spcPct val="150000"/>
              </a:lnSpc>
            </a:pPr>
            <a:r>
              <a:rPr lang="fr-FR" dirty="0"/>
              <a:t>      Création de démonstrations et de maquettes de réseau pour des présentations</a:t>
            </a:r>
          </a:p>
          <a:p>
            <a:pPr>
              <a:lnSpc>
                <a:spcPct val="150000"/>
              </a:lnSpc>
            </a:pPr>
            <a:r>
              <a:rPr lang="fr-FR" dirty="0"/>
              <a:t>      Test de configurations de réseau avant leur mise en œuvre sur des équipements réseau réels</a:t>
            </a:r>
          </a:p>
          <a:p>
            <a:pPr>
              <a:lnSpc>
                <a:spcPct val="150000"/>
              </a:lnSpc>
            </a:pPr>
            <a:r>
              <a:rPr lang="fr-FR" dirty="0"/>
              <a:t>      Dépannage de problèmes de réseau dans un environnement virtuel</a:t>
            </a:r>
          </a:p>
          <a:p>
            <a:pPr>
              <a:lnSpc>
                <a:spcPct val="150000"/>
              </a:lnSpc>
            </a:pPr>
            <a:r>
              <a:rPr lang="fr-FR" dirty="0"/>
              <a:t>      Simulations de réseaux pour la recherche et le développement de nouvelles technologies de réseau</a:t>
            </a:r>
          </a:p>
        </p:txBody>
      </p:sp>
      <p:sp>
        <p:nvSpPr>
          <p:cNvPr id="4" name="Espace réservé du pied de page 3">
            <a:extLst>
              <a:ext uri="{FF2B5EF4-FFF2-40B4-BE49-F238E27FC236}">
                <a16:creationId xmlns:a16="http://schemas.microsoft.com/office/drawing/2014/main" id="{EACDD0F0-CB13-B552-1B66-C42D9F55CB35}"/>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D98798E8-95AC-C647-9807-55BCE1A753FC}"/>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13465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EA8D2-5F1E-168D-9C89-E6D9ECAB9696}"/>
              </a:ext>
            </a:extLst>
          </p:cNvPr>
          <p:cNvSpPr>
            <a:spLocks noGrp="1"/>
          </p:cNvSpPr>
          <p:nvPr>
            <p:ph type="title"/>
          </p:nvPr>
        </p:nvSpPr>
        <p:spPr>
          <a:xfrm>
            <a:off x="834238" y="2926080"/>
            <a:ext cx="11029616" cy="816194"/>
          </a:xfrm>
        </p:spPr>
        <p:txBody>
          <a:bodyPr>
            <a:normAutofit/>
          </a:bodyPr>
          <a:lstStyle/>
          <a:p>
            <a:pPr algn="ctr"/>
            <a:r>
              <a:rPr lang="fr-FR" sz="3600" dirty="0"/>
              <a:t>Fonctionnalité de </a:t>
            </a:r>
            <a:r>
              <a:rPr lang="fr-FR" sz="3600" dirty="0" err="1"/>
              <a:t>packet</a:t>
            </a:r>
            <a:r>
              <a:rPr lang="fr-FR" sz="3600" dirty="0"/>
              <a:t> tracer </a:t>
            </a:r>
          </a:p>
        </p:txBody>
      </p:sp>
      <p:sp>
        <p:nvSpPr>
          <p:cNvPr id="5" name="Espace réservé du numéro de diapositive 4">
            <a:extLst>
              <a:ext uri="{FF2B5EF4-FFF2-40B4-BE49-F238E27FC236}">
                <a16:creationId xmlns:a16="http://schemas.microsoft.com/office/drawing/2014/main" id="{7BE0E63B-3D0D-E929-A8D7-FF0B213FED93}"/>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15736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F341E-B440-498A-C573-DA5ABCE84D71}"/>
              </a:ext>
            </a:extLst>
          </p:cNvPr>
          <p:cNvSpPr>
            <a:spLocks noGrp="1"/>
          </p:cNvSpPr>
          <p:nvPr>
            <p:ph type="title"/>
          </p:nvPr>
        </p:nvSpPr>
        <p:spPr>
          <a:xfrm>
            <a:off x="806479" y="898845"/>
            <a:ext cx="11029616" cy="795340"/>
          </a:xfrm>
        </p:spPr>
        <p:txBody>
          <a:bodyPr>
            <a:normAutofit fontScale="90000"/>
          </a:bodyPr>
          <a:lstStyle/>
          <a:p>
            <a:r>
              <a:rPr lang="fr-FR" dirty="0"/>
              <a:t>fonctionnalité de packet tracer </a:t>
            </a:r>
            <a:br>
              <a:rPr lang="fr-FR" dirty="0"/>
            </a:br>
            <a:endParaRPr lang="fr-FR" dirty="0"/>
          </a:p>
        </p:txBody>
      </p:sp>
      <p:sp>
        <p:nvSpPr>
          <p:cNvPr id="3" name="Espace réservé du contenu 2">
            <a:extLst>
              <a:ext uri="{FF2B5EF4-FFF2-40B4-BE49-F238E27FC236}">
                <a16:creationId xmlns:a16="http://schemas.microsoft.com/office/drawing/2014/main" id="{8467EF8C-D294-C640-5A8D-1EFB3B3D79FB}"/>
              </a:ext>
            </a:extLst>
          </p:cNvPr>
          <p:cNvSpPr>
            <a:spLocks noGrp="1"/>
          </p:cNvSpPr>
          <p:nvPr>
            <p:ph idx="1"/>
          </p:nvPr>
        </p:nvSpPr>
        <p:spPr>
          <a:xfrm>
            <a:off x="581195" y="976249"/>
            <a:ext cx="11029615" cy="4905502"/>
          </a:xfrm>
        </p:spPr>
        <p:txBody>
          <a:bodyPr>
            <a:normAutofit/>
          </a:bodyPr>
          <a:lstStyle/>
          <a:p>
            <a:pPr>
              <a:lnSpc>
                <a:spcPct val="150000"/>
              </a:lnSpc>
            </a:pPr>
            <a:r>
              <a:rPr lang="fr-FR" sz="1800" dirty="0"/>
              <a:t>Création et configuration de réseaux informatiques virtuels avec des dispositifs réseau tels que les routeurs, les switches, les hubs, les firewalls, les PC et les serveurs</a:t>
            </a:r>
          </a:p>
          <a:p>
            <a:pPr>
              <a:lnSpc>
                <a:spcPct val="150000"/>
              </a:lnSpc>
            </a:pPr>
            <a:r>
              <a:rPr lang="fr-FR" sz="1800" dirty="0"/>
              <a:t>Simulation de la transmission de données dans le réseau, y compris la surveillance du trafic réseau et la détection de problèmes de réseau</a:t>
            </a:r>
          </a:p>
          <a:p>
            <a:pPr>
              <a:lnSpc>
                <a:spcPct val="150000"/>
              </a:lnSpc>
            </a:pPr>
            <a:r>
              <a:rPr lang="fr-FR" sz="1800" dirty="0"/>
              <a:t>Utilisation de protocoles de communication tels que TCP/IP, OSPF, EIGRP, RIP, BGP, etc.</a:t>
            </a:r>
          </a:p>
          <a:p>
            <a:pPr>
              <a:lnSpc>
                <a:spcPct val="150000"/>
              </a:lnSpc>
            </a:pPr>
            <a:r>
              <a:rPr lang="fr-FR" sz="1800" dirty="0"/>
              <a:t>Simulation de réseaux sans fil et de périphériques tels que les téléphones IP et les caméras de sécurité</a:t>
            </a:r>
          </a:p>
          <a:p>
            <a:pPr>
              <a:lnSpc>
                <a:spcPct val="150000"/>
              </a:lnSpc>
            </a:pPr>
            <a:r>
              <a:rPr lang="fr-FR" sz="1800" dirty="0"/>
              <a:t>Création de topologies de réseau complexes et de scénarios de test</a:t>
            </a:r>
          </a:p>
          <a:p>
            <a:pPr>
              <a:lnSpc>
                <a:spcPct val="150000"/>
              </a:lnSpc>
            </a:pPr>
            <a:r>
              <a:rPr lang="fr-FR" sz="1800" dirty="0"/>
              <a:t>Possibilité de travailler avec des modèles de réseau préexistants ou de créer des modèles personnalisés</a:t>
            </a:r>
          </a:p>
        </p:txBody>
      </p:sp>
      <p:sp>
        <p:nvSpPr>
          <p:cNvPr id="4" name="Espace réservé du pied de page 3">
            <a:extLst>
              <a:ext uri="{FF2B5EF4-FFF2-40B4-BE49-F238E27FC236}">
                <a16:creationId xmlns:a16="http://schemas.microsoft.com/office/drawing/2014/main" id="{983E9E58-785E-D167-3FB6-D8E7F078665F}"/>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6D7D2761-ACC5-0E50-EEA8-655B0E248103}"/>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4592779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{4B3C6728-7746-4546-8787-CD68F349CA1D}tf33552983_win32</Template>
  <TotalTime>484</TotalTime>
  <Words>1513</Words>
  <Application>Microsoft Office PowerPoint</Application>
  <PresentationFormat>Grand écran</PresentationFormat>
  <Paragraphs>124</Paragraphs>
  <Slides>30</Slides>
  <Notes>0</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30</vt:i4>
      </vt:variant>
    </vt:vector>
  </HeadingPairs>
  <TitlesOfParts>
    <vt:vector size="46" baseType="lpstr">
      <vt:lpstr>Microsoft JhengHei UI</vt:lpstr>
      <vt:lpstr>-apple-system</vt:lpstr>
      <vt:lpstr>Arial</vt:lpstr>
      <vt:lpstr>Calibri</vt:lpstr>
      <vt:lpstr>Courier New</vt:lpstr>
      <vt:lpstr>Franklin Gothic Book</vt:lpstr>
      <vt:lpstr>Franklin Gothic Demi</vt:lpstr>
      <vt:lpstr>inherit</vt:lpstr>
      <vt:lpstr>Nunito</vt:lpstr>
      <vt:lpstr>Open Sans</vt:lpstr>
      <vt:lpstr>Open Sans</vt:lpstr>
      <vt:lpstr>Palatino Linotype</vt:lpstr>
      <vt:lpstr>Söhne</vt:lpstr>
      <vt:lpstr>Times New Roman</vt:lpstr>
      <vt:lpstr>Wingdings 2</vt:lpstr>
      <vt:lpstr>DividendVTI</vt:lpstr>
      <vt:lpstr>Présentation PowerPoint</vt:lpstr>
      <vt:lpstr>Plan :</vt:lpstr>
      <vt:lpstr>Définition de packet tracer et Cisco</vt:lpstr>
      <vt:lpstr>Définition de packet tracer  </vt:lpstr>
      <vt:lpstr>Définition de cisco </vt:lpstr>
      <vt:lpstr>Utilisations courantes de Packet Tracer</vt:lpstr>
      <vt:lpstr>utilisations courantes de packet tracer </vt:lpstr>
      <vt:lpstr>Fonctionnalité de packet tracer </vt:lpstr>
      <vt:lpstr>fonctionnalité de packet tracer  </vt:lpstr>
      <vt:lpstr>Installation et présentation de l’interface </vt:lpstr>
      <vt:lpstr>Présentation PowerPoint</vt:lpstr>
      <vt:lpstr>Présentation PowerPoint</vt:lpstr>
      <vt:lpstr>Common Tools Bar </vt:lpstr>
      <vt:lpstr>Présentation PowerPoint</vt:lpstr>
      <vt:lpstr>Présentation PowerPoint</vt:lpstr>
      <vt:lpstr>Cable droit vs câble croisé</vt:lpstr>
      <vt:lpstr>REALTIME / SIMULATION</vt:lpstr>
      <vt:lpstr>RAPPEL</vt:lpstr>
      <vt:lpstr>Présentation PowerPoint</vt:lpstr>
      <vt:lpstr>Présentation PowerPoint</vt:lpstr>
      <vt:lpstr>Présentation PowerPoint</vt:lpstr>
      <vt:lpstr>Présentation PowerPoint</vt:lpstr>
      <vt:lpstr>Rappel </vt:lpstr>
      <vt:lpstr>Rappel </vt:lpstr>
      <vt:lpstr>Rappel </vt:lpstr>
      <vt:lpstr>PARTIE PRATIQUE</vt:lpstr>
      <vt:lpstr>Rappel </vt:lpstr>
      <vt:lpstr>Rappel </vt:lpstr>
      <vt:lpstr>Rappel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nisrin</dc:creator>
  <cp:lastModifiedBy>tahamanna@outlook.fr</cp:lastModifiedBy>
  <cp:revision>85</cp:revision>
  <dcterms:created xsi:type="dcterms:W3CDTF">2023-03-24T09:49:14Z</dcterms:created>
  <dcterms:modified xsi:type="dcterms:W3CDTF">2023-03-27T16:22:58Z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