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handoutMasterIdLst>
    <p:handoutMasterId r:id="rId66"/>
  </p:handoutMasterIdLst>
  <p:sldIdLst>
    <p:sldId id="272" r:id="rId2"/>
    <p:sldId id="283" r:id="rId3"/>
    <p:sldId id="284" r:id="rId4"/>
    <p:sldId id="273" r:id="rId5"/>
    <p:sldId id="291" r:id="rId6"/>
    <p:sldId id="263" r:id="rId7"/>
    <p:sldId id="292" r:id="rId8"/>
    <p:sldId id="259" r:id="rId9"/>
    <p:sldId id="293" r:id="rId10"/>
    <p:sldId id="278" r:id="rId11"/>
    <p:sldId id="261" r:id="rId12"/>
    <p:sldId id="262" r:id="rId13"/>
    <p:sldId id="316" r:id="rId14"/>
    <p:sldId id="317" r:id="rId15"/>
    <p:sldId id="318" r:id="rId16"/>
    <p:sldId id="319" r:id="rId17"/>
    <p:sldId id="320" r:id="rId18"/>
    <p:sldId id="322" r:id="rId19"/>
    <p:sldId id="323" r:id="rId20"/>
    <p:sldId id="324" r:id="rId21"/>
    <p:sldId id="321"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286" r:id="rId36"/>
    <p:sldId id="268" r:id="rId37"/>
    <p:sldId id="289" r:id="rId38"/>
    <p:sldId id="294" r:id="rId39"/>
    <p:sldId id="295" r:id="rId40"/>
    <p:sldId id="296" r:id="rId41"/>
    <p:sldId id="297" r:id="rId42"/>
    <p:sldId id="298" r:id="rId43"/>
    <p:sldId id="285" r:id="rId44"/>
    <p:sldId id="282" r:id="rId45"/>
    <p:sldId id="290" r:id="rId46"/>
    <p:sldId id="299" r:id="rId47"/>
    <p:sldId id="300" r:id="rId48"/>
    <p:sldId id="301" r:id="rId49"/>
    <p:sldId id="302" r:id="rId50"/>
    <p:sldId id="303" r:id="rId51"/>
    <p:sldId id="304" r:id="rId52"/>
    <p:sldId id="305" r:id="rId53"/>
    <p:sldId id="306" r:id="rId54"/>
    <p:sldId id="307" r:id="rId55"/>
    <p:sldId id="287" r:id="rId56"/>
    <p:sldId id="280" r:id="rId57"/>
    <p:sldId id="310" r:id="rId58"/>
    <p:sldId id="313" r:id="rId59"/>
    <p:sldId id="311" r:id="rId60"/>
    <p:sldId id="312" r:id="rId61"/>
    <p:sldId id="314" r:id="rId62"/>
    <p:sldId id="315" r:id="rId63"/>
    <p:sldId id="281" r:id="rId64"/>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77" d="100"/>
          <a:sy n="77" d="100"/>
        </p:scale>
        <p:origin x="835"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09/04/2023</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09/04/2023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355268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62</a:t>
            </a:fld>
            <a:endParaRPr lang="fr-FR" noProof="0" dirty="0"/>
          </a:p>
        </p:txBody>
      </p:sp>
    </p:spTree>
    <p:extLst>
      <p:ext uri="{BB962C8B-B14F-4D97-AF65-F5344CB8AC3E}">
        <p14:creationId xmlns:p14="http://schemas.microsoft.com/office/powerpoint/2010/main" val="64739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DNS domaine </a:t>
            </a:r>
            <a:r>
              <a:rPr lang="fr-FR" dirty="0" err="1"/>
              <a:t>name</a:t>
            </a:r>
            <a:r>
              <a:rPr lang="fr-FR" dirty="0"/>
              <a:t> service permet au navigateur de comprendre google.com signifie quoi . Sil n y a pas ses protocole vous n’avait pas accès à tout que vous rechercher</a:t>
            </a:r>
            <a:endParaRPr lang="fr-MA"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236481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7C366290-4595-5745-A50F-D5EC13BAC604}" type="slidenum">
              <a:rPr lang="fr-FR" smtClean="0"/>
              <a:t>4</a:t>
            </a:fld>
            <a:endParaRPr lang="fr-FR" dirty="0"/>
          </a:p>
        </p:txBody>
      </p:sp>
    </p:spTree>
    <p:extLst>
      <p:ext uri="{BB962C8B-B14F-4D97-AF65-F5344CB8AC3E}">
        <p14:creationId xmlns:p14="http://schemas.microsoft.com/office/powerpoint/2010/main" val="291572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savoir que dans un réseau pour envoyer des fichiers il y a un protocole qui définit comment vous pouvez envoyer des fichiers dans un réseau </a:t>
            </a:r>
          </a:p>
          <a:p>
            <a:r>
              <a:rPr lang="fr-FR" dirty="0"/>
              <a:t>Pour envoyer des email , pour regarder des vidéo </a:t>
            </a:r>
            <a:r>
              <a:rPr lang="fr-FR" dirty="0" err="1"/>
              <a:t>etc</a:t>
            </a:r>
            <a:r>
              <a:rPr lang="fr-FR" dirty="0"/>
              <a:t> il faut des protocoles </a:t>
            </a:r>
          </a:p>
          <a:p>
            <a:r>
              <a:rPr lang="fr-FR" dirty="0"/>
              <a:t>Donc en générale dans un réseau informatique tout est organisée et tout se base sur des règles et ses règles sont des protocoles </a:t>
            </a:r>
            <a:endParaRPr lang="fr-MA"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5</a:t>
            </a:fld>
            <a:endParaRPr lang="fr-FR" noProof="0" dirty="0"/>
          </a:p>
        </p:txBody>
      </p:sp>
    </p:spTree>
    <p:extLst>
      <p:ext uri="{BB962C8B-B14F-4D97-AF65-F5344CB8AC3E}">
        <p14:creationId xmlns:p14="http://schemas.microsoft.com/office/powerpoint/2010/main" val="381451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374151"/>
                </a:solidFill>
                <a:effectLst/>
                <a:latin typeface="Gill Sans Nova Light (Corps)"/>
              </a:rPr>
              <a:t>Le modèle OSI a été développé dans les années 1980 par l'Organisation internationale de normalisation (ISO) dans le but de standardiser les protocoles de communication entre ordinateurs de différents fabricants. Il est divisé en sept couches qui décrivent les différentes fonctions nécessaires pour la communication réseau, de la couche physique (qui décrit les aspects matériels de la communication) à la couche application (qui décrit les applications utilisées pour la communication).</a:t>
            </a:r>
          </a:p>
          <a:p>
            <a:pPr algn="l"/>
            <a:endParaRPr lang="fr-FR" b="0" i="0" dirty="0">
              <a:solidFill>
                <a:srgbClr val="374151"/>
              </a:solidFill>
              <a:effectLst/>
              <a:latin typeface="Gill Sans Nova Light (Corps)"/>
            </a:endParaRPr>
          </a:p>
          <a:p>
            <a:pPr algn="l"/>
            <a:r>
              <a:rPr lang="fr-FR" b="0" i="0" dirty="0">
                <a:solidFill>
                  <a:srgbClr val="374151"/>
                </a:solidFill>
                <a:effectLst/>
                <a:latin typeface="Gill Sans Nova Light (Corps)"/>
              </a:rPr>
              <a:t>Le modèle TCP/IP, quant à lui, est un modèle de référence plus récent qui a été développé par le Département de la défense des États-Unis dans les années 1970 pour permettre à différents réseaux de communiquer entre eux. Il est divisé en quatre couches : la couche liaison, la couche Internet, la couche transport et la couche application.</a:t>
            </a:r>
          </a:p>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8</a:t>
            </a:fld>
            <a:endParaRPr lang="fr-FR" noProof="0" dirty="0"/>
          </a:p>
        </p:txBody>
      </p:sp>
    </p:spTree>
    <p:extLst>
      <p:ext uri="{BB962C8B-B14F-4D97-AF65-F5344CB8AC3E}">
        <p14:creationId xmlns:p14="http://schemas.microsoft.com/office/powerpoint/2010/main" val="236388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74151"/>
                </a:solidFill>
                <a:effectLst/>
                <a:latin typeface="Gill Sans Nova Light (Corps)"/>
              </a:rPr>
              <a:t>En résumé, la raison pour laquelle le modèle TCP/IP a remplacé le modèle OSI est qu'il est plus simple, plus adaptable et plus largement utilisé dans l'industrie informatique.</a:t>
            </a:r>
            <a:endParaRPr lang="fr-MA" dirty="0">
              <a:latin typeface="Gill Sans Nova Light (Corps)"/>
            </a:endParaRPr>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9</a:t>
            </a:fld>
            <a:endParaRPr lang="fr-FR" noProof="0" dirty="0"/>
          </a:p>
        </p:txBody>
      </p:sp>
    </p:spTree>
    <p:extLst>
      <p:ext uri="{BB962C8B-B14F-4D97-AF65-F5344CB8AC3E}">
        <p14:creationId xmlns:p14="http://schemas.microsoft.com/office/powerpoint/2010/main" val="334102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10</a:t>
            </a:fld>
            <a:endParaRPr lang="fr-FR" noProof="0" dirty="0"/>
          </a:p>
        </p:txBody>
      </p:sp>
    </p:spTree>
    <p:extLst>
      <p:ext uri="{BB962C8B-B14F-4D97-AF65-F5344CB8AC3E}">
        <p14:creationId xmlns:p14="http://schemas.microsoft.com/office/powerpoint/2010/main" val="188899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11</a:t>
            </a:fld>
            <a:endParaRPr lang="fr-FR" noProof="0" dirty="0"/>
          </a:p>
        </p:txBody>
      </p:sp>
    </p:spTree>
    <p:extLst>
      <p:ext uri="{BB962C8B-B14F-4D97-AF65-F5344CB8AC3E}">
        <p14:creationId xmlns:p14="http://schemas.microsoft.com/office/powerpoint/2010/main" val="262498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7C366290-4595-5745-A50F-D5EC13BAC604}" type="slidenum">
              <a:rPr lang="fr-FR" smtClean="0"/>
              <a:t>36</a:t>
            </a:fld>
            <a:endParaRPr lang="fr-FR"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r>
              <a:rPr lang="fr-FR"/>
              <a:t>20XX</a:t>
            </a: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r>
              <a:rPr lang="fr-FR"/>
              <a:t>20XX</a:t>
            </a: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r>
              <a:rPr lang="fr-FR"/>
              <a:t>20XX</a:t>
            </a: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r>
              <a:rPr lang="fr-FR"/>
              <a:t>20XX</a:t>
            </a: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tools.ietf.org/html/rfc1661"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tools.ietf.org/html/rfc1994"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a:xfrm>
            <a:off x="1805301" y="2068348"/>
            <a:ext cx="9144000" cy="1360652"/>
          </a:xfrm>
        </p:spPr>
        <p:txBody>
          <a:bodyPr rtlCol="0"/>
          <a:lstStyle>
            <a:defPPr>
              <a:defRPr lang="fr-FR"/>
            </a:defPPr>
          </a:lstStyle>
          <a:p>
            <a:pPr rtl="0"/>
            <a:r>
              <a:rPr lang="fr-FR" sz="6600" b="1" dirty="0"/>
              <a:t>Le protocole TCP/IP</a:t>
            </a:r>
          </a:p>
        </p:txBody>
      </p:sp>
      <p:sp>
        <p:nvSpPr>
          <p:cNvPr id="4" name="ZoneTexte 3">
            <a:extLst>
              <a:ext uri="{FF2B5EF4-FFF2-40B4-BE49-F238E27FC236}">
                <a16:creationId xmlns:a16="http://schemas.microsoft.com/office/drawing/2014/main" id="{326A5624-7BAB-0A9E-8D0B-B1D60BD6E04B}"/>
              </a:ext>
            </a:extLst>
          </p:cNvPr>
          <p:cNvSpPr txBox="1"/>
          <p:nvPr/>
        </p:nvSpPr>
        <p:spPr>
          <a:xfrm>
            <a:off x="714389" y="4930217"/>
            <a:ext cx="2460396" cy="1846659"/>
          </a:xfrm>
          <a:prstGeom prst="rect">
            <a:avLst/>
          </a:prstGeom>
          <a:noFill/>
        </p:spPr>
        <p:txBody>
          <a:bodyPr wrap="square" rtlCol="0">
            <a:spAutoFit/>
          </a:bodyPr>
          <a:lstStyle/>
          <a:p>
            <a:pPr algn="ctr"/>
            <a:r>
              <a:rPr lang="fr-FR" sz="2400" b="1" dirty="0">
                <a:solidFill>
                  <a:schemeClr val="accent2">
                    <a:lumMod val="50000"/>
                  </a:schemeClr>
                </a:solidFill>
              </a:rPr>
              <a:t>Présenter par:</a:t>
            </a:r>
          </a:p>
          <a:p>
            <a:r>
              <a:rPr lang="fr-FR" dirty="0">
                <a:solidFill>
                  <a:schemeClr val="accent2">
                    <a:lumMod val="75000"/>
                  </a:schemeClr>
                </a:solidFill>
              </a:rPr>
              <a:t>Allali </a:t>
            </a:r>
            <a:r>
              <a:rPr lang="fr-FR" dirty="0" err="1">
                <a:solidFill>
                  <a:schemeClr val="accent2">
                    <a:lumMod val="75000"/>
                  </a:schemeClr>
                </a:solidFill>
              </a:rPr>
              <a:t>Ouissal</a:t>
            </a:r>
            <a:endParaRPr lang="fr-FR" dirty="0">
              <a:solidFill>
                <a:schemeClr val="accent2">
                  <a:lumMod val="75000"/>
                </a:schemeClr>
              </a:solidFill>
            </a:endParaRPr>
          </a:p>
          <a:p>
            <a:r>
              <a:rPr lang="fr-FR" dirty="0">
                <a:solidFill>
                  <a:schemeClr val="accent2">
                    <a:lumMod val="75000"/>
                  </a:schemeClr>
                </a:solidFill>
              </a:rPr>
              <a:t>Salma </a:t>
            </a:r>
            <a:r>
              <a:rPr lang="fr-FR" dirty="0" err="1">
                <a:solidFill>
                  <a:schemeClr val="accent2">
                    <a:lumMod val="75000"/>
                  </a:schemeClr>
                </a:solidFill>
              </a:rPr>
              <a:t>Zribah</a:t>
            </a:r>
            <a:endParaRPr lang="fr-FR" dirty="0">
              <a:solidFill>
                <a:schemeClr val="accent2">
                  <a:lumMod val="75000"/>
                </a:schemeClr>
              </a:solidFill>
            </a:endParaRPr>
          </a:p>
          <a:p>
            <a:r>
              <a:rPr lang="fr-FR" dirty="0">
                <a:solidFill>
                  <a:schemeClr val="accent2">
                    <a:lumMod val="75000"/>
                  </a:schemeClr>
                </a:solidFill>
              </a:rPr>
              <a:t>Othman </a:t>
            </a:r>
            <a:r>
              <a:rPr lang="fr-FR" dirty="0" err="1">
                <a:solidFill>
                  <a:schemeClr val="accent2">
                    <a:lumMod val="75000"/>
                  </a:schemeClr>
                </a:solidFill>
              </a:rPr>
              <a:t>Benmalek</a:t>
            </a:r>
            <a:endParaRPr lang="fr-FR" dirty="0">
              <a:solidFill>
                <a:schemeClr val="accent2">
                  <a:lumMod val="75000"/>
                </a:schemeClr>
              </a:solidFill>
            </a:endParaRPr>
          </a:p>
          <a:p>
            <a:r>
              <a:rPr lang="fr-FR" dirty="0" err="1">
                <a:solidFill>
                  <a:schemeClr val="accent2">
                    <a:lumMod val="75000"/>
                  </a:schemeClr>
                </a:solidFill>
              </a:rPr>
              <a:t>Karroum</a:t>
            </a:r>
            <a:r>
              <a:rPr lang="fr-FR" dirty="0">
                <a:solidFill>
                  <a:schemeClr val="accent2">
                    <a:lumMod val="75000"/>
                  </a:schemeClr>
                </a:solidFill>
              </a:rPr>
              <a:t> Abdelaziz</a:t>
            </a:r>
          </a:p>
          <a:p>
            <a:r>
              <a:rPr lang="fr-FR" dirty="0" err="1">
                <a:solidFill>
                  <a:schemeClr val="accent2">
                    <a:lumMod val="75000"/>
                  </a:schemeClr>
                </a:solidFill>
              </a:rPr>
              <a:t>Mosadaq</a:t>
            </a:r>
            <a:r>
              <a:rPr lang="fr-FR" dirty="0">
                <a:solidFill>
                  <a:schemeClr val="accent2">
                    <a:lumMod val="75000"/>
                  </a:schemeClr>
                </a:solidFill>
              </a:rPr>
              <a:t> </a:t>
            </a:r>
            <a:r>
              <a:rPr lang="fr-FR" dirty="0" err="1">
                <a:solidFill>
                  <a:schemeClr val="accent2">
                    <a:lumMod val="75000"/>
                  </a:schemeClr>
                </a:solidFill>
              </a:rPr>
              <a:t>Aymane</a:t>
            </a:r>
            <a:endParaRPr lang="fr-MA" dirty="0">
              <a:solidFill>
                <a:schemeClr val="accent2">
                  <a:lumMod val="75000"/>
                </a:schemeClr>
              </a:solidFill>
            </a:endParaRPr>
          </a:p>
        </p:txBody>
      </p:sp>
      <p:sp>
        <p:nvSpPr>
          <p:cNvPr id="5" name="ZoneTexte 4">
            <a:extLst>
              <a:ext uri="{FF2B5EF4-FFF2-40B4-BE49-F238E27FC236}">
                <a16:creationId xmlns:a16="http://schemas.microsoft.com/office/drawing/2014/main" id="{A557F290-63D6-941F-D1EC-023CABEACCD4}"/>
              </a:ext>
            </a:extLst>
          </p:cNvPr>
          <p:cNvSpPr txBox="1"/>
          <p:nvPr/>
        </p:nvSpPr>
        <p:spPr>
          <a:xfrm>
            <a:off x="9229797" y="5484215"/>
            <a:ext cx="2623794" cy="738664"/>
          </a:xfrm>
          <a:prstGeom prst="rect">
            <a:avLst/>
          </a:prstGeom>
          <a:noFill/>
        </p:spPr>
        <p:txBody>
          <a:bodyPr wrap="square" rtlCol="0">
            <a:spAutoFit/>
          </a:bodyPr>
          <a:lstStyle/>
          <a:p>
            <a:pPr algn="ctr"/>
            <a:r>
              <a:rPr lang="fr-FR" sz="2400" b="1" dirty="0">
                <a:solidFill>
                  <a:schemeClr val="accent2">
                    <a:lumMod val="50000"/>
                  </a:schemeClr>
                </a:solidFill>
              </a:rPr>
              <a:t>Encadré par:</a:t>
            </a:r>
          </a:p>
          <a:p>
            <a:r>
              <a:rPr lang="fr-FR" dirty="0">
                <a:solidFill>
                  <a:schemeClr val="accent2">
                    <a:lumMod val="75000"/>
                  </a:schemeClr>
                </a:solidFill>
              </a:rPr>
              <a:t>Mr Abdellaoui Arbi</a:t>
            </a:r>
            <a:endParaRPr lang="fr-MA" dirty="0">
              <a:solidFill>
                <a:schemeClr val="accent2">
                  <a:lumMod val="75000"/>
                </a:schemeClr>
              </a:solidFill>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14C8672-A341-0EA9-96BD-A4D2EB72C2F2}"/>
              </a:ext>
            </a:extLst>
          </p:cNvPr>
          <p:cNvSpPr>
            <a:spLocks noGrp="1"/>
          </p:cNvSpPr>
          <p:nvPr>
            <p:ph type="title"/>
          </p:nvPr>
        </p:nvSpPr>
        <p:spPr>
          <a:xfrm>
            <a:off x="2522613" y="3429000"/>
            <a:ext cx="3831053" cy="1773555"/>
          </a:xfrm>
        </p:spPr>
        <p:txBody>
          <a:bodyPr/>
          <a:lstStyle/>
          <a:p>
            <a:r>
              <a:rPr lang="fr-FR" dirty="0"/>
              <a:t>1. Couche Liaison</a:t>
            </a:r>
            <a:endParaRPr lang="fr-MA" dirty="0"/>
          </a:p>
        </p:txBody>
      </p:sp>
    </p:spTree>
    <p:extLst>
      <p:ext uri="{BB962C8B-B14F-4D97-AF65-F5344CB8AC3E}">
        <p14:creationId xmlns:p14="http://schemas.microsoft.com/office/powerpoint/2010/main" val="52000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fr-FR"/>
            </a:defPPr>
          </a:lstStyle>
          <a:p>
            <a:pPr rtl="0"/>
            <a:r>
              <a:rPr lang="fr-FR"/>
              <a:t>20XX</a:t>
            </a:r>
          </a:p>
        </p:txBody>
      </p:sp>
      <p:sp>
        <p:nvSpPr>
          <p:cNvPr id="7" name="Espace réservé du pied de page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11</a:t>
            </a:fld>
            <a:endParaRPr lang="fr-FR" dirty="0"/>
          </a:p>
        </p:txBody>
      </p:sp>
      <p:sp>
        <p:nvSpPr>
          <p:cNvPr id="3" name="Titre 2">
            <a:extLst>
              <a:ext uri="{FF2B5EF4-FFF2-40B4-BE49-F238E27FC236}">
                <a16:creationId xmlns:a16="http://schemas.microsoft.com/office/drawing/2014/main" id="{B4EF0B5E-FCD7-EB5F-2B41-67EE19E83DE7}"/>
              </a:ext>
            </a:extLst>
          </p:cNvPr>
          <p:cNvSpPr>
            <a:spLocks noGrp="1"/>
          </p:cNvSpPr>
          <p:nvPr>
            <p:ph type="title"/>
          </p:nvPr>
        </p:nvSpPr>
        <p:spPr>
          <a:xfrm>
            <a:off x="1005840" y="667512"/>
            <a:ext cx="10515600" cy="676656"/>
          </a:xfrm>
        </p:spPr>
        <p:txBody>
          <a:bodyPr/>
          <a:lstStyle/>
          <a:p>
            <a:r>
              <a:rPr lang="fr-MA" b="1" dirty="0"/>
              <a:t>Définition </a:t>
            </a:r>
          </a:p>
        </p:txBody>
      </p:sp>
      <p:sp>
        <p:nvSpPr>
          <p:cNvPr id="4" name="ZoneTexte 3">
            <a:extLst>
              <a:ext uri="{FF2B5EF4-FFF2-40B4-BE49-F238E27FC236}">
                <a16:creationId xmlns:a16="http://schemas.microsoft.com/office/drawing/2014/main" id="{F7C9F319-EDB3-4CAE-D775-9E8042B35E6D}"/>
              </a:ext>
            </a:extLst>
          </p:cNvPr>
          <p:cNvSpPr txBox="1"/>
          <p:nvPr/>
        </p:nvSpPr>
        <p:spPr>
          <a:xfrm>
            <a:off x="464820" y="1823060"/>
            <a:ext cx="11262360" cy="3564245"/>
          </a:xfrm>
          <a:prstGeom prst="rect">
            <a:avLst/>
          </a:prstGeom>
          <a:noFill/>
        </p:spPr>
        <p:txBody>
          <a:bodyPr wrap="square">
            <a:spAutoFit/>
          </a:bodyPr>
          <a:lstStyle/>
          <a:p>
            <a:pPr>
              <a:lnSpc>
                <a:spcPct val="150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----La couche de liaison de données est la deuxième couche dans le modèle TCP/IP, elle est divisées en deux sous-couche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fr-FR" sz="2400" b="1" i="1" u="sng" dirty="0">
                <a:effectLst/>
                <a:latin typeface="Calibri" panose="020F0502020204030204" pitchFamily="34" charset="0"/>
                <a:ea typeface="Calibri" panose="020F0502020204030204" pitchFamily="34" charset="0"/>
                <a:cs typeface="Arial" panose="020B0604020202020204" pitchFamily="34" charset="0"/>
              </a:rPr>
              <a:t>*La sous-couche LLC(</a:t>
            </a:r>
            <a:r>
              <a:rPr lang="fr-FR" sz="2400" b="1" i="1" u="sng" dirty="0" err="1">
                <a:effectLst/>
                <a:latin typeface="Calibri" panose="020F0502020204030204" pitchFamily="34" charset="0"/>
                <a:ea typeface="Calibri" panose="020F0502020204030204" pitchFamily="34" charset="0"/>
                <a:cs typeface="Arial" panose="020B0604020202020204" pitchFamily="34" charset="0"/>
              </a:rPr>
              <a:t>Logical</a:t>
            </a:r>
            <a:r>
              <a:rPr lang="fr-FR" sz="2400" b="1" i="1" u="sng" dirty="0">
                <a:effectLst/>
                <a:latin typeface="Calibri" panose="020F0502020204030204" pitchFamily="34" charset="0"/>
                <a:ea typeface="Calibri" panose="020F0502020204030204" pitchFamily="34" charset="0"/>
                <a:cs typeface="Arial" panose="020B0604020202020204" pitchFamily="34" charset="0"/>
              </a:rPr>
              <a:t> Link Control) : </a:t>
            </a:r>
            <a:r>
              <a:rPr lang="fr-FR" sz="2400" dirty="0">
                <a:effectLst/>
                <a:latin typeface="Calibri" panose="020F0502020204030204" pitchFamily="34" charset="0"/>
                <a:ea typeface="Calibri" panose="020F0502020204030204" pitchFamily="34" charset="0"/>
                <a:cs typeface="Arial" panose="020B0604020202020204" pitchFamily="34" charset="0"/>
              </a:rPr>
              <a:t>responsable de la gestion de control des flux, du contrôle d’erreur et l’établissement de la liaison entre les différents périphériques</a:t>
            </a:r>
            <a:r>
              <a:rPr lang="fr-FR" sz="2400" b="1" i="1" u="sng" dirty="0">
                <a:effectLst/>
                <a:latin typeface="Calibri" panose="020F0502020204030204" pitchFamily="34" charset="0"/>
                <a:ea typeface="Calibri" panose="020F0502020204030204" pitchFamily="34" charset="0"/>
                <a:cs typeface="Arial" panose="020B0604020202020204" pitchFamily="34" charset="0"/>
              </a:rPr>
              <a:t>.</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fr-FR" sz="2400" b="1" i="1" u="sng" dirty="0">
                <a:effectLst/>
                <a:latin typeface="Calibri" panose="020F0502020204030204" pitchFamily="34" charset="0"/>
                <a:ea typeface="Calibri" panose="020F0502020204030204" pitchFamily="34" charset="0"/>
                <a:cs typeface="Arial" panose="020B0604020202020204" pitchFamily="34" charset="0"/>
              </a:rPr>
              <a:t>*la sous- couche MAC (Media </a:t>
            </a:r>
            <a:r>
              <a:rPr lang="fr-FR" sz="2400" b="1" i="1" u="sng" dirty="0" err="1">
                <a:effectLst/>
                <a:latin typeface="Calibri" panose="020F0502020204030204" pitchFamily="34" charset="0"/>
                <a:ea typeface="Calibri" panose="020F0502020204030204" pitchFamily="34" charset="0"/>
                <a:cs typeface="Arial" panose="020B0604020202020204" pitchFamily="34" charset="0"/>
              </a:rPr>
              <a:t>AccessControl</a:t>
            </a:r>
            <a:r>
              <a:rPr lang="fr-FR" sz="2400" b="1" i="1" u="sng" dirty="0">
                <a:effectLst/>
                <a:latin typeface="Calibri" panose="020F0502020204030204" pitchFamily="34" charset="0"/>
                <a:ea typeface="Calibri" panose="020F0502020204030204" pitchFamily="34" charset="0"/>
                <a:cs typeface="Arial" panose="020B0604020202020204" pitchFamily="34" charset="0"/>
              </a:rPr>
              <a:t>)</a:t>
            </a:r>
            <a:r>
              <a:rPr lang="fr-FR" sz="2400" dirty="0">
                <a:effectLst/>
                <a:latin typeface="Calibri" panose="020F0502020204030204" pitchFamily="34" charset="0"/>
                <a:ea typeface="Calibri" panose="020F0502020204030204" pitchFamily="34" charset="0"/>
                <a:cs typeface="Arial" panose="020B0604020202020204" pitchFamily="34" charset="0"/>
              </a:rPr>
              <a:t> : responsable de la gestion de l’accès au support de transmission (par exemple, le </a:t>
            </a:r>
            <a:r>
              <a:rPr lang="fr-FR" sz="2400" dirty="0" err="1">
                <a:effectLst/>
                <a:latin typeface="Calibri" panose="020F0502020204030204" pitchFamily="34" charset="0"/>
                <a:ea typeface="Calibri" panose="020F0502020204030204" pitchFamily="34" charset="0"/>
                <a:cs typeface="Arial" panose="020B0604020202020204" pitchFamily="34" charset="0"/>
              </a:rPr>
              <a:t>cable</a:t>
            </a:r>
            <a:r>
              <a:rPr lang="fr-FR" sz="2400" dirty="0">
                <a:effectLst/>
                <a:latin typeface="Calibri" panose="020F0502020204030204" pitchFamily="34" charset="0"/>
                <a:ea typeface="Calibri" panose="020F0502020204030204" pitchFamily="34" charset="0"/>
                <a:cs typeface="Arial" panose="020B0604020202020204" pitchFamily="34" charset="0"/>
              </a:rPr>
              <a:t> Ethernet, Wi-Fi) </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9908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74CC35A-169D-2E87-6515-5E6B9D8F47EF}"/>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8F9C73CF-CD73-39D0-D208-17D75BEB817B}"/>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12</a:t>
            </a:fld>
            <a:endParaRPr lang="fr-FR" dirty="0"/>
          </a:p>
        </p:txBody>
      </p:sp>
      <p:sp>
        <p:nvSpPr>
          <p:cNvPr id="3" name="ZoneTexte 2">
            <a:extLst>
              <a:ext uri="{FF2B5EF4-FFF2-40B4-BE49-F238E27FC236}">
                <a16:creationId xmlns:a16="http://schemas.microsoft.com/office/drawing/2014/main" id="{1D5BC1F0-682D-5F5B-712E-DB2C14E113DB}"/>
              </a:ext>
            </a:extLst>
          </p:cNvPr>
          <p:cNvSpPr txBox="1"/>
          <p:nvPr/>
        </p:nvSpPr>
        <p:spPr>
          <a:xfrm>
            <a:off x="731520" y="836254"/>
            <a:ext cx="10972800" cy="4934684"/>
          </a:xfrm>
          <a:prstGeom prst="rect">
            <a:avLst/>
          </a:prstGeom>
          <a:noFill/>
        </p:spPr>
        <p:txBody>
          <a:bodyPr wrap="square">
            <a:spAutoFit/>
          </a:bodyPr>
          <a:lstStyle/>
          <a:p>
            <a:pPr>
              <a:lnSpc>
                <a:spcPct val="107000"/>
              </a:lnSpc>
              <a:spcAft>
                <a:spcPts val="800"/>
              </a:spcAft>
            </a:pPr>
            <a:r>
              <a:rPr lang="fr-MA" sz="2400" dirty="0">
                <a:effectLst/>
                <a:latin typeface="Calibri" panose="020F0502020204030204" pitchFamily="34" charset="0"/>
                <a:ea typeface="Calibri" panose="020F0502020204030204" pitchFamily="34" charset="0"/>
                <a:cs typeface="Arial" panose="020B0604020202020204" pitchFamily="34" charset="0"/>
              </a:rPr>
              <a:t> </a:t>
            </a:r>
            <a:r>
              <a:rPr lang="fr-FR" sz="2400" dirty="0">
                <a:effectLst/>
                <a:latin typeface="Calibri" panose="020F0502020204030204" pitchFamily="34" charset="0"/>
                <a:ea typeface="Calibri" panose="020F0502020204030204" pitchFamily="34" charset="0"/>
                <a:cs typeface="Arial" panose="020B0604020202020204" pitchFamily="34" charset="0"/>
              </a:rPr>
              <a:t>Cette couche à pour objectif de gérer la transmission de données entre les différents nœuds d’un réseau local (LAN). Parmi leurs fonctionnalités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         -</a:t>
            </a:r>
            <a:r>
              <a:rPr lang="fr-FR" sz="2400" dirty="0">
                <a:effectLst/>
                <a:latin typeface="Segoe UI" panose="020B0502040204020203" pitchFamily="34" charset="0"/>
                <a:ea typeface="Calibri" panose="020F0502020204030204" pitchFamily="34" charset="0"/>
                <a:cs typeface="Arial" panose="020B0604020202020204" pitchFamily="34" charset="0"/>
              </a:rPr>
              <a:t> </a:t>
            </a:r>
            <a:r>
              <a:rPr lang="fr-FR" sz="2400" dirty="0">
                <a:effectLst/>
                <a:latin typeface="Calibri" panose="020F0502020204030204" pitchFamily="34" charset="0"/>
                <a:ea typeface="Calibri" panose="020F0502020204030204" pitchFamily="34" charset="0"/>
                <a:cs typeface="Arial" panose="020B0604020202020204" pitchFamily="34" charset="0"/>
              </a:rPr>
              <a:t>Encapsulation des données de la couche réseau dans des trames ou des paquets qui peuvent être transmis sur le support de transmission physique.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          - Gestion du flux de données pour éviter la saturation du support de transmission</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          -</a:t>
            </a:r>
            <a:r>
              <a:rPr lang="fr-FR" sz="2400" dirty="0">
                <a:effectLst/>
                <a:latin typeface="Segoe UI" panose="020B0502040204020203" pitchFamily="34" charset="0"/>
                <a:ea typeface="Calibri" panose="020F0502020204030204" pitchFamily="34" charset="0"/>
                <a:cs typeface="Arial" panose="020B0604020202020204" pitchFamily="34" charset="0"/>
              </a:rPr>
              <a:t> </a:t>
            </a:r>
            <a:r>
              <a:rPr lang="fr-FR" sz="2400" dirty="0">
                <a:effectLst/>
                <a:latin typeface="Calibri" panose="020F0502020204030204" pitchFamily="34" charset="0"/>
                <a:ea typeface="Calibri" panose="020F0502020204030204" pitchFamily="34" charset="0"/>
                <a:cs typeface="Arial" panose="020B0604020202020204" pitchFamily="34" charset="0"/>
              </a:rPr>
              <a:t>Contrôle d'accès au support de transmission pour éviter les collisions de données</a:t>
            </a:r>
          </a:p>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          - Détection et correction d’erreurs de transmission pour garantir l’intégralité des données transmises.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          -Elle est responsable de l'adressage physique, qui permet de différencier les nœuds sur un réseau en utilisant des adresses MAC (Media Access Control) uniques.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5285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427C050D-AF6F-AB7E-A3AF-11753F790651}"/>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6D2519A2-BD7A-7B98-0040-554D14F5E472}"/>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E04EDDF5-B91C-623B-2065-5BEB06A6C2D3}"/>
              </a:ext>
            </a:extLst>
          </p:cNvPr>
          <p:cNvSpPr>
            <a:spLocks noGrp="1"/>
          </p:cNvSpPr>
          <p:nvPr>
            <p:ph type="sldNum" sz="quarter" idx="12"/>
          </p:nvPr>
        </p:nvSpPr>
        <p:spPr/>
        <p:txBody>
          <a:bodyPr/>
          <a:lstStyle/>
          <a:p>
            <a:pPr rtl="0"/>
            <a:fld id="{58FB4751-880F-D840-AAA9-3A15815CC996}" type="slidenum">
              <a:rPr lang="fr-FR" smtClean="0"/>
              <a:t>13</a:t>
            </a:fld>
            <a:endParaRPr lang="fr-FR" dirty="0"/>
          </a:p>
        </p:txBody>
      </p:sp>
      <p:sp>
        <p:nvSpPr>
          <p:cNvPr id="14" name="Rectangle : coins arrondis 1">
            <a:extLst>
              <a:ext uri="{FF2B5EF4-FFF2-40B4-BE49-F238E27FC236}">
                <a16:creationId xmlns:a16="http://schemas.microsoft.com/office/drawing/2014/main" id="{D4BD1A68-03AC-F310-4995-CCCEB65E439C}"/>
              </a:ext>
            </a:extLst>
          </p:cNvPr>
          <p:cNvSpPr>
            <a:spLocks noChangeArrowheads="1"/>
          </p:cNvSpPr>
          <p:nvPr/>
        </p:nvSpPr>
        <p:spPr bwMode="auto">
          <a:xfrm>
            <a:off x="3672967" y="676656"/>
            <a:ext cx="2019300" cy="1143000"/>
          </a:xfrm>
          <a:prstGeom prst="roundRect">
            <a:avLst>
              <a:gd name="adj" fmla="val 16667"/>
            </a:avLst>
          </a:prstGeom>
          <a:solidFill>
            <a:srgbClr val="8EAADB"/>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Couche Application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 coins arrondis 2">
            <a:extLst>
              <a:ext uri="{FF2B5EF4-FFF2-40B4-BE49-F238E27FC236}">
                <a16:creationId xmlns:a16="http://schemas.microsoft.com/office/drawing/2014/main" id="{6B070FB2-CF98-25B7-EB02-A60D2A4F64A1}"/>
              </a:ext>
            </a:extLst>
          </p:cNvPr>
          <p:cNvSpPr>
            <a:spLocks noChangeArrowheads="1"/>
          </p:cNvSpPr>
          <p:nvPr/>
        </p:nvSpPr>
        <p:spPr bwMode="auto">
          <a:xfrm>
            <a:off x="3690430" y="1829181"/>
            <a:ext cx="2019300" cy="1143000"/>
          </a:xfrm>
          <a:prstGeom prst="roundRect">
            <a:avLst>
              <a:gd name="adj" fmla="val 16667"/>
            </a:avLst>
          </a:prstGeom>
          <a:solidFill>
            <a:srgbClr val="70AD47"/>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Couche de Transport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6" name="Rectangle : coins arrondis 3">
            <a:extLst>
              <a:ext uri="{FF2B5EF4-FFF2-40B4-BE49-F238E27FC236}">
                <a16:creationId xmlns:a16="http://schemas.microsoft.com/office/drawing/2014/main" id="{EEB2CA33-B8E3-7ACD-BF34-EB39AE3CB076}"/>
              </a:ext>
            </a:extLst>
          </p:cNvPr>
          <p:cNvSpPr>
            <a:spLocks noChangeArrowheads="1"/>
          </p:cNvSpPr>
          <p:nvPr/>
        </p:nvSpPr>
        <p:spPr bwMode="auto">
          <a:xfrm>
            <a:off x="3698367" y="2980119"/>
            <a:ext cx="2019300" cy="1143000"/>
          </a:xfrm>
          <a:prstGeom prst="roundRect">
            <a:avLst>
              <a:gd name="adj" fmla="val 16667"/>
            </a:avLst>
          </a:prstGeom>
          <a:solidFill>
            <a:srgbClr val="FFD966"/>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Couche de Session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Rectangle : coins arrondis 4">
            <a:extLst>
              <a:ext uri="{FF2B5EF4-FFF2-40B4-BE49-F238E27FC236}">
                <a16:creationId xmlns:a16="http://schemas.microsoft.com/office/drawing/2014/main" id="{BDEB88EF-EA79-0A88-2537-665341864491}"/>
              </a:ext>
            </a:extLst>
          </p:cNvPr>
          <p:cNvSpPr>
            <a:spLocks noChangeArrowheads="1"/>
          </p:cNvSpPr>
          <p:nvPr/>
        </p:nvSpPr>
        <p:spPr bwMode="auto">
          <a:xfrm>
            <a:off x="3669792" y="4132644"/>
            <a:ext cx="2019300" cy="1143000"/>
          </a:xfrm>
          <a:prstGeom prst="roundRect">
            <a:avLst>
              <a:gd name="adj" fmla="val 16667"/>
            </a:avLst>
          </a:prstGeom>
          <a:solidFill>
            <a:srgbClr val="ED7D3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Couche Liaison de donnés (Link)</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8" name="Bulle narrative : rectangle 5">
            <a:extLst>
              <a:ext uri="{FF2B5EF4-FFF2-40B4-BE49-F238E27FC236}">
                <a16:creationId xmlns:a16="http://schemas.microsoft.com/office/drawing/2014/main" id="{F918C5E4-0B71-4A02-4FEB-D05D7D71FB7E}"/>
              </a:ext>
            </a:extLst>
          </p:cNvPr>
          <p:cNvSpPr>
            <a:spLocks noChangeArrowheads="1"/>
          </p:cNvSpPr>
          <p:nvPr/>
        </p:nvSpPr>
        <p:spPr bwMode="auto">
          <a:xfrm>
            <a:off x="7529005" y="4318381"/>
            <a:ext cx="2065337" cy="1646238"/>
          </a:xfrm>
          <a:prstGeom prst="wedgeRectCallout">
            <a:avLst>
              <a:gd name="adj1" fmla="val -138796"/>
              <a:gd name="adj2" fmla="val -8560"/>
            </a:avLst>
          </a:prstGeom>
          <a:solidFill>
            <a:srgbClr val="FBE4D5"/>
          </a:solidFill>
          <a:ln w="12700">
            <a:solidFill>
              <a:srgbClr val="F7CAA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Ethernet, PPP, </a:t>
            </a:r>
            <a:endParaRPr kumimoji="0" lang="fr-FR" altLang="fr-FR"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WI-FI, HDLC,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0" name="Rectangle 24">
            <a:extLst>
              <a:ext uri="{FF2B5EF4-FFF2-40B4-BE49-F238E27FC236}">
                <a16:creationId xmlns:a16="http://schemas.microsoft.com/office/drawing/2014/main" id="{4E0FA808-3E28-6BA1-9A67-A1112ADBEE9C}"/>
              </a:ext>
            </a:extLst>
          </p:cNvPr>
          <p:cNvSpPr>
            <a:spLocks noChangeArrowheads="1"/>
          </p:cNvSpPr>
          <p:nvPr/>
        </p:nvSpPr>
        <p:spPr bwMode="auto">
          <a:xfrm>
            <a:off x="3669792" y="6766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MA"/>
          </a:p>
        </p:txBody>
      </p:sp>
    </p:spTree>
    <p:extLst>
      <p:ext uri="{BB962C8B-B14F-4D97-AF65-F5344CB8AC3E}">
        <p14:creationId xmlns:p14="http://schemas.microsoft.com/office/powerpoint/2010/main" val="102364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B8577A3-B46D-BD15-FCDD-EE2D6CEFE7A0}"/>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01CFD935-3776-200E-A061-F1FEB3DE7A9D}"/>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0F47A8F-16D1-4FA8-CB53-4504628DFBAB}"/>
              </a:ext>
            </a:extLst>
          </p:cNvPr>
          <p:cNvSpPr>
            <a:spLocks noGrp="1"/>
          </p:cNvSpPr>
          <p:nvPr>
            <p:ph type="sldNum" sz="quarter" idx="12"/>
          </p:nvPr>
        </p:nvSpPr>
        <p:spPr/>
        <p:txBody>
          <a:bodyPr/>
          <a:lstStyle/>
          <a:p>
            <a:pPr rtl="0"/>
            <a:fld id="{58FB4751-880F-D840-AAA9-3A15815CC996}" type="slidenum">
              <a:rPr lang="fr-FR" smtClean="0"/>
              <a:t>14</a:t>
            </a:fld>
            <a:endParaRPr lang="fr-FR" dirty="0"/>
          </a:p>
        </p:txBody>
      </p:sp>
      <p:sp>
        <p:nvSpPr>
          <p:cNvPr id="8" name="ZoneTexte 7">
            <a:extLst>
              <a:ext uri="{FF2B5EF4-FFF2-40B4-BE49-F238E27FC236}">
                <a16:creationId xmlns:a16="http://schemas.microsoft.com/office/drawing/2014/main" id="{80643BB4-4D28-AC9E-867C-2CF4DD3FC8A0}"/>
              </a:ext>
            </a:extLst>
          </p:cNvPr>
          <p:cNvSpPr txBox="1"/>
          <p:nvPr/>
        </p:nvSpPr>
        <p:spPr>
          <a:xfrm>
            <a:off x="646176" y="745328"/>
            <a:ext cx="10899648" cy="4650632"/>
          </a:xfrm>
          <a:prstGeom prst="rect">
            <a:avLst/>
          </a:prstGeom>
          <a:noFill/>
        </p:spPr>
        <p:txBody>
          <a:bodyPr wrap="square">
            <a:spAutoFit/>
          </a:bodyPr>
          <a:lstStyle/>
          <a:p>
            <a:pPr algn="ctr">
              <a:lnSpc>
                <a:spcPct val="107000"/>
              </a:lnSpc>
              <a:spcAft>
                <a:spcPts val="800"/>
              </a:spcAft>
              <a:tabLst>
                <a:tab pos="670560" algn="l"/>
              </a:tabLst>
            </a:pPr>
            <a:r>
              <a:rPr lang="fr-FR" sz="2800" b="1" dirty="0">
                <a:solidFill>
                  <a:schemeClr val="accent5"/>
                </a:solidFill>
                <a:effectLst/>
                <a:latin typeface="Calibri" panose="020F0502020204030204" pitchFamily="34" charset="0"/>
                <a:ea typeface="Calibri" panose="020F0502020204030204" pitchFamily="34" charset="0"/>
                <a:cs typeface="Arial" panose="020B0604020202020204" pitchFamily="34" charset="0"/>
              </a:rPr>
              <a:t>*******Le protocole Ethernet******</a:t>
            </a:r>
            <a:endParaRPr lang="fr-MA" sz="2800" dirty="0">
              <a:solidFill>
                <a:schemeClr val="accent5"/>
              </a:solidFill>
              <a:effectLst/>
              <a:latin typeface="Calibri" panose="020F0502020204030204" pitchFamily="34" charset="0"/>
              <a:ea typeface="Calibri" panose="020F0502020204030204" pitchFamily="34" charset="0"/>
              <a:cs typeface="Arial" panose="020B0604020202020204" pitchFamily="34" charset="0"/>
            </a:endParaRPr>
          </a:p>
          <a:p>
            <a:pPr marL="82550" marR="82550">
              <a:lnSpc>
                <a:spcPct val="107000"/>
              </a:lnSpc>
              <a:spcBef>
                <a:spcPts val="650"/>
              </a:spcBef>
              <a:spcAft>
                <a:spcPts val="650"/>
              </a:spcAft>
            </a:pPr>
            <a:r>
              <a:rPr lang="fr-FR" sz="2800" b="1" kern="1800" dirty="0">
                <a:effectLst/>
                <a:latin typeface="Roboto" panose="02000000000000000000" pitchFamily="2" charset="0"/>
                <a:ea typeface="Times New Roman" panose="02020603050405020304" pitchFamily="18" charset="0"/>
                <a:cs typeface="Times New Roman" panose="02020603050405020304" pitchFamily="18" charset="0"/>
              </a:rPr>
              <a:t> </a:t>
            </a:r>
            <a:endParaRPr lang="fr-MA" sz="1400" dirty="0">
              <a:effectLst/>
              <a:latin typeface="Calibri" panose="020F0502020204030204" pitchFamily="34" charset="0"/>
              <a:ea typeface="Calibri" panose="020F0502020204030204" pitchFamily="34" charset="0"/>
              <a:cs typeface="Arial" panose="020B0604020202020204" pitchFamily="34" charset="0"/>
            </a:endParaRPr>
          </a:p>
          <a:p>
            <a:pPr marL="82550" marR="82550">
              <a:lnSpc>
                <a:spcPct val="150000"/>
              </a:lnSpc>
              <a:spcBef>
                <a:spcPts val="650"/>
              </a:spcBef>
              <a:spcAft>
                <a:spcPts val="650"/>
              </a:spcAft>
            </a:pPr>
            <a:r>
              <a:rPr lang="fr-FR" sz="2400" b="1" dirty="0">
                <a:solidFill>
                  <a:srgbClr val="686868"/>
                </a:solidFill>
                <a:effectLst/>
                <a:latin typeface="Arial" panose="020B0604020202020204" pitchFamily="34" charset="0"/>
                <a:ea typeface="Calibri" panose="020F0502020204030204" pitchFamily="34" charset="0"/>
                <a:cs typeface="Arial" panose="020B0604020202020204" pitchFamily="34" charset="0"/>
              </a:rPr>
              <a:t>Ethernet : </a:t>
            </a:r>
            <a:r>
              <a:rPr lang="fr-FR" sz="2400" dirty="0">
                <a:solidFill>
                  <a:srgbClr val="686868"/>
                </a:solidFill>
                <a:effectLst/>
                <a:latin typeface="Arial" panose="020B0604020202020204" pitchFamily="34" charset="0"/>
                <a:ea typeface="Calibri" panose="020F0502020204030204" pitchFamily="34" charset="0"/>
                <a:cs typeface="Arial" panose="020B0604020202020204" pitchFamily="34" charset="0"/>
              </a:rPr>
              <a:t>C'est un protocole de réseau local (LAN) qui utilise une méthode de transmission de données en mode paquet. Il est utilisé pour connecter des ordinateurs et des périphériques sur un même réseau local. Ethernet est le protocole le plus couramment utilisé pour les réseaux filaires.</a:t>
            </a:r>
            <a:br>
              <a:rPr lang="fr-FR" sz="2400" dirty="0">
                <a:solidFill>
                  <a:srgbClr val="686868"/>
                </a:solidFill>
                <a:effectLst/>
                <a:latin typeface="Arial" panose="020B0604020202020204" pitchFamily="34" charset="0"/>
                <a:ea typeface="Calibri" panose="020F0502020204030204" pitchFamily="34" charset="0"/>
                <a:cs typeface="Arial" panose="020B0604020202020204" pitchFamily="34" charset="0"/>
              </a:rPr>
            </a:br>
            <a:r>
              <a:rPr lang="fr-FR" sz="2400" dirty="0">
                <a:solidFill>
                  <a:srgbClr val="686868"/>
                </a:solidFill>
                <a:effectLst/>
                <a:latin typeface="Arial" panose="020B0604020202020204" pitchFamily="34" charset="0"/>
                <a:ea typeface="Calibri" panose="020F0502020204030204" pitchFamily="34" charset="0"/>
                <a:cs typeface="Arial" panose="020B0604020202020204" pitchFamily="34" charset="0"/>
              </a:rPr>
              <a:t>la  mise en </a:t>
            </a:r>
            <a:r>
              <a:rPr lang="fr-FR" sz="2400" b="1" dirty="0">
                <a:solidFill>
                  <a:srgbClr val="686868"/>
                </a:solidFill>
                <a:effectLst/>
                <a:latin typeface="Arial" panose="020B0604020202020204" pitchFamily="34" charset="0"/>
                <a:ea typeface="Calibri" panose="020F0502020204030204" pitchFamily="34" charset="0"/>
                <a:cs typeface="Arial" panose="020B0604020202020204" pitchFamily="34" charset="0"/>
              </a:rPr>
              <a:t>réseau filaire</a:t>
            </a:r>
            <a:r>
              <a:rPr lang="fr-FR" sz="2400" dirty="0">
                <a:solidFill>
                  <a:srgbClr val="686868"/>
                </a:solidFill>
                <a:effectLst/>
                <a:latin typeface="Arial" panose="020B0604020202020204" pitchFamily="34" charset="0"/>
                <a:ea typeface="Calibri" panose="020F0502020204030204" pitchFamily="34" charset="0"/>
                <a:cs typeface="Arial" panose="020B0604020202020204" pitchFamily="34" charset="0"/>
              </a:rPr>
              <a:t>  traduit par des câbles RJ45 qui relie des équipements comme des PC, imprimantes.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4990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B521FC5-45AE-C321-61BA-A5B340AEEF3B}"/>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E5B9F283-D438-793A-B4FB-9B86F1B5723F}"/>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361DC58D-E167-875F-5094-82A51A50844E}"/>
              </a:ext>
            </a:extLst>
          </p:cNvPr>
          <p:cNvSpPr>
            <a:spLocks noGrp="1"/>
          </p:cNvSpPr>
          <p:nvPr>
            <p:ph type="sldNum" sz="quarter" idx="12"/>
          </p:nvPr>
        </p:nvSpPr>
        <p:spPr/>
        <p:txBody>
          <a:bodyPr/>
          <a:lstStyle/>
          <a:p>
            <a:pPr rtl="0"/>
            <a:fld id="{58FB4751-880F-D840-AAA9-3A15815CC996}" type="slidenum">
              <a:rPr lang="fr-FR" smtClean="0"/>
              <a:t>15</a:t>
            </a:fld>
            <a:endParaRPr lang="fr-FR" dirty="0"/>
          </a:p>
        </p:txBody>
      </p:sp>
      <p:sp>
        <p:nvSpPr>
          <p:cNvPr id="8" name="ZoneTexte 7">
            <a:extLst>
              <a:ext uri="{FF2B5EF4-FFF2-40B4-BE49-F238E27FC236}">
                <a16:creationId xmlns:a16="http://schemas.microsoft.com/office/drawing/2014/main" id="{E1BFB0A2-0645-9152-F57D-CC9403652F47}"/>
              </a:ext>
            </a:extLst>
          </p:cNvPr>
          <p:cNvSpPr txBox="1"/>
          <p:nvPr/>
        </p:nvSpPr>
        <p:spPr>
          <a:xfrm>
            <a:off x="396240" y="362611"/>
            <a:ext cx="11399520" cy="2336665"/>
          </a:xfrm>
          <a:prstGeom prst="rect">
            <a:avLst/>
          </a:prstGeom>
          <a:noFill/>
        </p:spPr>
        <p:txBody>
          <a:bodyPr wrap="square">
            <a:spAutoFit/>
          </a:bodyPr>
          <a:lstStyle/>
          <a:p>
            <a:pPr marL="82550" marR="82550">
              <a:lnSpc>
                <a:spcPct val="107000"/>
              </a:lnSpc>
              <a:spcBef>
                <a:spcPts val="650"/>
              </a:spcBef>
              <a:spcAft>
                <a:spcPts val="650"/>
              </a:spcAft>
            </a:pPr>
            <a:r>
              <a:rPr lang="fr-FR" sz="2800" b="1" kern="1800" dirty="0">
                <a:effectLst/>
                <a:latin typeface="Roboto" panose="02000000000000000000" pitchFamily="2" charset="0"/>
                <a:ea typeface="Times New Roman" panose="02020603050405020304" pitchFamily="18" charset="0"/>
                <a:cs typeface="Times New Roman" panose="02020603050405020304" pitchFamily="18" charset="0"/>
              </a:rPr>
              <a:t>Le Principe de protocole Ethernet :</a:t>
            </a:r>
            <a:endParaRPr lang="fr-MA" sz="1400" dirty="0">
              <a:effectLst/>
              <a:latin typeface="Calibri" panose="020F0502020204030204" pitchFamily="34" charset="0"/>
              <a:ea typeface="Calibri" panose="020F0502020204030204" pitchFamily="34" charset="0"/>
              <a:cs typeface="Arial" panose="020B0604020202020204" pitchFamily="34" charset="0"/>
            </a:endParaRPr>
          </a:p>
          <a:p>
            <a:pPr marL="82550" marR="82550">
              <a:lnSpc>
                <a:spcPct val="150000"/>
              </a:lnSpc>
              <a:spcBef>
                <a:spcPts val="650"/>
              </a:spcBef>
              <a:spcAft>
                <a:spcPts val="650"/>
              </a:spcAft>
            </a:pP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Le fonctionnement du protocole Ethernet est basé sur la transmission de </a:t>
            </a:r>
            <a:r>
              <a:rPr lang="fr-FR" sz="2400" b="1" kern="1800" dirty="0">
                <a:effectLst/>
                <a:latin typeface="Roboto" panose="02000000000000000000" pitchFamily="2" charset="0"/>
                <a:ea typeface="Times New Roman" panose="02020603050405020304" pitchFamily="18" charset="0"/>
                <a:cs typeface="Times New Roman" panose="02020603050405020304" pitchFamily="18" charset="0"/>
              </a:rPr>
              <a:t>trames</a:t>
            </a: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 de données entre les équipement connectés au réseau. Les trames Ethernet sont constituées de plusieurs parties, y compris une en tête et un corps de données.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 8">
            <a:extLst>
              <a:ext uri="{FF2B5EF4-FFF2-40B4-BE49-F238E27FC236}">
                <a16:creationId xmlns:a16="http://schemas.microsoft.com/office/drawing/2014/main" id="{184E09A9-988B-7086-6FC5-38669E418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11" y="3429000"/>
            <a:ext cx="8802668" cy="1745742"/>
          </a:xfrm>
          <a:prstGeom prst="rect">
            <a:avLst/>
          </a:prstGeom>
        </p:spPr>
      </p:pic>
    </p:spTree>
    <p:extLst>
      <p:ext uri="{BB962C8B-B14F-4D97-AF65-F5344CB8AC3E}">
        <p14:creationId xmlns:p14="http://schemas.microsoft.com/office/powerpoint/2010/main" val="125734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67CD9ED-01C8-223C-567B-C3429DC4CC90}"/>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CF370338-2362-D27C-9CA7-6B3AC6CD7C67}"/>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E9F6C5E3-7CD0-B3F6-67EB-C265D2143E8C}"/>
              </a:ext>
            </a:extLst>
          </p:cNvPr>
          <p:cNvSpPr>
            <a:spLocks noGrp="1"/>
          </p:cNvSpPr>
          <p:nvPr>
            <p:ph type="sldNum" sz="quarter" idx="12"/>
          </p:nvPr>
        </p:nvSpPr>
        <p:spPr/>
        <p:txBody>
          <a:bodyPr/>
          <a:lstStyle/>
          <a:p>
            <a:pPr rtl="0"/>
            <a:fld id="{58FB4751-880F-D840-AAA9-3A15815CC996}" type="slidenum">
              <a:rPr lang="fr-FR" smtClean="0"/>
              <a:t>16</a:t>
            </a:fld>
            <a:endParaRPr lang="fr-FR" dirty="0"/>
          </a:p>
        </p:txBody>
      </p:sp>
      <p:pic>
        <p:nvPicPr>
          <p:cNvPr id="3073" name="Image 6">
            <a:extLst>
              <a:ext uri="{FF2B5EF4-FFF2-40B4-BE49-F238E27FC236}">
                <a16:creationId xmlns:a16="http://schemas.microsoft.com/office/drawing/2014/main" id="{216026CC-10AE-CB20-1A65-E9BBD14B4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98" y="2868168"/>
            <a:ext cx="10375202" cy="21214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72B24726-C456-BEDF-C7D6-5939FDDBEFA5}"/>
              </a:ext>
            </a:extLst>
          </p:cNvPr>
          <p:cNvSpPr>
            <a:spLocks noChangeArrowheads="1"/>
          </p:cNvSpPr>
          <p:nvPr/>
        </p:nvSpPr>
        <p:spPr bwMode="auto">
          <a:xfrm>
            <a:off x="0" y="2868168"/>
            <a:ext cx="1816798" cy="2121408"/>
          </a:xfrm>
          <a:prstGeom prst="rect">
            <a:avLst/>
          </a:prstGeom>
          <a:solidFill>
            <a:srgbClr val="F2F2F2"/>
          </a:solidFill>
          <a:ln w="12700">
            <a:solidFill>
              <a:srgbClr val="BFBFB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Préambule</a:t>
            </a:r>
            <a:endParaRPr kumimoji="0" lang="fr-FR" altLang="fr-FR"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6 bytes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A15D1A46-DD5A-BBEB-9D25-9EB1C58E7A5A}"/>
              </a:ext>
            </a:extLst>
          </p:cNvPr>
          <p:cNvSpPr>
            <a:spLocks noChangeArrowheads="1"/>
          </p:cNvSpPr>
          <p:nvPr/>
        </p:nvSpPr>
        <p:spPr bwMode="auto">
          <a:xfrm>
            <a:off x="2649223" y="1065191"/>
            <a:ext cx="61962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9263"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rgbClr val="2F5496"/>
              </a:solidFill>
              <a:effectLst/>
              <a:latin typeface="Roboto" panose="02000000000000000000" pitchFamily="2" charset="0"/>
              <a:ea typeface="Times New Roman" panose="02020603050405020304" pitchFamily="18" charset="0"/>
              <a:cs typeface="Times New Roman" panose="02020603050405020304"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fr-FR" altLang="fr-FR" sz="2800" b="1" i="0" u="none" strike="noStrike" cap="none" normalizeH="0" baseline="0" dirty="0">
                <a:ln>
                  <a:noFill/>
                </a:ln>
                <a:solidFill>
                  <a:srgbClr val="2F5496"/>
                </a:solidFill>
                <a:effectLst/>
                <a:latin typeface="Roboto" panose="02000000000000000000" pitchFamily="2" charset="0"/>
                <a:ea typeface="Times New Roman" panose="02020603050405020304" pitchFamily="18" charset="0"/>
                <a:cs typeface="Times New Roman" panose="02020603050405020304" pitchFamily="18" charset="0"/>
              </a:rPr>
              <a:t>La structure d</a:t>
            </a:r>
            <a:r>
              <a:rPr kumimoji="0" lang="fr-FR" altLang="fr-FR" sz="2800" b="1" i="0" u="none" strike="noStrike" cap="none" normalizeH="0" baseline="0" dirty="0">
                <a:ln>
                  <a:noFill/>
                </a:ln>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fr-FR" altLang="fr-FR" sz="2800" b="1" i="0" u="none" strike="noStrike" cap="none" normalizeH="0" baseline="0" dirty="0">
                <a:ln>
                  <a:noFill/>
                </a:ln>
                <a:solidFill>
                  <a:srgbClr val="2F5496"/>
                </a:solidFill>
                <a:effectLst/>
                <a:latin typeface="Roboto" panose="02000000000000000000" pitchFamily="2" charset="0"/>
                <a:ea typeface="Times New Roman" panose="02020603050405020304" pitchFamily="18" charset="0"/>
                <a:cs typeface="Times New Roman" panose="02020603050405020304" pitchFamily="18" charset="0"/>
              </a:rPr>
              <a:t>une trame Ethernet</a:t>
            </a:r>
            <a:r>
              <a:rPr kumimoji="0" lang="fr-FR" altLang="fr-FR" sz="2800" b="1" i="0" u="none" strike="noStrike" cap="none" normalizeH="0" baseline="0" dirty="0">
                <a:ln>
                  <a:noFill/>
                </a:ln>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fr-FR" altLang="fr-FR" sz="1400" b="1" i="0" u="none" strike="noStrike" cap="none" normalizeH="0" baseline="0" dirty="0">
                <a:ln>
                  <a:noFill/>
                </a:ln>
                <a:solidFill>
                  <a:srgbClr val="2F5496"/>
                </a:solidFill>
                <a:effectLst/>
                <a:latin typeface="Roboto" panose="02000000000000000000" pitchFamily="2" charset="0"/>
                <a:ea typeface="Times New Roman" panose="02020603050405020304" pitchFamily="18" charset="0"/>
                <a:cs typeface="Times New Roman" panose="02020603050405020304" pitchFamily="18" charset="0"/>
              </a:rPr>
              <a:t>:</a:t>
            </a:r>
            <a:endParaRPr kumimoji="0" lang="fr-FR" altLang="fr-FR" sz="800" b="0" i="0" u="none" strike="noStrike" cap="none" normalizeH="0" baseline="0" dirty="0">
              <a:ln>
                <a:noFill/>
              </a:ln>
              <a:solidFill>
                <a:schemeClr val="tx1"/>
              </a:solidFill>
              <a:effectLst/>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198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EB4F730-C59D-D7BE-02E5-364F4FF1FFFA}"/>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7216A72E-C04A-076C-AD92-3E8524B77660}"/>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53E6F45-3F0E-3485-6840-26D18AA5E2D0}"/>
              </a:ext>
            </a:extLst>
          </p:cNvPr>
          <p:cNvSpPr>
            <a:spLocks noGrp="1"/>
          </p:cNvSpPr>
          <p:nvPr>
            <p:ph type="sldNum" sz="quarter" idx="12"/>
          </p:nvPr>
        </p:nvSpPr>
        <p:spPr/>
        <p:txBody>
          <a:bodyPr/>
          <a:lstStyle/>
          <a:p>
            <a:pPr rtl="0"/>
            <a:fld id="{58FB4751-880F-D840-AAA9-3A15815CC996}" type="slidenum">
              <a:rPr lang="fr-FR" smtClean="0"/>
              <a:t>17</a:t>
            </a:fld>
            <a:endParaRPr lang="fr-FR" dirty="0"/>
          </a:p>
        </p:txBody>
      </p:sp>
      <p:sp>
        <p:nvSpPr>
          <p:cNvPr id="8" name="ZoneTexte 7">
            <a:extLst>
              <a:ext uri="{FF2B5EF4-FFF2-40B4-BE49-F238E27FC236}">
                <a16:creationId xmlns:a16="http://schemas.microsoft.com/office/drawing/2014/main" id="{273A9B47-A6C3-04D0-C3C0-6602F248FB4D}"/>
              </a:ext>
            </a:extLst>
          </p:cNvPr>
          <p:cNvSpPr txBox="1"/>
          <p:nvPr/>
        </p:nvSpPr>
        <p:spPr>
          <a:xfrm>
            <a:off x="609600" y="547802"/>
            <a:ext cx="10997184" cy="5008615"/>
          </a:xfrm>
          <a:prstGeom prst="rect">
            <a:avLst/>
          </a:prstGeom>
          <a:noFill/>
        </p:spPr>
        <p:txBody>
          <a:bodyPr wrap="square">
            <a:spAutoFit/>
          </a:bodyPr>
          <a:lstStyle/>
          <a:p>
            <a:pPr marL="82550" marR="82550">
              <a:lnSpc>
                <a:spcPct val="107000"/>
              </a:lnSpc>
              <a:spcBef>
                <a:spcPts val="650"/>
              </a:spcBef>
              <a:spcAft>
                <a:spcPts val="650"/>
              </a:spcAft>
            </a:pP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Les différentes parties qui composent une trame Ethernet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654050" marR="82550" indent="-342900">
              <a:lnSpc>
                <a:spcPct val="107000"/>
              </a:lnSpc>
              <a:spcBef>
                <a:spcPts val="650"/>
              </a:spcBef>
              <a:spcAft>
                <a:spcPts val="650"/>
              </a:spcAft>
              <a:buFont typeface="Arial" panose="020B0604020202020204" pitchFamily="34" charset="0"/>
              <a:buChar char="•"/>
            </a:pPr>
            <a:r>
              <a:rPr lang="fr-FR" sz="2400" b="1"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Préambule :</a:t>
            </a:r>
            <a:r>
              <a:rPr lang="fr-FR" sz="2400"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 </a:t>
            </a: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une séquence de 7 Octets (56 bits) qui sert à synchroniser les horloges des dispositifs.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654050" marR="82550" indent="-342900">
              <a:lnSpc>
                <a:spcPct val="107000"/>
              </a:lnSpc>
              <a:spcBef>
                <a:spcPts val="650"/>
              </a:spcBef>
              <a:spcAft>
                <a:spcPts val="650"/>
              </a:spcAft>
              <a:buFont typeface="Arial" panose="020B0604020202020204" pitchFamily="34" charset="0"/>
              <a:buChar char="•"/>
            </a:pPr>
            <a:r>
              <a:rPr lang="fr-FR" sz="2400" b="1"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Un En-tête (MAC) :</a:t>
            </a:r>
            <a:r>
              <a:rPr lang="fr-FR" sz="2400"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 </a:t>
            </a: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composées de 14 octets, et qui contient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11150" marR="82550">
              <a:lnSpc>
                <a:spcPct val="107000"/>
              </a:lnSpc>
              <a:spcBef>
                <a:spcPts val="650"/>
              </a:spcBef>
              <a:spcAft>
                <a:spcPts val="650"/>
              </a:spcAft>
            </a:pP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                               -L’Adresse MAC de destination (6 octets).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11150" marR="82550">
              <a:lnSpc>
                <a:spcPct val="107000"/>
              </a:lnSpc>
              <a:spcBef>
                <a:spcPts val="650"/>
              </a:spcBef>
              <a:spcAft>
                <a:spcPts val="650"/>
              </a:spcAft>
            </a:pP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                               -L’Adresse MAC Source (6 octets)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654050" marR="82550" indent="-342900">
              <a:lnSpc>
                <a:spcPct val="107000"/>
              </a:lnSpc>
              <a:spcBef>
                <a:spcPts val="650"/>
              </a:spcBef>
              <a:spcAft>
                <a:spcPts val="650"/>
              </a:spcAft>
              <a:buFont typeface="Arial" panose="020B0604020202020204" pitchFamily="34" charset="0"/>
              <a:buChar char="•"/>
            </a:pPr>
            <a:r>
              <a:rPr lang="fr-FR" sz="2400" b="1"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Type de protocole :</a:t>
            </a:r>
            <a:r>
              <a:rPr lang="fr-FR" sz="2400"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 </a:t>
            </a: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un champs de 2 octets(16 bits) qui indique le type de protocole encapsulé dans la trame (Type de données encapsulée/taille de la trame ) .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R="82550" algn="just">
              <a:lnSpc>
                <a:spcPct val="107000"/>
              </a:lnSpc>
              <a:spcBef>
                <a:spcPts val="650"/>
              </a:spcBef>
              <a:spcAft>
                <a:spcPts val="650"/>
              </a:spcAft>
            </a:pPr>
            <a:r>
              <a:rPr lang="fr-FR" sz="1800" b="1" kern="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fr-MA"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606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3AEC55A-6FAE-4404-CFA2-E34D6B60D639}"/>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B98CD07D-CE05-02AE-7B93-ADC43BBA4A03}"/>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B784507-FFF4-F437-A2F5-A853AFF21128}"/>
              </a:ext>
            </a:extLst>
          </p:cNvPr>
          <p:cNvSpPr>
            <a:spLocks noGrp="1"/>
          </p:cNvSpPr>
          <p:nvPr>
            <p:ph type="sldNum" sz="quarter" idx="12"/>
          </p:nvPr>
        </p:nvSpPr>
        <p:spPr/>
        <p:txBody>
          <a:bodyPr/>
          <a:lstStyle/>
          <a:p>
            <a:pPr rtl="0"/>
            <a:fld id="{58FB4751-880F-D840-AAA9-3A15815CC996}" type="slidenum">
              <a:rPr lang="fr-FR" smtClean="0"/>
              <a:t>18</a:t>
            </a:fld>
            <a:endParaRPr lang="fr-FR" dirty="0"/>
          </a:p>
        </p:txBody>
      </p:sp>
      <p:graphicFrame>
        <p:nvGraphicFramePr>
          <p:cNvPr id="7" name="Tableau 6">
            <a:extLst>
              <a:ext uri="{FF2B5EF4-FFF2-40B4-BE49-F238E27FC236}">
                <a16:creationId xmlns:a16="http://schemas.microsoft.com/office/drawing/2014/main" id="{4EB2E459-C861-4BC0-B499-115555896FB4}"/>
              </a:ext>
            </a:extLst>
          </p:cNvPr>
          <p:cNvGraphicFramePr>
            <a:graphicFrameLocks noGrp="1"/>
          </p:cNvGraphicFramePr>
          <p:nvPr>
            <p:extLst>
              <p:ext uri="{D42A27DB-BD31-4B8C-83A1-F6EECF244321}">
                <p14:modId xmlns:p14="http://schemas.microsoft.com/office/powerpoint/2010/main" val="787939315"/>
              </p:ext>
            </p:extLst>
          </p:nvPr>
        </p:nvGraphicFramePr>
        <p:xfrm>
          <a:off x="1536192" y="1253330"/>
          <a:ext cx="9119616" cy="4351340"/>
        </p:xfrm>
        <a:graphic>
          <a:graphicData uri="http://schemas.openxmlformats.org/drawingml/2006/table">
            <a:tbl>
              <a:tblPr firstRow="1" firstCol="1" bandRow="1">
                <a:tableStyleId>{21E4AEA4-8DFA-4A89-87EB-49C32662AFE0}</a:tableStyleId>
              </a:tblPr>
              <a:tblGrid>
                <a:gridCol w="4559808">
                  <a:extLst>
                    <a:ext uri="{9D8B030D-6E8A-4147-A177-3AD203B41FA5}">
                      <a16:colId xmlns:a16="http://schemas.microsoft.com/office/drawing/2014/main" val="26943174"/>
                    </a:ext>
                  </a:extLst>
                </a:gridCol>
                <a:gridCol w="4559808">
                  <a:extLst>
                    <a:ext uri="{9D8B030D-6E8A-4147-A177-3AD203B41FA5}">
                      <a16:colId xmlns:a16="http://schemas.microsoft.com/office/drawing/2014/main" val="529457568"/>
                    </a:ext>
                  </a:extLst>
                </a:gridCol>
              </a:tblGrid>
              <a:tr h="440837">
                <a:tc>
                  <a:txBody>
                    <a:bodyPr/>
                    <a:lstStyle/>
                    <a:p>
                      <a:pPr marL="457200" marR="82550" algn="ctr">
                        <a:lnSpc>
                          <a:spcPct val="107000"/>
                        </a:lnSpc>
                        <a:spcBef>
                          <a:spcPts val="650"/>
                        </a:spcBef>
                        <a:spcAft>
                          <a:spcPts val="650"/>
                        </a:spcAft>
                      </a:pPr>
                      <a:r>
                        <a:rPr lang="fr-FR" sz="2800" dirty="0">
                          <a:effectLst/>
                        </a:rPr>
                        <a:t>Type</a:t>
                      </a:r>
                      <a:endParaRPr lang="fr-MA" sz="28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800" dirty="0">
                          <a:effectLst/>
                        </a:rPr>
                        <a:t>utilisation</a:t>
                      </a:r>
                      <a:endParaRPr lang="fr-MA" sz="28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3144806268"/>
                  </a:ext>
                </a:extLst>
              </a:tr>
              <a:tr h="429431">
                <a:tc>
                  <a:txBody>
                    <a:bodyPr/>
                    <a:lstStyle/>
                    <a:p>
                      <a:pPr marL="457200" marR="82550" algn="ctr">
                        <a:lnSpc>
                          <a:spcPct val="107000"/>
                        </a:lnSpc>
                        <a:spcBef>
                          <a:spcPts val="650"/>
                        </a:spcBef>
                        <a:spcAft>
                          <a:spcPts val="650"/>
                        </a:spcAft>
                      </a:pPr>
                      <a:r>
                        <a:rPr lang="fr-FR" sz="2000" dirty="0">
                          <a:effectLst/>
                        </a:rPr>
                        <a:t>0x0800</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a:effectLst/>
                        </a:rPr>
                        <a:t>IPv4, DoD Internet</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2189869385"/>
                  </a:ext>
                </a:extLst>
              </a:tr>
              <a:tr h="440837">
                <a:tc>
                  <a:txBody>
                    <a:bodyPr/>
                    <a:lstStyle/>
                    <a:p>
                      <a:pPr marL="457200" marR="82550" algn="ctr">
                        <a:lnSpc>
                          <a:spcPct val="107000"/>
                        </a:lnSpc>
                        <a:spcBef>
                          <a:spcPts val="650"/>
                        </a:spcBef>
                        <a:spcAft>
                          <a:spcPts val="650"/>
                        </a:spcAft>
                      </a:pPr>
                      <a:r>
                        <a:rPr lang="fr-FR" sz="2000" dirty="0">
                          <a:effectLst/>
                        </a:rPr>
                        <a:t>0x0801</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a:effectLst/>
                        </a:rPr>
                        <a:t>X.75 Internet</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2785731812"/>
                  </a:ext>
                </a:extLst>
              </a:tr>
              <a:tr h="440837">
                <a:tc>
                  <a:txBody>
                    <a:bodyPr/>
                    <a:lstStyle/>
                    <a:p>
                      <a:pPr marL="457200" marR="82550" algn="ctr">
                        <a:lnSpc>
                          <a:spcPct val="107000"/>
                        </a:lnSpc>
                        <a:spcBef>
                          <a:spcPts val="650"/>
                        </a:spcBef>
                        <a:spcAft>
                          <a:spcPts val="650"/>
                        </a:spcAft>
                      </a:pPr>
                      <a:r>
                        <a:rPr lang="fr-FR" sz="2000" dirty="0">
                          <a:effectLst/>
                        </a:rPr>
                        <a:t>0x0802</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a:effectLst/>
                        </a:rPr>
                        <a:t>NBS Internet</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2682495761"/>
                  </a:ext>
                </a:extLst>
              </a:tr>
              <a:tr h="429431">
                <a:tc>
                  <a:txBody>
                    <a:bodyPr/>
                    <a:lstStyle/>
                    <a:p>
                      <a:pPr marL="457200" marR="82550" algn="ctr">
                        <a:lnSpc>
                          <a:spcPct val="107000"/>
                        </a:lnSpc>
                        <a:spcBef>
                          <a:spcPts val="650"/>
                        </a:spcBef>
                        <a:spcAft>
                          <a:spcPts val="650"/>
                        </a:spcAft>
                      </a:pPr>
                      <a:r>
                        <a:rPr lang="fr-FR" sz="2000">
                          <a:effectLst/>
                        </a:rPr>
                        <a:t>0x0803</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a:effectLst/>
                        </a:rPr>
                        <a:t>ECMA Internet</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2524290362"/>
                  </a:ext>
                </a:extLst>
              </a:tr>
              <a:tr h="440837">
                <a:tc>
                  <a:txBody>
                    <a:bodyPr/>
                    <a:lstStyle/>
                    <a:p>
                      <a:pPr marL="457200" marR="82550" algn="ctr">
                        <a:lnSpc>
                          <a:spcPct val="107000"/>
                        </a:lnSpc>
                        <a:spcBef>
                          <a:spcPts val="650"/>
                        </a:spcBef>
                        <a:spcAft>
                          <a:spcPts val="650"/>
                        </a:spcAft>
                      </a:pPr>
                      <a:r>
                        <a:rPr lang="fr-FR" sz="2000">
                          <a:effectLst/>
                        </a:rPr>
                        <a:t>0x0804</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err="1">
                          <a:effectLst/>
                        </a:rPr>
                        <a:t>ChaosNet</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4082698057"/>
                  </a:ext>
                </a:extLst>
              </a:tr>
              <a:tr h="440837">
                <a:tc>
                  <a:txBody>
                    <a:bodyPr/>
                    <a:lstStyle/>
                    <a:p>
                      <a:pPr marL="457200" marR="82550" algn="ctr">
                        <a:lnSpc>
                          <a:spcPct val="107000"/>
                        </a:lnSpc>
                        <a:spcBef>
                          <a:spcPts val="650"/>
                        </a:spcBef>
                        <a:spcAft>
                          <a:spcPts val="650"/>
                        </a:spcAft>
                      </a:pPr>
                      <a:r>
                        <a:rPr lang="fr-FR" sz="2000">
                          <a:effectLst/>
                        </a:rPr>
                        <a:t>0x0805</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a:effectLst/>
                        </a:rPr>
                        <a:t>X.25 niveau 3</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1054299361"/>
                  </a:ext>
                </a:extLst>
              </a:tr>
              <a:tr h="429431">
                <a:tc>
                  <a:txBody>
                    <a:bodyPr/>
                    <a:lstStyle/>
                    <a:p>
                      <a:pPr marL="457200" marR="82550" algn="ctr">
                        <a:lnSpc>
                          <a:spcPct val="107000"/>
                        </a:lnSpc>
                        <a:spcBef>
                          <a:spcPts val="650"/>
                        </a:spcBef>
                        <a:spcAft>
                          <a:spcPts val="650"/>
                        </a:spcAft>
                      </a:pPr>
                      <a:r>
                        <a:rPr lang="fr-FR" sz="2000">
                          <a:effectLst/>
                        </a:rPr>
                        <a:t>0x0806</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a:effectLst/>
                        </a:rPr>
                        <a:t>ARP</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3016373230"/>
                  </a:ext>
                </a:extLst>
              </a:tr>
              <a:tr h="429431">
                <a:tc>
                  <a:txBody>
                    <a:bodyPr/>
                    <a:lstStyle/>
                    <a:p>
                      <a:pPr marL="457200" marR="82550" algn="ctr">
                        <a:lnSpc>
                          <a:spcPct val="107000"/>
                        </a:lnSpc>
                        <a:spcBef>
                          <a:spcPts val="650"/>
                        </a:spcBef>
                        <a:spcAft>
                          <a:spcPts val="650"/>
                        </a:spcAft>
                      </a:pPr>
                      <a:r>
                        <a:rPr lang="fr-FR" sz="2000">
                          <a:effectLst/>
                        </a:rPr>
                        <a:t>0x0807</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a:effectLst/>
                        </a:rPr>
                        <a:t>XNS</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3782558282"/>
                  </a:ext>
                </a:extLst>
              </a:tr>
              <a:tr h="429431">
                <a:tc>
                  <a:txBody>
                    <a:bodyPr/>
                    <a:lstStyle/>
                    <a:p>
                      <a:pPr marL="457200" marR="82550" algn="ctr">
                        <a:lnSpc>
                          <a:spcPct val="107000"/>
                        </a:lnSpc>
                        <a:spcBef>
                          <a:spcPts val="650"/>
                        </a:spcBef>
                        <a:spcAft>
                          <a:spcPts val="650"/>
                        </a:spcAft>
                      </a:pPr>
                      <a:r>
                        <a:rPr lang="fr-FR" sz="2000">
                          <a:effectLst/>
                        </a:rPr>
                        <a:t>0x86DD</a:t>
                      </a:r>
                      <a:endParaRPr lang="fr-MA" sz="200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tc>
                  <a:txBody>
                    <a:bodyPr/>
                    <a:lstStyle/>
                    <a:p>
                      <a:pPr marL="457200" marR="82550" algn="ctr">
                        <a:lnSpc>
                          <a:spcPct val="107000"/>
                        </a:lnSpc>
                        <a:spcBef>
                          <a:spcPts val="650"/>
                        </a:spcBef>
                        <a:spcAft>
                          <a:spcPts val="650"/>
                        </a:spcAft>
                      </a:pPr>
                      <a:r>
                        <a:rPr lang="fr-FR" sz="2000" dirty="0">
                          <a:effectLst/>
                        </a:rPr>
                        <a:t>IPv6</a:t>
                      </a:r>
                      <a:endParaRPr lang="fr-MA" sz="2000" dirty="0">
                        <a:effectLst/>
                        <a:latin typeface="Calibri" panose="020F0502020204030204" pitchFamily="34" charset="0"/>
                        <a:ea typeface="Calibri" panose="020F0502020204030204" pitchFamily="34" charset="0"/>
                        <a:cs typeface="Arial" panose="020B0604020202020204" pitchFamily="34" charset="0"/>
                      </a:endParaRPr>
                    </a:p>
                  </a:txBody>
                  <a:tcPr marL="61592" marR="61592" marT="0" marB="0"/>
                </a:tc>
                <a:extLst>
                  <a:ext uri="{0D108BD9-81ED-4DB2-BD59-A6C34878D82A}">
                    <a16:rowId xmlns:a16="http://schemas.microsoft.com/office/drawing/2014/main" val="4167870234"/>
                  </a:ext>
                </a:extLst>
              </a:tr>
            </a:tbl>
          </a:graphicData>
        </a:graphic>
      </p:graphicFrame>
      <p:sp>
        <p:nvSpPr>
          <p:cNvPr id="8" name="Rectangle 1">
            <a:extLst>
              <a:ext uri="{FF2B5EF4-FFF2-40B4-BE49-F238E27FC236}">
                <a16:creationId xmlns:a16="http://schemas.microsoft.com/office/drawing/2014/main" id="{5260792B-6672-656D-89BC-3B6BBA7C5424}"/>
              </a:ext>
            </a:extLst>
          </p:cNvPr>
          <p:cNvSpPr>
            <a:spLocks noChangeArrowheads="1"/>
          </p:cNvSpPr>
          <p:nvPr/>
        </p:nvSpPr>
        <p:spPr bwMode="auto">
          <a:xfrm>
            <a:off x="1722120" y="292999"/>
            <a:ext cx="8688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1" i="0" u="none" strike="noStrike" cap="none" normalizeH="0" baseline="0" dirty="0">
                <a:ln>
                  <a:noFill/>
                </a:ln>
                <a:solidFill>
                  <a:schemeClr val="accent1">
                    <a:lumMod val="25000"/>
                  </a:schemeClr>
                </a:solidFill>
                <a:effectLst/>
                <a:latin typeface="Roboto" panose="02000000000000000000" pitchFamily="2" charset="0"/>
                <a:ea typeface="Times New Roman" panose="02020603050405020304" pitchFamily="18" charset="0"/>
                <a:cs typeface="Times New Roman" panose="02020603050405020304" pitchFamily="18" charset="0"/>
              </a:rPr>
              <a:t>Le champs Ether peut prendre les valeurs suivantes</a:t>
            </a:r>
            <a:r>
              <a:rPr kumimoji="0" lang="fr-FR" altLang="fr-FR" sz="2800" b="1" i="0" u="none" strike="noStrike" cap="none" normalizeH="0" baseline="0" dirty="0">
                <a:ln>
                  <a:noFill/>
                </a:ln>
                <a:solidFill>
                  <a:schemeClr val="accent1">
                    <a:lumMod val="2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fr-FR" altLang="fr-FR" sz="2800" b="1" i="0" u="none" strike="noStrike" cap="none" normalizeH="0" baseline="0" dirty="0">
                <a:ln>
                  <a:noFill/>
                </a:ln>
                <a:solidFill>
                  <a:schemeClr val="accent1">
                    <a:lumMod val="25000"/>
                  </a:schemeClr>
                </a:solidFill>
                <a:effectLst/>
                <a:latin typeface="Roboto" panose="02000000000000000000" pitchFamily="2" charset="0"/>
                <a:ea typeface="Times New Roman" panose="02020603050405020304" pitchFamily="18" charset="0"/>
                <a:cs typeface="Times New Roman" panose="02020603050405020304" pitchFamily="18" charset="0"/>
              </a:rPr>
              <a:t>:</a:t>
            </a:r>
            <a:endParaRPr kumimoji="0" lang="fr-FR" altLang="fr-FR" sz="2800" b="1" i="0" u="none" strike="noStrike" cap="none" normalizeH="0" baseline="0" dirty="0">
              <a:ln>
                <a:noFill/>
              </a:ln>
              <a:solidFill>
                <a:schemeClr val="accent1">
                  <a:lumMod val="25000"/>
                </a:schemeClr>
              </a:solidFill>
              <a:effectLst/>
              <a:latin typeface="Arial" panose="020B0604020202020204" pitchFamily="34" charset="0"/>
            </a:endParaRPr>
          </a:p>
        </p:txBody>
      </p:sp>
    </p:spTree>
    <p:extLst>
      <p:ext uri="{BB962C8B-B14F-4D97-AF65-F5344CB8AC3E}">
        <p14:creationId xmlns:p14="http://schemas.microsoft.com/office/powerpoint/2010/main" val="388471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B15B968-CBAF-1C68-0A78-2F24D258DACD}"/>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3BF600B7-EC34-5832-C753-63F91901EAB5}"/>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2A14FC94-5A75-361D-D352-6AAEF685AFAB}"/>
              </a:ext>
            </a:extLst>
          </p:cNvPr>
          <p:cNvSpPr>
            <a:spLocks noGrp="1"/>
          </p:cNvSpPr>
          <p:nvPr>
            <p:ph type="sldNum" sz="quarter" idx="12"/>
          </p:nvPr>
        </p:nvSpPr>
        <p:spPr/>
        <p:txBody>
          <a:bodyPr/>
          <a:lstStyle/>
          <a:p>
            <a:pPr rtl="0"/>
            <a:fld id="{58FB4751-880F-D840-AAA9-3A15815CC996}" type="slidenum">
              <a:rPr lang="fr-FR" smtClean="0"/>
              <a:t>19</a:t>
            </a:fld>
            <a:endParaRPr lang="fr-FR" dirty="0"/>
          </a:p>
        </p:txBody>
      </p:sp>
      <p:sp>
        <p:nvSpPr>
          <p:cNvPr id="8" name="ZoneTexte 7">
            <a:extLst>
              <a:ext uri="{FF2B5EF4-FFF2-40B4-BE49-F238E27FC236}">
                <a16:creationId xmlns:a16="http://schemas.microsoft.com/office/drawing/2014/main" id="{7402F8E4-645F-C8F5-6C8B-117B81FFD943}"/>
              </a:ext>
            </a:extLst>
          </p:cNvPr>
          <p:cNvSpPr txBox="1"/>
          <p:nvPr/>
        </p:nvSpPr>
        <p:spPr>
          <a:xfrm>
            <a:off x="554736" y="1542073"/>
            <a:ext cx="11082528" cy="3773854"/>
          </a:xfrm>
          <a:prstGeom prst="rect">
            <a:avLst/>
          </a:prstGeom>
          <a:noFill/>
        </p:spPr>
        <p:txBody>
          <a:bodyPr wrap="square">
            <a:spAutoFit/>
          </a:bodyPr>
          <a:lstStyle/>
          <a:p>
            <a:pPr marL="654050" marR="82550" indent="-342900">
              <a:lnSpc>
                <a:spcPct val="107000"/>
              </a:lnSpc>
              <a:spcBef>
                <a:spcPts val="650"/>
              </a:spcBef>
              <a:spcAft>
                <a:spcPts val="650"/>
              </a:spcAft>
              <a:buFont typeface="Arial" panose="020B0604020202020204" pitchFamily="34" charset="0"/>
              <a:buChar char="•"/>
            </a:pPr>
            <a:r>
              <a:rPr lang="fr-FR" sz="2400" b="1"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Données :</a:t>
            </a: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 la charge utile de la trame, qui contient les informations envoyées entre les dispositifs. La longueur de ce champ peut varier de 46 à 1500 octets.</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654050" marR="82550" indent="-342900">
              <a:lnSpc>
                <a:spcPct val="107000"/>
              </a:lnSpc>
              <a:spcBef>
                <a:spcPts val="650"/>
              </a:spcBef>
              <a:spcAft>
                <a:spcPts val="650"/>
              </a:spcAft>
              <a:buFont typeface="Arial" panose="020B0604020202020204" pitchFamily="34" charset="0"/>
              <a:buChar char="•"/>
            </a:pPr>
            <a:r>
              <a:rPr lang="fr-FR" sz="2400" b="1" kern="1800" dirty="0">
                <a:solidFill>
                  <a:srgbClr val="385623"/>
                </a:solidFill>
                <a:effectLst/>
                <a:latin typeface="Roboto" panose="02000000000000000000" pitchFamily="2" charset="0"/>
                <a:ea typeface="Times New Roman" panose="02020603050405020304" pitchFamily="18" charset="0"/>
                <a:cs typeface="Times New Roman" panose="02020603050405020304" pitchFamily="18" charset="0"/>
              </a:rPr>
              <a:t>FCS :</a:t>
            </a: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 Un champ de 4 octets (32 bits) qui contient un code de redondance cyclique (CRC) qui permet de détecter les erreurs de transmission.</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82550" marR="82550">
              <a:lnSpc>
                <a:spcPct val="107000"/>
              </a:lnSpc>
              <a:spcBef>
                <a:spcPts val="650"/>
              </a:spcBef>
              <a:spcAft>
                <a:spcPts val="650"/>
              </a:spcAft>
            </a:pP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82550" marR="82550">
              <a:lnSpc>
                <a:spcPct val="107000"/>
              </a:lnSpc>
              <a:spcBef>
                <a:spcPts val="650"/>
              </a:spcBef>
              <a:spcAft>
                <a:spcPts val="650"/>
              </a:spcAft>
            </a:pPr>
            <a:r>
              <a:rPr lang="fr-FR" sz="2400" kern="1800" dirty="0">
                <a:effectLst/>
                <a:latin typeface="Roboto" panose="02000000000000000000" pitchFamily="2" charset="0"/>
                <a:ea typeface="Times New Roman" panose="02020603050405020304" pitchFamily="18" charset="0"/>
                <a:cs typeface="Times New Roman" panose="02020603050405020304" pitchFamily="18" charset="0"/>
              </a:rPr>
              <a:t>Donc la longueur total de la trame Ethernet et généralement comprise entre 64 et 1518 bytes.</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041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D6D81C1-7B12-EA55-ADB1-FC7F4291C17A}"/>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87B6C82A-A437-D866-2F87-81576C769817}"/>
              </a:ext>
            </a:extLst>
          </p:cNvPr>
          <p:cNvSpPr>
            <a:spLocks noGrp="1"/>
          </p:cNvSpPr>
          <p:nvPr>
            <p:ph type="ftr" sz="quarter" idx="11"/>
          </p:nvPr>
        </p:nvSpPr>
        <p:spPr/>
        <p:txBody>
          <a:bodyPr/>
          <a:lstStyle/>
          <a:p>
            <a:pPr rtl="0"/>
            <a:r>
              <a:rPr lang="fr-FR" dirty="0"/>
              <a:t>titre de la présentation</a:t>
            </a:r>
          </a:p>
        </p:txBody>
      </p:sp>
      <p:sp>
        <p:nvSpPr>
          <p:cNvPr id="4" name="Espace réservé du numéro de diapositive 3">
            <a:extLst>
              <a:ext uri="{FF2B5EF4-FFF2-40B4-BE49-F238E27FC236}">
                <a16:creationId xmlns:a16="http://schemas.microsoft.com/office/drawing/2014/main" id="{0AF3CB36-0FCE-6E15-2A52-A1038FCD4D56}"/>
              </a:ext>
            </a:extLst>
          </p:cNvPr>
          <p:cNvSpPr>
            <a:spLocks noGrp="1"/>
          </p:cNvSpPr>
          <p:nvPr>
            <p:ph type="sldNum" sz="quarter" idx="12"/>
          </p:nvPr>
        </p:nvSpPr>
        <p:spPr/>
        <p:txBody>
          <a:bodyPr/>
          <a:lstStyle/>
          <a:p>
            <a:pPr rtl="0"/>
            <a:fld id="{58FB4751-880F-D840-AAA9-3A15815CC996}" type="slidenum">
              <a:rPr lang="fr-FR" smtClean="0"/>
              <a:t>2</a:t>
            </a:fld>
            <a:endParaRPr lang="fr-FR" dirty="0"/>
          </a:p>
        </p:txBody>
      </p:sp>
      <p:sp>
        <p:nvSpPr>
          <p:cNvPr id="5" name="Titre 4">
            <a:extLst>
              <a:ext uri="{FF2B5EF4-FFF2-40B4-BE49-F238E27FC236}">
                <a16:creationId xmlns:a16="http://schemas.microsoft.com/office/drawing/2014/main" id="{61F77E51-CBF3-D9A2-A5BC-86B177CADEED}"/>
              </a:ext>
            </a:extLst>
          </p:cNvPr>
          <p:cNvSpPr>
            <a:spLocks noGrp="1"/>
          </p:cNvSpPr>
          <p:nvPr>
            <p:ph type="title"/>
          </p:nvPr>
        </p:nvSpPr>
        <p:spPr>
          <a:xfrm>
            <a:off x="576071" y="651062"/>
            <a:ext cx="9144000" cy="676656"/>
          </a:xfrm>
        </p:spPr>
        <p:txBody>
          <a:bodyPr/>
          <a:lstStyle/>
          <a:p>
            <a:r>
              <a:rPr lang="fr-FR" dirty="0"/>
              <a:t>Situation Problème</a:t>
            </a:r>
            <a:endParaRPr lang="fr-MA" dirty="0"/>
          </a:p>
        </p:txBody>
      </p:sp>
      <p:sp>
        <p:nvSpPr>
          <p:cNvPr id="6" name="ZoneTexte 5">
            <a:extLst>
              <a:ext uri="{FF2B5EF4-FFF2-40B4-BE49-F238E27FC236}">
                <a16:creationId xmlns:a16="http://schemas.microsoft.com/office/drawing/2014/main" id="{BC0CE602-2B2D-F6A0-7F69-83E095E1FAA0}"/>
              </a:ext>
            </a:extLst>
          </p:cNvPr>
          <p:cNvSpPr txBox="1"/>
          <p:nvPr/>
        </p:nvSpPr>
        <p:spPr>
          <a:xfrm>
            <a:off x="1326037" y="2521059"/>
            <a:ext cx="9539926" cy="1815882"/>
          </a:xfrm>
          <a:prstGeom prst="rect">
            <a:avLst/>
          </a:prstGeom>
          <a:noFill/>
        </p:spPr>
        <p:txBody>
          <a:bodyPr wrap="square" rtlCol="0">
            <a:spAutoFit/>
          </a:bodyPr>
          <a:lstStyle/>
          <a:p>
            <a:r>
              <a:rPr lang="fr-FR" sz="2800" dirty="0">
                <a:solidFill>
                  <a:schemeClr val="accent2"/>
                </a:solidFill>
              </a:rPr>
              <a:t>Supposons que vous travaillez dans une entreprise où les employés utilisent des ordinateurs pour accéder à Internet. Vous recevez des plaintes de la part de certains employés qui se plaignent que leurs ordinateurs ne peuvent pas accéder à certains sites Web.</a:t>
            </a:r>
            <a:endParaRPr lang="fr-MA" sz="2800" dirty="0">
              <a:solidFill>
                <a:schemeClr val="accent2"/>
              </a:solidFill>
            </a:endParaRPr>
          </a:p>
        </p:txBody>
      </p:sp>
    </p:spTree>
    <p:extLst>
      <p:ext uri="{BB962C8B-B14F-4D97-AF65-F5344CB8AC3E}">
        <p14:creationId xmlns:p14="http://schemas.microsoft.com/office/powerpoint/2010/main" val="47990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859AE53E-1BC5-E26A-8C14-C4A4D4192D15}"/>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5ADD0BA7-98C3-F928-6AB9-0976F2735D26}"/>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4B3550CA-7886-2741-EB97-2AA01A5EFF6E}"/>
              </a:ext>
            </a:extLst>
          </p:cNvPr>
          <p:cNvSpPr>
            <a:spLocks noGrp="1"/>
          </p:cNvSpPr>
          <p:nvPr>
            <p:ph type="sldNum" sz="quarter" idx="12"/>
          </p:nvPr>
        </p:nvSpPr>
        <p:spPr/>
        <p:txBody>
          <a:bodyPr/>
          <a:lstStyle/>
          <a:p>
            <a:pPr rtl="0"/>
            <a:fld id="{58FB4751-880F-D840-AAA9-3A15815CC996}" type="slidenum">
              <a:rPr lang="fr-FR" smtClean="0"/>
              <a:t>20</a:t>
            </a:fld>
            <a:endParaRPr lang="fr-FR" dirty="0"/>
          </a:p>
        </p:txBody>
      </p:sp>
      <p:sp>
        <p:nvSpPr>
          <p:cNvPr id="8" name="ZoneTexte 7">
            <a:extLst>
              <a:ext uri="{FF2B5EF4-FFF2-40B4-BE49-F238E27FC236}">
                <a16:creationId xmlns:a16="http://schemas.microsoft.com/office/drawing/2014/main" id="{9BC3A72A-FA46-12B6-5C0F-EBF52FBCD6DB}"/>
              </a:ext>
            </a:extLst>
          </p:cNvPr>
          <p:cNvSpPr txBox="1"/>
          <p:nvPr/>
        </p:nvSpPr>
        <p:spPr>
          <a:xfrm>
            <a:off x="231648" y="580320"/>
            <a:ext cx="6912864" cy="5631093"/>
          </a:xfrm>
          <a:prstGeom prst="rect">
            <a:avLst/>
          </a:prstGeom>
          <a:noFill/>
        </p:spPr>
        <p:txBody>
          <a:bodyPr wrap="square">
            <a:spAutoFit/>
          </a:bodyPr>
          <a:lstStyle/>
          <a:p>
            <a:pPr algn="ctr">
              <a:lnSpc>
                <a:spcPct val="107000"/>
              </a:lnSpc>
              <a:spcAft>
                <a:spcPts val="800"/>
              </a:spcAft>
              <a:tabLst>
                <a:tab pos="670560" algn="l"/>
              </a:tabLst>
            </a:pPr>
            <a:r>
              <a:rPr lang="fr-FR" sz="2800" b="1" dirty="0">
                <a:solidFill>
                  <a:srgbClr val="385623"/>
                </a:solidFill>
                <a:effectLst/>
                <a:latin typeface="Calibri" panose="020F0502020204030204" pitchFamily="34" charset="0"/>
                <a:ea typeface="Calibri" panose="020F0502020204030204" pitchFamily="34" charset="0"/>
                <a:cs typeface="Arial" panose="020B0604020202020204" pitchFamily="34" charset="0"/>
              </a:rPr>
              <a:t>*****Le Protocole Wi-Fi*****</a:t>
            </a:r>
          </a:p>
          <a:p>
            <a:pPr algn="just">
              <a:lnSpc>
                <a:spcPct val="150000"/>
              </a:lnSpc>
              <a:spcAft>
                <a:spcPts val="800"/>
              </a:spcAft>
              <a:tabLst>
                <a:tab pos="670560" algn="l"/>
              </a:tabLst>
            </a:pPr>
            <a:r>
              <a:rPr lang="fr-FR" sz="2400" dirty="0">
                <a:effectLst/>
                <a:latin typeface="Calibri" panose="020F0502020204030204" pitchFamily="34" charset="0"/>
                <a:ea typeface="Calibri" panose="020F0502020204030204" pitchFamily="34" charset="0"/>
                <a:cs typeface="Arial" panose="020B0604020202020204" pitchFamily="34" charset="0"/>
              </a:rPr>
              <a:t>Le protocole Wi-Fi(Wireless </a:t>
            </a:r>
            <a:r>
              <a:rPr lang="fr-FR" sz="2400" dirty="0" err="1">
                <a:effectLst/>
                <a:latin typeface="Calibri" panose="020F0502020204030204" pitchFamily="34" charset="0"/>
                <a:ea typeface="Calibri" panose="020F0502020204030204" pitchFamily="34" charset="0"/>
                <a:cs typeface="Arial" panose="020B0604020202020204" pitchFamily="34" charset="0"/>
              </a:rPr>
              <a:t>Fidelity</a:t>
            </a:r>
            <a:r>
              <a:rPr lang="fr-FR" sz="2400" dirty="0">
                <a:effectLst/>
                <a:latin typeface="Calibri" panose="020F0502020204030204" pitchFamily="34" charset="0"/>
                <a:ea typeface="Calibri" panose="020F0502020204030204" pitchFamily="34" charset="0"/>
                <a:cs typeface="Arial" panose="020B0604020202020204" pitchFamily="34" charset="0"/>
              </a:rPr>
              <a:t>) est un protocole de communication sans fil basé sur les normes IEEE 802.11 qui permet la communication entre des dispositifs électroniques sans utiliser de câbles. Le protocole Wi-Fi utilise des ondes radio pour transmettre des données entre des dispositifs tels que les ordinateurs, des smartphones, des tablettes, des routeurs et des points d’accès.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tabLst>
                <a:tab pos="670560" algn="l"/>
              </a:tabLst>
            </a:pPr>
            <a:endParaRPr lang="fr-MA"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 8">
            <a:extLst>
              <a:ext uri="{FF2B5EF4-FFF2-40B4-BE49-F238E27FC236}">
                <a16:creationId xmlns:a16="http://schemas.microsoft.com/office/drawing/2014/main" id="{6C1D6355-FEBA-44A0-FBCD-62AEEE90E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5853" y="686562"/>
            <a:ext cx="3917231" cy="2202942"/>
          </a:xfrm>
          <a:prstGeom prst="rect">
            <a:avLst/>
          </a:prstGeom>
        </p:spPr>
      </p:pic>
      <p:pic>
        <p:nvPicPr>
          <p:cNvPr id="10" name="Image 9">
            <a:extLst>
              <a:ext uri="{FF2B5EF4-FFF2-40B4-BE49-F238E27FC236}">
                <a16:creationId xmlns:a16="http://schemas.microsoft.com/office/drawing/2014/main" id="{36B4687F-6BFA-850B-59D8-DE5827B1B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854" y="3288983"/>
            <a:ext cx="3569970" cy="2672068"/>
          </a:xfrm>
          <a:prstGeom prst="rect">
            <a:avLst/>
          </a:prstGeom>
        </p:spPr>
      </p:pic>
    </p:spTree>
    <p:extLst>
      <p:ext uri="{BB962C8B-B14F-4D97-AF65-F5344CB8AC3E}">
        <p14:creationId xmlns:p14="http://schemas.microsoft.com/office/powerpoint/2010/main" val="353787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7CF01B3-4C8B-18DC-561E-74E08ED1C338}"/>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8C004F0E-FDC1-DF53-9DDD-89592D56A1D9}"/>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30C5C26-F211-18D0-193C-9D1C05F49ED2}"/>
              </a:ext>
            </a:extLst>
          </p:cNvPr>
          <p:cNvSpPr>
            <a:spLocks noGrp="1"/>
          </p:cNvSpPr>
          <p:nvPr>
            <p:ph type="sldNum" sz="quarter" idx="12"/>
          </p:nvPr>
        </p:nvSpPr>
        <p:spPr/>
        <p:txBody>
          <a:bodyPr/>
          <a:lstStyle/>
          <a:p>
            <a:pPr rtl="0"/>
            <a:fld id="{58FB4751-880F-D840-AAA9-3A15815CC996}" type="slidenum">
              <a:rPr lang="fr-FR" smtClean="0"/>
              <a:t>21</a:t>
            </a:fld>
            <a:endParaRPr lang="fr-FR" dirty="0"/>
          </a:p>
        </p:txBody>
      </p:sp>
      <p:pic>
        <p:nvPicPr>
          <p:cNvPr id="7" name="Image 6">
            <a:extLst>
              <a:ext uri="{FF2B5EF4-FFF2-40B4-BE49-F238E27FC236}">
                <a16:creationId xmlns:a16="http://schemas.microsoft.com/office/drawing/2014/main" id="{F44D230B-66DF-5823-75BF-45989290C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913" y="1758452"/>
            <a:ext cx="9306751" cy="3341095"/>
          </a:xfrm>
          <a:prstGeom prst="rect">
            <a:avLst/>
          </a:prstGeom>
        </p:spPr>
      </p:pic>
    </p:spTree>
    <p:extLst>
      <p:ext uri="{BB962C8B-B14F-4D97-AF65-F5344CB8AC3E}">
        <p14:creationId xmlns:p14="http://schemas.microsoft.com/office/powerpoint/2010/main" val="117345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45D7F31-C070-89A1-24FA-9AE172ABEE3A}"/>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392FC751-C0FE-E09D-F67E-12445580A555}"/>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7F2509C-B707-F650-6B98-9E0E834C85D5}"/>
              </a:ext>
            </a:extLst>
          </p:cNvPr>
          <p:cNvSpPr>
            <a:spLocks noGrp="1"/>
          </p:cNvSpPr>
          <p:nvPr>
            <p:ph type="sldNum" sz="quarter" idx="12"/>
          </p:nvPr>
        </p:nvSpPr>
        <p:spPr/>
        <p:txBody>
          <a:bodyPr/>
          <a:lstStyle/>
          <a:p>
            <a:pPr rtl="0"/>
            <a:fld id="{58FB4751-880F-D840-AAA9-3A15815CC996}" type="slidenum">
              <a:rPr lang="fr-FR" smtClean="0"/>
              <a:t>22</a:t>
            </a:fld>
            <a:endParaRPr lang="fr-FR" dirty="0"/>
          </a:p>
        </p:txBody>
      </p:sp>
      <p:sp>
        <p:nvSpPr>
          <p:cNvPr id="8" name="ZoneTexte 7">
            <a:extLst>
              <a:ext uri="{FF2B5EF4-FFF2-40B4-BE49-F238E27FC236}">
                <a16:creationId xmlns:a16="http://schemas.microsoft.com/office/drawing/2014/main" id="{C866B47C-3572-A1BA-64EF-465A12FD2EA4}"/>
              </a:ext>
            </a:extLst>
          </p:cNvPr>
          <p:cNvSpPr txBox="1"/>
          <p:nvPr/>
        </p:nvSpPr>
        <p:spPr>
          <a:xfrm>
            <a:off x="682752" y="680767"/>
            <a:ext cx="10838688" cy="4778359"/>
          </a:xfrm>
          <a:prstGeom prst="rect">
            <a:avLst/>
          </a:prstGeom>
          <a:noFill/>
        </p:spPr>
        <p:txBody>
          <a:bodyPr wrap="square">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MA" sz="1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tabLst>
                <a:tab pos="670560" algn="l"/>
              </a:tabLst>
            </a:pPr>
            <a:r>
              <a:rPr lang="fr-FR" sz="1800" dirty="0">
                <a:effectLst/>
                <a:latin typeface="Calibri" panose="020F0502020204030204" pitchFamily="34" charset="0"/>
                <a:ea typeface="Calibri" panose="020F0502020204030204" pitchFamily="34" charset="0"/>
                <a:cs typeface="Arial" panose="020B0604020202020204" pitchFamily="34" charset="0"/>
              </a:rPr>
              <a:t>	</a:t>
            </a:r>
            <a:r>
              <a:rPr lang="fr-FR" sz="2800" b="1" dirty="0">
                <a:solidFill>
                  <a:srgbClr val="385623"/>
                </a:solidFill>
                <a:effectLst/>
                <a:latin typeface="Calibri" panose="020F0502020204030204" pitchFamily="34" charset="0"/>
                <a:ea typeface="Calibri" panose="020F0502020204030204" pitchFamily="34" charset="0"/>
                <a:cs typeface="Arial" panose="020B0604020202020204" pitchFamily="34" charset="0"/>
              </a:rPr>
              <a:t>*****Le Protocole PPP*****</a:t>
            </a:r>
          </a:p>
          <a:p>
            <a:pPr algn="ctr">
              <a:lnSpc>
                <a:spcPct val="107000"/>
              </a:lnSpc>
              <a:spcAft>
                <a:spcPts val="800"/>
              </a:spcAft>
              <a:tabLst>
                <a:tab pos="670560" algn="l"/>
              </a:tabLst>
            </a:pPr>
            <a:endParaRPr lang="fr-MA" sz="2800" dirty="0">
              <a:effectLst/>
              <a:latin typeface="Calibri" panose="020F0502020204030204" pitchFamily="34" charset="0"/>
              <a:ea typeface="Calibri" panose="020F0502020204030204" pitchFamily="34" charset="0"/>
              <a:cs typeface="Arial" panose="020B0604020202020204" pitchFamily="34" charset="0"/>
            </a:endParaRPr>
          </a:p>
          <a:p>
            <a:pPr>
              <a:spcAft>
                <a:spcPts val="1560"/>
              </a:spcAft>
            </a:pPr>
            <a:r>
              <a:rPr lang="fr-FR"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Point-to-Point Protocol (PPP, protocole point à point) est un protocole de transport pour l’Internet, décrit par le standard </a:t>
            </a:r>
            <a:r>
              <a:rPr lang="fr-FR" sz="2400"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hlinkClick r:id="rId2"/>
              </a:rPr>
              <a:t>RFC 1661</a:t>
            </a:r>
            <a:r>
              <a:rPr lang="fr-FR"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fortement basé sur HDLC, qui permet d’établir une connexion entre deux hôtes sur une </a:t>
            </a:r>
            <a:r>
              <a:rPr lang="fr-FR" sz="24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liaison point à point</a:t>
            </a:r>
            <a:r>
              <a:rPr lang="fr-FR"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Il fait partie de la couche liaison de données (couche 2) du modèle OSI.</a:t>
            </a:r>
            <a:endParaRPr lang="fr-MA" sz="2400" dirty="0">
              <a:effectLst/>
              <a:latin typeface="Times New Roman" panose="02020603050405020304" pitchFamily="18" charset="0"/>
              <a:ea typeface="Times New Roman" panose="02020603050405020304" pitchFamily="18" charset="0"/>
            </a:endParaRPr>
          </a:p>
          <a:p>
            <a:r>
              <a:rPr lang="fr-FR" sz="2400" dirty="0">
                <a:effectLst/>
                <a:latin typeface="Calibri" panose="020F0502020204030204" pitchFamily="34" charset="0"/>
                <a:ea typeface="Calibri" panose="020F0502020204030204" pitchFamily="34" charset="0"/>
                <a:cs typeface="Arial" panose="020B0604020202020204" pitchFamily="34" charset="0"/>
              </a:rPr>
              <a:t>Les fonctionnalités d’authentification est assurée par les protocoles PAP ou CHAP. Il est capable d’agréger les liaisons grâce à PPP Multi Link (MLPPP). Enfin, il permet de créer des </a:t>
            </a:r>
            <a:r>
              <a:rPr lang="fr-FR"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connexions point à point par sur-encapsulation sur une technologie partagée comme Ethernet (PPPoE).</a:t>
            </a:r>
            <a:endParaRPr lang="fr-M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355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651C375-FF7B-8B1B-7AA2-708494C9587A}"/>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85F075A6-EDB9-6C21-A7AA-9E59E526C89A}"/>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B42AD46-6D71-1840-DA71-3793BDF2153C}"/>
              </a:ext>
            </a:extLst>
          </p:cNvPr>
          <p:cNvSpPr>
            <a:spLocks noGrp="1"/>
          </p:cNvSpPr>
          <p:nvPr>
            <p:ph type="sldNum" sz="quarter" idx="12"/>
          </p:nvPr>
        </p:nvSpPr>
        <p:spPr/>
        <p:txBody>
          <a:bodyPr/>
          <a:lstStyle/>
          <a:p>
            <a:pPr rtl="0"/>
            <a:fld id="{58FB4751-880F-D840-AAA9-3A15815CC996}" type="slidenum">
              <a:rPr lang="fr-FR" smtClean="0"/>
              <a:t>23</a:t>
            </a:fld>
            <a:endParaRPr lang="fr-FR" dirty="0"/>
          </a:p>
        </p:txBody>
      </p:sp>
      <p:sp>
        <p:nvSpPr>
          <p:cNvPr id="8" name="ZoneTexte 7">
            <a:extLst>
              <a:ext uri="{FF2B5EF4-FFF2-40B4-BE49-F238E27FC236}">
                <a16:creationId xmlns:a16="http://schemas.microsoft.com/office/drawing/2014/main" id="{F5FFEED6-543B-5B01-5CA0-0B282767C9E3}"/>
              </a:ext>
            </a:extLst>
          </p:cNvPr>
          <p:cNvSpPr txBox="1"/>
          <p:nvPr/>
        </p:nvSpPr>
        <p:spPr>
          <a:xfrm>
            <a:off x="414528" y="1465676"/>
            <a:ext cx="11106912" cy="2624245"/>
          </a:xfrm>
          <a:prstGeom prst="rect">
            <a:avLst/>
          </a:prstGeom>
          <a:noFill/>
        </p:spPr>
        <p:txBody>
          <a:bodyPr wrap="square">
            <a:spAutoFit/>
          </a:bodyPr>
          <a:lstStyle/>
          <a:p>
            <a:pPr>
              <a:spcAft>
                <a:spcPts val="1560"/>
              </a:spcAft>
            </a:pPr>
            <a:r>
              <a:rPr lang="fr-FR" sz="2400" b="1" dirty="0">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rPr>
              <a:t>Noté bien :</a:t>
            </a:r>
            <a:endParaRPr lang="fr-MA" sz="2400" dirty="0">
              <a:solidFill>
                <a:schemeClr val="accent5">
                  <a:lumMod val="75000"/>
                </a:schemeClr>
              </a:solidFill>
              <a:effectLst/>
              <a:latin typeface="Times New Roman" panose="02020603050405020304" pitchFamily="18" charset="0"/>
              <a:ea typeface="Times New Roman" panose="02020603050405020304" pitchFamily="18" charset="0"/>
            </a:endParaRPr>
          </a:p>
          <a:p>
            <a:pPr marL="457200">
              <a:lnSpc>
                <a:spcPct val="107000"/>
              </a:lnSpc>
              <a:spcAft>
                <a:spcPts val="600"/>
              </a:spcAft>
            </a:pPr>
            <a:r>
              <a:rPr lang="fr-FR" sz="2400" dirty="0">
                <a:solidFill>
                  <a:schemeClr val="accent1">
                    <a:lumMod val="25000"/>
                  </a:schemeClr>
                </a:solidFill>
                <a:effectLst/>
                <a:latin typeface="Roboto" panose="02000000000000000000" pitchFamily="2" charset="0"/>
                <a:ea typeface="Times New Roman" panose="02020603050405020304" pitchFamily="18" charset="0"/>
                <a:cs typeface="Times New Roman" panose="02020603050405020304" pitchFamily="18" charset="0"/>
              </a:rPr>
              <a:t>Le protocole HDLC (High-</a:t>
            </a:r>
            <a:r>
              <a:rPr lang="fr-FR" sz="2400" dirty="0" err="1">
                <a:solidFill>
                  <a:schemeClr val="accent1">
                    <a:lumMod val="25000"/>
                  </a:schemeClr>
                </a:solidFill>
                <a:effectLst/>
                <a:latin typeface="Roboto" panose="02000000000000000000" pitchFamily="2" charset="0"/>
                <a:ea typeface="Times New Roman" panose="02020603050405020304" pitchFamily="18" charset="0"/>
                <a:cs typeface="Times New Roman" panose="02020603050405020304" pitchFamily="18" charset="0"/>
              </a:rPr>
              <a:t>level</a:t>
            </a:r>
            <a:r>
              <a:rPr lang="fr-FR" sz="2400" dirty="0">
                <a:solidFill>
                  <a:schemeClr val="accent1">
                    <a:lumMod val="25000"/>
                  </a:schemeClr>
                </a:solidFill>
                <a:effectLst/>
                <a:latin typeface="Roboto" panose="02000000000000000000" pitchFamily="2" charset="0"/>
                <a:ea typeface="Times New Roman" panose="02020603050405020304" pitchFamily="18" charset="0"/>
                <a:cs typeface="Times New Roman" panose="02020603050405020304" pitchFamily="18" charset="0"/>
              </a:rPr>
              <a:t> Data Link Control) est un protocole de liaison de données utilisé pour la transmission de données sur des réseaux de télécommunication. Il est largement utilisé dans les réseaux de communication de données tels que les réseaux WAN (Wide Area Networks) et les réseaux de commutation de paquets.</a:t>
            </a:r>
            <a:endParaRPr lang="fr-MA" sz="2400" dirty="0">
              <a:solidFill>
                <a:schemeClr val="accent1">
                  <a:lumMod val="2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872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1636B29A-0FA8-8AD1-036E-CBFAD74F36A9}"/>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24A8E35B-D5AB-AB0F-F303-D0A02ADAF017}"/>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158FC201-8D2F-908A-2D77-8452A97923B8}"/>
              </a:ext>
            </a:extLst>
          </p:cNvPr>
          <p:cNvSpPr>
            <a:spLocks noGrp="1"/>
          </p:cNvSpPr>
          <p:nvPr>
            <p:ph type="sldNum" sz="quarter" idx="12"/>
          </p:nvPr>
        </p:nvSpPr>
        <p:spPr/>
        <p:txBody>
          <a:bodyPr/>
          <a:lstStyle/>
          <a:p>
            <a:pPr rtl="0"/>
            <a:fld id="{58FB4751-880F-D840-AAA9-3A15815CC996}" type="slidenum">
              <a:rPr lang="fr-FR" smtClean="0"/>
              <a:t>24</a:t>
            </a:fld>
            <a:endParaRPr lang="fr-FR" dirty="0"/>
          </a:p>
        </p:txBody>
      </p:sp>
      <p:sp>
        <p:nvSpPr>
          <p:cNvPr id="8" name="ZoneTexte 7">
            <a:extLst>
              <a:ext uri="{FF2B5EF4-FFF2-40B4-BE49-F238E27FC236}">
                <a16:creationId xmlns:a16="http://schemas.microsoft.com/office/drawing/2014/main" id="{AAA9F3FA-3B2C-0DDF-51BD-57ADCB2191A8}"/>
              </a:ext>
            </a:extLst>
          </p:cNvPr>
          <p:cNvSpPr txBox="1"/>
          <p:nvPr/>
        </p:nvSpPr>
        <p:spPr>
          <a:xfrm>
            <a:off x="621792" y="831157"/>
            <a:ext cx="10899648" cy="4820679"/>
          </a:xfrm>
          <a:prstGeom prst="rect">
            <a:avLst/>
          </a:prstGeom>
          <a:noFill/>
        </p:spPr>
        <p:txBody>
          <a:bodyPr wrap="square">
            <a:spAutoFit/>
          </a:bodyPr>
          <a:lstStyle/>
          <a:p>
            <a:pPr>
              <a:lnSpc>
                <a:spcPct val="107000"/>
              </a:lnSpc>
              <a:spcAft>
                <a:spcPts val="1560"/>
              </a:spcAft>
            </a:pPr>
            <a:r>
              <a:rPr lang="fr-FR" sz="2400" b="1" i="1"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PPP s’appuie sur trois composants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L’encapsulation des datagrammes.</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Le contrôle de la liaison avec LCP (Link Control Protocol).</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Le contrôle de la couche réseau avec NCP (Network Control Protocol).</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560"/>
              </a:spcAft>
            </a:pPr>
            <a:r>
              <a:rPr lang="fr-FR" sz="2400" b="1" i="1"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Le protocole PPP permet une meilleure gestion des liaisons par rapport à HDLC car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Il prend en charge des mécanismes d’authentification, comme PAP ou CHAP.</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Il permet l’agrégation de lien (on parle de PPP </a:t>
            </a: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Multilink</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Il permet la compression des données</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2820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561A1F2-786A-82E3-804B-0277ED5B8D82}"/>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CCB890D4-2127-0669-1D66-BACB15DBC69A}"/>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5D13344B-BA52-36CD-D051-66390CB2253B}"/>
              </a:ext>
            </a:extLst>
          </p:cNvPr>
          <p:cNvSpPr>
            <a:spLocks noGrp="1"/>
          </p:cNvSpPr>
          <p:nvPr>
            <p:ph type="sldNum" sz="quarter" idx="12"/>
          </p:nvPr>
        </p:nvSpPr>
        <p:spPr/>
        <p:txBody>
          <a:bodyPr/>
          <a:lstStyle/>
          <a:p>
            <a:pPr rtl="0"/>
            <a:fld id="{58FB4751-880F-D840-AAA9-3A15815CC996}" type="slidenum">
              <a:rPr lang="fr-FR" smtClean="0"/>
              <a:t>25</a:t>
            </a:fld>
            <a:endParaRPr lang="fr-FR" dirty="0"/>
          </a:p>
        </p:txBody>
      </p:sp>
      <p:pic>
        <p:nvPicPr>
          <p:cNvPr id="7" name="Image 6">
            <a:extLst>
              <a:ext uri="{FF2B5EF4-FFF2-40B4-BE49-F238E27FC236}">
                <a16:creationId xmlns:a16="http://schemas.microsoft.com/office/drawing/2014/main" id="{EBDAF3E8-2005-FE2C-8D1E-E4EB8C724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609" y="512064"/>
            <a:ext cx="9744595" cy="5522976"/>
          </a:xfrm>
          <a:prstGeom prst="rect">
            <a:avLst/>
          </a:prstGeom>
        </p:spPr>
      </p:pic>
    </p:spTree>
    <p:extLst>
      <p:ext uri="{BB962C8B-B14F-4D97-AF65-F5344CB8AC3E}">
        <p14:creationId xmlns:p14="http://schemas.microsoft.com/office/powerpoint/2010/main" val="1132437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C0445EBA-FCF0-189A-879C-230CB197020A}"/>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EDD4A500-837F-EE7A-C19C-3DC42FA2B21E}"/>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22C83AD-22F8-288B-A091-71F02540D3C4}"/>
              </a:ext>
            </a:extLst>
          </p:cNvPr>
          <p:cNvSpPr>
            <a:spLocks noGrp="1"/>
          </p:cNvSpPr>
          <p:nvPr>
            <p:ph type="sldNum" sz="quarter" idx="12"/>
          </p:nvPr>
        </p:nvSpPr>
        <p:spPr/>
        <p:txBody>
          <a:bodyPr/>
          <a:lstStyle/>
          <a:p>
            <a:pPr rtl="0"/>
            <a:fld id="{58FB4751-880F-D840-AAA9-3A15815CC996}" type="slidenum">
              <a:rPr lang="fr-FR" smtClean="0"/>
              <a:t>26</a:t>
            </a:fld>
            <a:endParaRPr lang="fr-FR" dirty="0"/>
          </a:p>
        </p:txBody>
      </p:sp>
      <p:pic>
        <p:nvPicPr>
          <p:cNvPr id="7" name="Image 6">
            <a:extLst>
              <a:ext uri="{FF2B5EF4-FFF2-40B4-BE49-F238E27FC236}">
                <a16:creationId xmlns:a16="http://schemas.microsoft.com/office/drawing/2014/main" id="{3566EA7D-A3EE-36B4-CFBC-9FB7CCEC9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803" y="0"/>
            <a:ext cx="9888301" cy="6858000"/>
          </a:xfrm>
          <a:prstGeom prst="rect">
            <a:avLst/>
          </a:prstGeom>
        </p:spPr>
      </p:pic>
    </p:spTree>
    <p:extLst>
      <p:ext uri="{BB962C8B-B14F-4D97-AF65-F5344CB8AC3E}">
        <p14:creationId xmlns:p14="http://schemas.microsoft.com/office/powerpoint/2010/main" val="618960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E1B07CA9-4D7D-A897-C68F-1FE0F7FF90B3}"/>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21391EEC-E701-0B0E-76DC-B6B69A397BF0}"/>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4BB5E5F3-51FF-8794-7393-CD9D2E51ACDE}"/>
              </a:ext>
            </a:extLst>
          </p:cNvPr>
          <p:cNvSpPr>
            <a:spLocks noGrp="1"/>
          </p:cNvSpPr>
          <p:nvPr>
            <p:ph type="sldNum" sz="quarter" idx="12"/>
          </p:nvPr>
        </p:nvSpPr>
        <p:spPr/>
        <p:txBody>
          <a:bodyPr/>
          <a:lstStyle/>
          <a:p>
            <a:pPr rtl="0"/>
            <a:fld id="{58FB4751-880F-D840-AAA9-3A15815CC996}" type="slidenum">
              <a:rPr lang="fr-FR" smtClean="0"/>
              <a:t>27</a:t>
            </a:fld>
            <a:endParaRPr lang="fr-FR" dirty="0"/>
          </a:p>
        </p:txBody>
      </p:sp>
      <p:sp>
        <p:nvSpPr>
          <p:cNvPr id="8" name="ZoneTexte 7">
            <a:extLst>
              <a:ext uri="{FF2B5EF4-FFF2-40B4-BE49-F238E27FC236}">
                <a16:creationId xmlns:a16="http://schemas.microsoft.com/office/drawing/2014/main" id="{A06D36E7-4A3D-C6F1-3BDD-2FCF664AB67D}"/>
              </a:ext>
            </a:extLst>
          </p:cNvPr>
          <p:cNvSpPr txBox="1"/>
          <p:nvPr/>
        </p:nvSpPr>
        <p:spPr>
          <a:xfrm>
            <a:off x="719328" y="486456"/>
            <a:ext cx="11070336" cy="5055295"/>
          </a:xfrm>
          <a:prstGeom prst="rect">
            <a:avLst/>
          </a:prstGeom>
          <a:noFill/>
        </p:spPr>
        <p:txBody>
          <a:bodyPr wrap="square">
            <a:spAutoFit/>
          </a:bodyPr>
          <a:lstStyle/>
          <a:p>
            <a:pPr>
              <a:lnSpc>
                <a:spcPct val="107000"/>
              </a:lnSpc>
              <a:spcAft>
                <a:spcPts val="800"/>
              </a:spcAft>
              <a:tabLst>
                <a:tab pos="1958340" algn="l"/>
              </a:tabLs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MA" sz="12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958340" algn="l"/>
              </a:tabLst>
            </a:pPr>
            <a:r>
              <a:rPr lang="fr-FR" sz="2400" b="1" dirty="0">
                <a:solidFill>
                  <a:srgbClr val="4472C4"/>
                </a:solidFill>
                <a:effectLst/>
                <a:latin typeface="Roboto" panose="02000000000000000000" pitchFamily="2" charset="0"/>
                <a:ea typeface="Times New Roman" panose="02020603050405020304" pitchFamily="18" charset="0"/>
                <a:cs typeface="Times New Roman" panose="02020603050405020304" pitchFamily="18" charset="0"/>
              </a:rPr>
              <a:t>---les sous protocoles de PPP :</a:t>
            </a:r>
            <a:endParaRPr lang="fr-MA" sz="24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95834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Le protocole PPP est constituée par des sous protocole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2400"/>
              </a:spcBef>
              <a:spcAft>
                <a:spcPts val="600"/>
              </a:spcAft>
            </a:pPr>
            <a:r>
              <a:rPr lang="fr-FR" sz="2400" b="1" i="1" dirty="0">
                <a:solidFill>
                  <a:srgbClr val="C45911"/>
                </a:solidFill>
                <a:effectLst/>
                <a:latin typeface="Roboto" panose="02000000000000000000" pitchFamily="2" charset="0"/>
                <a:ea typeface="Times New Roman" panose="02020603050405020304" pitchFamily="18" charset="0"/>
                <a:cs typeface="Times New Roman" panose="02020603050405020304" pitchFamily="18" charset="0"/>
              </a:rPr>
              <a:t>LCP</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560"/>
              </a:spcAf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Le sous-</a:t>
            </a: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protocle</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 LCP (Link Control Protocol) ne s’occupe que paramètres de couche 2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Détection de boucle : transmission d’un nombre magique</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Détection d’erreur avec LQM Link-</a:t>
            </a: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Quality</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 Monitoring</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Support </a:t>
            </a: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Multilink</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 : </a:t>
            </a: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répartion</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 de charge sur plusieurs liaisons</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Authentication</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 : PAP ou CHAP</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32440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CB3085B5-6559-9D30-9702-4DB45C1D5D3B}"/>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63E8955C-BC2A-CBCC-1AA1-37D11648F032}"/>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4D45AA70-A4A8-92E5-0010-3E9D38883C96}"/>
              </a:ext>
            </a:extLst>
          </p:cNvPr>
          <p:cNvSpPr>
            <a:spLocks noGrp="1"/>
          </p:cNvSpPr>
          <p:nvPr>
            <p:ph type="sldNum" sz="quarter" idx="12"/>
          </p:nvPr>
        </p:nvSpPr>
        <p:spPr/>
        <p:txBody>
          <a:bodyPr/>
          <a:lstStyle/>
          <a:p>
            <a:pPr rtl="0"/>
            <a:fld id="{58FB4751-880F-D840-AAA9-3A15815CC996}" type="slidenum">
              <a:rPr lang="fr-FR" smtClean="0"/>
              <a:t>28</a:t>
            </a:fld>
            <a:endParaRPr lang="fr-FR" dirty="0"/>
          </a:p>
        </p:txBody>
      </p:sp>
      <p:sp>
        <p:nvSpPr>
          <p:cNvPr id="8" name="ZoneTexte 7">
            <a:extLst>
              <a:ext uri="{FF2B5EF4-FFF2-40B4-BE49-F238E27FC236}">
                <a16:creationId xmlns:a16="http://schemas.microsoft.com/office/drawing/2014/main" id="{5CB7D65E-AF4E-AB76-0B18-3D1C742AB6B1}"/>
              </a:ext>
            </a:extLst>
          </p:cNvPr>
          <p:cNvSpPr txBox="1"/>
          <p:nvPr/>
        </p:nvSpPr>
        <p:spPr>
          <a:xfrm>
            <a:off x="1207008" y="1467659"/>
            <a:ext cx="10009632" cy="2803973"/>
          </a:xfrm>
          <a:prstGeom prst="rect">
            <a:avLst/>
          </a:prstGeom>
          <a:noFill/>
        </p:spPr>
        <p:txBody>
          <a:bodyPr wrap="square">
            <a:spAutoFit/>
          </a:bodyPr>
          <a:lstStyle/>
          <a:p>
            <a:pPr>
              <a:lnSpc>
                <a:spcPct val="107000"/>
              </a:lnSpc>
              <a:spcBef>
                <a:spcPts val="2400"/>
              </a:spcBef>
              <a:spcAft>
                <a:spcPts val="600"/>
              </a:spcAft>
            </a:pPr>
            <a:r>
              <a:rPr lang="fr-FR" sz="2400" b="1" i="1" dirty="0">
                <a:solidFill>
                  <a:srgbClr val="C45911"/>
                </a:solidFill>
                <a:effectLst/>
                <a:latin typeface="Roboto" panose="02000000000000000000" pitchFamily="2" charset="0"/>
                <a:ea typeface="Times New Roman" panose="02020603050405020304" pitchFamily="18" charset="0"/>
                <a:cs typeface="Times New Roman" panose="02020603050405020304" pitchFamily="18" charset="0"/>
              </a:rPr>
              <a:t>NCP</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560"/>
              </a:spcAf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Network Control </a:t>
            </a:r>
            <a:r>
              <a:rPr lang="fr-FR" sz="2400" dirty="0" err="1">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Protocols</a:t>
            </a: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 (NCP) est une catégorie de protocole qui négocie des paramètres de couche 3 pour son propre compte comme par exemple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CDPCP</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fr-FR" sz="2400" dirty="0">
                <a:solidFill>
                  <a:srgbClr val="40514E"/>
                </a:solidFill>
                <a:effectLst/>
                <a:latin typeface="Roboto" panose="02000000000000000000" pitchFamily="2" charset="0"/>
                <a:ea typeface="Times New Roman" panose="02020603050405020304" pitchFamily="18" charset="0"/>
                <a:cs typeface="Times New Roman" panose="02020603050405020304" pitchFamily="18" charset="0"/>
              </a:rPr>
              <a:t>IPCP</a:t>
            </a:r>
            <a:endParaRPr lang="fr-MA" sz="2400" dirty="0">
              <a:solidFill>
                <a:srgbClr val="40514E"/>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93544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6ABFA66-A3E3-9C3C-6ACB-B8ADBE0628DD}"/>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0E27FA40-A3B1-B490-0FDA-E4D8D6C4A770}"/>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3EB777AB-D27C-A574-76F4-C156AD856386}"/>
              </a:ext>
            </a:extLst>
          </p:cNvPr>
          <p:cNvSpPr>
            <a:spLocks noGrp="1"/>
          </p:cNvSpPr>
          <p:nvPr>
            <p:ph type="sldNum" sz="quarter" idx="12"/>
          </p:nvPr>
        </p:nvSpPr>
        <p:spPr/>
        <p:txBody>
          <a:bodyPr/>
          <a:lstStyle/>
          <a:p>
            <a:pPr rtl="0"/>
            <a:fld id="{58FB4751-880F-D840-AAA9-3A15815CC996}" type="slidenum">
              <a:rPr lang="fr-FR" smtClean="0"/>
              <a:t>29</a:t>
            </a:fld>
            <a:endParaRPr lang="fr-FR" dirty="0"/>
          </a:p>
        </p:txBody>
      </p:sp>
      <p:sp>
        <p:nvSpPr>
          <p:cNvPr id="14" name="ZoneTexte 13">
            <a:extLst>
              <a:ext uri="{FF2B5EF4-FFF2-40B4-BE49-F238E27FC236}">
                <a16:creationId xmlns:a16="http://schemas.microsoft.com/office/drawing/2014/main" id="{615B8685-5126-494E-EC8C-AE0B743A2A43}"/>
              </a:ext>
            </a:extLst>
          </p:cNvPr>
          <p:cNvSpPr txBox="1"/>
          <p:nvPr/>
        </p:nvSpPr>
        <p:spPr>
          <a:xfrm>
            <a:off x="792480" y="322399"/>
            <a:ext cx="11399520" cy="2358466"/>
          </a:xfrm>
          <a:prstGeom prst="rect">
            <a:avLst/>
          </a:prstGeom>
          <a:noFill/>
        </p:spPr>
        <p:txBody>
          <a:bodyPr wrap="square">
            <a:spAutoFit/>
          </a:bodyPr>
          <a:lstStyle/>
          <a:p>
            <a:pPr>
              <a:lnSpc>
                <a:spcPct val="107000"/>
              </a:lnSpc>
              <a:spcAft>
                <a:spcPts val="800"/>
              </a:spcAft>
              <a:tabLst>
                <a:tab pos="1958340" algn="l"/>
              </a:tabLst>
            </a:pPr>
            <a:r>
              <a:rPr lang="fr-FR" sz="2400" dirty="0">
                <a:solidFill>
                  <a:schemeClr val="accent5"/>
                </a:solidFill>
                <a:effectLst/>
                <a:latin typeface="Roboto" panose="02000000000000000000" pitchFamily="2" charset="0"/>
                <a:ea typeface="Times New Roman" panose="02020603050405020304" pitchFamily="18" charset="0"/>
                <a:cs typeface="Times New Roman" panose="02020603050405020304" pitchFamily="18" charset="0"/>
              </a:rPr>
              <a:t>--- l’authentification PPP : </a:t>
            </a:r>
            <a:endParaRPr lang="fr-MA" sz="2400" dirty="0">
              <a:solidFill>
                <a:schemeClr val="accent5"/>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958340" algn="l"/>
              </a:tabLst>
            </a:pPr>
            <a:r>
              <a:rPr lang="fr-FR" sz="2400" b="1" i="1" dirty="0">
                <a:solidFill>
                  <a:srgbClr val="A8D08D"/>
                </a:solidFill>
                <a:effectLst/>
                <a:latin typeface="Calibri" panose="020F0502020204030204" pitchFamily="34" charset="0"/>
                <a:ea typeface="Calibri" panose="020F0502020204030204" pitchFamily="34" charset="0"/>
                <a:cs typeface="Arial" panose="020B0604020202020204" pitchFamily="34" charset="0"/>
              </a:rPr>
              <a:t>Définition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958340" algn="l"/>
              </a:tabLst>
            </a:pPr>
            <a:r>
              <a:rPr lang="fr-FR" sz="2400" b="1" dirty="0">
                <a:effectLst/>
                <a:latin typeface="Calibri" panose="020F0502020204030204" pitchFamily="34" charset="0"/>
                <a:ea typeface="Calibri" panose="020F0502020204030204" pitchFamily="34" charset="0"/>
                <a:cs typeface="Arial" panose="020B0604020202020204" pitchFamily="34" charset="0"/>
              </a:rPr>
              <a:t>L’authentification PPP</a:t>
            </a:r>
            <a:r>
              <a:rPr lang="fr-FR" sz="2400" dirty="0">
                <a:effectLst/>
                <a:latin typeface="Calibri" panose="020F0502020204030204" pitchFamily="34" charset="0"/>
                <a:ea typeface="Calibri" panose="020F0502020204030204" pitchFamily="34" charset="0"/>
                <a:cs typeface="Arial" panose="020B0604020202020204" pitchFamily="34" charset="0"/>
              </a:rPr>
              <a:t> est une méthode utilisée pour vérifier l’identité de l’utilisateur qui se connecte au réseau.</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958340" algn="l"/>
              </a:tabLst>
            </a:pPr>
            <a:r>
              <a:rPr lang="fr-FR" sz="2400" dirty="0">
                <a:effectLst/>
                <a:latin typeface="Calibri" panose="020F0502020204030204" pitchFamily="34" charset="0"/>
                <a:ea typeface="Calibri" panose="020F0502020204030204" pitchFamily="34" charset="0"/>
                <a:cs typeface="Arial" panose="020B0604020202020204" pitchFamily="34" charset="0"/>
              </a:rPr>
              <a:t>On a deux méthodes de s’authentification :</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Organigramme : Connecteur 14">
            <a:extLst>
              <a:ext uri="{FF2B5EF4-FFF2-40B4-BE49-F238E27FC236}">
                <a16:creationId xmlns:a16="http://schemas.microsoft.com/office/drawing/2014/main" id="{FC2B8C0B-D135-FC1F-69E1-696AF8F58D9E}"/>
              </a:ext>
            </a:extLst>
          </p:cNvPr>
          <p:cNvSpPr/>
          <p:nvPr/>
        </p:nvSpPr>
        <p:spPr>
          <a:xfrm>
            <a:off x="2602396" y="3103775"/>
            <a:ext cx="1173480" cy="1234440"/>
          </a:xfrm>
          <a:prstGeom prst="flowChartConnector">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MA"/>
          </a:p>
        </p:txBody>
      </p:sp>
      <p:cxnSp>
        <p:nvCxnSpPr>
          <p:cNvPr id="16" name="Connecteur droit avec flèche 15">
            <a:extLst>
              <a:ext uri="{FF2B5EF4-FFF2-40B4-BE49-F238E27FC236}">
                <a16:creationId xmlns:a16="http://schemas.microsoft.com/office/drawing/2014/main" id="{56148E85-EB66-B964-0419-5D0C8BDC92D1}"/>
              </a:ext>
            </a:extLst>
          </p:cNvPr>
          <p:cNvCxnSpPr/>
          <p:nvPr/>
        </p:nvCxnSpPr>
        <p:spPr>
          <a:xfrm flipH="1">
            <a:off x="1779436" y="3949595"/>
            <a:ext cx="853440" cy="96774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7" name="Connecteur droit avec flèche 16">
            <a:extLst>
              <a:ext uri="{FF2B5EF4-FFF2-40B4-BE49-F238E27FC236}">
                <a16:creationId xmlns:a16="http://schemas.microsoft.com/office/drawing/2014/main" id="{2ED4975B-7A85-0E65-0171-17127F438C13}"/>
              </a:ext>
            </a:extLst>
          </p:cNvPr>
          <p:cNvCxnSpPr/>
          <p:nvPr/>
        </p:nvCxnSpPr>
        <p:spPr>
          <a:xfrm>
            <a:off x="3722536" y="3911495"/>
            <a:ext cx="891540" cy="96012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18" name="Rectangle 10">
            <a:extLst>
              <a:ext uri="{FF2B5EF4-FFF2-40B4-BE49-F238E27FC236}">
                <a16:creationId xmlns:a16="http://schemas.microsoft.com/office/drawing/2014/main" id="{F01C91DD-9430-E8E8-E6D0-7FE2CBC1B2AA}"/>
              </a:ext>
            </a:extLst>
          </p:cNvPr>
          <p:cNvSpPr>
            <a:spLocks noChangeArrowheads="1"/>
          </p:cNvSpPr>
          <p:nvPr/>
        </p:nvSpPr>
        <p:spPr bwMode="auto">
          <a:xfrm>
            <a:off x="2239618" y="-39922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MA"/>
          </a:p>
        </p:txBody>
      </p:sp>
      <p:sp>
        <p:nvSpPr>
          <p:cNvPr id="19" name="Rectangle 11">
            <a:extLst>
              <a:ext uri="{FF2B5EF4-FFF2-40B4-BE49-F238E27FC236}">
                <a16:creationId xmlns:a16="http://schemas.microsoft.com/office/drawing/2014/main" id="{1D69D752-FFBD-C6DD-3A3A-4D575237A0A4}"/>
              </a:ext>
            </a:extLst>
          </p:cNvPr>
          <p:cNvSpPr>
            <a:spLocks noChangeArrowheads="1"/>
          </p:cNvSpPr>
          <p:nvPr/>
        </p:nvSpPr>
        <p:spPr bwMode="auto">
          <a:xfrm>
            <a:off x="2239618" y="-35350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22525" algn="l"/>
              </a:tabLst>
              <a:defRPr>
                <a:solidFill>
                  <a:schemeClr val="tx1"/>
                </a:solidFill>
                <a:latin typeface="Arial" panose="020B0604020202020204" pitchFamily="34" charset="0"/>
              </a:defRPr>
            </a:lvl1pPr>
            <a:lvl2pPr eaLnBrk="0" fontAlgn="base" hangingPunct="0">
              <a:spcBef>
                <a:spcPct val="0"/>
              </a:spcBef>
              <a:spcAft>
                <a:spcPct val="0"/>
              </a:spcAft>
              <a:tabLst>
                <a:tab pos="2422525" algn="l"/>
              </a:tabLst>
              <a:defRPr>
                <a:solidFill>
                  <a:schemeClr val="tx1"/>
                </a:solidFill>
                <a:latin typeface="Arial" panose="020B0604020202020204" pitchFamily="34" charset="0"/>
              </a:defRPr>
            </a:lvl2pPr>
            <a:lvl3pPr eaLnBrk="0" fontAlgn="base" hangingPunct="0">
              <a:spcBef>
                <a:spcPct val="0"/>
              </a:spcBef>
              <a:spcAft>
                <a:spcPct val="0"/>
              </a:spcAft>
              <a:tabLst>
                <a:tab pos="2422525" algn="l"/>
              </a:tabLst>
              <a:defRPr>
                <a:solidFill>
                  <a:schemeClr val="tx1"/>
                </a:solidFill>
                <a:latin typeface="Arial" panose="020B0604020202020204" pitchFamily="34" charset="0"/>
              </a:defRPr>
            </a:lvl3pPr>
            <a:lvl4pPr eaLnBrk="0" fontAlgn="base" hangingPunct="0">
              <a:spcBef>
                <a:spcPct val="0"/>
              </a:spcBef>
              <a:spcAft>
                <a:spcPct val="0"/>
              </a:spcAft>
              <a:tabLst>
                <a:tab pos="2422525" algn="l"/>
              </a:tabLst>
              <a:defRPr>
                <a:solidFill>
                  <a:schemeClr val="tx1"/>
                </a:solidFill>
                <a:latin typeface="Arial" panose="020B0604020202020204" pitchFamily="34" charset="0"/>
              </a:defRPr>
            </a:lvl4pPr>
            <a:lvl5pPr eaLnBrk="0" fontAlgn="base" hangingPunct="0">
              <a:spcBef>
                <a:spcPct val="0"/>
              </a:spcBef>
              <a:spcAft>
                <a:spcPct val="0"/>
              </a:spcAft>
              <a:tabLst>
                <a:tab pos="2422525" algn="l"/>
              </a:tabLst>
              <a:defRPr>
                <a:solidFill>
                  <a:schemeClr val="tx1"/>
                </a:solidFill>
                <a:latin typeface="Arial" panose="020B0604020202020204" pitchFamily="34" charset="0"/>
              </a:defRPr>
            </a:lvl5pPr>
            <a:lvl6pPr eaLnBrk="0" fontAlgn="base" hangingPunct="0">
              <a:spcBef>
                <a:spcPct val="0"/>
              </a:spcBef>
              <a:spcAft>
                <a:spcPct val="0"/>
              </a:spcAft>
              <a:tabLst>
                <a:tab pos="2422525" algn="l"/>
              </a:tabLst>
              <a:defRPr>
                <a:solidFill>
                  <a:schemeClr val="tx1"/>
                </a:solidFill>
                <a:latin typeface="Arial" panose="020B0604020202020204" pitchFamily="34" charset="0"/>
              </a:defRPr>
            </a:lvl6pPr>
            <a:lvl7pPr eaLnBrk="0" fontAlgn="base" hangingPunct="0">
              <a:spcBef>
                <a:spcPct val="0"/>
              </a:spcBef>
              <a:spcAft>
                <a:spcPct val="0"/>
              </a:spcAft>
              <a:tabLst>
                <a:tab pos="2422525" algn="l"/>
              </a:tabLst>
              <a:defRPr>
                <a:solidFill>
                  <a:schemeClr val="tx1"/>
                </a:solidFill>
                <a:latin typeface="Arial" panose="020B0604020202020204" pitchFamily="34" charset="0"/>
              </a:defRPr>
            </a:lvl7pPr>
            <a:lvl8pPr eaLnBrk="0" fontAlgn="base" hangingPunct="0">
              <a:spcBef>
                <a:spcPct val="0"/>
              </a:spcBef>
              <a:spcAft>
                <a:spcPct val="0"/>
              </a:spcAft>
              <a:tabLst>
                <a:tab pos="2422525" algn="l"/>
              </a:tabLst>
              <a:defRPr>
                <a:solidFill>
                  <a:schemeClr val="tx1"/>
                </a:solidFill>
                <a:latin typeface="Arial" panose="020B0604020202020204" pitchFamily="34" charset="0"/>
              </a:defRPr>
            </a:lvl8pPr>
            <a:lvl9pPr eaLnBrk="0" fontAlgn="base" hangingPunct="0">
              <a:spcBef>
                <a:spcPct val="0"/>
              </a:spcBef>
              <a:spcAft>
                <a:spcPct val="0"/>
              </a:spcAft>
              <a:tabLst>
                <a:tab pos="24225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22525" algn="l"/>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422525"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0" name="Rectangle 12">
            <a:extLst>
              <a:ext uri="{FF2B5EF4-FFF2-40B4-BE49-F238E27FC236}">
                <a16:creationId xmlns:a16="http://schemas.microsoft.com/office/drawing/2014/main" id="{0DCBE58E-5A66-1C49-77A9-1A4428A58F82}"/>
              </a:ext>
            </a:extLst>
          </p:cNvPr>
          <p:cNvSpPr>
            <a:spLocks noChangeArrowheads="1"/>
          </p:cNvSpPr>
          <p:nvPr/>
        </p:nvSpPr>
        <p:spPr bwMode="auto">
          <a:xfrm>
            <a:off x="2239618" y="-35350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58975" algn="l"/>
              </a:tabLst>
              <a:defRPr>
                <a:solidFill>
                  <a:schemeClr val="tx1"/>
                </a:solidFill>
                <a:latin typeface="Arial" panose="020B0604020202020204" pitchFamily="34" charset="0"/>
              </a:defRPr>
            </a:lvl1pPr>
            <a:lvl2pPr eaLnBrk="0" fontAlgn="base" hangingPunct="0">
              <a:spcBef>
                <a:spcPct val="0"/>
              </a:spcBef>
              <a:spcAft>
                <a:spcPct val="0"/>
              </a:spcAft>
              <a:tabLst>
                <a:tab pos="1958975" algn="l"/>
              </a:tabLst>
              <a:defRPr>
                <a:solidFill>
                  <a:schemeClr val="tx1"/>
                </a:solidFill>
                <a:latin typeface="Arial" panose="020B0604020202020204" pitchFamily="34" charset="0"/>
              </a:defRPr>
            </a:lvl2pPr>
            <a:lvl3pPr eaLnBrk="0" fontAlgn="base" hangingPunct="0">
              <a:spcBef>
                <a:spcPct val="0"/>
              </a:spcBef>
              <a:spcAft>
                <a:spcPct val="0"/>
              </a:spcAft>
              <a:tabLst>
                <a:tab pos="1958975" algn="l"/>
              </a:tabLst>
              <a:defRPr>
                <a:solidFill>
                  <a:schemeClr val="tx1"/>
                </a:solidFill>
                <a:latin typeface="Arial" panose="020B0604020202020204" pitchFamily="34" charset="0"/>
              </a:defRPr>
            </a:lvl3pPr>
            <a:lvl4pPr eaLnBrk="0" fontAlgn="base" hangingPunct="0">
              <a:spcBef>
                <a:spcPct val="0"/>
              </a:spcBef>
              <a:spcAft>
                <a:spcPct val="0"/>
              </a:spcAft>
              <a:tabLst>
                <a:tab pos="1958975" algn="l"/>
              </a:tabLst>
              <a:defRPr>
                <a:solidFill>
                  <a:schemeClr val="tx1"/>
                </a:solidFill>
                <a:latin typeface="Arial" panose="020B0604020202020204" pitchFamily="34" charset="0"/>
              </a:defRPr>
            </a:lvl4pPr>
            <a:lvl5pPr eaLnBrk="0" fontAlgn="base" hangingPunct="0">
              <a:spcBef>
                <a:spcPct val="0"/>
              </a:spcBef>
              <a:spcAft>
                <a:spcPct val="0"/>
              </a:spcAft>
              <a:tabLst>
                <a:tab pos="1958975" algn="l"/>
              </a:tabLst>
              <a:defRPr>
                <a:solidFill>
                  <a:schemeClr val="tx1"/>
                </a:solidFill>
                <a:latin typeface="Arial" panose="020B0604020202020204" pitchFamily="34" charset="0"/>
              </a:defRPr>
            </a:lvl5pPr>
            <a:lvl6pPr eaLnBrk="0" fontAlgn="base" hangingPunct="0">
              <a:spcBef>
                <a:spcPct val="0"/>
              </a:spcBef>
              <a:spcAft>
                <a:spcPct val="0"/>
              </a:spcAft>
              <a:tabLst>
                <a:tab pos="1958975" algn="l"/>
              </a:tabLst>
              <a:defRPr>
                <a:solidFill>
                  <a:schemeClr val="tx1"/>
                </a:solidFill>
                <a:latin typeface="Arial" panose="020B0604020202020204" pitchFamily="34" charset="0"/>
              </a:defRPr>
            </a:lvl6pPr>
            <a:lvl7pPr eaLnBrk="0" fontAlgn="base" hangingPunct="0">
              <a:spcBef>
                <a:spcPct val="0"/>
              </a:spcBef>
              <a:spcAft>
                <a:spcPct val="0"/>
              </a:spcAft>
              <a:tabLst>
                <a:tab pos="1958975" algn="l"/>
              </a:tabLst>
              <a:defRPr>
                <a:solidFill>
                  <a:schemeClr val="tx1"/>
                </a:solidFill>
                <a:latin typeface="Arial" panose="020B0604020202020204" pitchFamily="34" charset="0"/>
              </a:defRPr>
            </a:lvl7pPr>
            <a:lvl8pPr eaLnBrk="0" fontAlgn="base" hangingPunct="0">
              <a:spcBef>
                <a:spcPct val="0"/>
              </a:spcBef>
              <a:spcAft>
                <a:spcPct val="0"/>
              </a:spcAft>
              <a:tabLst>
                <a:tab pos="1958975" algn="l"/>
              </a:tabLst>
              <a:defRPr>
                <a:solidFill>
                  <a:schemeClr val="tx1"/>
                </a:solidFill>
                <a:latin typeface="Arial" panose="020B0604020202020204" pitchFamily="34" charset="0"/>
              </a:defRPr>
            </a:lvl8pPr>
            <a:lvl9pPr eaLnBrk="0" fontAlgn="base" hangingPunct="0">
              <a:spcBef>
                <a:spcPct val="0"/>
              </a:spcBef>
              <a:spcAft>
                <a:spcPct val="0"/>
              </a:spcAft>
              <a:tabLst>
                <a:tab pos="1958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958975" algn="l"/>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PPP</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958975" algn="l"/>
              </a:tabLst>
            </a:pPr>
            <a:r>
              <a:rPr kumimoji="0" lang="fr-FR" altLang="fr-FR"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CHAP                                                                          PAP</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2" name="ZoneTexte 21">
            <a:extLst>
              <a:ext uri="{FF2B5EF4-FFF2-40B4-BE49-F238E27FC236}">
                <a16:creationId xmlns:a16="http://schemas.microsoft.com/office/drawing/2014/main" id="{EDB02DB0-5FAC-BF32-846A-7390B2A29E9A}"/>
              </a:ext>
            </a:extLst>
          </p:cNvPr>
          <p:cNvSpPr txBox="1"/>
          <p:nvPr/>
        </p:nvSpPr>
        <p:spPr>
          <a:xfrm>
            <a:off x="646043" y="4961269"/>
            <a:ext cx="5247861" cy="369332"/>
          </a:xfrm>
          <a:prstGeom prst="rect">
            <a:avLst/>
          </a:prstGeom>
          <a:noFill/>
        </p:spPr>
        <p:txBody>
          <a:bodyPr wrap="square">
            <a:spAutoFit/>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    CHAP                                                                PAP</a:t>
            </a:r>
            <a:endParaRPr lang="fr-MA" dirty="0"/>
          </a:p>
        </p:txBody>
      </p:sp>
      <p:sp>
        <p:nvSpPr>
          <p:cNvPr id="24" name="ZoneTexte 23">
            <a:extLst>
              <a:ext uri="{FF2B5EF4-FFF2-40B4-BE49-F238E27FC236}">
                <a16:creationId xmlns:a16="http://schemas.microsoft.com/office/drawing/2014/main" id="{44522998-C6E7-3962-ACF5-A70CF7FCF925}"/>
              </a:ext>
            </a:extLst>
          </p:cNvPr>
          <p:cNvSpPr txBox="1"/>
          <p:nvPr/>
        </p:nvSpPr>
        <p:spPr>
          <a:xfrm>
            <a:off x="2856009" y="3516861"/>
            <a:ext cx="666254" cy="369332"/>
          </a:xfrm>
          <a:prstGeom prst="rect">
            <a:avLst/>
          </a:prstGeom>
          <a:noFill/>
        </p:spPr>
        <p:txBody>
          <a:bodyPr wrap="square">
            <a:spAutoFit/>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 PPP</a:t>
            </a:r>
            <a:endParaRPr lang="fr-MA" dirty="0"/>
          </a:p>
        </p:txBody>
      </p:sp>
      <p:pic>
        <p:nvPicPr>
          <p:cNvPr id="25" name="Image 24">
            <a:extLst>
              <a:ext uri="{FF2B5EF4-FFF2-40B4-BE49-F238E27FC236}">
                <a16:creationId xmlns:a16="http://schemas.microsoft.com/office/drawing/2014/main" id="{0FB773A1-C04D-202D-48ED-082C17AE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345" y="1972020"/>
            <a:ext cx="3813175" cy="4225925"/>
          </a:xfrm>
          <a:prstGeom prst="rect">
            <a:avLst/>
          </a:prstGeom>
        </p:spPr>
      </p:pic>
    </p:spTree>
    <p:extLst>
      <p:ext uri="{BB962C8B-B14F-4D97-AF65-F5344CB8AC3E}">
        <p14:creationId xmlns:p14="http://schemas.microsoft.com/office/powerpoint/2010/main" val="216112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F7DE0C-0233-62A3-3C92-5F3B9B40566B}"/>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67411686-6C43-F23E-1956-43A2264D4F01}"/>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CC400A95-F365-2EEB-8CA7-B80B7D4CA3D0}"/>
              </a:ext>
            </a:extLst>
          </p:cNvPr>
          <p:cNvSpPr>
            <a:spLocks noGrp="1"/>
          </p:cNvSpPr>
          <p:nvPr>
            <p:ph type="sldNum" sz="quarter" idx="12"/>
          </p:nvPr>
        </p:nvSpPr>
        <p:spPr/>
        <p:txBody>
          <a:bodyPr/>
          <a:lstStyle/>
          <a:p>
            <a:pPr rtl="0"/>
            <a:fld id="{58FB4751-880F-D840-AAA9-3A15815CC996}" type="slidenum">
              <a:rPr lang="fr-FR" smtClean="0"/>
              <a:t>3</a:t>
            </a:fld>
            <a:endParaRPr lang="fr-FR" dirty="0"/>
          </a:p>
        </p:txBody>
      </p:sp>
      <p:sp>
        <p:nvSpPr>
          <p:cNvPr id="6" name="ZoneTexte 5">
            <a:extLst>
              <a:ext uri="{FF2B5EF4-FFF2-40B4-BE49-F238E27FC236}">
                <a16:creationId xmlns:a16="http://schemas.microsoft.com/office/drawing/2014/main" id="{8E2883FC-9337-5916-2B2B-200222777BC1}"/>
              </a:ext>
            </a:extLst>
          </p:cNvPr>
          <p:cNvSpPr txBox="1"/>
          <p:nvPr/>
        </p:nvSpPr>
        <p:spPr>
          <a:xfrm>
            <a:off x="732148" y="1018094"/>
            <a:ext cx="10727703"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a:t>Vous commencez par vérifier la connectivité réseau en utilisant les outils de diagnostic appropriés. </a:t>
            </a:r>
          </a:p>
          <a:p>
            <a:pPr marL="285750" indent="-285750">
              <a:lnSpc>
                <a:spcPct val="150000"/>
              </a:lnSpc>
              <a:buFont typeface="Arial" panose="020B0604020202020204" pitchFamily="34" charset="0"/>
              <a:buChar char="•"/>
            </a:pPr>
            <a:r>
              <a:rPr lang="fr-FR" sz="2000" dirty="0"/>
              <a:t>Vous constatez que les ordinateurs qui ont des problèmes d'accès à Internet ne peuvent pas atteindre le serveur DNS de l'entreprise. </a:t>
            </a:r>
          </a:p>
          <a:p>
            <a:pPr marL="285750" indent="-285750">
              <a:lnSpc>
                <a:spcPct val="150000"/>
              </a:lnSpc>
              <a:buFont typeface="Arial" panose="020B0604020202020204" pitchFamily="34" charset="0"/>
              <a:buChar char="•"/>
            </a:pPr>
            <a:r>
              <a:rPr lang="fr-FR" sz="2000" dirty="0"/>
              <a:t>Après avoir vérifié la configuration du serveur DNS, vous constatez qu'il y a une erreur de configuration qui empêche les ordinateurs de se connecter correctement.</a:t>
            </a:r>
          </a:p>
          <a:p>
            <a:pPr marL="285750" indent="-285750">
              <a:lnSpc>
                <a:spcPct val="150000"/>
              </a:lnSpc>
              <a:buFont typeface="Arial" panose="020B0604020202020204" pitchFamily="34" charset="0"/>
              <a:buChar char="•"/>
            </a:pPr>
            <a:r>
              <a:rPr lang="fr-FR" sz="2000" dirty="0"/>
              <a:t>Vous modifiez la configuration du serveur DNS pour corriger l'erreur et vous vous assurez que tous les ordinateurs ont la bonne adresse IP pour le serveur DNS. </a:t>
            </a:r>
          </a:p>
          <a:p>
            <a:pPr marL="285750" indent="-285750">
              <a:lnSpc>
                <a:spcPct val="150000"/>
              </a:lnSpc>
              <a:buFont typeface="Arial" panose="020B0604020202020204" pitchFamily="34" charset="0"/>
              <a:buChar char="•"/>
            </a:pPr>
            <a:r>
              <a:rPr lang="fr-FR" sz="2000" dirty="0"/>
              <a:t>Vous vérifiez ensuite que les ordinateurs peuvent maintenant atteindre le serveur DNS et accéder aux sites Web qu'ils souhaitent.</a:t>
            </a:r>
          </a:p>
          <a:p>
            <a:endParaRPr lang="fr-MA" dirty="0"/>
          </a:p>
        </p:txBody>
      </p:sp>
    </p:spTree>
    <p:extLst>
      <p:ext uri="{BB962C8B-B14F-4D97-AF65-F5344CB8AC3E}">
        <p14:creationId xmlns:p14="http://schemas.microsoft.com/office/powerpoint/2010/main" val="2692030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AEED57C-EBE1-24B5-0262-3451D915D704}"/>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D7FC6ED8-B7B2-947E-B16F-45CED7801B98}"/>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8F94293-9C70-8353-D2A7-2AE8555B3F50}"/>
              </a:ext>
            </a:extLst>
          </p:cNvPr>
          <p:cNvSpPr>
            <a:spLocks noGrp="1"/>
          </p:cNvSpPr>
          <p:nvPr>
            <p:ph type="sldNum" sz="quarter" idx="12"/>
          </p:nvPr>
        </p:nvSpPr>
        <p:spPr/>
        <p:txBody>
          <a:bodyPr/>
          <a:lstStyle/>
          <a:p>
            <a:pPr rtl="0"/>
            <a:fld id="{58FB4751-880F-D840-AAA9-3A15815CC996}" type="slidenum">
              <a:rPr lang="fr-FR" smtClean="0"/>
              <a:t>30</a:t>
            </a:fld>
            <a:endParaRPr lang="fr-FR" dirty="0"/>
          </a:p>
        </p:txBody>
      </p:sp>
      <p:sp>
        <p:nvSpPr>
          <p:cNvPr id="13" name="ZoneTexte 12">
            <a:extLst>
              <a:ext uri="{FF2B5EF4-FFF2-40B4-BE49-F238E27FC236}">
                <a16:creationId xmlns:a16="http://schemas.microsoft.com/office/drawing/2014/main" id="{6A79CAC5-2EE2-2891-BC9E-7CB3D9A43F0A}"/>
              </a:ext>
            </a:extLst>
          </p:cNvPr>
          <p:cNvSpPr txBox="1"/>
          <p:nvPr/>
        </p:nvSpPr>
        <p:spPr>
          <a:xfrm>
            <a:off x="604630" y="555799"/>
            <a:ext cx="10982739" cy="1954381"/>
          </a:xfrm>
          <a:prstGeom prst="rect">
            <a:avLst/>
          </a:prstGeom>
          <a:noFill/>
        </p:spPr>
        <p:txBody>
          <a:bodyPr wrap="square">
            <a:spAutoFit/>
          </a:bodyPr>
          <a:lstStyle/>
          <a:p>
            <a:pPr>
              <a:spcBef>
                <a:spcPts val="2400"/>
              </a:spcBef>
              <a:spcAft>
                <a:spcPts val="600"/>
              </a:spcAft>
            </a:pPr>
            <a:r>
              <a:rPr lang="fr-FR" sz="2400" b="1" i="1" dirty="0">
                <a:solidFill>
                  <a:srgbClr val="C00000"/>
                </a:solidFill>
                <a:effectLst/>
                <a:latin typeface="Roboto" panose="02000000000000000000" pitchFamily="2" charset="0"/>
                <a:ea typeface="Times New Roman" panose="02020603050405020304" pitchFamily="18" charset="0"/>
              </a:rPr>
              <a:t>Authentification PPP PAP</a:t>
            </a:r>
          </a:p>
          <a:p>
            <a:pPr>
              <a:spcBef>
                <a:spcPts val="2400"/>
              </a:spcBef>
              <a:spcAft>
                <a:spcPts val="600"/>
              </a:spcAft>
            </a:pPr>
            <a:r>
              <a:rPr lang="fr-FR" sz="2400" dirty="0" err="1">
                <a:solidFill>
                  <a:srgbClr val="40514E"/>
                </a:solidFill>
                <a:effectLst/>
                <a:latin typeface="Roboto" panose="02000000000000000000" pitchFamily="2" charset="0"/>
                <a:ea typeface="Calibri" panose="020F0502020204030204" pitchFamily="34" charset="0"/>
                <a:cs typeface="Arial" panose="020B0604020202020204" pitchFamily="34" charset="0"/>
              </a:rPr>
              <a:t>Password</a:t>
            </a:r>
            <a:r>
              <a:rPr lang="fr-FR" sz="2400" dirty="0">
                <a:solidFill>
                  <a:srgbClr val="40514E"/>
                </a:solidFill>
                <a:effectLst/>
                <a:latin typeface="Roboto" panose="02000000000000000000" pitchFamily="2" charset="0"/>
                <a:ea typeface="Calibri" panose="020F0502020204030204" pitchFamily="34" charset="0"/>
                <a:cs typeface="Arial" panose="020B0604020202020204" pitchFamily="34" charset="0"/>
              </a:rPr>
              <a:t> </a:t>
            </a:r>
            <a:r>
              <a:rPr lang="fr-FR" sz="2400" dirty="0" err="1">
                <a:solidFill>
                  <a:srgbClr val="40514E"/>
                </a:solidFill>
                <a:effectLst/>
                <a:latin typeface="Roboto" panose="02000000000000000000" pitchFamily="2" charset="0"/>
                <a:ea typeface="Calibri" panose="020F0502020204030204" pitchFamily="34" charset="0"/>
                <a:cs typeface="Arial" panose="020B0604020202020204" pitchFamily="34" charset="0"/>
              </a:rPr>
              <a:t>Authentication</a:t>
            </a:r>
            <a:r>
              <a:rPr lang="fr-FR" sz="2400" dirty="0">
                <a:solidFill>
                  <a:srgbClr val="40514E"/>
                </a:solidFill>
                <a:effectLst/>
                <a:latin typeface="Roboto" panose="02000000000000000000" pitchFamily="2" charset="0"/>
                <a:ea typeface="Calibri" panose="020F0502020204030204" pitchFamily="34" charset="0"/>
                <a:cs typeface="Arial" panose="020B0604020202020204" pitchFamily="34" charset="0"/>
              </a:rPr>
              <a:t> Protocol (PAP) est un protocole d’authentification pour PPP. Les données d’authentification sont transmises en texte clair sur le réseau ce qui le rend par conséquent non sécurisé</a:t>
            </a:r>
            <a:endParaRPr lang="fr-MA" sz="2400" b="1" dirty="0">
              <a:effectLst/>
              <a:latin typeface="Times New Roman" panose="02020603050405020304" pitchFamily="18" charset="0"/>
              <a:ea typeface="Times New Roman" panose="02020603050405020304" pitchFamily="18" charset="0"/>
            </a:endParaRPr>
          </a:p>
        </p:txBody>
      </p:sp>
      <p:pic>
        <p:nvPicPr>
          <p:cNvPr id="14" name="Image 13">
            <a:extLst>
              <a:ext uri="{FF2B5EF4-FFF2-40B4-BE49-F238E27FC236}">
                <a16:creationId xmlns:a16="http://schemas.microsoft.com/office/drawing/2014/main" id="{9FED5236-0AE6-1399-B977-2DE53216B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146" y="2510180"/>
            <a:ext cx="7545705" cy="1720850"/>
          </a:xfrm>
          <a:prstGeom prst="rect">
            <a:avLst/>
          </a:prstGeom>
        </p:spPr>
      </p:pic>
      <p:graphicFrame>
        <p:nvGraphicFramePr>
          <p:cNvPr id="19" name="Tableau 18">
            <a:extLst>
              <a:ext uri="{FF2B5EF4-FFF2-40B4-BE49-F238E27FC236}">
                <a16:creationId xmlns:a16="http://schemas.microsoft.com/office/drawing/2014/main" id="{54A589D3-A5EA-94DD-E3D3-A01F1714DE6A}"/>
              </a:ext>
            </a:extLst>
          </p:cNvPr>
          <p:cNvGraphicFramePr>
            <a:graphicFrameLocks noGrp="1"/>
          </p:cNvGraphicFramePr>
          <p:nvPr>
            <p:extLst>
              <p:ext uri="{D42A27DB-BD31-4B8C-83A1-F6EECF244321}">
                <p14:modId xmlns:p14="http://schemas.microsoft.com/office/powerpoint/2010/main" val="1332155612"/>
              </p:ext>
            </p:extLst>
          </p:nvPr>
        </p:nvGraphicFramePr>
        <p:xfrm>
          <a:off x="9058679" y="4347821"/>
          <a:ext cx="1968985" cy="703787"/>
        </p:xfrm>
        <a:graphic>
          <a:graphicData uri="http://schemas.openxmlformats.org/drawingml/2006/table">
            <a:tbl>
              <a:tblPr firstRow="1" firstCol="1" bandRow="1">
                <a:tableStyleId>{21E4AEA4-8DFA-4A89-87EB-49C32662AFE0}</a:tableStyleId>
              </a:tblPr>
              <a:tblGrid>
                <a:gridCol w="1009648">
                  <a:extLst>
                    <a:ext uri="{9D8B030D-6E8A-4147-A177-3AD203B41FA5}">
                      <a16:colId xmlns:a16="http://schemas.microsoft.com/office/drawing/2014/main" val="1306491254"/>
                    </a:ext>
                  </a:extLst>
                </a:gridCol>
                <a:gridCol w="959337">
                  <a:extLst>
                    <a:ext uri="{9D8B030D-6E8A-4147-A177-3AD203B41FA5}">
                      <a16:colId xmlns:a16="http://schemas.microsoft.com/office/drawing/2014/main" val="3625356405"/>
                    </a:ext>
                  </a:extLst>
                </a:gridCol>
              </a:tblGrid>
              <a:tr h="323050">
                <a:tc>
                  <a:txBody>
                    <a:bodyPr/>
                    <a:lstStyle/>
                    <a:p>
                      <a:pPr algn="ctr">
                        <a:spcAft>
                          <a:spcPts val="1560"/>
                        </a:spcAft>
                      </a:pPr>
                      <a:r>
                        <a:rPr lang="fr-FR" sz="1400">
                          <a:effectLst/>
                        </a:rPr>
                        <a:t>User Name</a:t>
                      </a:r>
                      <a:endParaRPr lang="fr-MA"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a:spcAft>
                          <a:spcPts val="1560"/>
                        </a:spcAft>
                      </a:pPr>
                      <a:r>
                        <a:rPr lang="fr-FR" sz="1400">
                          <a:effectLst/>
                        </a:rPr>
                        <a:t>Password</a:t>
                      </a:r>
                      <a:endParaRPr lang="fr-MA"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42111890"/>
                  </a:ext>
                </a:extLst>
              </a:tr>
              <a:tr h="380737">
                <a:tc>
                  <a:txBody>
                    <a:bodyPr/>
                    <a:lstStyle/>
                    <a:p>
                      <a:pPr algn="l">
                        <a:spcAft>
                          <a:spcPts val="1560"/>
                        </a:spcAft>
                      </a:pPr>
                      <a:r>
                        <a:rPr lang="fr-FR" sz="1650">
                          <a:effectLst/>
                        </a:rPr>
                        <a:t>R2</a:t>
                      </a:r>
                      <a:endParaRPr lang="fr-MA"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a:spcAft>
                          <a:spcPts val="1560"/>
                        </a:spcAft>
                      </a:pPr>
                      <a:r>
                        <a:rPr lang="fr-FR" sz="1650" dirty="0">
                          <a:effectLst/>
                        </a:rPr>
                        <a:t>Cisco123</a:t>
                      </a:r>
                      <a:endParaRPr lang="fr-MA"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32320703"/>
                  </a:ext>
                </a:extLst>
              </a:tr>
            </a:tbl>
          </a:graphicData>
        </a:graphic>
      </p:graphicFrame>
      <p:sp>
        <p:nvSpPr>
          <p:cNvPr id="21" name="ZoneTexte 20">
            <a:extLst>
              <a:ext uri="{FF2B5EF4-FFF2-40B4-BE49-F238E27FC236}">
                <a16:creationId xmlns:a16="http://schemas.microsoft.com/office/drawing/2014/main" id="{85BC4499-4798-DDBA-0447-51D0D64505E9}"/>
              </a:ext>
            </a:extLst>
          </p:cNvPr>
          <p:cNvSpPr txBox="1"/>
          <p:nvPr/>
        </p:nvSpPr>
        <p:spPr>
          <a:xfrm>
            <a:off x="2693503" y="4161485"/>
            <a:ext cx="5993019" cy="2174954"/>
          </a:xfrm>
          <a:prstGeom prst="rect">
            <a:avLst/>
          </a:prstGeom>
          <a:noFill/>
        </p:spPr>
        <p:txBody>
          <a:bodyPr wrap="square">
            <a:spAutoFit/>
          </a:bodyPr>
          <a:lstStyle/>
          <a:p>
            <a:pPr>
              <a:spcAft>
                <a:spcPts val="1560"/>
              </a:spcAft>
            </a:pPr>
            <a:r>
              <a:rPr lang="fr-FR" sz="1200" b="1" dirty="0">
                <a:solidFill>
                  <a:srgbClr val="40514E"/>
                </a:solidFill>
                <a:effectLst/>
                <a:latin typeface="Roboto" panose="02000000000000000000" pitchFamily="2" charset="0"/>
                <a:ea typeface="Times New Roman" panose="02020603050405020304" pitchFamily="18" charset="0"/>
              </a:rPr>
              <a:t> </a:t>
            </a:r>
            <a:endParaRPr lang="fr-MA" sz="1600" dirty="0">
              <a:effectLst/>
              <a:latin typeface="Times New Roman" panose="02020603050405020304" pitchFamily="18" charset="0"/>
              <a:ea typeface="Times New Roman" panose="02020603050405020304" pitchFamily="18" charset="0"/>
            </a:endParaRPr>
          </a:p>
          <a:p>
            <a:pPr>
              <a:spcAft>
                <a:spcPts val="1560"/>
              </a:spcAft>
            </a:pPr>
            <a:r>
              <a:rPr lang="fr-FR" sz="1600" b="1" dirty="0">
                <a:solidFill>
                  <a:srgbClr val="40514E"/>
                </a:solidFill>
                <a:effectLst/>
                <a:latin typeface="Roboto" panose="02000000000000000000" pitchFamily="2" charset="0"/>
                <a:ea typeface="Times New Roman" panose="02020603050405020304" pitchFamily="18" charset="0"/>
              </a:rPr>
              <a:t>                           User Name :</a:t>
            </a:r>
            <a:r>
              <a:rPr lang="fr-FR" sz="1600" dirty="0">
                <a:solidFill>
                  <a:srgbClr val="40514E"/>
                </a:solidFill>
                <a:effectLst/>
                <a:latin typeface="Roboto" panose="02000000000000000000" pitchFamily="2" charset="0"/>
                <a:ea typeface="Times New Roman" panose="02020603050405020304" pitchFamily="18" charset="0"/>
              </a:rPr>
              <a:t> R2, </a:t>
            </a:r>
            <a:r>
              <a:rPr lang="fr-FR" sz="1600" b="1" dirty="0" err="1">
                <a:solidFill>
                  <a:srgbClr val="40514E"/>
                </a:solidFill>
                <a:effectLst/>
                <a:latin typeface="Roboto" panose="02000000000000000000" pitchFamily="2" charset="0"/>
                <a:ea typeface="Times New Roman" panose="02020603050405020304" pitchFamily="18" charset="0"/>
              </a:rPr>
              <a:t>Password</a:t>
            </a:r>
            <a:r>
              <a:rPr lang="fr-FR" sz="1600" b="1" dirty="0">
                <a:solidFill>
                  <a:srgbClr val="40514E"/>
                </a:solidFill>
                <a:effectLst/>
                <a:latin typeface="Roboto" panose="02000000000000000000" pitchFamily="2" charset="0"/>
                <a:ea typeface="Times New Roman" panose="02020603050405020304" pitchFamily="18" charset="0"/>
              </a:rPr>
              <a:t> :</a:t>
            </a:r>
            <a:r>
              <a:rPr lang="fr-FR" sz="1600" dirty="0">
                <a:solidFill>
                  <a:srgbClr val="40514E"/>
                </a:solidFill>
                <a:effectLst/>
                <a:latin typeface="Roboto" panose="02000000000000000000" pitchFamily="2" charset="0"/>
                <a:ea typeface="Times New Roman" panose="02020603050405020304" pitchFamily="18" charset="0"/>
              </a:rPr>
              <a:t> Cisco123</a:t>
            </a:r>
            <a:endParaRPr lang="fr-MA" sz="1600" dirty="0">
              <a:effectLst/>
              <a:latin typeface="Times New Roman" panose="02020603050405020304" pitchFamily="18" charset="0"/>
              <a:ea typeface="Times New Roman" panose="02020603050405020304" pitchFamily="18" charset="0"/>
            </a:endParaRPr>
          </a:p>
          <a:p>
            <a:pPr>
              <a:spcAft>
                <a:spcPts val="1560"/>
              </a:spcAft>
            </a:pPr>
            <a:r>
              <a:rPr lang="fr-FR" sz="1800" dirty="0">
                <a:solidFill>
                  <a:srgbClr val="40514E"/>
                </a:solidFill>
                <a:effectLst/>
                <a:latin typeface="Roboto" panose="02000000000000000000" pitchFamily="2" charset="0"/>
                <a:ea typeface="Times New Roman" panose="02020603050405020304" pitchFamily="18" charset="0"/>
              </a:rPr>
              <a:t>-----------------------------------------------------------------------------------------&gt;</a:t>
            </a:r>
            <a:endParaRPr lang="fr-MA" sz="1400" dirty="0">
              <a:effectLst/>
              <a:latin typeface="Times New Roman" panose="02020603050405020304" pitchFamily="18" charset="0"/>
              <a:ea typeface="Times New Roman" panose="02020603050405020304" pitchFamily="18" charset="0"/>
            </a:endParaRPr>
          </a:p>
          <a:p>
            <a:pPr>
              <a:spcAft>
                <a:spcPts val="1560"/>
              </a:spcAft>
            </a:pPr>
            <a:r>
              <a:rPr lang="fr-FR" sz="1800" dirty="0">
                <a:solidFill>
                  <a:srgbClr val="40514E"/>
                </a:solidFill>
                <a:effectLst/>
                <a:latin typeface="Roboto" panose="02000000000000000000" pitchFamily="2" charset="0"/>
                <a:ea typeface="Times New Roman" panose="02020603050405020304" pitchFamily="18" charset="0"/>
              </a:rPr>
              <a:t>                                  </a:t>
            </a:r>
            <a:r>
              <a:rPr lang="fr-FR" sz="1600" b="1" dirty="0" err="1">
                <a:solidFill>
                  <a:srgbClr val="40514E"/>
                </a:solidFill>
                <a:effectLst/>
                <a:latin typeface="Roboto" panose="02000000000000000000" pitchFamily="2" charset="0"/>
                <a:ea typeface="Times New Roman" panose="02020603050405020304" pitchFamily="18" charset="0"/>
              </a:rPr>
              <a:t>Accept</a:t>
            </a:r>
            <a:r>
              <a:rPr lang="fr-FR" sz="1600" b="1" dirty="0">
                <a:solidFill>
                  <a:srgbClr val="40514E"/>
                </a:solidFill>
                <a:effectLst/>
                <a:latin typeface="Roboto" panose="02000000000000000000" pitchFamily="2" charset="0"/>
                <a:ea typeface="Times New Roman" panose="02020603050405020304" pitchFamily="18" charset="0"/>
              </a:rPr>
              <a:t> </a:t>
            </a:r>
            <a:r>
              <a:rPr lang="fr-FR" sz="1600" dirty="0">
                <a:solidFill>
                  <a:srgbClr val="40514E"/>
                </a:solidFill>
                <a:effectLst/>
                <a:latin typeface="Roboto" panose="02000000000000000000" pitchFamily="2" charset="0"/>
                <a:ea typeface="Times New Roman" panose="02020603050405020304" pitchFamily="18" charset="0"/>
              </a:rPr>
              <a:t>or</a:t>
            </a:r>
            <a:r>
              <a:rPr lang="fr-FR" sz="1600" b="1" dirty="0">
                <a:solidFill>
                  <a:srgbClr val="40514E"/>
                </a:solidFill>
                <a:effectLst/>
                <a:latin typeface="Roboto" panose="02000000000000000000" pitchFamily="2" charset="0"/>
                <a:ea typeface="Times New Roman" panose="02020603050405020304" pitchFamily="18" charset="0"/>
              </a:rPr>
              <a:t> </a:t>
            </a:r>
            <a:r>
              <a:rPr lang="fr-FR" sz="1600" b="1" dirty="0" err="1">
                <a:solidFill>
                  <a:srgbClr val="40514E"/>
                </a:solidFill>
                <a:effectLst/>
                <a:latin typeface="Roboto" panose="02000000000000000000" pitchFamily="2" charset="0"/>
                <a:ea typeface="Times New Roman" panose="02020603050405020304" pitchFamily="18" charset="0"/>
              </a:rPr>
              <a:t>Reject</a:t>
            </a:r>
            <a:endParaRPr lang="fr-MA" sz="1600" dirty="0">
              <a:effectLst/>
              <a:latin typeface="Times New Roman" panose="02020603050405020304" pitchFamily="18" charset="0"/>
              <a:ea typeface="Times New Roman" panose="02020603050405020304" pitchFamily="18" charset="0"/>
            </a:endParaRPr>
          </a:p>
          <a:p>
            <a:pPr>
              <a:spcAft>
                <a:spcPts val="1560"/>
              </a:spcAft>
            </a:pPr>
            <a:r>
              <a:rPr lang="fr-FR" sz="1800" dirty="0">
                <a:solidFill>
                  <a:srgbClr val="40514E"/>
                </a:solidFill>
                <a:effectLst/>
                <a:latin typeface="Roboto" panose="02000000000000000000" pitchFamily="2" charset="0"/>
                <a:ea typeface="Times New Roman" panose="02020603050405020304" pitchFamily="18" charset="0"/>
                <a:sym typeface="Wingdings" panose="05000000000000000000" pitchFamily="2" charset="2"/>
              </a:rPr>
              <a:t></a:t>
            </a:r>
            <a:r>
              <a:rPr lang="fr-FR" sz="1800" dirty="0">
                <a:solidFill>
                  <a:srgbClr val="40514E"/>
                </a:solidFill>
                <a:effectLst/>
                <a:latin typeface="Roboto" panose="02000000000000000000" pitchFamily="2" charset="0"/>
                <a:ea typeface="Times New Roman" panose="02020603050405020304" pitchFamily="18" charset="0"/>
              </a:rPr>
              <a:t>--------------------------------------------------------------------------------------</a:t>
            </a:r>
            <a:endParaRPr lang="fr-MA" dirty="0"/>
          </a:p>
        </p:txBody>
      </p:sp>
    </p:spTree>
    <p:extLst>
      <p:ext uri="{BB962C8B-B14F-4D97-AF65-F5344CB8AC3E}">
        <p14:creationId xmlns:p14="http://schemas.microsoft.com/office/powerpoint/2010/main" val="1337959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8002D20-5712-4CAB-5822-B2EFCFD41670}"/>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E41B11D7-8C17-0C3E-2152-A3AC7C48597A}"/>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DEC36C8B-8D16-C20C-686F-264289FCE54A}"/>
              </a:ext>
            </a:extLst>
          </p:cNvPr>
          <p:cNvSpPr>
            <a:spLocks noGrp="1"/>
          </p:cNvSpPr>
          <p:nvPr>
            <p:ph type="sldNum" sz="quarter" idx="12"/>
          </p:nvPr>
        </p:nvSpPr>
        <p:spPr/>
        <p:txBody>
          <a:bodyPr/>
          <a:lstStyle/>
          <a:p>
            <a:pPr rtl="0"/>
            <a:fld id="{58FB4751-880F-D840-AAA9-3A15815CC996}" type="slidenum">
              <a:rPr lang="fr-FR" smtClean="0"/>
              <a:t>31</a:t>
            </a:fld>
            <a:endParaRPr lang="fr-FR" dirty="0"/>
          </a:p>
        </p:txBody>
      </p:sp>
      <p:sp>
        <p:nvSpPr>
          <p:cNvPr id="8" name="ZoneTexte 7">
            <a:extLst>
              <a:ext uri="{FF2B5EF4-FFF2-40B4-BE49-F238E27FC236}">
                <a16:creationId xmlns:a16="http://schemas.microsoft.com/office/drawing/2014/main" id="{40AC4E4B-C10F-BB48-7A4C-15FBC555DB5B}"/>
              </a:ext>
            </a:extLst>
          </p:cNvPr>
          <p:cNvSpPr txBox="1"/>
          <p:nvPr/>
        </p:nvSpPr>
        <p:spPr>
          <a:xfrm>
            <a:off x="1199454" y="1002815"/>
            <a:ext cx="10321986" cy="4465197"/>
          </a:xfrm>
          <a:prstGeom prst="rect">
            <a:avLst/>
          </a:prstGeom>
          <a:noFill/>
        </p:spPr>
        <p:txBody>
          <a:bodyPr wrap="square">
            <a:spAutoFit/>
          </a:bodyPr>
          <a:lstStyle/>
          <a:p>
            <a:pPr>
              <a:spcBef>
                <a:spcPts val="1500"/>
              </a:spcBef>
              <a:spcAft>
                <a:spcPts val="1500"/>
              </a:spcAft>
            </a:pPr>
            <a:r>
              <a:rPr lang="fr-FR" sz="2400" b="1" dirty="0">
                <a:solidFill>
                  <a:schemeClr val="accent5"/>
                </a:solidFill>
                <a:effectLst/>
                <a:latin typeface="Segoe UI" panose="020B0502040204020203" pitchFamily="34" charset="0"/>
                <a:ea typeface="Times New Roman" panose="02020603050405020304" pitchFamily="18" charset="0"/>
              </a:rPr>
              <a:t>Configuration PAP :</a:t>
            </a:r>
            <a:endParaRPr lang="fr-MA" sz="2400" b="1" dirty="0">
              <a:solidFill>
                <a:schemeClr val="accent5"/>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client envoie une demande de connexion au serveur distant.</a:t>
            </a:r>
            <a:endParaRPr lang="fr-MA"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serveur distant envoie une demande d'authentification au client.</a:t>
            </a:r>
            <a:endParaRPr lang="fr-MA"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client répond avec un nom d'utilisateur et un mot de passe valides.</a:t>
            </a:r>
            <a:endParaRPr lang="fr-MA"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serveur vérifie les informations d'authentification et, si elles sont correctes, autorise la connexion.</a:t>
            </a:r>
            <a:endParaRPr lang="fr-MA"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La connexion est établie et les données peuvent être échangées entre le client et le serveur.</a:t>
            </a:r>
            <a:endParaRPr lang="fr-M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7788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2FBDE4D-49EF-9868-39C6-28DF5633416A}"/>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5662C195-44E1-06A7-E440-8AA868203919}"/>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6F44404-DC69-8EAF-7EA9-1D6949EF30B6}"/>
              </a:ext>
            </a:extLst>
          </p:cNvPr>
          <p:cNvSpPr>
            <a:spLocks noGrp="1"/>
          </p:cNvSpPr>
          <p:nvPr>
            <p:ph type="sldNum" sz="quarter" idx="12"/>
          </p:nvPr>
        </p:nvSpPr>
        <p:spPr/>
        <p:txBody>
          <a:bodyPr/>
          <a:lstStyle/>
          <a:p>
            <a:pPr rtl="0"/>
            <a:fld id="{58FB4751-880F-D840-AAA9-3A15815CC996}" type="slidenum">
              <a:rPr lang="fr-FR" smtClean="0"/>
              <a:t>32</a:t>
            </a:fld>
            <a:endParaRPr lang="fr-FR" dirty="0"/>
          </a:p>
        </p:txBody>
      </p:sp>
      <p:sp>
        <p:nvSpPr>
          <p:cNvPr id="8" name="ZoneTexte 7">
            <a:extLst>
              <a:ext uri="{FF2B5EF4-FFF2-40B4-BE49-F238E27FC236}">
                <a16:creationId xmlns:a16="http://schemas.microsoft.com/office/drawing/2014/main" id="{3EFD6C44-2142-7BB2-0088-D8147792AE82}"/>
              </a:ext>
            </a:extLst>
          </p:cNvPr>
          <p:cNvSpPr txBox="1"/>
          <p:nvPr/>
        </p:nvSpPr>
        <p:spPr>
          <a:xfrm>
            <a:off x="300586" y="476011"/>
            <a:ext cx="5824330" cy="5462073"/>
          </a:xfrm>
          <a:prstGeom prst="rect">
            <a:avLst/>
          </a:prstGeom>
          <a:noFill/>
        </p:spPr>
        <p:txBody>
          <a:bodyPr wrap="square">
            <a:spAutoFit/>
          </a:bodyPr>
          <a:lstStyle/>
          <a:p>
            <a:pPr>
              <a:spcBef>
                <a:spcPts val="2400"/>
              </a:spcBef>
              <a:spcAft>
                <a:spcPts val="600"/>
              </a:spcAft>
            </a:pPr>
            <a:r>
              <a:rPr lang="fr-FR" sz="2400" b="1" i="1" dirty="0">
                <a:solidFill>
                  <a:srgbClr val="C00000"/>
                </a:solidFill>
                <a:effectLst/>
                <a:latin typeface="Roboto" panose="02000000000000000000" pitchFamily="2" charset="0"/>
                <a:ea typeface="Times New Roman" panose="02020603050405020304" pitchFamily="18" charset="0"/>
              </a:rPr>
              <a:t>Authentification PPP CHAP</a:t>
            </a:r>
            <a:endParaRPr lang="fr-MA" sz="2400" b="1" dirty="0">
              <a:effectLst/>
              <a:latin typeface="Times New Roman" panose="02020603050405020304" pitchFamily="18" charset="0"/>
              <a:ea typeface="Times New Roman" panose="02020603050405020304" pitchFamily="18" charset="0"/>
            </a:endParaRPr>
          </a:p>
          <a:p>
            <a:pPr>
              <a:lnSpc>
                <a:spcPct val="150000"/>
              </a:lnSpc>
              <a:spcAft>
                <a:spcPts val="1560"/>
              </a:spcAft>
            </a:pPr>
            <a:r>
              <a:rPr lang="fr-FR" sz="2400" dirty="0">
                <a:solidFill>
                  <a:srgbClr val="40514E"/>
                </a:solidFill>
                <a:effectLst/>
                <a:latin typeface="Roboto" panose="02000000000000000000" pitchFamily="2" charset="0"/>
                <a:ea typeface="Times New Roman" panose="02020603050405020304" pitchFamily="18" charset="0"/>
              </a:rPr>
              <a:t>Challenge Handshake </a:t>
            </a:r>
            <a:r>
              <a:rPr lang="fr-FR" sz="2400" dirty="0" err="1">
                <a:solidFill>
                  <a:srgbClr val="40514E"/>
                </a:solidFill>
                <a:effectLst/>
                <a:latin typeface="Roboto" panose="02000000000000000000" pitchFamily="2" charset="0"/>
                <a:ea typeface="Times New Roman" panose="02020603050405020304" pitchFamily="18" charset="0"/>
              </a:rPr>
              <a:t>Authentication</a:t>
            </a:r>
            <a:r>
              <a:rPr lang="fr-FR" sz="2400" dirty="0">
                <a:solidFill>
                  <a:srgbClr val="40514E"/>
                </a:solidFill>
                <a:effectLst/>
                <a:latin typeface="Roboto" panose="02000000000000000000" pitchFamily="2" charset="0"/>
                <a:ea typeface="Times New Roman" panose="02020603050405020304" pitchFamily="18" charset="0"/>
              </a:rPr>
              <a:t> Protocol (CHAP) est un protocole d’authentification pour PPP à base de challenge, ce qui le rend bien plus sûr que son pendant PAP. Ce protocole est défini dans la </a:t>
            </a:r>
            <a:r>
              <a:rPr lang="fr-FR" sz="2400" u="sng" dirty="0">
                <a:solidFill>
                  <a:srgbClr val="11999E"/>
                </a:solidFill>
                <a:effectLst/>
                <a:latin typeface="Roboto" panose="02000000000000000000" pitchFamily="2" charset="0"/>
                <a:ea typeface="Times New Roman" panose="02020603050405020304" pitchFamily="18" charset="0"/>
                <a:hlinkClick r:id="rId2"/>
              </a:rPr>
              <a:t>RFC 1994</a:t>
            </a:r>
            <a:r>
              <a:rPr lang="fr-FR" sz="2400" dirty="0">
                <a:solidFill>
                  <a:srgbClr val="40514E"/>
                </a:solidFill>
                <a:effectLst/>
                <a:latin typeface="Roboto" panose="02000000000000000000" pitchFamily="2" charset="0"/>
                <a:ea typeface="Times New Roman" panose="02020603050405020304" pitchFamily="18" charset="0"/>
              </a:rPr>
              <a:t>. Il est aussi utilisé par le protocole iSCSI afin qu’</a:t>
            </a:r>
            <a:r>
              <a:rPr lang="fr-FR" sz="2400" dirty="0" err="1">
                <a:solidFill>
                  <a:srgbClr val="40514E"/>
                </a:solidFill>
                <a:effectLst/>
                <a:latin typeface="Roboto" panose="02000000000000000000" pitchFamily="2" charset="0"/>
                <a:ea typeface="Times New Roman" panose="02020603050405020304" pitchFamily="18" charset="0"/>
              </a:rPr>
              <a:t>Initiator</a:t>
            </a:r>
            <a:r>
              <a:rPr lang="fr-FR" sz="2400" dirty="0">
                <a:solidFill>
                  <a:srgbClr val="40514E"/>
                </a:solidFill>
                <a:effectLst/>
                <a:latin typeface="Roboto" panose="02000000000000000000" pitchFamily="2" charset="0"/>
                <a:ea typeface="Times New Roman" panose="02020603050405020304" pitchFamily="18" charset="0"/>
              </a:rPr>
              <a:t> et Target iSCSI s’authentifient éventuellement mutuellement</a:t>
            </a:r>
            <a:endParaRPr lang="fr-MA" sz="2400" dirty="0">
              <a:effectLst/>
              <a:latin typeface="Times New Roman" panose="02020603050405020304" pitchFamily="18" charset="0"/>
              <a:ea typeface="Times New Roman" panose="02020603050405020304" pitchFamily="18" charset="0"/>
            </a:endParaRPr>
          </a:p>
        </p:txBody>
      </p:sp>
      <p:pic>
        <p:nvPicPr>
          <p:cNvPr id="9" name="Image 8">
            <a:extLst>
              <a:ext uri="{FF2B5EF4-FFF2-40B4-BE49-F238E27FC236}">
                <a16:creationId xmlns:a16="http://schemas.microsoft.com/office/drawing/2014/main" id="{271E0730-CCDB-AC39-0E9F-A332BC5BA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916" y="1282148"/>
            <a:ext cx="6067084" cy="4338409"/>
          </a:xfrm>
          <a:prstGeom prst="rect">
            <a:avLst/>
          </a:prstGeom>
        </p:spPr>
      </p:pic>
    </p:spTree>
    <p:extLst>
      <p:ext uri="{BB962C8B-B14F-4D97-AF65-F5344CB8AC3E}">
        <p14:creationId xmlns:p14="http://schemas.microsoft.com/office/powerpoint/2010/main" val="3455174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C336759-8CB8-392F-541E-9426D698BE28}"/>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8CFA66B0-AC37-D15B-09E0-F8365085E2A0}"/>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8C3885D-ED23-82D8-D4C3-47EE28CA26FE}"/>
              </a:ext>
            </a:extLst>
          </p:cNvPr>
          <p:cNvSpPr>
            <a:spLocks noGrp="1"/>
          </p:cNvSpPr>
          <p:nvPr>
            <p:ph type="sldNum" sz="quarter" idx="12"/>
          </p:nvPr>
        </p:nvSpPr>
        <p:spPr/>
        <p:txBody>
          <a:bodyPr/>
          <a:lstStyle/>
          <a:p>
            <a:pPr rtl="0"/>
            <a:fld id="{58FB4751-880F-D840-AAA9-3A15815CC996}" type="slidenum">
              <a:rPr lang="fr-FR" smtClean="0"/>
              <a:t>33</a:t>
            </a:fld>
            <a:endParaRPr lang="fr-FR" dirty="0"/>
          </a:p>
        </p:txBody>
      </p:sp>
      <p:sp>
        <p:nvSpPr>
          <p:cNvPr id="8" name="ZoneTexte 7">
            <a:extLst>
              <a:ext uri="{FF2B5EF4-FFF2-40B4-BE49-F238E27FC236}">
                <a16:creationId xmlns:a16="http://schemas.microsoft.com/office/drawing/2014/main" id="{AB74A46C-917C-BBEF-7FEB-46A603AE5680}"/>
              </a:ext>
            </a:extLst>
          </p:cNvPr>
          <p:cNvSpPr txBox="1"/>
          <p:nvPr/>
        </p:nvSpPr>
        <p:spPr>
          <a:xfrm>
            <a:off x="977348" y="417055"/>
            <a:ext cx="10237304" cy="3608680"/>
          </a:xfrm>
          <a:prstGeom prst="rect">
            <a:avLst/>
          </a:prstGeom>
          <a:noFill/>
        </p:spPr>
        <p:txBody>
          <a:bodyPr wrap="square">
            <a:spAutoFit/>
          </a:bodyPr>
          <a:lstStyle/>
          <a:p>
            <a:pPr>
              <a:spcBef>
                <a:spcPts val="1500"/>
              </a:spcBef>
              <a:spcAft>
                <a:spcPts val="1500"/>
              </a:spcAft>
            </a:pPr>
            <a:r>
              <a:rPr lang="fr-FR" sz="2400" b="1" dirty="0">
                <a:solidFill>
                  <a:schemeClr val="accent5"/>
                </a:solidFill>
                <a:effectLst/>
                <a:latin typeface="Segoe UI" panose="020B0502040204020203" pitchFamily="34" charset="0"/>
                <a:ea typeface="Times New Roman" panose="02020603050405020304" pitchFamily="18" charset="0"/>
              </a:rPr>
              <a:t>Configuration CHAP :</a:t>
            </a:r>
            <a:endParaRPr lang="fr-MA" sz="2400" b="1" dirty="0">
              <a:solidFill>
                <a:schemeClr val="accent5"/>
              </a:solidFill>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client envoie une demande de connexion au serveur distant.</a:t>
            </a:r>
            <a:endParaRPr lang="fr-MA"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serveur distant envoie une demande de challenge au client.</a:t>
            </a:r>
            <a:endParaRPr lang="fr-MA"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client répond avec une valeur de réponse chiffrée.</a:t>
            </a:r>
            <a:endParaRPr lang="fr-MA"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Le serveur vérifie la valeur de réponse pour s'assurer que l'utilisateur est authentifié.</a:t>
            </a:r>
            <a:endParaRPr lang="fr-MA" sz="24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fr-FR" sz="2400" dirty="0">
                <a:effectLst/>
                <a:latin typeface="Segoe UI" panose="020B0502040204020203" pitchFamily="34" charset="0"/>
                <a:ea typeface="Times New Roman" panose="02020603050405020304" pitchFamily="18" charset="0"/>
              </a:rPr>
              <a:t>Si la valeur de réponse est valide, le serveur autorise la connexion.</a:t>
            </a:r>
            <a:endParaRPr lang="fr-MA"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fr-FR" sz="2400" dirty="0">
                <a:effectLst/>
                <a:latin typeface="Segoe UI" panose="020B0502040204020203" pitchFamily="34" charset="0"/>
                <a:ea typeface="Times New Roman" panose="02020603050405020304" pitchFamily="18" charset="0"/>
              </a:rPr>
              <a:t>La connexion est établie et les données peuvent être échangées entre le client et le serveur.</a:t>
            </a:r>
            <a:endParaRPr lang="fr-MA" sz="2400" dirty="0">
              <a:effectLst/>
              <a:latin typeface="Times New Roman" panose="02020603050405020304" pitchFamily="18" charset="0"/>
              <a:ea typeface="Times New Roman" panose="02020603050405020304" pitchFamily="18" charset="0"/>
            </a:endParaRPr>
          </a:p>
        </p:txBody>
      </p:sp>
      <p:sp>
        <p:nvSpPr>
          <p:cNvPr id="10" name="ZoneTexte 9">
            <a:extLst>
              <a:ext uri="{FF2B5EF4-FFF2-40B4-BE49-F238E27FC236}">
                <a16:creationId xmlns:a16="http://schemas.microsoft.com/office/drawing/2014/main" id="{9F481546-931A-EAD2-4DD5-4D1CA1E88485}"/>
              </a:ext>
            </a:extLst>
          </p:cNvPr>
          <p:cNvSpPr txBox="1"/>
          <p:nvPr/>
        </p:nvSpPr>
        <p:spPr>
          <a:xfrm>
            <a:off x="2832651" y="4025735"/>
            <a:ext cx="6848061" cy="2150845"/>
          </a:xfrm>
          <a:prstGeom prst="rect">
            <a:avLst/>
          </a:prstGeom>
          <a:noFill/>
        </p:spPr>
        <p:txBody>
          <a:bodyPr wrap="square">
            <a:spAutoFit/>
          </a:bodyPr>
          <a:lstStyle/>
          <a:p>
            <a:pPr>
              <a:lnSpc>
                <a:spcPct val="107000"/>
              </a:lnSpc>
              <a:spcAft>
                <a:spcPts val="800"/>
              </a:spcAft>
              <a:tabLst>
                <a:tab pos="1958340" algn="l"/>
              </a:tabLst>
            </a:pPr>
            <a:r>
              <a:rPr lang="fr-FR"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Noté bien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958340" algn="l"/>
              </a:tabLst>
            </a:pPr>
            <a:r>
              <a:rPr lang="fr-FR" sz="2400" dirty="0">
                <a:effectLst/>
                <a:latin typeface="Calibri" panose="020F0502020204030204" pitchFamily="34" charset="0"/>
                <a:ea typeface="Calibri" panose="020F0502020204030204" pitchFamily="34" charset="0"/>
                <a:cs typeface="Arial" panose="020B0604020202020204" pitchFamily="34" charset="0"/>
              </a:rPr>
              <a:t>MD5 </a:t>
            </a:r>
            <a:r>
              <a:rPr lang="fr-FR" sz="24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r>
              <a:rPr lang="fr-FR" sz="2400" dirty="0">
                <a:solidFill>
                  <a:srgbClr val="000000"/>
                </a:solidFill>
                <a:effectLst/>
                <a:latin typeface="Segoe UI" panose="020B0502040204020203" pitchFamily="34" charset="0"/>
                <a:ea typeface="Calibri" panose="020F0502020204030204" pitchFamily="34" charset="0"/>
                <a:cs typeface="Arial" panose="020B0604020202020204" pitchFamily="34" charset="0"/>
              </a:rPr>
              <a:t> Le MD5 (Message Digest 5) est une fonction de hachage cryptographique utilisée dans le protocole de challenge-</a:t>
            </a:r>
            <a:r>
              <a:rPr lang="fr-FR" sz="2400" dirty="0" err="1">
                <a:solidFill>
                  <a:srgbClr val="000000"/>
                </a:solidFill>
                <a:effectLst/>
                <a:latin typeface="Segoe UI" panose="020B0502040204020203" pitchFamily="34" charset="0"/>
                <a:ea typeface="Calibri" panose="020F0502020204030204" pitchFamily="34" charset="0"/>
                <a:cs typeface="Arial" panose="020B0604020202020204" pitchFamily="34" charset="0"/>
              </a:rPr>
              <a:t>authentication</a:t>
            </a:r>
            <a:r>
              <a:rPr lang="fr-FR" sz="2400" dirty="0">
                <a:solidFill>
                  <a:srgbClr val="000000"/>
                </a:solidFill>
                <a:effectLst/>
                <a:latin typeface="Segoe UI" panose="020B0502040204020203" pitchFamily="34" charset="0"/>
                <a:ea typeface="Calibri" panose="020F0502020204030204" pitchFamily="34" charset="0"/>
                <a:cs typeface="Arial" panose="020B0604020202020204" pitchFamily="34" charset="0"/>
              </a:rPr>
              <a:t> </a:t>
            </a:r>
            <a:r>
              <a:rPr lang="fr-FR" sz="2400" dirty="0" err="1">
                <a:solidFill>
                  <a:srgbClr val="000000"/>
                </a:solidFill>
                <a:effectLst/>
                <a:latin typeface="Segoe UI" panose="020B0502040204020203" pitchFamily="34" charset="0"/>
                <a:ea typeface="Calibri" panose="020F0502020204030204" pitchFamily="34" charset="0"/>
                <a:cs typeface="Arial" panose="020B0604020202020204" pitchFamily="34" charset="0"/>
              </a:rPr>
              <a:t>protocol</a:t>
            </a:r>
            <a:r>
              <a:rPr lang="fr-FR" sz="2400" dirty="0">
                <a:solidFill>
                  <a:srgbClr val="000000"/>
                </a:solidFill>
                <a:effectLst/>
                <a:latin typeface="Segoe UI" panose="020B0502040204020203" pitchFamily="34" charset="0"/>
                <a:ea typeface="Calibri" panose="020F0502020204030204" pitchFamily="34" charset="0"/>
                <a:cs typeface="Arial" panose="020B0604020202020204" pitchFamily="34" charset="0"/>
              </a:rPr>
              <a:t> (CHAP).</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61963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46475EE-C724-1931-A1F5-1AA064C89AED}"/>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3FDC1FF6-6508-5D8C-B2E8-B95B65C44026}"/>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D18882EA-ABE2-77D6-437A-524A4217D8B8}"/>
              </a:ext>
            </a:extLst>
          </p:cNvPr>
          <p:cNvSpPr>
            <a:spLocks noGrp="1"/>
          </p:cNvSpPr>
          <p:nvPr>
            <p:ph type="sldNum" sz="quarter" idx="12"/>
          </p:nvPr>
        </p:nvSpPr>
        <p:spPr/>
        <p:txBody>
          <a:bodyPr/>
          <a:lstStyle/>
          <a:p>
            <a:pPr rtl="0"/>
            <a:fld id="{58FB4751-880F-D840-AAA9-3A15815CC996}" type="slidenum">
              <a:rPr lang="fr-FR" smtClean="0"/>
              <a:t>34</a:t>
            </a:fld>
            <a:endParaRPr lang="fr-FR" dirty="0"/>
          </a:p>
        </p:txBody>
      </p:sp>
      <p:pic>
        <p:nvPicPr>
          <p:cNvPr id="7" name="Image 6">
            <a:extLst>
              <a:ext uri="{FF2B5EF4-FFF2-40B4-BE49-F238E27FC236}">
                <a16:creationId xmlns:a16="http://schemas.microsoft.com/office/drawing/2014/main" id="{AD9F5F14-DD0A-8E2C-7DED-22A8FA5EC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069" y="1543461"/>
            <a:ext cx="6849386" cy="4334471"/>
          </a:xfrm>
          <a:prstGeom prst="rect">
            <a:avLst/>
          </a:prstGeom>
          <a:ln>
            <a:noFill/>
          </a:ln>
          <a:effectLst>
            <a:outerShdw blurRad="190500" algn="tl" rotWithShape="0">
              <a:srgbClr val="000000">
                <a:alpha val="70000"/>
              </a:srgbClr>
            </a:outerShdw>
          </a:effectLst>
        </p:spPr>
      </p:pic>
      <p:sp>
        <p:nvSpPr>
          <p:cNvPr id="9" name="ZoneTexte 8">
            <a:extLst>
              <a:ext uri="{FF2B5EF4-FFF2-40B4-BE49-F238E27FC236}">
                <a16:creationId xmlns:a16="http://schemas.microsoft.com/office/drawing/2014/main" id="{A82A4E35-D03C-1587-EF89-F45676363AF2}"/>
              </a:ext>
            </a:extLst>
          </p:cNvPr>
          <p:cNvSpPr txBox="1"/>
          <p:nvPr/>
        </p:nvSpPr>
        <p:spPr>
          <a:xfrm>
            <a:off x="1353312" y="788358"/>
            <a:ext cx="6102626" cy="461665"/>
          </a:xfrm>
          <a:prstGeom prst="rect">
            <a:avLst/>
          </a:prstGeom>
          <a:noFill/>
        </p:spPr>
        <p:txBody>
          <a:bodyPr wrap="square">
            <a:spAutoFit/>
          </a:bodyPr>
          <a:lstStyle/>
          <a:p>
            <a:r>
              <a:rPr lang="fr-FR" sz="2400" b="1" dirty="0">
                <a:effectLst/>
                <a:latin typeface="Calibri" panose="020F0502020204030204" pitchFamily="34" charset="0"/>
                <a:ea typeface="Calibri" panose="020F0502020204030204" pitchFamily="34" charset="0"/>
                <a:cs typeface="Arial" panose="020B0604020202020204" pitchFamily="34" charset="0"/>
              </a:rPr>
              <a:t>En résume :</a:t>
            </a:r>
            <a:endParaRPr lang="fr-MA" sz="2400" dirty="0"/>
          </a:p>
        </p:txBody>
      </p:sp>
    </p:spTree>
    <p:extLst>
      <p:ext uri="{BB962C8B-B14F-4D97-AF65-F5344CB8AC3E}">
        <p14:creationId xmlns:p14="http://schemas.microsoft.com/office/powerpoint/2010/main" val="3881870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98FDB-FE40-8E46-5B86-7BE37105CB25}"/>
              </a:ext>
            </a:extLst>
          </p:cNvPr>
          <p:cNvSpPr>
            <a:spLocks noGrp="1"/>
          </p:cNvSpPr>
          <p:nvPr>
            <p:ph type="title"/>
          </p:nvPr>
        </p:nvSpPr>
        <p:spPr/>
        <p:txBody>
          <a:bodyPr/>
          <a:lstStyle/>
          <a:p>
            <a:r>
              <a:rPr lang="fr-FR" dirty="0"/>
              <a:t>2. Couche Réseau</a:t>
            </a:r>
            <a:endParaRPr lang="fr-MA" dirty="0"/>
          </a:p>
        </p:txBody>
      </p:sp>
    </p:spTree>
    <p:extLst>
      <p:ext uri="{BB962C8B-B14F-4D97-AF65-F5344CB8AC3E}">
        <p14:creationId xmlns:p14="http://schemas.microsoft.com/office/powerpoint/2010/main" val="3832488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e la date 7">
            <a:extLst>
              <a:ext uri="{FF2B5EF4-FFF2-40B4-BE49-F238E27FC236}">
                <a16:creationId xmlns:a16="http://schemas.microsoft.com/office/drawing/2014/main" id="{3B8B492D-0778-C859-9200-08161ABEBFE5}"/>
              </a:ext>
            </a:extLst>
          </p:cNvPr>
          <p:cNvSpPr>
            <a:spLocks noGrp="1"/>
          </p:cNvSpPr>
          <p:nvPr>
            <p:ph type="dt" sz="half" idx="10"/>
          </p:nvPr>
        </p:nvSpPr>
        <p:spPr/>
        <p:txBody>
          <a:bodyPr rtlCol="0"/>
          <a:lstStyle>
            <a:defPPr>
              <a:defRPr lang="fr-FR"/>
            </a:defPPr>
          </a:lstStyle>
          <a:p>
            <a:pPr rtl="0"/>
            <a:r>
              <a:rPr lang="fr-FR"/>
              <a:t>20XX</a:t>
            </a:r>
          </a:p>
        </p:txBody>
      </p:sp>
      <p:sp>
        <p:nvSpPr>
          <p:cNvPr id="9" name="Espace réservé du pied de page 8">
            <a:extLst>
              <a:ext uri="{FF2B5EF4-FFF2-40B4-BE49-F238E27FC236}">
                <a16:creationId xmlns:a16="http://schemas.microsoft.com/office/drawing/2014/main" id="{B1185DEE-1419-7DB6-949B-929195894BC8}"/>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10" name="Espace réservé du numéro de diapositive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pPr rtl="0"/>
              <a:t>36</a:t>
            </a:fld>
            <a:endParaRPr lang="fr-FR" dirty="0"/>
          </a:p>
        </p:txBody>
      </p:sp>
      <p:sp>
        <p:nvSpPr>
          <p:cNvPr id="11" name="Titre 10">
            <a:extLst>
              <a:ext uri="{FF2B5EF4-FFF2-40B4-BE49-F238E27FC236}">
                <a16:creationId xmlns:a16="http://schemas.microsoft.com/office/drawing/2014/main" id="{5DBBA9B2-6699-628D-758D-8FAD62C825E0}"/>
              </a:ext>
            </a:extLst>
          </p:cNvPr>
          <p:cNvSpPr>
            <a:spLocks noGrp="1"/>
          </p:cNvSpPr>
          <p:nvPr>
            <p:ph type="title"/>
          </p:nvPr>
        </p:nvSpPr>
        <p:spPr>
          <a:xfrm>
            <a:off x="512064" y="0"/>
            <a:ext cx="10515600" cy="1309988"/>
          </a:xfrm>
        </p:spPr>
        <p:txBody>
          <a:bodyPr/>
          <a:lstStyle/>
          <a:p>
            <a:br>
              <a:rPr lang="fr-MA" sz="4000" dirty="0">
                <a:effectLst/>
                <a:latin typeface="Calibri" panose="020F0502020204030204" pitchFamily="34" charset="0"/>
                <a:ea typeface="Calibri" panose="020F0502020204030204" pitchFamily="34" charset="0"/>
                <a:cs typeface="Arial" panose="020B0604020202020204" pitchFamily="34" charset="0"/>
              </a:rPr>
            </a:br>
            <a:endParaRPr lang="fr-MA" dirty="0"/>
          </a:p>
        </p:txBody>
      </p:sp>
      <p:sp>
        <p:nvSpPr>
          <p:cNvPr id="5" name="ZoneTexte 4">
            <a:extLst>
              <a:ext uri="{FF2B5EF4-FFF2-40B4-BE49-F238E27FC236}">
                <a16:creationId xmlns:a16="http://schemas.microsoft.com/office/drawing/2014/main" id="{EFB4CB63-C17B-CDA4-8F3E-1CB89B821F51}"/>
              </a:ext>
            </a:extLst>
          </p:cNvPr>
          <p:cNvSpPr txBox="1"/>
          <p:nvPr/>
        </p:nvSpPr>
        <p:spPr>
          <a:xfrm>
            <a:off x="586541" y="2420671"/>
            <a:ext cx="11428675" cy="2703689"/>
          </a:xfrm>
          <a:prstGeom prst="rect">
            <a:avLst/>
          </a:prstGeom>
          <a:noFill/>
        </p:spPr>
        <p:txBody>
          <a:bodyPr wrap="square">
            <a:spAutoFit/>
          </a:bodyPr>
          <a:lstStyle/>
          <a:p>
            <a:pPr algn="just">
              <a:lnSpc>
                <a:spcPct val="107000"/>
              </a:lnSpc>
              <a:spcAft>
                <a:spcPts val="800"/>
              </a:spcAft>
            </a:pPr>
            <a:r>
              <a:rPr lang="fr-FR" sz="32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La couche de réseau est la troisième couche du modèle TCP/IP. Elle est responsable de l'acheminement des paquets de données à travers les réseaux en utilisant des adresses IP. Elle utilise le protocole IP pour diriger les paquets vers leur destination en utilisant des routeurs et des tables de routage.</a:t>
            </a:r>
            <a:endParaRPr lang="fr-MA" sz="24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B2E86108-9FE2-6972-1F2E-430DF18977E6}"/>
              </a:ext>
            </a:extLst>
          </p:cNvPr>
          <p:cNvSpPr txBox="1"/>
          <p:nvPr/>
        </p:nvSpPr>
        <p:spPr>
          <a:xfrm>
            <a:off x="1164336" y="952827"/>
            <a:ext cx="6906238" cy="646331"/>
          </a:xfrm>
          <a:prstGeom prst="rect">
            <a:avLst/>
          </a:prstGeom>
          <a:noFill/>
        </p:spPr>
        <p:txBody>
          <a:bodyPr wrap="square">
            <a:spAutoFit/>
          </a:bodyPr>
          <a:lstStyle/>
          <a:p>
            <a:r>
              <a:rPr lang="fr-FR" sz="3600" b="1" u="sng" dirty="0">
                <a:effectLst/>
                <a:latin typeface="Calibri" panose="020F0502020204030204" pitchFamily="34" charset="0"/>
                <a:ea typeface="Calibri" panose="020F0502020204030204" pitchFamily="34" charset="0"/>
                <a:cs typeface="Arial" panose="020B0604020202020204" pitchFamily="34" charset="0"/>
              </a:rPr>
              <a:t>Définition de la couche réseau :</a:t>
            </a:r>
            <a:endParaRPr lang="fr-MA" sz="3600" dirty="0"/>
          </a:p>
        </p:txBody>
      </p:sp>
    </p:spTree>
    <p:extLst>
      <p:ext uri="{BB962C8B-B14F-4D97-AF65-F5344CB8AC3E}">
        <p14:creationId xmlns:p14="http://schemas.microsoft.com/office/powerpoint/2010/main" val="2759600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diagramme&#10;&#10;Description générée automatiquement">
            <a:extLst>
              <a:ext uri="{FF2B5EF4-FFF2-40B4-BE49-F238E27FC236}">
                <a16:creationId xmlns:a16="http://schemas.microsoft.com/office/drawing/2014/main" id="{75736ED7-C9E2-B3F3-1120-50DF03C9E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60" y="1825625"/>
            <a:ext cx="6034640" cy="4031836"/>
          </a:xfrm>
          <a:prstGeom prst="rect">
            <a:avLst/>
          </a:prstGeom>
          <a:noFill/>
        </p:spPr>
      </p:pic>
      <p:sp>
        <p:nvSpPr>
          <p:cNvPr id="8" name="ZoneTexte 7">
            <a:extLst>
              <a:ext uri="{FF2B5EF4-FFF2-40B4-BE49-F238E27FC236}">
                <a16:creationId xmlns:a16="http://schemas.microsoft.com/office/drawing/2014/main" id="{ED7A8520-A44F-7FB6-123C-54A09A9825CB}"/>
              </a:ext>
            </a:extLst>
          </p:cNvPr>
          <p:cNvSpPr txBox="1"/>
          <p:nvPr/>
        </p:nvSpPr>
        <p:spPr>
          <a:xfrm>
            <a:off x="6172200" y="1825625"/>
            <a:ext cx="5181600" cy="4351338"/>
          </a:xfrm>
          <a:prstGeom prst="rect">
            <a:avLst/>
          </a:prstGeom>
        </p:spPr>
        <p:txBody>
          <a:bodyPr vert="horz" lIns="91440" tIns="45720" rIns="91440" bIns="45720" rtlCol="0">
            <a:normAutofit/>
          </a:bodyPr>
          <a:lstStyle/>
          <a:p>
            <a:pPr marL="342900" lvl="0" indent="-228600">
              <a:lnSpc>
                <a:spcPct val="90000"/>
              </a:lnSpc>
              <a:spcAft>
                <a:spcPts val="800"/>
              </a:spcAft>
              <a:buFont typeface="Arial" panose="020B0604020202020204" pitchFamily="34" charset="0"/>
              <a:buChar char="•"/>
            </a:pPr>
            <a:r>
              <a:rPr lang="fr-FR" sz="2800">
                <a:effectLst/>
              </a:rPr>
              <a:t>Routage : Le routage est le processus par lequel les paquets de données sont acheminés à travers les réseaux pour atteindre leur destination. Les routeurs sont des dispositifs qui effectuent cette fonction en utilisant des tables de routage pour déterminer le chemin optimal à suivre pour chaque paquet.</a:t>
            </a:r>
          </a:p>
        </p:txBody>
      </p:sp>
      <p:sp>
        <p:nvSpPr>
          <p:cNvPr id="3" name="Espace réservé de la date 2">
            <a:extLst>
              <a:ext uri="{FF2B5EF4-FFF2-40B4-BE49-F238E27FC236}">
                <a16:creationId xmlns:a16="http://schemas.microsoft.com/office/drawing/2014/main" id="{A2F69864-F3F5-2A87-DA2E-EAE5E8D76A0D}"/>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fr-FR" kern="1200">
                <a:latin typeface="+mn-lt"/>
                <a:ea typeface="+mn-ea"/>
                <a:cs typeface="+mn-cs"/>
              </a:rPr>
              <a:t>20XX</a:t>
            </a:r>
          </a:p>
        </p:txBody>
      </p:sp>
      <p:sp>
        <p:nvSpPr>
          <p:cNvPr id="4" name="Espace réservé du pied de page 3">
            <a:extLst>
              <a:ext uri="{FF2B5EF4-FFF2-40B4-BE49-F238E27FC236}">
                <a16:creationId xmlns:a16="http://schemas.microsoft.com/office/drawing/2014/main" id="{7834E399-BD51-AE6F-7340-5927650ADB6E}"/>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fr-FR" kern="1200">
                <a:latin typeface="+mn-lt"/>
                <a:ea typeface="+mn-ea"/>
                <a:cs typeface="+mn-cs"/>
              </a:rPr>
              <a:t>titre de la présentation</a:t>
            </a:r>
          </a:p>
        </p:txBody>
      </p:sp>
      <p:sp>
        <p:nvSpPr>
          <p:cNvPr id="5" name="Espace réservé du numéro de diapositive 4">
            <a:extLst>
              <a:ext uri="{FF2B5EF4-FFF2-40B4-BE49-F238E27FC236}">
                <a16:creationId xmlns:a16="http://schemas.microsoft.com/office/drawing/2014/main" id="{9BE12C4D-CB98-2944-C635-B08796C777EA}"/>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fr-FR" smtClean="0"/>
              <a:pPr>
                <a:spcAft>
                  <a:spcPts val="600"/>
                </a:spcAft>
              </a:pPr>
              <a:t>37</a:t>
            </a:fld>
            <a:endParaRPr lang="fr-FR"/>
          </a:p>
        </p:txBody>
      </p:sp>
      <p:sp>
        <p:nvSpPr>
          <p:cNvPr id="6" name="ZoneTexte 5">
            <a:extLst>
              <a:ext uri="{FF2B5EF4-FFF2-40B4-BE49-F238E27FC236}">
                <a16:creationId xmlns:a16="http://schemas.microsoft.com/office/drawing/2014/main" id="{86687C4C-15D7-7DC3-503C-62582AFC883B}"/>
              </a:ext>
            </a:extLst>
          </p:cNvPr>
          <p:cNvSpPr txBox="1"/>
          <p:nvPr/>
        </p:nvSpPr>
        <p:spPr>
          <a:xfrm>
            <a:off x="576071" y="704088"/>
            <a:ext cx="9144000" cy="676656"/>
          </a:xfrm>
          <a:prstGeom prst="rect">
            <a:avLst/>
          </a:prstGeom>
        </p:spPr>
        <p:txBody>
          <a:bodyPr vert="horz" lIns="91440" tIns="45720" rIns="91440" bIns="45720" rtlCol="0" anchor="b">
            <a:normAutofit/>
          </a:bodyPr>
          <a:lstStyle/>
          <a:p>
            <a:pPr>
              <a:lnSpc>
                <a:spcPct val="90000"/>
              </a:lnSpc>
              <a:spcBef>
                <a:spcPct val="0"/>
              </a:spcBef>
              <a:spcAft>
                <a:spcPts val="800"/>
              </a:spcAft>
            </a:pPr>
            <a:r>
              <a:rPr lang="fr-FR" sz="4100" b="1" u="sng" kern="1200">
                <a:effectLst/>
                <a:latin typeface="+mj-lt"/>
                <a:ea typeface="+mj-ea"/>
                <a:cs typeface="+mj-cs"/>
              </a:rPr>
              <a:t>Mots clés de la couche :</a:t>
            </a:r>
            <a:endParaRPr lang="fr-FR" sz="4100" kern="1200">
              <a:effectLst/>
              <a:latin typeface="+mj-lt"/>
              <a:ea typeface="+mj-ea"/>
              <a:cs typeface="+mj-cs"/>
            </a:endParaRPr>
          </a:p>
        </p:txBody>
      </p:sp>
    </p:spTree>
    <p:extLst>
      <p:ext uri="{BB962C8B-B14F-4D97-AF65-F5344CB8AC3E}">
        <p14:creationId xmlns:p14="http://schemas.microsoft.com/office/powerpoint/2010/main" val="3958687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C646B573-E59B-6DDB-043D-2D5EE636AAF3}"/>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5EF9AA25-6227-0DBF-75B0-AD76443679E8}"/>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0CF2F981-2F1D-081D-ADC4-A7CBBBC6EC8F}"/>
              </a:ext>
            </a:extLst>
          </p:cNvPr>
          <p:cNvSpPr>
            <a:spLocks noGrp="1"/>
          </p:cNvSpPr>
          <p:nvPr>
            <p:ph type="sldNum" sz="quarter" idx="12"/>
          </p:nvPr>
        </p:nvSpPr>
        <p:spPr/>
        <p:txBody>
          <a:bodyPr/>
          <a:lstStyle/>
          <a:p>
            <a:pPr rtl="0"/>
            <a:fld id="{58FB4751-880F-D840-AAA9-3A15815CC996}" type="slidenum">
              <a:rPr lang="fr-FR" smtClean="0"/>
              <a:t>38</a:t>
            </a:fld>
            <a:endParaRPr lang="fr-FR" dirty="0"/>
          </a:p>
        </p:txBody>
      </p:sp>
      <p:sp>
        <p:nvSpPr>
          <p:cNvPr id="9" name="ZoneTexte 8">
            <a:extLst>
              <a:ext uri="{FF2B5EF4-FFF2-40B4-BE49-F238E27FC236}">
                <a16:creationId xmlns:a16="http://schemas.microsoft.com/office/drawing/2014/main" id="{FFF0A91A-DE94-1A83-C0C7-DB9C6D8ED212}"/>
              </a:ext>
            </a:extLst>
          </p:cNvPr>
          <p:cNvSpPr txBox="1"/>
          <p:nvPr/>
        </p:nvSpPr>
        <p:spPr>
          <a:xfrm>
            <a:off x="763325" y="1298192"/>
            <a:ext cx="10946296" cy="4261616"/>
          </a:xfrm>
          <a:prstGeom prst="rect">
            <a:avLst/>
          </a:prstGeom>
          <a:noFill/>
        </p:spPr>
        <p:txBody>
          <a:bodyPr wrap="square">
            <a:spAutoFit/>
          </a:bodyPr>
          <a:lstStyle/>
          <a:p>
            <a:pPr marL="457200" lvl="0" indent="-457200" algn="just" rtl="0">
              <a:lnSpc>
                <a:spcPct val="107000"/>
              </a:lnSpc>
              <a:buAutoNum type="arabicPeriod" startAt="2"/>
            </a:pPr>
            <a:r>
              <a:rPr lang="fr-FR" sz="3600" dirty="0">
                <a:effectLst/>
                <a:latin typeface="Calibri" panose="020F0502020204030204" pitchFamily="34" charset="0"/>
                <a:ea typeface="Calibri" panose="020F0502020204030204" pitchFamily="34" charset="0"/>
                <a:cs typeface="Arial" panose="020B0604020202020204" pitchFamily="34" charset="0"/>
              </a:rPr>
              <a:t>Fragmentation : Les paquets de données peuvent être fragmentés en plusieurs morceaux pour être transmis à travers des réseaux ayant une taille maximale de paquet différente.</a:t>
            </a:r>
          </a:p>
          <a:p>
            <a:pPr lvl="0" algn="just" rtl="0">
              <a:lnSpc>
                <a:spcPct val="107000"/>
              </a:lnSpc>
            </a:pPr>
            <a:r>
              <a:rPr lang="fr-MA" sz="3600" dirty="0">
                <a:latin typeface="Calibri" panose="020F0502020204030204" pitchFamily="34" charset="0"/>
                <a:ea typeface="Calibri" panose="020F0502020204030204" pitchFamily="34" charset="0"/>
                <a:cs typeface="Arial" panose="020B0604020202020204" pitchFamily="34" charset="0"/>
              </a:rPr>
              <a:t> </a:t>
            </a:r>
            <a:r>
              <a:rPr lang="fr-FR" sz="3600" dirty="0">
                <a:latin typeface="Calibri" panose="020F0502020204030204" pitchFamily="34" charset="0"/>
                <a:ea typeface="Calibri" panose="020F0502020204030204" pitchFamily="34" charset="0"/>
                <a:cs typeface="Arial" panose="020B0604020202020204" pitchFamily="34" charset="0"/>
              </a:rPr>
              <a:t>L</a:t>
            </a:r>
            <a:r>
              <a:rPr lang="fr-FR" sz="3600" dirty="0">
                <a:effectLst/>
                <a:latin typeface="Calibri" panose="020F0502020204030204" pitchFamily="34" charset="0"/>
                <a:ea typeface="Calibri" panose="020F0502020204030204" pitchFamily="34" charset="0"/>
                <a:cs typeface="Arial" panose="020B0604020202020204" pitchFamily="34" charset="0"/>
              </a:rPr>
              <a:t>e protocole qui responsable de la fragmentation est le protocole </a:t>
            </a:r>
            <a:r>
              <a:rPr lang="fr-FR" sz="3600" dirty="0">
                <a:latin typeface="Calibri" panose="020F0502020204030204" pitchFamily="34" charset="0"/>
                <a:ea typeface="Calibri" panose="020F0502020204030204" pitchFamily="34" charset="0"/>
                <a:cs typeface="Arial" panose="020B0604020202020204" pitchFamily="34" charset="0"/>
              </a:rPr>
              <a:t>IP.</a:t>
            </a:r>
          </a:p>
          <a:p>
            <a:pPr lvl="0" algn="just" rtl="0">
              <a:lnSpc>
                <a:spcPct val="107000"/>
              </a:lnSpc>
            </a:pPr>
            <a:endParaRPr lang="fr-MA" sz="2000" dirty="0">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MA"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2831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C61E7C10-BEAC-03B9-9791-4E0122F31921}"/>
              </a:ext>
            </a:extLst>
          </p:cNvPr>
          <p:cNvSpPr>
            <a:spLocks noGrp="1"/>
          </p:cNvSpPr>
          <p:nvPr>
            <p:ph type="dt" sz="half" idx="10"/>
          </p:nvPr>
        </p:nvSpPr>
        <p:spPr/>
        <p:txBody>
          <a:bodyPr/>
          <a:lstStyle/>
          <a:p>
            <a:pPr rtl="0"/>
            <a:r>
              <a:rPr lang="fr-FR"/>
              <a:t>20XX</a:t>
            </a:r>
          </a:p>
        </p:txBody>
      </p:sp>
      <p:sp>
        <p:nvSpPr>
          <p:cNvPr id="4" name="Espace réservé du pied de page 3">
            <a:extLst>
              <a:ext uri="{FF2B5EF4-FFF2-40B4-BE49-F238E27FC236}">
                <a16:creationId xmlns:a16="http://schemas.microsoft.com/office/drawing/2014/main" id="{52EB9BE2-C49C-DA39-9B00-34E8D3D7A4A3}"/>
              </a:ext>
            </a:extLst>
          </p:cNvPr>
          <p:cNvSpPr>
            <a:spLocks noGrp="1"/>
          </p:cNvSpPr>
          <p:nvPr>
            <p:ph type="ftr" sz="quarter" idx="11"/>
          </p:nvPr>
        </p:nvSpPr>
        <p:spPr/>
        <p:txBody>
          <a:body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0EDE140B-FC71-7619-5B7E-15B3C771F728}"/>
              </a:ext>
            </a:extLst>
          </p:cNvPr>
          <p:cNvSpPr>
            <a:spLocks noGrp="1"/>
          </p:cNvSpPr>
          <p:nvPr>
            <p:ph type="sldNum" sz="quarter" idx="12"/>
          </p:nvPr>
        </p:nvSpPr>
        <p:spPr/>
        <p:txBody>
          <a:bodyPr/>
          <a:lstStyle/>
          <a:p>
            <a:pPr rtl="0"/>
            <a:fld id="{58FB4751-880F-D840-AAA9-3A15815CC996}" type="slidenum">
              <a:rPr lang="fr-FR" smtClean="0"/>
              <a:pPr rtl="0"/>
              <a:t>39</a:t>
            </a:fld>
            <a:endParaRPr lang="fr-FR" dirty="0"/>
          </a:p>
        </p:txBody>
      </p:sp>
      <p:sp>
        <p:nvSpPr>
          <p:cNvPr id="11" name="ZoneTexte 10">
            <a:extLst>
              <a:ext uri="{FF2B5EF4-FFF2-40B4-BE49-F238E27FC236}">
                <a16:creationId xmlns:a16="http://schemas.microsoft.com/office/drawing/2014/main" id="{42603C1E-546C-2522-2054-5F7FFCCF7456}"/>
              </a:ext>
            </a:extLst>
          </p:cNvPr>
          <p:cNvSpPr txBox="1"/>
          <p:nvPr/>
        </p:nvSpPr>
        <p:spPr>
          <a:xfrm>
            <a:off x="3044687" y="258604"/>
            <a:ext cx="6102626" cy="658835"/>
          </a:xfrm>
          <a:prstGeom prst="rect">
            <a:avLst/>
          </a:prstGeom>
          <a:noFill/>
        </p:spPr>
        <p:txBody>
          <a:bodyPr wrap="square">
            <a:spAutoFit/>
          </a:bodyPr>
          <a:lstStyle/>
          <a:p>
            <a:pPr algn="just">
              <a:lnSpc>
                <a:spcPct val="107000"/>
              </a:lnSpc>
              <a:spcAft>
                <a:spcPts val="800"/>
              </a:spcAft>
            </a:pPr>
            <a:r>
              <a:rPr lang="fr-FR" sz="3600" b="1" u="sng" dirty="0">
                <a:effectLst/>
                <a:latin typeface="Calibri" panose="020F0502020204030204" pitchFamily="34" charset="0"/>
                <a:ea typeface="Calibri" panose="020F0502020204030204" pitchFamily="34" charset="0"/>
                <a:cs typeface="Arial" panose="020B0604020202020204" pitchFamily="34" charset="0"/>
              </a:rPr>
              <a:t>Protocoles :</a:t>
            </a:r>
            <a:endParaRPr lang="fr-MA"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14E422DF-EC99-CF15-0E04-19D0A45B23E2}"/>
              </a:ext>
            </a:extLst>
          </p:cNvPr>
          <p:cNvSpPr txBox="1"/>
          <p:nvPr/>
        </p:nvSpPr>
        <p:spPr>
          <a:xfrm>
            <a:off x="423076" y="1401307"/>
            <a:ext cx="11345848" cy="1790170"/>
          </a:xfrm>
          <a:prstGeom prst="rect">
            <a:avLst/>
          </a:prstGeom>
          <a:noFill/>
        </p:spPr>
        <p:txBody>
          <a:bodyPr wrap="square">
            <a:spAutoFit/>
          </a:bodyPr>
          <a:lstStyle/>
          <a:p>
            <a:pPr marL="342900" lvl="0" indent="-342900" algn="just" rtl="0">
              <a:lnSpc>
                <a:spcPct val="107000"/>
              </a:lnSpc>
              <a:spcAft>
                <a:spcPts val="800"/>
              </a:spcAft>
              <a:buFont typeface="Wingdings" panose="05000000000000000000" pitchFamily="2" charset="2"/>
              <a:buChar char="v"/>
            </a:pPr>
            <a:r>
              <a:rPr lang="fr-FR" sz="2400" b="1" dirty="0">
                <a:effectLst/>
                <a:latin typeface="Calibri" panose="020F0502020204030204" pitchFamily="34" charset="0"/>
                <a:ea typeface="Calibri" panose="020F0502020204030204" pitchFamily="34" charset="0"/>
                <a:cs typeface="Arial" panose="020B0604020202020204" pitchFamily="34" charset="0"/>
              </a:rPr>
              <a:t>IP (Internet Protocol)</a:t>
            </a:r>
            <a:r>
              <a:rPr lang="fr-FR" sz="2400" b="1"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lang="fr-FR" sz="18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rPr>
              <a:t>:</a:t>
            </a:r>
            <a:r>
              <a:rPr lang="fr-FR"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rPr>
              <a:t> est un protocole qui est responsable de l'acheminement des paquets de données à travers les réseaux en utilisant des adresses IP. Le protocole IP est utilisé pour transmettre des datagrammes, qui sont des unités de données contenant des informations telles que l'adresse IP de la source et de la destination, ainsi que le numéro de séquence pour permettre la réassemblage des fragments.</a:t>
            </a:r>
            <a:endParaRPr lang="fr-MA"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A466FEE5-93A6-6272-2D7B-5126A21FBECF}"/>
              </a:ext>
            </a:extLst>
          </p:cNvPr>
          <p:cNvSpPr txBox="1"/>
          <p:nvPr/>
        </p:nvSpPr>
        <p:spPr>
          <a:xfrm>
            <a:off x="365760" y="3271399"/>
            <a:ext cx="11649456" cy="2884508"/>
          </a:xfrm>
          <a:prstGeom prst="rect">
            <a:avLst/>
          </a:prstGeom>
          <a:noFill/>
        </p:spPr>
        <p:txBody>
          <a:bodyPr wrap="square">
            <a:spAutoFit/>
          </a:bodyPr>
          <a:lstStyle/>
          <a:p>
            <a:pPr marL="228600" algn="ctr">
              <a:lnSpc>
                <a:spcPct val="107000"/>
              </a:lnSpc>
              <a:spcAft>
                <a:spcPts val="800"/>
              </a:spcAft>
            </a:pPr>
            <a:r>
              <a:rPr lang="fr-FR" sz="3000" b="1" dirty="0">
                <a:solidFill>
                  <a:schemeClr val="tx2">
                    <a:lumMod val="50000"/>
                  </a:schemeClr>
                </a:solidFill>
                <a:effectLst/>
                <a:latin typeface="Calibri" panose="020F0502020204030204" pitchFamily="34" charset="0"/>
                <a:ea typeface="Calibri" panose="020F0502020204030204" pitchFamily="34" charset="0"/>
                <a:cs typeface="Arial" panose="020B0604020202020204" pitchFamily="34" charset="0"/>
              </a:rPr>
              <a:t>IP fixe et dynamique :</a:t>
            </a:r>
            <a:endParaRPr lang="fr-MA" sz="3000" b="1" dirty="0">
              <a:solidFill>
                <a:schemeClr val="tx2">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rPr>
              <a:t>-Une </a:t>
            </a:r>
            <a:r>
              <a:rPr lang="fr-FR" sz="2800" b="1" dirty="0">
                <a:solidFill>
                  <a:schemeClr val="tx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t>adresse IP dynamique </a:t>
            </a:r>
            <a:r>
              <a:rPr lang="fr-FR"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rPr>
              <a:t>est une adresse IP qui peut changer à chaque fois que l'appareil se connecte à un réseau. Elle est attribuée par un serveur DHCP (Dynamic Host Configuration Protocol) qui gère les adresses IP disponibles sur un réseau et les assigne aux différents appareils qui y sont connectés.</a:t>
            </a:r>
            <a:endParaRPr lang="fr-MA"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rPr>
              <a:t>Lorsqu'un appareil se connecte à un réseau, il envoie une demande de configuration au serveur DHCP, qui lui attribue une adresse IP dynamique pour une durée limitée. Cette durée est appelée bail et peut être renouvelée automatiquement si l'appareil reste connecté au réseau.</a:t>
            </a:r>
            <a:endParaRPr lang="fr-MA" sz="2000" dirty="0">
              <a:solidFill>
                <a:schemeClr val="accent6">
                  <a:lumMod val="2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0990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5878135-3F5C-BB53-0082-122956799B79}"/>
              </a:ext>
            </a:extLst>
          </p:cNvPr>
          <p:cNvSpPr>
            <a:spLocks noGrp="1"/>
          </p:cNvSpPr>
          <p:nvPr>
            <p:ph type="title"/>
          </p:nvPr>
        </p:nvSpPr>
        <p:spPr/>
        <p:txBody>
          <a:bodyPr rtlCol="0"/>
          <a:lstStyle>
            <a:defPPr>
              <a:defRPr lang="fr-FR"/>
            </a:defPPr>
          </a:lstStyle>
          <a:p>
            <a:pPr rtl="0"/>
            <a:r>
              <a:rPr lang="fr-FR" b="1" dirty="0"/>
              <a:t>Plan</a:t>
            </a:r>
          </a:p>
        </p:txBody>
      </p:sp>
      <p:graphicFrame>
        <p:nvGraphicFramePr>
          <p:cNvPr id="2" name="Tableau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156262451"/>
              </p:ext>
            </p:extLst>
          </p:nvPr>
        </p:nvGraphicFramePr>
        <p:xfrm>
          <a:off x="7386097" y="843702"/>
          <a:ext cx="4171164" cy="4838913"/>
        </p:xfrm>
        <a:graphic>
          <a:graphicData uri="http://schemas.openxmlformats.org/drawingml/2006/table">
            <a:tbl>
              <a:tblPr firstRow="1" bandRow="1"/>
              <a:tblGrid>
                <a:gridCol w="4171164">
                  <a:extLst>
                    <a:ext uri="{9D8B030D-6E8A-4147-A177-3AD203B41FA5}">
                      <a16:colId xmlns:a16="http://schemas.microsoft.com/office/drawing/2014/main" val="1563570424"/>
                    </a:ext>
                  </a:extLst>
                </a:gridCol>
              </a:tblGrid>
              <a:tr h="755631">
                <a:tc>
                  <a:txBody>
                    <a:bodyPr/>
                    <a:lstStyle>
                      <a:defPPr>
                        <a:defRPr lang="fr-FR"/>
                      </a:defPPr>
                    </a:lstStyle>
                    <a:p>
                      <a:pPr marL="0" marR="0" lvl="0" indent="0" algn="r" defTabSz="914400" rtl="0" eaLnBrk="1" fontAlgn="auto" latinLnBrk="0" hangingPunct="1">
                        <a:lnSpc>
                          <a:spcPct val="100000"/>
                        </a:lnSpc>
                        <a:spcBef>
                          <a:spcPts val="0"/>
                        </a:spcBef>
                        <a:spcAft>
                          <a:spcPts val="0"/>
                        </a:spcAft>
                        <a:buClrTx/>
                        <a:buSzTx/>
                        <a:buFontTx/>
                        <a:buNone/>
                        <a:tabLst/>
                        <a:defRPr lang="fr-FR"/>
                      </a:pPr>
                      <a:r>
                        <a:rPr lang="fr-FR" sz="2400" dirty="0">
                          <a:latin typeface="+mn-lt"/>
                          <a:cs typeface="Gill Sans Light" panose="020B0302020104020203" pitchFamily="34" charset="-79"/>
                        </a:rPr>
                        <a:t>Introduction </a:t>
                      </a:r>
                    </a:p>
                    <a:p>
                      <a:pPr algn="r" rtl="0"/>
                      <a:r>
                        <a:rPr lang="fr-FR" sz="180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defPPr>
                        <a:defRPr lang="fr-FR"/>
                      </a:defPPr>
                    </a:lstStyle>
                    <a:p>
                      <a:pPr marL="0" marR="0" lvl="0" indent="0" algn="r" defTabSz="914400" rtl="0" eaLnBrk="1" fontAlgn="auto" latinLnBrk="0" hangingPunct="1">
                        <a:lnSpc>
                          <a:spcPct val="100000"/>
                        </a:lnSpc>
                        <a:spcBef>
                          <a:spcPts val="0"/>
                        </a:spcBef>
                        <a:spcAft>
                          <a:spcPts val="0"/>
                        </a:spcAft>
                        <a:buClrTx/>
                        <a:buSzTx/>
                        <a:buFontTx/>
                        <a:buNone/>
                        <a:tabLst/>
                        <a:defRPr lang="fr-FR"/>
                      </a:pPr>
                      <a:r>
                        <a:rPr lang="fr-FR" sz="2400" dirty="0">
                          <a:latin typeface="+mn-lt"/>
                          <a:cs typeface="Gill Sans Light" panose="020B0302020104020203" pitchFamily="34" charset="-79"/>
                        </a:rPr>
                        <a:t>Couche Liaison </a:t>
                      </a:r>
                    </a:p>
                    <a:p>
                      <a:pPr marL="0" algn="r" defTabSz="914400" rtl="0" eaLnBrk="1" latinLnBrk="0" hangingPunct="1"/>
                      <a:r>
                        <a:rPr lang="fr-FR" sz="1800" kern="1200" dirty="0">
                          <a:solidFill>
                            <a:schemeClr val="tx1"/>
                          </a:solidFill>
                          <a:latin typeface="+mj-lt"/>
                          <a:ea typeface="+mn-ea"/>
                          <a:cs typeface="+mn-cs"/>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defPPr>
                        <a:defRPr lang="fr-FR"/>
                      </a:defPPr>
                    </a:lstStyle>
                    <a:p>
                      <a:pPr marL="0" marR="0" lvl="0" indent="0" algn="r" defTabSz="914400" rtl="0" eaLnBrk="1" fontAlgn="auto" latinLnBrk="0" hangingPunct="1">
                        <a:lnSpc>
                          <a:spcPct val="100000"/>
                        </a:lnSpc>
                        <a:spcBef>
                          <a:spcPts val="0"/>
                        </a:spcBef>
                        <a:spcAft>
                          <a:spcPts val="0"/>
                        </a:spcAft>
                        <a:buClrTx/>
                        <a:buSzTx/>
                        <a:buFontTx/>
                        <a:buNone/>
                        <a:tabLst/>
                        <a:defRPr lang="fr-FR"/>
                      </a:pPr>
                      <a:r>
                        <a:rPr lang="fr-FR" sz="2400" dirty="0">
                          <a:latin typeface="+mn-lt"/>
                          <a:cs typeface="Gill Sans Light" panose="020B0302020104020203" pitchFamily="34" charset="-79"/>
                        </a:rPr>
                        <a:t>Couche Réseau</a:t>
                      </a:r>
                    </a:p>
                    <a:p>
                      <a:pPr marL="0" algn="r" defTabSz="914400" rtl="0" eaLnBrk="1" latinLnBrk="0" hangingPunct="1"/>
                      <a:r>
                        <a:rPr lang="fr-FR" sz="1800" kern="1200" dirty="0">
                          <a:solidFill>
                            <a:schemeClr val="tx1"/>
                          </a:solidFill>
                          <a:latin typeface="+mj-lt"/>
                          <a:ea typeface="+mn-ea"/>
                          <a:cs typeface="+mn-cs"/>
                        </a:rPr>
                        <a:t>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defPPr>
                        <a:defRPr lang="fr-FR"/>
                      </a:defPPr>
                    </a:lstStyle>
                    <a:p>
                      <a:pPr marL="0" marR="0" lvl="0" indent="0" algn="r" defTabSz="914400" rtl="0" eaLnBrk="1" fontAlgn="auto" latinLnBrk="0" hangingPunct="1">
                        <a:lnSpc>
                          <a:spcPct val="100000"/>
                        </a:lnSpc>
                        <a:spcBef>
                          <a:spcPts val="0"/>
                        </a:spcBef>
                        <a:spcAft>
                          <a:spcPts val="0"/>
                        </a:spcAft>
                        <a:buClrTx/>
                        <a:buSzTx/>
                        <a:buFontTx/>
                        <a:buNone/>
                        <a:tabLst/>
                        <a:defRPr lang="fr-FR"/>
                      </a:pPr>
                      <a:r>
                        <a:rPr lang="fr-FR" sz="2400" dirty="0">
                          <a:latin typeface="+mn-lt"/>
                          <a:cs typeface="Gill Sans Light" panose="020B0302020104020203" pitchFamily="34" charset="-79"/>
                        </a:rPr>
                        <a:t>Couche Transport </a:t>
                      </a:r>
                    </a:p>
                    <a:p>
                      <a:pPr marL="0" algn="r" defTabSz="914400" rtl="0" eaLnBrk="1" latinLnBrk="0" hangingPunct="1"/>
                      <a:r>
                        <a:rPr lang="fr-FR"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defPPr>
                        <a:defRPr lang="fr-FR"/>
                      </a:defPPr>
                    </a:lstStyle>
                    <a:p>
                      <a:pPr marL="0" algn="r" defTabSz="914400" rtl="0" eaLnBrk="1" latinLnBrk="0" hangingPunct="1"/>
                      <a:r>
                        <a:rPr lang="fr-FR" sz="2400" kern="1200" dirty="0">
                          <a:solidFill>
                            <a:schemeClr val="tx1"/>
                          </a:solidFill>
                          <a:latin typeface="Gill Sans Nova Light (Corps)"/>
                          <a:ea typeface="+mn-ea"/>
                          <a:cs typeface="+mn-cs"/>
                        </a:rPr>
                        <a:t>Couche Application</a:t>
                      </a:r>
                    </a:p>
                    <a:p>
                      <a:pPr marL="0" algn="r" defTabSz="914400" rtl="0" eaLnBrk="1" latinLnBrk="0" hangingPunct="1"/>
                      <a:r>
                        <a:rPr lang="fr-FR" sz="1800" kern="1200" dirty="0">
                          <a:solidFill>
                            <a:schemeClr val="tx1"/>
                          </a:solidFill>
                          <a:latin typeface="+mj-lt"/>
                          <a:ea typeface="+mn-ea"/>
                          <a:cs typeface="+mn-cs"/>
                        </a:rPr>
                        <a:t> 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5" name="Connecteur droit 4">
            <a:extLst>
              <a:ext uri="{FF2B5EF4-FFF2-40B4-BE49-F238E27FC236}">
                <a16:creationId xmlns:a16="http://schemas.microsoft.com/office/drawing/2014/main" id="{5C3C5D3A-63F8-9692-BC1B-8EA9A564F164}"/>
              </a:ext>
            </a:extLst>
          </p:cNvPr>
          <p:cNvCxnSpPr>
            <a:cxnSpLocks/>
          </p:cNvCxnSpPr>
          <p:nvPr/>
        </p:nvCxnSpPr>
        <p:spPr>
          <a:xfrm flipH="1">
            <a:off x="7386097" y="5682615"/>
            <a:ext cx="41711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F5F64AEF-91CA-0414-0E78-68CC8A721F63}"/>
              </a:ext>
            </a:extLst>
          </p:cNvPr>
          <p:cNvSpPr txBox="1"/>
          <p:nvPr/>
        </p:nvSpPr>
        <p:spPr>
          <a:xfrm>
            <a:off x="9681329" y="5811746"/>
            <a:ext cx="1894786" cy="738664"/>
          </a:xfrm>
          <a:prstGeom prst="rect">
            <a:avLst/>
          </a:prstGeom>
          <a:noFill/>
        </p:spPr>
        <p:txBody>
          <a:bodyPr wrap="square" rtlCol="0">
            <a:spAutoFit/>
          </a:bodyPr>
          <a:lstStyle/>
          <a:p>
            <a:pPr algn="r"/>
            <a:r>
              <a:rPr lang="fr-FR" sz="2400" dirty="0"/>
              <a:t>Conclusion</a:t>
            </a:r>
          </a:p>
          <a:p>
            <a:pPr algn="r"/>
            <a:r>
              <a:rPr lang="fr-FR" dirty="0">
                <a:latin typeface="Sagona Book (En-têtes)"/>
              </a:rPr>
              <a:t>6</a:t>
            </a:r>
            <a:endParaRPr lang="fr-FR" sz="2400" dirty="0">
              <a:latin typeface="Sagona Book (En-têtes)"/>
            </a:endParaRPr>
          </a:p>
        </p:txBody>
      </p:sp>
    </p:spTree>
    <p:extLst>
      <p:ext uri="{BB962C8B-B14F-4D97-AF65-F5344CB8AC3E}">
        <p14:creationId xmlns:p14="http://schemas.microsoft.com/office/powerpoint/2010/main" val="3474133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D49EFD53-84F2-4A15-F2A3-FE44AA6F5F82}"/>
              </a:ext>
            </a:extLst>
          </p:cNvPr>
          <p:cNvSpPr>
            <a:spLocks noGrp="1"/>
          </p:cNvSpPr>
          <p:nvPr>
            <p:ph type="dt" sz="half" idx="10"/>
          </p:nvPr>
        </p:nvSpPr>
        <p:spPr/>
        <p:txBody>
          <a:bodyPr/>
          <a:lstStyle/>
          <a:p>
            <a:pPr rtl="0"/>
            <a:r>
              <a:rPr lang="fr-FR"/>
              <a:t>20XX</a:t>
            </a:r>
          </a:p>
        </p:txBody>
      </p:sp>
      <p:sp>
        <p:nvSpPr>
          <p:cNvPr id="4" name="Espace réservé du pied de page 3">
            <a:extLst>
              <a:ext uri="{FF2B5EF4-FFF2-40B4-BE49-F238E27FC236}">
                <a16:creationId xmlns:a16="http://schemas.microsoft.com/office/drawing/2014/main" id="{A1EF8540-DD45-5E93-336F-5C5AF1B39B9E}"/>
              </a:ext>
            </a:extLst>
          </p:cNvPr>
          <p:cNvSpPr>
            <a:spLocks noGrp="1"/>
          </p:cNvSpPr>
          <p:nvPr>
            <p:ph type="ftr" sz="quarter" idx="11"/>
          </p:nvPr>
        </p:nvSpPr>
        <p:spPr/>
        <p:txBody>
          <a:body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10E440B6-C353-1369-7E78-1FAE93E00E54}"/>
              </a:ext>
            </a:extLst>
          </p:cNvPr>
          <p:cNvSpPr>
            <a:spLocks noGrp="1"/>
          </p:cNvSpPr>
          <p:nvPr>
            <p:ph type="sldNum" sz="quarter" idx="12"/>
          </p:nvPr>
        </p:nvSpPr>
        <p:spPr/>
        <p:txBody>
          <a:bodyPr/>
          <a:lstStyle/>
          <a:p>
            <a:pPr rtl="0"/>
            <a:fld id="{58FB4751-880F-D840-AAA9-3A15815CC996}" type="slidenum">
              <a:rPr lang="fr-FR" smtClean="0"/>
              <a:pPr rtl="0"/>
              <a:t>40</a:t>
            </a:fld>
            <a:endParaRPr lang="fr-FR" dirty="0"/>
          </a:p>
        </p:txBody>
      </p:sp>
      <p:sp>
        <p:nvSpPr>
          <p:cNvPr id="11" name="ZoneTexte 10">
            <a:extLst>
              <a:ext uri="{FF2B5EF4-FFF2-40B4-BE49-F238E27FC236}">
                <a16:creationId xmlns:a16="http://schemas.microsoft.com/office/drawing/2014/main" id="{675BBE95-0CFE-597B-C88B-F14587EDF9DD}"/>
              </a:ext>
            </a:extLst>
          </p:cNvPr>
          <p:cNvSpPr txBox="1"/>
          <p:nvPr/>
        </p:nvSpPr>
        <p:spPr>
          <a:xfrm>
            <a:off x="0" y="478634"/>
            <a:ext cx="11856190" cy="5592557"/>
          </a:xfrm>
          <a:prstGeom prst="rect">
            <a:avLst/>
          </a:prstGeom>
          <a:noFill/>
        </p:spPr>
        <p:txBody>
          <a:bodyPr wrap="square">
            <a:spAutoFit/>
          </a:bodyPr>
          <a:lstStyle/>
          <a:p>
            <a:pPr marL="228600">
              <a:lnSpc>
                <a:spcPct val="107000"/>
              </a:lnSpc>
              <a:spcAft>
                <a:spcPts val="800"/>
              </a:spcAft>
            </a:pPr>
            <a:r>
              <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Les adresses IP dynamiques sont utilisées pour économiser les adresses IP disponibles sur un réseau et permettre à un grand nombre d'appareils de se connecter en utilisant un nombre limité d'adresses IP. Cependant, cela peut rendre plus difficile l'accès à un appareil spécifique depuis Internet, car l'adresse IP peut changer à chaque fois que l'appareil se connecte au réseau.</a:t>
            </a:r>
            <a:endParaRPr lang="fr-MA"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gn="just">
              <a:lnSpc>
                <a:spcPct val="107000"/>
              </a:lnSpc>
              <a:spcAft>
                <a:spcPts val="800"/>
              </a:spcAft>
            </a:pPr>
            <a:r>
              <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Les fournisseurs d'accès Internet (FAI) utilisent souvent des adresses IP dynamiques pour leurs clients résidentiels, car cela leur permet de gérer plus efficacement l'utilisation des adresses IP disponibles et de réduire les coûts d'infrastructure réseau.</a:t>
            </a:r>
            <a:endParaRPr lang="fr-MA"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gn="just">
              <a:lnSpc>
                <a:spcPct val="107000"/>
              </a:lnSpc>
              <a:spcAft>
                <a:spcPts val="800"/>
              </a:spcAft>
            </a:pPr>
            <a:r>
              <a:rPr lang="fr-FR" sz="800" dirty="0">
                <a:solidFill>
                  <a:schemeClr val="tx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t>-</a:t>
            </a:r>
            <a:r>
              <a:rPr lang="fr-FR" sz="3000" b="1" dirty="0">
                <a:solidFill>
                  <a:schemeClr val="tx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t>Adresse Fixe :</a:t>
            </a:r>
            <a:endParaRPr lang="fr-MA" sz="3000" b="1" dirty="0">
              <a:solidFill>
                <a:schemeClr val="tx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Une adresse IP fixe est une adresse IP qui est assignée de manière permanente à un appareil sur un réseau. Contrairement à une adresse IP dynamique, qui peut changer chaque fois que l'appareil se connecte au réseau, une adresse IP fixe reste constante, ce qui permet aux autres appareils et utilisateurs de se connecter à cet appareil de manière fiable et constante.</a:t>
            </a:r>
            <a:endParaRPr lang="fr-MA"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Les adresses IP fixes sont souvent utilisées pour les serveurs web, les serveurs de messagerie électronique, les caméras de surveillance, les routeurs, les imprimantes réseau et d'autres périphériques réseau qui doivent être accessibles en permanence.</a:t>
            </a:r>
            <a:endParaRPr lang="fr-MA" sz="2000" dirty="0">
              <a:solidFill>
                <a:schemeClr val="accent6">
                  <a:lumMod val="10000"/>
                </a:schemeClr>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6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FC3703ED-51F3-54E3-8F67-6DC4C2C2F11B}"/>
              </a:ext>
            </a:extLst>
          </p:cNvPr>
          <p:cNvSpPr>
            <a:spLocks noGrp="1"/>
          </p:cNvSpPr>
          <p:nvPr>
            <p:ph type="dt" sz="half" idx="10"/>
          </p:nvPr>
        </p:nvSpPr>
        <p:spPr/>
        <p:txBody>
          <a:bodyPr/>
          <a:lstStyle/>
          <a:p>
            <a:pPr rtl="0"/>
            <a:r>
              <a:rPr lang="fr-FR"/>
              <a:t>20XX</a:t>
            </a:r>
          </a:p>
        </p:txBody>
      </p:sp>
      <p:sp>
        <p:nvSpPr>
          <p:cNvPr id="4" name="Espace réservé du pied de page 3">
            <a:extLst>
              <a:ext uri="{FF2B5EF4-FFF2-40B4-BE49-F238E27FC236}">
                <a16:creationId xmlns:a16="http://schemas.microsoft.com/office/drawing/2014/main" id="{D5125499-DF87-916E-71D4-22EBD60AF926}"/>
              </a:ext>
            </a:extLst>
          </p:cNvPr>
          <p:cNvSpPr>
            <a:spLocks noGrp="1"/>
          </p:cNvSpPr>
          <p:nvPr>
            <p:ph type="ftr" sz="quarter" idx="11"/>
          </p:nvPr>
        </p:nvSpPr>
        <p:spPr/>
        <p:txBody>
          <a:body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5F91ACC1-D6DC-CD20-D287-4399AE116D0A}"/>
              </a:ext>
            </a:extLst>
          </p:cNvPr>
          <p:cNvSpPr>
            <a:spLocks noGrp="1"/>
          </p:cNvSpPr>
          <p:nvPr>
            <p:ph type="sldNum" sz="quarter" idx="12"/>
          </p:nvPr>
        </p:nvSpPr>
        <p:spPr/>
        <p:txBody>
          <a:bodyPr/>
          <a:lstStyle/>
          <a:p>
            <a:pPr rtl="0"/>
            <a:fld id="{58FB4751-880F-D840-AAA9-3A15815CC996}" type="slidenum">
              <a:rPr lang="fr-FR" smtClean="0"/>
              <a:pPr rtl="0"/>
              <a:t>41</a:t>
            </a:fld>
            <a:endParaRPr lang="fr-FR" dirty="0"/>
          </a:p>
        </p:txBody>
      </p:sp>
      <p:sp>
        <p:nvSpPr>
          <p:cNvPr id="11" name="ZoneTexte 10">
            <a:extLst>
              <a:ext uri="{FF2B5EF4-FFF2-40B4-BE49-F238E27FC236}">
                <a16:creationId xmlns:a16="http://schemas.microsoft.com/office/drawing/2014/main" id="{601A2703-CB12-7FF2-18F9-EFCACBE4BADC}"/>
              </a:ext>
            </a:extLst>
          </p:cNvPr>
          <p:cNvSpPr txBox="1"/>
          <p:nvPr/>
        </p:nvSpPr>
        <p:spPr>
          <a:xfrm>
            <a:off x="655982" y="369158"/>
            <a:ext cx="10880035" cy="5747279"/>
          </a:xfrm>
          <a:prstGeom prst="rect">
            <a:avLst/>
          </a:prstGeom>
          <a:noFill/>
        </p:spPr>
        <p:txBody>
          <a:bodyPr wrap="square">
            <a:spAutoFit/>
          </a:bodyPr>
          <a:lstStyle/>
          <a:p>
            <a:pPr marL="228600">
              <a:lnSpc>
                <a:spcPct val="107000"/>
              </a:lnSpc>
              <a:spcAft>
                <a:spcPts val="800"/>
              </a:spcAft>
            </a:pPr>
            <a:endParaRPr lang="fr-MA" sz="1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2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L'avantage principal d'une adresse IP fixe est qu'elle permet aux autres appareils et utilisateurs de se connecter à un appareil spécifique sur un réseau de manière constante et fiable. Cela peut être important pour les entreprises, les organisations ou les particuliers qui ont besoin d'un accès constant à des ressources réseau spécifiques.</a:t>
            </a:r>
            <a:endParaRPr lang="fr-MA" sz="2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2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 </a:t>
            </a:r>
            <a:endParaRPr lang="fr-MA" sz="2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228600" algn="just">
              <a:lnSpc>
                <a:spcPct val="107000"/>
              </a:lnSpc>
              <a:spcAft>
                <a:spcPts val="800"/>
              </a:spcAft>
            </a:pPr>
            <a:r>
              <a:rPr lang="fr-FR" sz="2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Cependant, l'utilisation d'adresses IP fixes peut également présenter des inconvénients, notamment la possibilité d'être ciblé par des attaques informatiques, la nécessité de configurer manuellement les adresses IP sur chaque appareil et la limitation du nombre d'adresses IP disponibles sur un réseau.</a:t>
            </a:r>
            <a:endParaRPr lang="fr-MA" sz="28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6821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A66AA450-F01A-226C-1487-CAA43C9ABDAC}"/>
              </a:ext>
            </a:extLst>
          </p:cNvPr>
          <p:cNvSpPr>
            <a:spLocks noGrp="1"/>
          </p:cNvSpPr>
          <p:nvPr>
            <p:ph type="dt" sz="half" idx="10"/>
          </p:nvPr>
        </p:nvSpPr>
        <p:spPr/>
        <p:txBody>
          <a:bodyPr/>
          <a:lstStyle/>
          <a:p>
            <a:pPr rtl="0"/>
            <a:r>
              <a:rPr lang="fr-FR"/>
              <a:t>20XX</a:t>
            </a:r>
          </a:p>
        </p:txBody>
      </p:sp>
      <p:sp>
        <p:nvSpPr>
          <p:cNvPr id="4" name="Espace réservé du pied de page 3">
            <a:extLst>
              <a:ext uri="{FF2B5EF4-FFF2-40B4-BE49-F238E27FC236}">
                <a16:creationId xmlns:a16="http://schemas.microsoft.com/office/drawing/2014/main" id="{35A79BD8-6A1F-FB9E-0E76-9E6343BC2E23}"/>
              </a:ext>
            </a:extLst>
          </p:cNvPr>
          <p:cNvSpPr>
            <a:spLocks noGrp="1"/>
          </p:cNvSpPr>
          <p:nvPr>
            <p:ph type="ftr" sz="quarter" idx="11"/>
          </p:nvPr>
        </p:nvSpPr>
        <p:spPr/>
        <p:txBody>
          <a:body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5647CF3F-C2DA-B0E3-F3CE-9E2B8FD5F05A}"/>
              </a:ext>
            </a:extLst>
          </p:cNvPr>
          <p:cNvSpPr>
            <a:spLocks noGrp="1"/>
          </p:cNvSpPr>
          <p:nvPr>
            <p:ph type="sldNum" sz="quarter" idx="12"/>
          </p:nvPr>
        </p:nvSpPr>
        <p:spPr/>
        <p:txBody>
          <a:bodyPr/>
          <a:lstStyle/>
          <a:p>
            <a:pPr rtl="0"/>
            <a:fld id="{58FB4751-880F-D840-AAA9-3A15815CC996}" type="slidenum">
              <a:rPr lang="fr-FR" smtClean="0"/>
              <a:pPr rtl="0"/>
              <a:t>42</a:t>
            </a:fld>
            <a:endParaRPr lang="fr-FR" dirty="0"/>
          </a:p>
        </p:txBody>
      </p:sp>
      <p:sp>
        <p:nvSpPr>
          <p:cNvPr id="11" name="ZoneTexte 10">
            <a:extLst>
              <a:ext uri="{FF2B5EF4-FFF2-40B4-BE49-F238E27FC236}">
                <a16:creationId xmlns:a16="http://schemas.microsoft.com/office/drawing/2014/main" id="{0693B6E9-733E-5E88-1F65-68DD9ACED00B}"/>
              </a:ext>
            </a:extLst>
          </p:cNvPr>
          <p:cNvSpPr txBox="1"/>
          <p:nvPr/>
        </p:nvSpPr>
        <p:spPr>
          <a:xfrm>
            <a:off x="207662" y="834057"/>
            <a:ext cx="11776676" cy="5786199"/>
          </a:xfrm>
          <a:prstGeom prst="rect">
            <a:avLst/>
          </a:prstGeom>
          <a:noFill/>
        </p:spPr>
        <p:txBody>
          <a:bodyPr wrap="square">
            <a:spAutoFit/>
          </a:bodyPr>
          <a:lstStyle/>
          <a:p>
            <a:pPr marL="342900" lvl="0" indent="-342900" rtl="0">
              <a:lnSpc>
                <a:spcPct val="107000"/>
              </a:lnSpc>
              <a:spcAft>
                <a:spcPts val="800"/>
              </a:spcAft>
              <a:buFont typeface="Wingdings" panose="05000000000000000000" pitchFamily="2" charset="2"/>
              <a:buChar char="v"/>
            </a:pPr>
            <a:r>
              <a:rPr lang="fr-FR" sz="2400" b="1" dirty="0">
                <a:effectLst/>
                <a:latin typeface="Calibri" panose="020F0502020204030204" pitchFamily="34" charset="0"/>
                <a:ea typeface="Calibri" panose="020F0502020204030204" pitchFamily="34" charset="0"/>
                <a:cs typeface="Arial" panose="020B0604020202020204" pitchFamily="34" charset="0"/>
              </a:rPr>
              <a:t>ARP (</a:t>
            </a:r>
            <a:r>
              <a:rPr lang="fr-FR" sz="2400" b="1" dirty="0" err="1">
                <a:effectLst/>
                <a:latin typeface="Calibri" panose="020F0502020204030204" pitchFamily="34" charset="0"/>
                <a:ea typeface="Calibri" panose="020F0502020204030204" pitchFamily="34" charset="0"/>
                <a:cs typeface="Arial" panose="020B0604020202020204" pitchFamily="34" charset="0"/>
              </a:rPr>
              <a:t>Address</a:t>
            </a:r>
            <a:r>
              <a:rPr lang="fr-FR" sz="2400" b="1" dirty="0">
                <a:effectLst/>
                <a:latin typeface="Calibri" panose="020F0502020204030204" pitchFamily="34" charset="0"/>
                <a:ea typeface="Calibri" panose="020F0502020204030204" pitchFamily="34" charset="0"/>
                <a:cs typeface="Arial" panose="020B0604020202020204" pitchFamily="34" charset="0"/>
              </a:rPr>
              <a:t> </a:t>
            </a:r>
            <a:r>
              <a:rPr lang="fr-FR" sz="2400" b="1" dirty="0" err="1">
                <a:effectLst/>
                <a:latin typeface="Calibri" panose="020F0502020204030204" pitchFamily="34" charset="0"/>
                <a:ea typeface="Calibri" panose="020F0502020204030204" pitchFamily="34" charset="0"/>
                <a:cs typeface="Arial" panose="020B0604020202020204" pitchFamily="34" charset="0"/>
              </a:rPr>
              <a:t>Resolution</a:t>
            </a:r>
            <a:r>
              <a:rPr lang="fr-FR" sz="2400" b="1" dirty="0">
                <a:effectLst/>
                <a:latin typeface="Calibri" panose="020F0502020204030204" pitchFamily="34" charset="0"/>
                <a:ea typeface="Calibri" panose="020F0502020204030204" pitchFamily="34" charset="0"/>
                <a:cs typeface="Arial" panose="020B0604020202020204" pitchFamily="34" charset="0"/>
              </a:rPr>
              <a:t> Protocol) </a:t>
            </a:r>
            <a:r>
              <a:rPr lang="fr-FR" sz="24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est un protocole de la couche liaison de données du modèle TCP/IP. Il est utilisé pour résoudre les adresses MAC (Media Access Control) en adresses IP. Lorsque les hôtes communiquent sur un réseau local, ils utilisent des adresses MAC pour identifier les autres hôtes, tandis que les adresses IP sont utilisées pour les communications à travers les réseaux. L'ARP permet donc de faire correspondre les adresses IP aux adresses MAC correspondantes.</a:t>
            </a:r>
          </a:p>
          <a:p>
            <a:pPr lvl="0" rtl="0">
              <a:lnSpc>
                <a:spcPct val="107000"/>
              </a:lnSpc>
              <a:spcAft>
                <a:spcPts val="800"/>
              </a:spcAft>
            </a:pPr>
            <a:endPar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v"/>
            </a:pPr>
            <a:r>
              <a:rPr lang="fr-FR" sz="2400" b="1" dirty="0">
                <a:effectLst/>
                <a:latin typeface="Calibri" panose="020F0502020204030204" pitchFamily="34" charset="0"/>
                <a:ea typeface="Calibri" panose="020F0502020204030204" pitchFamily="34" charset="0"/>
                <a:cs typeface="Arial" panose="020B0604020202020204" pitchFamily="34" charset="0"/>
              </a:rPr>
              <a:t>ICMP (Internet Control Message Protocol) </a:t>
            </a:r>
            <a:r>
              <a:rPr lang="fr-FR" sz="24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est un protocole de la couche de réseau du modèle TCP/IP. Il est utilisé pour envoyer des messages d'erreur et de contrôle à d'autres équipements réseau, tels que des routeurs. Les messages ICMP peuvent être utilisés pour signaler des erreurs de transmission, des pannes de réseau, des congestions, etc. par exemple, le message ICMP "ping" est utilisé pour tester la connectivité entre deux hôtes en envoyant un message ICMP </a:t>
            </a:r>
            <a:r>
              <a:rPr lang="fr-FR" sz="2400" dirty="0" err="1">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echo-request</a:t>
            </a:r>
            <a:r>
              <a:rPr lang="fr-FR" sz="24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 et en attendant une réponse</a:t>
            </a:r>
            <a:r>
              <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 ICMP </a:t>
            </a:r>
            <a:r>
              <a:rPr lang="fr-FR" sz="2000" dirty="0" err="1">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echo-reply</a:t>
            </a:r>
            <a:r>
              <a:rPr lang="fr-FR"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rPr>
              <a:t>.</a:t>
            </a:r>
            <a:endParaRPr lang="fr-MA"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lvl="0" rtl="0">
              <a:lnSpc>
                <a:spcPct val="107000"/>
              </a:lnSpc>
              <a:spcAft>
                <a:spcPts val="800"/>
              </a:spcAft>
            </a:pPr>
            <a:endParaRPr lang="fr-MA" sz="2000" dirty="0">
              <a:solidFill>
                <a:schemeClr val="accent6">
                  <a:lumMod val="10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5385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1AA4B-1261-B7DD-E135-75BC39398557}"/>
              </a:ext>
            </a:extLst>
          </p:cNvPr>
          <p:cNvSpPr>
            <a:spLocks noGrp="1"/>
          </p:cNvSpPr>
          <p:nvPr>
            <p:ph type="title"/>
          </p:nvPr>
        </p:nvSpPr>
        <p:spPr/>
        <p:txBody>
          <a:bodyPr/>
          <a:lstStyle/>
          <a:p>
            <a:r>
              <a:rPr lang="fr-FR" dirty="0"/>
              <a:t>3. Couche Transport</a:t>
            </a:r>
            <a:endParaRPr lang="fr-MA" dirty="0"/>
          </a:p>
        </p:txBody>
      </p:sp>
    </p:spTree>
    <p:extLst>
      <p:ext uri="{BB962C8B-B14F-4D97-AF65-F5344CB8AC3E}">
        <p14:creationId xmlns:p14="http://schemas.microsoft.com/office/powerpoint/2010/main" val="2612101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a:extLst>
              <a:ext uri="{FF2B5EF4-FFF2-40B4-BE49-F238E27FC236}">
                <a16:creationId xmlns:a16="http://schemas.microsoft.com/office/drawing/2014/main" id="{1B391B61-21BC-7309-D50E-A2FA872838C1}"/>
              </a:ext>
            </a:extLst>
          </p:cNvPr>
          <p:cNvSpPr>
            <a:spLocks noGrp="1"/>
          </p:cNvSpPr>
          <p:nvPr>
            <p:ph type="dt" sz="half" idx="10"/>
          </p:nvPr>
        </p:nvSpPr>
        <p:spPr/>
        <p:txBody>
          <a:bodyPr rtlCol="0"/>
          <a:lstStyle>
            <a:defPPr>
              <a:defRPr lang="fr-FR"/>
            </a:defPPr>
          </a:lstStyle>
          <a:p>
            <a:pPr rtl="0"/>
            <a:r>
              <a:rPr lang="fr-FR"/>
              <a:t>20XX</a:t>
            </a:r>
          </a:p>
        </p:txBody>
      </p:sp>
      <p:sp>
        <p:nvSpPr>
          <p:cNvPr id="10" name="Espace réservé du pied de page 9">
            <a:extLst>
              <a:ext uri="{FF2B5EF4-FFF2-40B4-BE49-F238E27FC236}">
                <a16:creationId xmlns:a16="http://schemas.microsoft.com/office/drawing/2014/main" id="{766CF5CA-318D-F6B1-504B-3DF8E9542316}"/>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11" name="Espace réservé du numéro de diapositive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pPr rtl="0"/>
              <a:t>44</a:t>
            </a:fld>
            <a:endParaRPr lang="fr-FR" dirty="0"/>
          </a:p>
        </p:txBody>
      </p:sp>
      <p:sp>
        <p:nvSpPr>
          <p:cNvPr id="13" name="Titre 12">
            <a:extLst>
              <a:ext uri="{FF2B5EF4-FFF2-40B4-BE49-F238E27FC236}">
                <a16:creationId xmlns:a16="http://schemas.microsoft.com/office/drawing/2014/main" id="{88439625-399B-0425-9302-3967B9A987A5}"/>
              </a:ext>
            </a:extLst>
          </p:cNvPr>
          <p:cNvSpPr>
            <a:spLocks noGrp="1"/>
          </p:cNvSpPr>
          <p:nvPr>
            <p:ph type="title"/>
          </p:nvPr>
        </p:nvSpPr>
        <p:spPr>
          <a:xfrm>
            <a:off x="1018032" y="671950"/>
            <a:ext cx="10515600" cy="676656"/>
          </a:xfrm>
        </p:spPr>
        <p:txBody>
          <a:bodyPr/>
          <a:lstStyle/>
          <a:p>
            <a:r>
              <a:rPr lang="fr-MA" b="1" dirty="0"/>
              <a:t>Définition</a:t>
            </a:r>
            <a:r>
              <a:rPr lang="fr-MA" dirty="0"/>
              <a:t> </a:t>
            </a:r>
          </a:p>
        </p:txBody>
      </p:sp>
      <p:sp>
        <p:nvSpPr>
          <p:cNvPr id="3" name="ZoneTexte 2">
            <a:extLst>
              <a:ext uri="{FF2B5EF4-FFF2-40B4-BE49-F238E27FC236}">
                <a16:creationId xmlns:a16="http://schemas.microsoft.com/office/drawing/2014/main" id="{860887AE-5F28-0EF8-2046-676D16BFA88A}"/>
              </a:ext>
            </a:extLst>
          </p:cNvPr>
          <p:cNvSpPr txBox="1"/>
          <p:nvPr/>
        </p:nvSpPr>
        <p:spPr>
          <a:xfrm>
            <a:off x="658368" y="1847887"/>
            <a:ext cx="10875264" cy="2941703"/>
          </a:xfrm>
          <a:prstGeom prst="rect">
            <a:avLst/>
          </a:prstGeom>
          <a:noFill/>
        </p:spPr>
        <p:txBody>
          <a:bodyPr wrap="square">
            <a:spAutoFit/>
          </a:bodyPr>
          <a:lstStyle/>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La couche de transport du modèle TCP/IP est responsable de la communication de bout en bout entre les applications. Elle fournit des services de transport de données fiables et sans erreur entre les machines de source et de destination.</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Plus précisément, la couche de transport est chargée de segmenter les données en unités plus petites appelées segments, d'ajouter des en-têtes de contrôle pour assurer la fiabilité de la transmission, de gérer le flux de données et de fournir des mécanismes de contrôle de congestion pour éviter la surcharge du réseau.</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64941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660A54-4820-258A-C403-832B3CB4EC21}"/>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853B1F43-217A-EFEE-08FD-D066A82BACCE}"/>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6CB98BBB-C87E-0216-4420-CEE33192A73C}"/>
              </a:ext>
            </a:extLst>
          </p:cNvPr>
          <p:cNvSpPr>
            <a:spLocks noGrp="1"/>
          </p:cNvSpPr>
          <p:nvPr>
            <p:ph type="sldNum" sz="quarter" idx="12"/>
          </p:nvPr>
        </p:nvSpPr>
        <p:spPr/>
        <p:txBody>
          <a:bodyPr/>
          <a:lstStyle/>
          <a:p>
            <a:pPr rtl="0"/>
            <a:fld id="{58FB4751-880F-D840-AAA9-3A15815CC996}" type="slidenum">
              <a:rPr lang="fr-FR" smtClean="0"/>
              <a:pPr rtl="0"/>
              <a:t>45</a:t>
            </a:fld>
            <a:endParaRPr lang="fr-FR" dirty="0"/>
          </a:p>
        </p:txBody>
      </p:sp>
      <p:sp>
        <p:nvSpPr>
          <p:cNvPr id="9" name="Titre 8">
            <a:extLst>
              <a:ext uri="{FF2B5EF4-FFF2-40B4-BE49-F238E27FC236}">
                <a16:creationId xmlns:a16="http://schemas.microsoft.com/office/drawing/2014/main" id="{9FFDB051-0E0E-6714-A009-17CFED69217A}"/>
              </a:ext>
            </a:extLst>
          </p:cNvPr>
          <p:cNvSpPr>
            <a:spLocks noGrp="1"/>
          </p:cNvSpPr>
          <p:nvPr>
            <p:ph type="title"/>
          </p:nvPr>
        </p:nvSpPr>
        <p:spPr>
          <a:xfrm>
            <a:off x="365760" y="252984"/>
            <a:ext cx="10515600" cy="676656"/>
          </a:xfrm>
        </p:spPr>
        <p:txBody>
          <a:bodyPr/>
          <a:lstStyle/>
          <a:p>
            <a:r>
              <a:rPr lang="fr-MA" b="1" dirty="0"/>
              <a:t>Les protocoles de la couche </a:t>
            </a:r>
          </a:p>
        </p:txBody>
      </p:sp>
      <p:sp>
        <p:nvSpPr>
          <p:cNvPr id="5" name="ZoneTexte 4">
            <a:extLst>
              <a:ext uri="{FF2B5EF4-FFF2-40B4-BE49-F238E27FC236}">
                <a16:creationId xmlns:a16="http://schemas.microsoft.com/office/drawing/2014/main" id="{624E13A2-2587-EF36-7488-2ABF312C738D}"/>
              </a:ext>
            </a:extLst>
          </p:cNvPr>
          <p:cNvSpPr txBox="1"/>
          <p:nvPr/>
        </p:nvSpPr>
        <p:spPr>
          <a:xfrm>
            <a:off x="646176" y="1452144"/>
            <a:ext cx="11100816" cy="4003084"/>
          </a:xfrm>
          <a:prstGeom prst="rect">
            <a:avLst/>
          </a:prstGeom>
          <a:noFill/>
        </p:spPr>
        <p:txBody>
          <a:bodyPr wrap="square">
            <a:spAutoFit/>
          </a:bodyPr>
          <a:lstStyle/>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Parmi les protocoles de transport les plus couramment utilisés dans le modèle TCP/IP sont TCP et UDP et SCTP.</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800" b="1" i="1" u="sng" kern="100" dirty="0">
                <a:solidFill>
                  <a:schemeClr val="tx1">
                    <a:lumMod val="75000"/>
                  </a:schemeClr>
                </a:solidFill>
                <a:effectLst/>
                <a:latin typeface="Times New Roman" panose="02020603050405020304" pitchFamily="18" charset="0"/>
                <a:ea typeface="Calibri" panose="020F0502020204030204" pitchFamily="34" charset="0"/>
                <a:cs typeface="Arial" panose="020B0604020202020204" pitchFamily="34" charset="0"/>
              </a:rPr>
              <a:t>Le protocole TCP :</a:t>
            </a:r>
            <a:endParaRPr lang="fr-MA" sz="2800" b="1" kern="100" dirty="0">
              <a:solidFill>
                <a:schemeClr val="tx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Le TCP, pour Transmission Control Protocol, ou littéralement protocole de contrôle de transmissions en français, développé au début des années 1970, désigne un protocole de transmission utilisé sur les réseaux IP.</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Il est basé sur un fonctionnement en trois temps. Il établit d'abord une connexion, transfère ensuite les données, et met enfin un terme à la connexion. Toutes ces opérations sont réalisées dans un environnement sécurisé et fiable.</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8941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16C0268B-5C76-3688-C461-08C2B113C9EC}"/>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3895A6D9-2376-2B77-3DBD-41D1E254D15A}"/>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33F9414C-1C30-E90D-3093-68F601AC83BA}"/>
              </a:ext>
            </a:extLst>
          </p:cNvPr>
          <p:cNvSpPr>
            <a:spLocks noGrp="1"/>
          </p:cNvSpPr>
          <p:nvPr>
            <p:ph type="sldNum" sz="quarter" idx="12"/>
          </p:nvPr>
        </p:nvSpPr>
        <p:spPr/>
        <p:txBody>
          <a:bodyPr/>
          <a:lstStyle/>
          <a:p>
            <a:pPr rtl="0"/>
            <a:fld id="{58FB4751-880F-D840-AAA9-3A15815CC996}" type="slidenum">
              <a:rPr lang="fr-FR" smtClean="0"/>
              <a:pPr rtl="0"/>
              <a:t>46</a:t>
            </a:fld>
            <a:endParaRPr lang="fr-FR" dirty="0"/>
          </a:p>
        </p:txBody>
      </p:sp>
      <p:sp>
        <p:nvSpPr>
          <p:cNvPr id="13" name="ZoneTexte 12">
            <a:extLst>
              <a:ext uri="{FF2B5EF4-FFF2-40B4-BE49-F238E27FC236}">
                <a16:creationId xmlns:a16="http://schemas.microsoft.com/office/drawing/2014/main" id="{5CE8410C-275B-54B6-26C7-3FCFF4F412FD}"/>
              </a:ext>
            </a:extLst>
          </p:cNvPr>
          <p:cNvSpPr txBox="1"/>
          <p:nvPr/>
        </p:nvSpPr>
        <p:spPr>
          <a:xfrm>
            <a:off x="542544" y="1995898"/>
            <a:ext cx="11649456" cy="2308324"/>
          </a:xfrm>
          <a:prstGeom prst="rect">
            <a:avLst/>
          </a:prstGeom>
          <a:noFill/>
        </p:spPr>
        <p:txBody>
          <a:bodyPr wrap="square">
            <a:spAutoFit/>
          </a:bodyPr>
          <a:lstStyle/>
          <a:p>
            <a:r>
              <a:rPr lang="fr-FR" sz="2400" dirty="0">
                <a:effectLst/>
                <a:latin typeface="Times New Roman" panose="02020603050405020304" pitchFamily="18" charset="0"/>
                <a:ea typeface="Calibri" panose="020F0502020204030204" pitchFamily="34" charset="0"/>
              </a:rPr>
              <a:t>Le principe de fonctionnement de TCP repose sur l'établissement d'une </a:t>
            </a:r>
            <a:r>
              <a:rPr lang="fr-FR" sz="2400" b="1" dirty="0">
                <a:effectLst/>
                <a:latin typeface="Times New Roman" panose="02020603050405020304" pitchFamily="18" charset="0"/>
                <a:ea typeface="Calibri" panose="020F0502020204030204" pitchFamily="34" charset="0"/>
              </a:rPr>
              <a:t>connexion à trois voies</a:t>
            </a:r>
            <a:r>
              <a:rPr lang="fr-FR" sz="2400" dirty="0">
                <a:effectLst/>
                <a:latin typeface="Times New Roman" panose="02020603050405020304" pitchFamily="18" charset="0"/>
                <a:ea typeface="Calibri" panose="020F0502020204030204" pitchFamily="34" charset="0"/>
              </a:rPr>
              <a:t> entre les </a:t>
            </a:r>
            <a:r>
              <a:rPr lang="fr-FR" sz="2400" b="1" dirty="0">
                <a:effectLst/>
                <a:latin typeface="Times New Roman" panose="02020603050405020304" pitchFamily="18" charset="0"/>
                <a:ea typeface="Calibri" panose="020F0502020204030204" pitchFamily="34" charset="0"/>
              </a:rPr>
              <a:t>machines source</a:t>
            </a:r>
            <a:r>
              <a:rPr lang="fr-FR" sz="2400" dirty="0">
                <a:effectLst/>
                <a:latin typeface="Times New Roman" panose="02020603050405020304" pitchFamily="18" charset="0"/>
                <a:ea typeface="Calibri" panose="020F0502020204030204" pitchFamily="34" charset="0"/>
              </a:rPr>
              <a:t> et </a:t>
            </a:r>
            <a:r>
              <a:rPr lang="fr-FR" sz="2400" b="1" dirty="0">
                <a:effectLst/>
                <a:latin typeface="Times New Roman" panose="02020603050405020304" pitchFamily="18" charset="0"/>
                <a:ea typeface="Calibri" panose="020F0502020204030204" pitchFamily="34" charset="0"/>
              </a:rPr>
              <a:t>destination</a:t>
            </a:r>
            <a:r>
              <a:rPr lang="fr-FR" sz="2400" dirty="0">
                <a:effectLst/>
                <a:latin typeface="Times New Roman" panose="02020603050405020304" pitchFamily="18" charset="0"/>
                <a:ea typeface="Calibri" panose="020F0502020204030204" pitchFamily="34" charset="0"/>
              </a:rPr>
              <a:t> avant que les données ne soient transmises. Cette connexion utilise une technique de </a:t>
            </a:r>
            <a:r>
              <a:rPr lang="fr-FR" sz="2400" b="1" dirty="0">
                <a:effectLst/>
                <a:latin typeface="Times New Roman" panose="02020603050405020304" pitchFamily="18" charset="0"/>
                <a:ea typeface="Calibri" panose="020F0502020204030204" pitchFamily="34" charset="0"/>
              </a:rPr>
              <a:t>synchronisation</a:t>
            </a:r>
            <a:r>
              <a:rPr lang="fr-FR" sz="2400" dirty="0">
                <a:effectLst/>
                <a:latin typeface="Times New Roman" panose="02020603050405020304" pitchFamily="18" charset="0"/>
                <a:ea typeface="Calibri" panose="020F0502020204030204" pitchFamily="34" charset="0"/>
              </a:rPr>
              <a:t> appelée "</a:t>
            </a:r>
            <a:r>
              <a:rPr lang="fr-FR" sz="2400" b="1" dirty="0">
                <a:effectLst/>
                <a:latin typeface="Times New Roman" panose="02020603050405020304" pitchFamily="18" charset="0"/>
                <a:ea typeface="Calibri" panose="020F0502020204030204" pitchFamily="34" charset="0"/>
              </a:rPr>
              <a:t>handshake</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à</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trois</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voies</a:t>
            </a:r>
            <a:r>
              <a:rPr lang="fr-FR" sz="2400" dirty="0">
                <a:effectLst/>
                <a:latin typeface="Times New Roman" panose="02020603050405020304" pitchFamily="18" charset="0"/>
                <a:ea typeface="Calibri" panose="020F0502020204030204" pitchFamily="34" charset="0"/>
              </a:rPr>
              <a:t>", qui permet aux deux machines de se mettre d'accord sur les paramètres de la connexion, tels que les </a:t>
            </a:r>
            <a:r>
              <a:rPr lang="fr-FR" sz="2400" b="1" dirty="0">
                <a:effectLst/>
                <a:latin typeface="Times New Roman" panose="02020603050405020304" pitchFamily="18" charset="0"/>
                <a:ea typeface="Calibri" panose="020F0502020204030204" pitchFamily="34" charset="0"/>
              </a:rPr>
              <a:t>numéros</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de</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séquence</a:t>
            </a:r>
            <a:r>
              <a:rPr lang="fr-FR" sz="2400" dirty="0">
                <a:effectLst/>
                <a:latin typeface="Times New Roman" panose="02020603050405020304" pitchFamily="18" charset="0"/>
                <a:ea typeface="Calibri" panose="020F0502020204030204" pitchFamily="34" charset="0"/>
              </a:rPr>
              <a:t> et </a:t>
            </a:r>
            <a:r>
              <a:rPr lang="fr-FR" sz="2400" b="1" dirty="0">
                <a:effectLst/>
                <a:latin typeface="Times New Roman" panose="02020603050405020304" pitchFamily="18" charset="0"/>
                <a:ea typeface="Calibri" panose="020F0502020204030204" pitchFamily="34" charset="0"/>
              </a:rPr>
              <a:t>d'acquittement</a:t>
            </a:r>
            <a:r>
              <a:rPr lang="fr-FR" sz="2400" dirty="0">
                <a:effectLst/>
                <a:latin typeface="Times New Roman" panose="02020603050405020304" pitchFamily="18" charset="0"/>
                <a:ea typeface="Calibri" panose="020F0502020204030204" pitchFamily="34" charset="0"/>
              </a:rPr>
              <a:t>, les </a:t>
            </a:r>
            <a:r>
              <a:rPr lang="fr-FR" sz="2400" b="1" dirty="0">
                <a:effectLst/>
                <a:latin typeface="Times New Roman" panose="02020603050405020304" pitchFamily="18" charset="0"/>
                <a:ea typeface="Calibri" panose="020F0502020204030204" pitchFamily="34" charset="0"/>
              </a:rPr>
              <a:t>options</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de</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transfert</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de</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données</a:t>
            </a:r>
            <a:r>
              <a:rPr lang="fr-FR" sz="2400" dirty="0">
                <a:effectLst/>
                <a:latin typeface="Times New Roman" panose="02020603050405020304" pitchFamily="18" charset="0"/>
                <a:ea typeface="Calibri" panose="020F0502020204030204" pitchFamily="34" charset="0"/>
              </a:rPr>
              <a:t> et les </a:t>
            </a:r>
            <a:r>
              <a:rPr lang="fr-FR" sz="2400" b="1" dirty="0">
                <a:effectLst/>
                <a:latin typeface="Times New Roman" panose="02020603050405020304" pitchFamily="18" charset="0"/>
                <a:ea typeface="Calibri" panose="020F0502020204030204" pitchFamily="34" charset="0"/>
              </a:rPr>
              <a:t>fenêtres</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de</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transmission</a:t>
            </a:r>
            <a:r>
              <a:rPr lang="fr-FR" sz="2400" dirty="0">
                <a:effectLst/>
                <a:latin typeface="Times New Roman" panose="02020603050405020304" pitchFamily="18" charset="0"/>
                <a:ea typeface="Calibri" panose="020F0502020204030204" pitchFamily="34" charset="0"/>
              </a:rPr>
              <a:t>.</a:t>
            </a:r>
          </a:p>
        </p:txBody>
      </p:sp>
      <p:sp>
        <p:nvSpPr>
          <p:cNvPr id="14" name="ZoneTexte 13">
            <a:extLst>
              <a:ext uri="{FF2B5EF4-FFF2-40B4-BE49-F238E27FC236}">
                <a16:creationId xmlns:a16="http://schemas.microsoft.com/office/drawing/2014/main" id="{ED74DCA5-9255-545F-88BA-8DC358F90C23}"/>
              </a:ext>
            </a:extLst>
          </p:cNvPr>
          <p:cNvSpPr txBox="1"/>
          <p:nvPr/>
        </p:nvSpPr>
        <p:spPr>
          <a:xfrm>
            <a:off x="2758440" y="914400"/>
            <a:ext cx="5059680" cy="538609"/>
          </a:xfrm>
          <a:prstGeom prst="rect">
            <a:avLst/>
          </a:prstGeom>
          <a:noFill/>
        </p:spPr>
        <p:txBody>
          <a:bodyPr wrap="square" rtlCol="0">
            <a:spAutoFit/>
          </a:bodyPr>
          <a:lstStyle/>
          <a:p>
            <a:r>
              <a:rPr lang="fr-MA" sz="2900" b="1" dirty="0">
                <a:solidFill>
                  <a:schemeClr val="bg2"/>
                </a:solidFill>
              </a:rPr>
              <a:t>Le fonctionnement de TCP </a:t>
            </a:r>
          </a:p>
        </p:txBody>
      </p:sp>
    </p:spTree>
    <p:extLst>
      <p:ext uri="{BB962C8B-B14F-4D97-AF65-F5344CB8AC3E}">
        <p14:creationId xmlns:p14="http://schemas.microsoft.com/office/powerpoint/2010/main" val="652052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21D0D5C1-713A-BC42-77FA-EB6F6DFA53BA}"/>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17B7BEA5-DF78-5BA5-A293-698D7510B6D2}"/>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519F4097-79B8-3C1D-167B-16AF75F783F5}"/>
              </a:ext>
            </a:extLst>
          </p:cNvPr>
          <p:cNvSpPr>
            <a:spLocks noGrp="1"/>
          </p:cNvSpPr>
          <p:nvPr>
            <p:ph type="sldNum" sz="quarter" idx="12"/>
          </p:nvPr>
        </p:nvSpPr>
        <p:spPr/>
        <p:txBody>
          <a:bodyPr/>
          <a:lstStyle/>
          <a:p>
            <a:pPr rtl="0"/>
            <a:fld id="{58FB4751-880F-D840-AAA9-3A15815CC996}" type="slidenum">
              <a:rPr lang="fr-FR" smtClean="0"/>
              <a:pPr rtl="0"/>
              <a:t>47</a:t>
            </a:fld>
            <a:endParaRPr lang="fr-FR" dirty="0"/>
          </a:p>
        </p:txBody>
      </p:sp>
      <p:pic>
        <p:nvPicPr>
          <p:cNvPr id="12" name="Image 11">
            <a:extLst>
              <a:ext uri="{FF2B5EF4-FFF2-40B4-BE49-F238E27FC236}">
                <a16:creationId xmlns:a16="http://schemas.microsoft.com/office/drawing/2014/main" id="{6279937D-21CB-B954-82AE-D311B508F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204" y="3067274"/>
            <a:ext cx="7280946" cy="3158681"/>
          </a:xfrm>
          <a:prstGeom prst="rect">
            <a:avLst/>
          </a:prstGeom>
        </p:spPr>
      </p:pic>
      <p:sp>
        <p:nvSpPr>
          <p:cNvPr id="14" name="ZoneTexte 13">
            <a:extLst>
              <a:ext uri="{FF2B5EF4-FFF2-40B4-BE49-F238E27FC236}">
                <a16:creationId xmlns:a16="http://schemas.microsoft.com/office/drawing/2014/main" id="{E1FBC05D-F19B-CFE9-54D4-C98EF4B7216C}"/>
              </a:ext>
            </a:extLst>
          </p:cNvPr>
          <p:cNvSpPr txBox="1"/>
          <p:nvPr/>
        </p:nvSpPr>
        <p:spPr>
          <a:xfrm>
            <a:off x="271272" y="609661"/>
            <a:ext cx="11649456" cy="2308324"/>
          </a:xfrm>
          <a:prstGeom prst="rect">
            <a:avLst/>
          </a:prstGeom>
          <a:noFill/>
        </p:spPr>
        <p:txBody>
          <a:bodyPr wrap="square">
            <a:spAutoFit/>
          </a:bodyPr>
          <a:lstStyle/>
          <a:p>
            <a:r>
              <a:rPr lang="fr-FR" sz="2400" dirty="0">
                <a:effectLst/>
                <a:latin typeface="Times New Roman" panose="02020603050405020304" pitchFamily="18" charset="0"/>
                <a:ea typeface="Calibri" panose="020F0502020204030204" pitchFamily="34" charset="0"/>
              </a:rPr>
              <a:t>Une fois que la connexion est établie, les données sont transmises en </a:t>
            </a:r>
            <a:r>
              <a:rPr lang="fr-FR" sz="2400" b="1" dirty="0">
                <a:effectLst/>
                <a:latin typeface="Times New Roman" panose="02020603050405020304" pitchFamily="18" charset="0"/>
                <a:ea typeface="Calibri" panose="020F0502020204030204" pitchFamily="34" charset="0"/>
              </a:rPr>
              <a:t>segments</a:t>
            </a:r>
            <a:r>
              <a:rPr lang="fr-FR" sz="2400" dirty="0">
                <a:effectLst/>
                <a:latin typeface="Times New Roman" panose="02020603050405020304" pitchFamily="18" charset="0"/>
                <a:ea typeface="Calibri" panose="020F0502020204030204" pitchFamily="34" charset="0"/>
              </a:rPr>
              <a:t>, chaque segment étant </a:t>
            </a:r>
            <a:r>
              <a:rPr lang="fr-FR" sz="2400" b="1" dirty="0">
                <a:effectLst/>
                <a:latin typeface="Times New Roman" panose="02020603050405020304" pitchFamily="18" charset="0"/>
                <a:ea typeface="Calibri" panose="020F0502020204030204" pitchFamily="34" charset="0"/>
              </a:rPr>
              <a:t>numéroté</a:t>
            </a:r>
            <a:r>
              <a:rPr lang="fr-FR" sz="2400" dirty="0">
                <a:effectLst/>
                <a:latin typeface="Times New Roman" panose="02020603050405020304" pitchFamily="18" charset="0"/>
                <a:ea typeface="Calibri" panose="020F0502020204030204" pitchFamily="34" charset="0"/>
              </a:rPr>
              <a:t> et accompagné d'un </a:t>
            </a:r>
            <a:r>
              <a:rPr lang="fr-FR" sz="2400" b="1" dirty="0">
                <a:effectLst/>
                <a:latin typeface="Times New Roman" panose="02020603050405020304" pitchFamily="18" charset="0"/>
                <a:ea typeface="Calibri" panose="020F0502020204030204" pitchFamily="34" charset="0"/>
              </a:rPr>
              <a:t>accusé</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de</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réception</a:t>
            </a:r>
            <a:r>
              <a:rPr lang="fr-FR" sz="2400" dirty="0">
                <a:effectLst/>
                <a:latin typeface="Times New Roman" panose="02020603050405020304" pitchFamily="18" charset="0"/>
                <a:ea typeface="Calibri" panose="020F0502020204030204" pitchFamily="34" charset="0"/>
              </a:rPr>
              <a:t> </a:t>
            </a:r>
            <a:r>
              <a:rPr lang="fr-FR" sz="2400" b="1" dirty="0">
                <a:effectLst/>
                <a:latin typeface="Times New Roman" panose="02020603050405020304" pitchFamily="18" charset="0"/>
                <a:ea typeface="Calibri" panose="020F0502020204030204" pitchFamily="34" charset="0"/>
              </a:rPr>
              <a:t>(ACK)</a:t>
            </a:r>
            <a:r>
              <a:rPr lang="fr-FR" sz="2400" dirty="0">
                <a:effectLst/>
                <a:latin typeface="Times New Roman" panose="02020603050405020304" pitchFamily="18" charset="0"/>
                <a:ea typeface="Calibri" panose="020F0502020204030204" pitchFamily="34" charset="0"/>
              </a:rPr>
              <a:t> qui indique à la machine source que le segment a été reçu correctement par la machine destination. Si un segment est perdu ou corrompu en cours de route, TCP demande sa réémission à la machine source. En outre, TCP utilise des mécanismes de contrôle de flux et de congestion pour éviter la surcharge du réseau et garantir une transmission fluide et efficace des données.</a:t>
            </a:r>
            <a:endParaRPr lang="fr-MA" sz="2400" dirty="0"/>
          </a:p>
        </p:txBody>
      </p:sp>
    </p:spTree>
    <p:extLst>
      <p:ext uri="{BB962C8B-B14F-4D97-AF65-F5344CB8AC3E}">
        <p14:creationId xmlns:p14="http://schemas.microsoft.com/office/powerpoint/2010/main" val="2925592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296ACA0A-FAFC-8AB1-3F4E-247998553400}"/>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C9F99639-F391-DE21-5494-EABF0DF1AAA9}"/>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2CDB8BA0-1C6B-3579-3E5E-F1CD855534E9}"/>
              </a:ext>
            </a:extLst>
          </p:cNvPr>
          <p:cNvSpPr>
            <a:spLocks noGrp="1"/>
          </p:cNvSpPr>
          <p:nvPr>
            <p:ph type="sldNum" sz="quarter" idx="12"/>
          </p:nvPr>
        </p:nvSpPr>
        <p:spPr/>
        <p:txBody>
          <a:bodyPr/>
          <a:lstStyle/>
          <a:p>
            <a:pPr rtl="0"/>
            <a:fld id="{58FB4751-880F-D840-AAA9-3A15815CC996}" type="slidenum">
              <a:rPr lang="fr-FR" smtClean="0"/>
              <a:pPr rtl="0"/>
              <a:t>48</a:t>
            </a:fld>
            <a:endParaRPr lang="fr-FR" dirty="0"/>
          </a:p>
        </p:txBody>
      </p:sp>
      <p:sp>
        <p:nvSpPr>
          <p:cNvPr id="15" name="ZoneTexte 14">
            <a:extLst>
              <a:ext uri="{FF2B5EF4-FFF2-40B4-BE49-F238E27FC236}">
                <a16:creationId xmlns:a16="http://schemas.microsoft.com/office/drawing/2014/main" id="{DAB5D08D-1953-7D78-4B9C-99B17D038586}"/>
              </a:ext>
            </a:extLst>
          </p:cNvPr>
          <p:cNvSpPr txBox="1"/>
          <p:nvPr/>
        </p:nvSpPr>
        <p:spPr>
          <a:xfrm>
            <a:off x="6361176" y="1387993"/>
            <a:ext cx="6175248" cy="2443939"/>
          </a:xfrm>
          <a:prstGeom prst="rect">
            <a:avLst/>
          </a:prstGeom>
          <a:noFill/>
        </p:spPr>
        <p:txBody>
          <a:bodyPr wrap="square">
            <a:spAutoFit/>
          </a:bodyPr>
          <a:lstStyle/>
          <a:p>
            <a:pPr>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Lorsque la transmission des données est terminée, la connexion est </a:t>
            </a:r>
            <a:r>
              <a:rPr lang="fr-FR" sz="2400" b="1" kern="100" dirty="0">
                <a:effectLst/>
                <a:latin typeface="Times New Roman" panose="02020603050405020304" pitchFamily="18" charset="0"/>
                <a:ea typeface="Calibri" panose="020F0502020204030204" pitchFamily="34" charset="0"/>
                <a:cs typeface="Arial" panose="020B0604020202020204" pitchFamily="34" charset="0"/>
              </a:rPr>
              <a:t>fermée</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à l'aide d'un "</a:t>
            </a:r>
            <a:r>
              <a:rPr lang="fr-FR" sz="2400" b="1" kern="100" dirty="0">
                <a:effectLst/>
                <a:latin typeface="Times New Roman" panose="02020603050405020304" pitchFamily="18" charset="0"/>
                <a:ea typeface="Calibri" panose="020F0502020204030204" pitchFamily="34" charset="0"/>
                <a:cs typeface="Arial" panose="020B0604020202020204" pitchFamily="34" charset="0"/>
              </a:rPr>
              <a:t>handshake à quatre</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a:t>
            </a:r>
            <a:r>
              <a:rPr lang="fr-FR" sz="2400" b="1" kern="100" dirty="0">
                <a:effectLst/>
                <a:latin typeface="Times New Roman" panose="02020603050405020304" pitchFamily="18" charset="0"/>
                <a:ea typeface="Calibri" panose="020F0502020204030204" pitchFamily="34" charset="0"/>
                <a:cs typeface="Arial" panose="020B0604020202020204" pitchFamily="34" charset="0"/>
              </a:rPr>
              <a:t>voies</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qui permet aux deux machines de </a:t>
            </a:r>
            <a:r>
              <a:rPr lang="fr-FR" sz="2400" b="1" kern="100" dirty="0">
                <a:effectLst/>
                <a:latin typeface="Times New Roman" panose="02020603050405020304" pitchFamily="18" charset="0"/>
                <a:ea typeface="Calibri" panose="020F0502020204030204" pitchFamily="34" charset="0"/>
                <a:cs typeface="Arial" panose="020B0604020202020204" pitchFamily="34" charset="0"/>
              </a:rPr>
              <a:t>confirmer</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la fin de la communication et de </a:t>
            </a:r>
            <a:r>
              <a:rPr lang="fr-FR" sz="2400" b="1" kern="100" dirty="0">
                <a:effectLst/>
                <a:latin typeface="Times New Roman" panose="02020603050405020304" pitchFamily="18" charset="0"/>
                <a:ea typeface="Calibri" panose="020F0502020204030204" pitchFamily="34" charset="0"/>
                <a:cs typeface="Arial" panose="020B0604020202020204" pitchFamily="34" charset="0"/>
              </a:rPr>
              <a:t>libérer</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les ressources réseau utilisées par la connexion.</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6" name="Image 15">
            <a:extLst>
              <a:ext uri="{FF2B5EF4-FFF2-40B4-BE49-F238E27FC236}">
                <a16:creationId xmlns:a16="http://schemas.microsoft.com/office/drawing/2014/main" id="{5C8556B7-A98C-0F04-4EE8-A37975AA6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173545"/>
            <a:ext cx="5730240" cy="5944998"/>
          </a:xfrm>
          <a:prstGeom prst="rect">
            <a:avLst/>
          </a:prstGeom>
        </p:spPr>
      </p:pic>
    </p:spTree>
    <p:extLst>
      <p:ext uri="{BB962C8B-B14F-4D97-AF65-F5344CB8AC3E}">
        <p14:creationId xmlns:p14="http://schemas.microsoft.com/office/powerpoint/2010/main" val="1696830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8F0103D2-7D9F-149D-C1C4-519767A905FB}"/>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530DFCC9-CA1A-886D-B770-367A573205B7}"/>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38947544-E3AE-37A8-9881-DCCFFDC82186}"/>
              </a:ext>
            </a:extLst>
          </p:cNvPr>
          <p:cNvSpPr>
            <a:spLocks noGrp="1"/>
          </p:cNvSpPr>
          <p:nvPr>
            <p:ph type="sldNum" sz="quarter" idx="12"/>
          </p:nvPr>
        </p:nvSpPr>
        <p:spPr/>
        <p:txBody>
          <a:bodyPr/>
          <a:lstStyle/>
          <a:p>
            <a:pPr rtl="0"/>
            <a:fld id="{58FB4751-880F-D840-AAA9-3A15815CC996}" type="slidenum">
              <a:rPr lang="fr-FR" smtClean="0"/>
              <a:pPr rtl="0"/>
              <a:t>49</a:t>
            </a:fld>
            <a:endParaRPr lang="fr-FR" dirty="0"/>
          </a:p>
        </p:txBody>
      </p:sp>
      <p:sp>
        <p:nvSpPr>
          <p:cNvPr id="13" name="ZoneTexte 12">
            <a:extLst>
              <a:ext uri="{FF2B5EF4-FFF2-40B4-BE49-F238E27FC236}">
                <a16:creationId xmlns:a16="http://schemas.microsoft.com/office/drawing/2014/main" id="{7D3E6ADF-B213-4470-C9FF-642BC71ADE01}"/>
              </a:ext>
            </a:extLst>
          </p:cNvPr>
          <p:cNvSpPr txBox="1"/>
          <p:nvPr/>
        </p:nvSpPr>
        <p:spPr>
          <a:xfrm>
            <a:off x="365760" y="1298388"/>
            <a:ext cx="11509248" cy="3505319"/>
          </a:xfrm>
          <a:prstGeom prst="rect">
            <a:avLst/>
          </a:prstGeom>
          <a:noFill/>
        </p:spPr>
        <p:txBody>
          <a:bodyPr wrap="square">
            <a:spAutoFit/>
          </a:bodyPr>
          <a:lstStyle/>
          <a:p>
            <a:pPr>
              <a:lnSpc>
                <a:spcPct val="107000"/>
              </a:lnSpc>
              <a:spcAft>
                <a:spcPts val="800"/>
              </a:spcAft>
            </a:pPr>
            <a:r>
              <a:rPr lang="fr-FR" sz="2800" b="1" i="1" u="sng" kern="100" dirty="0">
                <a:solidFill>
                  <a:schemeClr val="tx1">
                    <a:lumMod val="75000"/>
                  </a:schemeClr>
                </a:solidFill>
                <a:effectLst/>
                <a:latin typeface="Times New Roman" panose="02020603050405020304" pitchFamily="18" charset="0"/>
                <a:ea typeface="Calibri" panose="020F0502020204030204" pitchFamily="34" charset="0"/>
                <a:cs typeface="Arial" panose="020B0604020202020204" pitchFamily="34" charset="0"/>
              </a:rPr>
              <a:t>Le protocole UDP :</a:t>
            </a:r>
            <a:endParaRPr lang="fr-MA" sz="2800" b="1" kern="100" dirty="0">
              <a:solidFill>
                <a:schemeClr val="tx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Le UDP pour User </a:t>
            </a:r>
            <a:r>
              <a:rPr lang="fr-FR" sz="2400" kern="100" dirty="0" err="1">
                <a:effectLst/>
                <a:latin typeface="Times New Roman" panose="02020603050405020304" pitchFamily="18" charset="0"/>
                <a:ea typeface="Calibri" panose="020F0502020204030204" pitchFamily="34" charset="0"/>
                <a:cs typeface="Arial" panose="020B0604020202020204" pitchFamily="34" charset="0"/>
              </a:rPr>
              <a:t>Datagram</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Protocol, est un protocole permettant l’envoi sans connexion de datagrammes (paquets de données) dans des réseaux basés sur le protocole IP. Afin d’atteindre les services souhaités sur les hôtes de destination, le protocole utilise des ports qui constituent un élément essentiel de l’entête UDP.</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Contrairement à TCP, UDP est un protocole non orienté connexion qui ne garantit pas la fiabilité de la transmission. Il est souvent utilisé pour les applications où la rapidité et l'efficacité sont plus importantes que la fiabilité de la transmission.</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800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49C7EB5-99D1-DD87-04FA-B2E4EA257C84}"/>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C17FAD34-0B5A-FAF9-6653-5276DF04F1CE}"/>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14B0AEE7-9304-0358-96A0-BBBEAAC23119}"/>
              </a:ext>
            </a:extLst>
          </p:cNvPr>
          <p:cNvSpPr>
            <a:spLocks noGrp="1"/>
          </p:cNvSpPr>
          <p:nvPr>
            <p:ph type="sldNum" sz="quarter" idx="12"/>
          </p:nvPr>
        </p:nvSpPr>
        <p:spPr/>
        <p:txBody>
          <a:bodyPr/>
          <a:lstStyle/>
          <a:p>
            <a:pPr rtl="0"/>
            <a:fld id="{58FB4751-880F-D840-AAA9-3A15815CC996}" type="slidenum">
              <a:rPr lang="fr-FR" smtClean="0"/>
              <a:t>5</a:t>
            </a:fld>
            <a:endParaRPr lang="fr-FR" dirty="0"/>
          </a:p>
        </p:txBody>
      </p:sp>
      <p:sp>
        <p:nvSpPr>
          <p:cNvPr id="5" name="Titre 4">
            <a:extLst>
              <a:ext uri="{FF2B5EF4-FFF2-40B4-BE49-F238E27FC236}">
                <a16:creationId xmlns:a16="http://schemas.microsoft.com/office/drawing/2014/main" id="{78BA29C3-BA8F-AD3D-31B1-13C05BFCCDBC}"/>
              </a:ext>
            </a:extLst>
          </p:cNvPr>
          <p:cNvSpPr>
            <a:spLocks noGrp="1"/>
          </p:cNvSpPr>
          <p:nvPr>
            <p:ph type="title"/>
          </p:nvPr>
        </p:nvSpPr>
        <p:spPr>
          <a:xfrm>
            <a:off x="623205" y="902051"/>
            <a:ext cx="9144000" cy="676656"/>
          </a:xfrm>
        </p:spPr>
        <p:txBody>
          <a:bodyPr/>
          <a:lstStyle/>
          <a:p>
            <a:r>
              <a:rPr lang="fr-FR" dirty="0"/>
              <a:t>C’est quoi un protocole ?</a:t>
            </a:r>
            <a:endParaRPr lang="fr-MA" dirty="0"/>
          </a:p>
        </p:txBody>
      </p:sp>
      <p:sp>
        <p:nvSpPr>
          <p:cNvPr id="7" name="ZoneTexte 6">
            <a:extLst>
              <a:ext uri="{FF2B5EF4-FFF2-40B4-BE49-F238E27FC236}">
                <a16:creationId xmlns:a16="http://schemas.microsoft.com/office/drawing/2014/main" id="{1E3CAAC9-465D-CAAF-D41B-592650ED2FF5}"/>
              </a:ext>
            </a:extLst>
          </p:cNvPr>
          <p:cNvSpPr txBox="1"/>
          <p:nvPr/>
        </p:nvSpPr>
        <p:spPr>
          <a:xfrm>
            <a:off x="1660437" y="2387621"/>
            <a:ext cx="9367227" cy="1754326"/>
          </a:xfrm>
          <a:prstGeom prst="rect">
            <a:avLst/>
          </a:prstGeom>
          <a:noFill/>
        </p:spPr>
        <p:txBody>
          <a:bodyPr wrap="square" rtlCol="0">
            <a:spAutoFit/>
          </a:bodyPr>
          <a:lstStyle/>
          <a:p>
            <a:r>
              <a:rPr lang="fr-FR" sz="3600" dirty="0"/>
              <a:t>Un protocole est ensemble de règles qui définit comment se produit une communication dans un réseau .</a:t>
            </a:r>
            <a:endParaRPr lang="fr-MA" sz="3600" dirty="0"/>
          </a:p>
        </p:txBody>
      </p:sp>
    </p:spTree>
    <p:extLst>
      <p:ext uri="{BB962C8B-B14F-4D97-AF65-F5344CB8AC3E}">
        <p14:creationId xmlns:p14="http://schemas.microsoft.com/office/powerpoint/2010/main" val="377929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D8874B7D-EFA9-0BCA-66A4-48C7561AF488}"/>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BC38E66D-C6CC-0880-A8AA-7E5D8A4E8F91}"/>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BC3276A8-57D7-C696-24D0-F2940EF696DA}"/>
              </a:ext>
            </a:extLst>
          </p:cNvPr>
          <p:cNvSpPr>
            <a:spLocks noGrp="1"/>
          </p:cNvSpPr>
          <p:nvPr>
            <p:ph type="sldNum" sz="quarter" idx="12"/>
          </p:nvPr>
        </p:nvSpPr>
        <p:spPr/>
        <p:txBody>
          <a:bodyPr/>
          <a:lstStyle/>
          <a:p>
            <a:pPr rtl="0"/>
            <a:fld id="{58FB4751-880F-D840-AAA9-3A15815CC996}" type="slidenum">
              <a:rPr lang="fr-FR" smtClean="0"/>
              <a:pPr rtl="0"/>
              <a:t>50</a:t>
            </a:fld>
            <a:endParaRPr lang="fr-FR" dirty="0"/>
          </a:p>
        </p:txBody>
      </p:sp>
      <p:sp>
        <p:nvSpPr>
          <p:cNvPr id="13" name="ZoneTexte 12">
            <a:extLst>
              <a:ext uri="{FF2B5EF4-FFF2-40B4-BE49-F238E27FC236}">
                <a16:creationId xmlns:a16="http://schemas.microsoft.com/office/drawing/2014/main" id="{B3D7EA61-FC0C-D4DD-1212-B87D3FA6D2E9}"/>
              </a:ext>
            </a:extLst>
          </p:cNvPr>
          <p:cNvSpPr txBox="1"/>
          <p:nvPr/>
        </p:nvSpPr>
        <p:spPr>
          <a:xfrm>
            <a:off x="3044952" y="1065014"/>
            <a:ext cx="6102096" cy="538609"/>
          </a:xfrm>
          <a:prstGeom prst="rect">
            <a:avLst/>
          </a:prstGeom>
          <a:noFill/>
        </p:spPr>
        <p:txBody>
          <a:bodyPr wrap="square">
            <a:spAutoFit/>
          </a:bodyPr>
          <a:lstStyle/>
          <a:p>
            <a:r>
              <a:rPr lang="fr-MA" sz="2900" b="1" dirty="0">
                <a:solidFill>
                  <a:schemeClr val="bg2"/>
                </a:solidFill>
              </a:rPr>
              <a:t>Le fonctionnement de UDP </a:t>
            </a:r>
          </a:p>
        </p:txBody>
      </p:sp>
      <p:sp>
        <p:nvSpPr>
          <p:cNvPr id="15" name="ZoneTexte 14">
            <a:extLst>
              <a:ext uri="{FF2B5EF4-FFF2-40B4-BE49-F238E27FC236}">
                <a16:creationId xmlns:a16="http://schemas.microsoft.com/office/drawing/2014/main" id="{B18D99BF-BFF4-C3AC-0025-0A8D88C79DBB}"/>
              </a:ext>
            </a:extLst>
          </p:cNvPr>
          <p:cNvSpPr txBox="1"/>
          <p:nvPr/>
        </p:nvSpPr>
        <p:spPr>
          <a:xfrm>
            <a:off x="859536" y="2087696"/>
            <a:ext cx="10838688" cy="2048766"/>
          </a:xfrm>
          <a:prstGeom prst="rect">
            <a:avLst/>
          </a:prstGeom>
          <a:noFill/>
        </p:spPr>
        <p:txBody>
          <a:bodyPr wrap="square">
            <a:spAutoFit/>
          </a:bodyPr>
          <a:lstStyle/>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Le principe de fonctionnement d'UDP est simple. Lorsqu'un paquet de données est envoyé, il est divisé en datagrammes, chacun étant transmis individuellement et sans qu'il y ait d'établissement préalable d'une connexion. Chaque datagramme est accompagné d'un numéro de port source et de destination, qui permettent aux machines de savoir à quelle application destinataire le datagramme doit être transmis.</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39830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F565D7A8-6195-8207-2B3E-8C206893D88D}"/>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AE137093-13F2-D914-09A5-C59081926D6F}"/>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41C3648A-FFB1-AFBA-D0F2-4FBE4D91E58B}"/>
              </a:ext>
            </a:extLst>
          </p:cNvPr>
          <p:cNvSpPr>
            <a:spLocks noGrp="1"/>
          </p:cNvSpPr>
          <p:nvPr>
            <p:ph type="sldNum" sz="quarter" idx="12"/>
          </p:nvPr>
        </p:nvSpPr>
        <p:spPr/>
        <p:txBody>
          <a:bodyPr/>
          <a:lstStyle/>
          <a:p>
            <a:pPr rtl="0"/>
            <a:fld id="{58FB4751-880F-D840-AAA9-3A15815CC996}" type="slidenum">
              <a:rPr lang="fr-FR" smtClean="0"/>
              <a:pPr rtl="0"/>
              <a:t>51</a:t>
            </a:fld>
            <a:endParaRPr lang="fr-FR" dirty="0"/>
          </a:p>
        </p:txBody>
      </p:sp>
      <p:sp>
        <p:nvSpPr>
          <p:cNvPr id="15" name="ZoneTexte 14">
            <a:extLst>
              <a:ext uri="{FF2B5EF4-FFF2-40B4-BE49-F238E27FC236}">
                <a16:creationId xmlns:a16="http://schemas.microsoft.com/office/drawing/2014/main" id="{5F9A5AE3-BFBD-BBC9-B494-99122C610D29}"/>
              </a:ext>
            </a:extLst>
          </p:cNvPr>
          <p:cNvSpPr txBox="1"/>
          <p:nvPr/>
        </p:nvSpPr>
        <p:spPr>
          <a:xfrm>
            <a:off x="481584" y="631966"/>
            <a:ext cx="11228832" cy="2585323"/>
          </a:xfrm>
          <a:prstGeom prst="rect">
            <a:avLst/>
          </a:prstGeom>
          <a:noFill/>
        </p:spPr>
        <p:txBody>
          <a:bodyPr wrap="square">
            <a:spAutoFit/>
          </a:bodyPr>
          <a:lstStyle/>
          <a:p>
            <a:r>
              <a:rPr lang="fr-FR" sz="2400" dirty="0">
                <a:effectLst/>
                <a:latin typeface="Times New Roman" panose="02020603050405020304" pitchFamily="18" charset="0"/>
                <a:ea typeface="Calibri" panose="020F0502020204030204" pitchFamily="34" charset="0"/>
              </a:rPr>
              <a:t>UDP ne fournit pas de mécanismes de contrôle de flux, de congestion ou de retransmission des datagrammes perdus ou corrompus. Cela signifie qu'il est possible que des datagrammes soient perdus en cours de route, ou qu'ils arrivent dans le désordre ou en double à la destination. Pour ces raisons, UDP est souvent utilisé pour les applications telles que les jeux en ligne, la diffusion de vidéos en temps réel ou la communication vocale sur IP, où la vitesse </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de transmission est plus importante que la fiabilité.</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a:p>
            <a:endParaRPr lang="fr-MA" dirty="0"/>
          </a:p>
        </p:txBody>
      </p:sp>
      <p:pic>
        <p:nvPicPr>
          <p:cNvPr id="16" name="Image 15">
            <a:extLst>
              <a:ext uri="{FF2B5EF4-FFF2-40B4-BE49-F238E27FC236}">
                <a16:creationId xmlns:a16="http://schemas.microsoft.com/office/drawing/2014/main" id="{BA0F13D7-E6A0-CABA-B3D8-0C07AD103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856" y="3078038"/>
            <a:ext cx="6324346" cy="3021897"/>
          </a:xfrm>
          <a:prstGeom prst="rect">
            <a:avLst/>
          </a:prstGeom>
        </p:spPr>
      </p:pic>
    </p:spTree>
    <p:extLst>
      <p:ext uri="{BB962C8B-B14F-4D97-AF65-F5344CB8AC3E}">
        <p14:creationId xmlns:p14="http://schemas.microsoft.com/office/powerpoint/2010/main" val="1685665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65E4CD9F-F1C8-AF90-2BFD-1165738D6CB0}"/>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610DC7BB-E6BC-BEF9-36A3-C4FEC7B5EDB8}"/>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8CFAE730-1F31-72C9-708D-4AEBEB9F7444}"/>
              </a:ext>
            </a:extLst>
          </p:cNvPr>
          <p:cNvSpPr>
            <a:spLocks noGrp="1"/>
          </p:cNvSpPr>
          <p:nvPr>
            <p:ph type="sldNum" sz="quarter" idx="12"/>
          </p:nvPr>
        </p:nvSpPr>
        <p:spPr/>
        <p:txBody>
          <a:bodyPr/>
          <a:lstStyle/>
          <a:p>
            <a:pPr rtl="0"/>
            <a:fld id="{58FB4751-880F-D840-AAA9-3A15815CC996}" type="slidenum">
              <a:rPr lang="fr-FR" smtClean="0"/>
              <a:pPr rtl="0"/>
              <a:t>52</a:t>
            </a:fld>
            <a:endParaRPr lang="fr-FR" dirty="0"/>
          </a:p>
        </p:txBody>
      </p:sp>
      <p:sp>
        <p:nvSpPr>
          <p:cNvPr id="13" name="ZoneTexte 12">
            <a:extLst>
              <a:ext uri="{FF2B5EF4-FFF2-40B4-BE49-F238E27FC236}">
                <a16:creationId xmlns:a16="http://schemas.microsoft.com/office/drawing/2014/main" id="{D7EC57DB-A977-9E01-7F98-3C0903936749}"/>
              </a:ext>
            </a:extLst>
          </p:cNvPr>
          <p:cNvSpPr txBox="1"/>
          <p:nvPr/>
        </p:nvSpPr>
        <p:spPr>
          <a:xfrm>
            <a:off x="505968" y="1703455"/>
            <a:ext cx="11350752" cy="2612382"/>
          </a:xfrm>
          <a:prstGeom prst="rect">
            <a:avLst/>
          </a:prstGeom>
          <a:noFill/>
        </p:spPr>
        <p:txBody>
          <a:bodyPr wrap="square">
            <a:spAutoFit/>
          </a:bodyPr>
          <a:lstStyle/>
          <a:p>
            <a:pPr>
              <a:lnSpc>
                <a:spcPct val="107000"/>
              </a:lnSpc>
              <a:spcAft>
                <a:spcPts val="800"/>
              </a:spcAft>
            </a:pPr>
            <a:r>
              <a:rPr lang="fr-FR" sz="2800" b="1" i="1" u="sng" kern="100" dirty="0">
                <a:solidFill>
                  <a:schemeClr val="tx1">
                    <a:lumMod val="75000"/>
                  </a:schemeClr>
                </a:solidFill>
                <a:effectLst/>
                <a:latin typeface="Times New Roman" panose="02020603050405020304" pitchFamily="18" charset="0"/>
                <a:ea typeface="Calibri" panose="020F0502020204030204" pitchFamily="34" charset="0"/>
                <a:cs typeface="Arial" panose="020B0604020202020204" pitchFamily="34" charset="0"/>
              </a:rPr>
              <a:t>Le protocole SCTP :</a:t>
            </a:r>
            <a:endParaRPr lang="fr-MA" sz="2800" b="1" kern="100" dirty="0">
              <a:solidFill>
                <a:schemeClr val="tx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SCTP (Stream Control Transmission Protocol) est un protocole de transport de la couche de transport du modèle TCP/IP. Il a été développé pour fournir une alternative à TCP et à UDP, offrant une transmission fiable et efficace des données tout en étant mieux adapté aux applications modernes telles que la voix sur IP (</a:t>
            </a:r>
            <a:r>
              <a:rPr lang="fr-FR" sz="2400" kern="100" dirty="0" err="1">
                <a:effectLst/>
                <a:latin typeface="Times New Roman" panose="02020603050405020304" pitchFamily="18" charset="0"/>
                <a:ea typeface="Calibri" panose="020F0502020204030204" pitchFamily="34" charset="0"/>
                <a:cs typeface="Arial" panose="020B0604020202020204" pitchFamily="34" charset="0"/>
              </a:rPr>
              <a:t>VoIP</a:t>
            </a:r>
            <a:r>
              <a:rPr lang="fr-FR" sz="2400" kern="100" dirty="0">
                <a:effectLst/>
                <a:latin typeface="Times New Roman" panose="02020603050405020304" pitchFamily="18" charset="0"/>
                <a:ea typeface="Calibri" panose="020F0502020204030204" pitchFamily="34" charset="0"/>
                <a:cs typeface="Arial" panose="020B0604020202020204" pitchFamily="34" charset="0"/>
              </a:rPr>
              <a:t>) et les communications temps réel.</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38079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E83924D5-9C51-91D7-604D-B75693822C7B}"/>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D10C5C41-BC9B-E71A-1439-6D83BE31C97E}"/>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EB2713A3-6092-543E-52FA-68D0A573F794}"/>
              </a:ext>
            </a:extLst>
          </p:cNvPr>
          <p:cNvSpPr>
            <a:spLocks noGrp="1"/>
          </p:cNvSpPr>
          <p:nvPr>
            <p:ph type="sldNum" sz="quarter" idx="12"/>
          </p:nvPr>
        </p:nvSpPr>
        <p:spPr/>
        <p:txBody>
          <a:bodyPr/>
          <a:lstStyle/>
          <a:p>
            <a:pPr rtl="0"/>
            <a:fld id="{58FB4751-880F-D840-AAA9-3A15815CC996}" type="slidenum">
              <a:rPr lang="fr-FR" smtClean="0"/>
              <a:pPr rtl="0"/>
              <a:t>53</a:t>
            </a:fld>
            <a:endParaRPr lang="fr-FR" dirty="0"/>
          </a:p>
        </p:txBody>
      </p:sp>
      <p:sp>
        <p:nvSpPr>
          <p:cNvPr id="13" name="ZoneTexte 12">
            <a:extLst>
              <a:ext uri="{FF2B5EF4-FFF2-40B4-BE49-F238E27FC236}">
                <a16:creationId xmlns:a16="http://schemas.microsoft.com/office/drawing/2014/main" id="{465C80F4-CBA0-3FA9-66C2-A323CE318265}"/>
              </a:ext>
            </a:extLst>
          </p:cNvPr>
          <p:cNvSpPr txBox="1"/>
          <p:nvPr/>
        </p:nvSpPr>
        <p:spPr>
          <a:xfrm>
            <a:off x="633984" y="1657832"/>
            <a:ext cx="11094720" cy="4127220"/>
          </a:xfrm>
          <a:prstGeom prst="rect">
            <a:avLst/>
          </a:prstGeom>
          <a:noFill/>
        </p:spPr>
        <p:txBody>
          <a:bodyPr wrap="square">
            <a:spAutoFit/>
          </a:bodyPr>
          <a:lstStyle/>
          <a:p>
            <a:pPr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 	Le principe de fonctionnement de SCTP est similaire à celui de TCP, avec l'établissement d'une connexion à quatre voies entre les machines source et destination. Cependant, SCTP divise les données en plusieurs flux indépendants qui peuvent être transmis simultanément, ce qui permet d'optimiser la transmission des données pour les applications à plusieurs flux, comme la voix sur IP. </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a:p>
            <a:pPr indent="449580" algn="just">
              <a:lnSpc>
                <a:spcPct val="107000"/>
              </a:lnSpc>
              <a:spcAft>
                <a:spcPts val="800"/>
              </a:spcAft>
            </a:pPr>
            <a:r>
              <a:rPr lang="fr-FR" sz="2400" kern="100" dirty="0">
                <a:effectLst/>
                <a:latin typeface="Times New Roman" panose="02020603050405020304" pitchFamily="18" charset="0"/>
                <a:ea typeface="Calibri" panose="020F0502020204030204" pitchFamily="34" charset="0"/>
                <a:cs typeface="Arial" panose="020B0604020202020204" pitchFamily="34" charset="0"/>
              </a:rPr>
              <a:t>SCTP utilise également des mécanismes de contrôle de flux et de congestion pour éviter la surcharge du réseau et garantir une transmission fluide et efficace des données. En outre, SCTP dispose de fonctionnalités supplémentaires telles que la détection d'erreurs et la retransmission des données manquantes, qui offrent une fiabilité accrue par rapport à UDP.</a:t>
            </a:r>
            <a:endParaRPr lang="fr-MA"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58DFC06E-07AF-4653-B427-02C52ACAF846}"/>
              </a:ext>
            </a:extLst>
          </p:cNvPr>
          <p:cNvSpPr txBox="1"/>
          <p:nvPr/>
        </p:nvSpPr>
        <p:spPr>
          <a:xfrm>
            <a:off x="3550920" y="704892"/>
            <a:ext cx="6102096" cy="546368"/>
          </a:xfrm>
          <a:prstGeom prst="rect">
            <a:avLst/>
          </a:prstGeom>
          <a:noFill/>
        </p:spPr>
        <p:txBody>
          <a:bodyPr wrap="square">
            <a:spAutoFit/>
          </a:bodyPr>
          <a:lstStyle/>
          <a:p>
            <a:pPr algn="just">
              <a:lnSpc>
                <a:spcPct val="107000"/>
              </a:lnSpc>
              <a:spcAft>
                <a:spcPts val="800"/>
              </a:spcAft>
            </a:pPr>
            <a:r>
              <a:rPr lang="fr-FR" sz="2900" b="1" u="sng" kern="100" dirty="0">
                <a:solidFill>
                  <a:schemeClr val="bg2"/>
                </a:solidFill>
                <a:effectLst/>
                <a:latin typeface="Times New Roman" panose="02020603050405020304" pitchFamily="18" charset="0"/>
                <a:ea typeface="Calibri" panose="020F0502020204030204" pitchFamily="34" charset="0"/>
                <a:cs typeface="Arial" panose="020B0604020202020204" pitchFamily="34" charset="0"/>
              </a:rPr>
              <a:t>fonctionnement de SCTP :</a:t>
            </a:r>
            <a:endParaRPr lang="fr-MA" sz="2900" kern="1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27430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AFBD067A-6949-2F17-BE90-05B0ED55B83B}"/>
              </a:ext>
            </a:extLst>
          </p:cNvPr>
          <p:cNvSpPr>
            <a:spLocks noGrp="1"/>
          </p:cNvSpPr>
          <p:nvPr>
            <p:ph type="dt" sz="half" idx="10"/>
          </p:nvPr>
        </p:nvSpPr>
        <p:spPr/>
        <p:txBody>
          <a:bodyPr/>
          <a:lstStyle/>
          <a:p>
            <a:pPr rtl="0"/>
            <a:r>
              <a:rPr lang="fr-FR"/>
              <a:t>20XX</a:t>
            </a:r>
          </a:p>
        </p:txBody>
      </p:sp>
      <p:sp>
        <p:nvSpPr>
          <p:cNvPr id="7" name="Espace réservé du pied de page 6">
            <a:extLst>
              <a:ext uri="{FF2B5EF4-FFF2-40B4-BE49-F238E27FC236}">
                <a16:creationId xmlns:a16="http://schemas.microsoft.com/office/drawing/2014/main" id="{43300717-C3DA-77E6-38DB-9680E6DE8BB5}"/>
              </a:ext>
            </a:extLst>
          </p:cNvPr>
          <p:cNvSpPr>
            <a:spLocks noGrp="1"/>
          </p:cNvSpPr>
          <p:nvPr>
            <p:ph type="ftr" sz="quarter" idx="11"/>
          </p:nvPr>
        </p:nvSpPr>
        <p:spPr/>
        <p:txBody>
          <a:bodyPr/>
          <a:lstStyle/>
          <a:p>
            <a:pPr rtl="0"/>
            <a:r>
              <a:rPr lang="fr-FR"/>
              <a:t>titre de la présentation</a:t>
            </a:r>
          </a:p>
        </p:txBody>
      </p:sp>
      <p:sp>
        <p:nvSpPr>
          <p:cNvPr id="8" name="Espace réservé du numéro de diapositive 7">
            <a:extLst>
              <a:ext uri="{FF2B5EF4-FFF2-40B4-BE49-F238E27FC236}">
                <a16:creationId xmlns:a16="http://schemas.microsoft.com/office/drawing/2014/main" id="{5B9BDD70-7523-F522-E4B4-145E6B0121A0}"/>
              </a:ext>
            </a:extLst>
          </p:cNvPr>
          <p:cNvSpPr>
            <a:spLocks noGrp="1"/>
          </p:cNvSpPr>
          <p:nvPr>
            <p:ph type="sldNum" sz="quarter" idx="12"/>
          </p:nvPr>
        </p:nvSpPr>
        <p:spPr/>
        <p:txBody>
          <a:bodyPr/>
          <a:lstStyle/>
          <a:p>
            <a:pPr rtl="0"/>
            <a:fld id="{58FB4751-880F-D840-AAA9-3A15815CC996}" type="slidenum">
              <a:rPr lang="fr-FR" smtClean="0"/>
              <a:pPr rtl="0"/>
              <a:t>54</a:t>
            </a:fld>
            <a:endParaRPr lang="fr-FR" dirty="0"/>
          </a:p>
        </p:txBody>
      </p:sp>
      <p:sp>
        <p:nvSpPr>
          <p:cNvPr id="13" name="ZoneTexte 12">
            <a:extLst>
              <a:ext uri="{FF2B5EF4-FFF2-40B4-BE49-F238E27FC236}">
                <a16:creationId xmlns:a16="http://schemas.microsoft.com/office/drawing/2014/main" id="{E8D2274E-16ED-79E6-E40A-CF0EC8FD5D0C}"/>
              </a:ext>
            </a:extLst>
          </p:cNvPr>
          <p:cNvSpPr txBox="1"/>
          <p:nvPr/>
        </p:nvSpPr>
        <p:spPr>
          <a:xfrm>
            <a:off x="542544" y="762661"/>
            <a:ext cx="11472672" cy="1938992"/>
          </a:xfrm>
          <a:prstGeom prst="rect">
            <a:avLst/>
          </a:prstGeom>
          <a:noFill/>
        </p:spPr>
        <p:txBody>
          <a:bodyPr wrap="square">
            <a:spAutoFit/>
          </a:bodyPr>
          <a:lstStyle/>
          <a:p>
            <a:r>
              <a:rPr lang="fr-FR" sz="2400" dirty="0">
                <a:effectLst/>
                <a:latin typeface="Times New Roman" panose="02020603050405020304" pitchFamily="18" charset="0"/>
                <a:ea typeface="Calibri" panose="020F0502020204030204" pitchFamily="34" charset="0"/>
              </a:rPr>
              <a:t>SCTP est également capable de gérer des connexions multiples entre les mêmes machines source et destination, ce qui est particulièrement utile pour les applications de tolérance aux pannes ou de haute disponibilité. SCTP peut également être utilisé avec des mécanismes de sécurité tels que le chiffrement et l'authentification pour une transmission sécurisée des données.</a:t>
            </a:r>
            <a:endParaRPr lang="fr-MA" sz="2400" dirty="0"/>
          </a:p>
        </p:txBody>
      </p:sp>
      <p:pic>
        <p:nvPicPr>
          <p:cNvPr id="14" name="Image 13">
            <a:extLst>
              <a:ext uri="{FF2B5EF4-FFF2-40B4-BE49-F238E27FC236}">
                <a16:creationId xmlns:a16="http://schemas.microsoft.com/office/drawing/2014/main" id="{88FCDB78-44F7-7F2D-503C-F8FE158FE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13" y="2955798"/>
            <a:ext cx="7671573" cy="2835402"/>
          </a:xfrm>
          <a:prstGeom prst="rect">
            <a:avLst/>
          </a:prstGeom>
        </p:spPr>
      </p:pic>
    </p:spTree>
    <p:extLst>
      <p:ext uri="{BB962C8B-B14F-4D97-AF65-F5344CB8AC3E}">
        <p14:creationId xmlns:p14="http://schemas.microsoft.com/office/powerpoint/2010/main" val="2287045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5D1A58-0A5B-9A8B-F037-99F2C5DCA736}"/>
              </a:ext>
            </a:extLst>
          </p:cNvPr>
          <p:cNvSpPr>
            <a:spLocks noGrp="1"/>
          </p:cNvSpPr>
          <p:nvPr>
            <p:ph type="title"/>
          </p:nvPr>
        </p:nvSpPr>
        <p:spPr/>
        <p:txBody>
          <a:bodyPr/>
          <a:lstStyle/>
          <a:p>
            <a:r>
              <a:rPr lang="fr-FR" dirty="0"/>
              <a:t>4. Couche Application</a:t>
            </a:r>
            <a:endParaRPr lang="fr-MA" dirty="0"/>
          </a:p>
        </p:txBody>
      </p:sp>
    </p:spTree>
    <p:extLst>
      <p:ext uri="{BB962C8B-B14F-4D97-AF65-F5344CB8AC3E}">
        <p14:creationId xmlns:p14="http://schemas.microsoft.com/office/powerpoint/2010/main" val="1282633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0EE3569-F451-360A-870F-C2F3992E9A8C}"/>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79E5D029-257A-C084-D723-B5E115AFEAF9}"/>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56</a:t>
            </a:fld>
            <a:endParaRPr lang="fr-FR" dirty="0"/>
          </a:p>
        </p:txBody>
      </p:sp>
      <p:sp>
        <p:nvSpPr>
          <p:cNvPr id="13" name="Titre 12">
            <a:extLst>
              <a:ext uri="{FF2B5EF4-FFF2-40B4-BE49-F238E27FC236}">
                <a16:creationId xmlns:a16="http://schemas.microsoft.com/office/drawing/2014/main" id="{B27EB21B-9439-552B-A81A-221AFF6807ED}"/>
              </a:ext>
            </a:extLst>
          </p:cNvPr>
          <p:cNvSpPr>
            <a:spLocks noGrp="1"/>
          </p:cNvSpPr>
          <p:nvPr>
            <p:ph type="title"/>
          </p:nvPr>
        </p:nvSpPr>
        <p:spPr>
          <a:xfrm>
            <a:off x="1161287" y="1118616"/>
            <a:ext cx="9144000" cy="676656"/>
          </a:xfrm>
        </p:spPr>
        <p:txBody>
          <a:bodyPr/>
          <a:lstStyle/>
          <a:p>
            <a:r>
              <a:rPr lang="fr-MA" b="1" dirty="0"/>
              <a:t>Définition</a:t>
            </a:r>
            <a:endParaRPr lang="fr-MA" dirty="0"/>
          </a:p>
        </p:txBody>
      </p:sp>
      <p:sp>
        <p:nvSpPr>
          <p:cNvPr id="3" name="ZoneTexte 2">
            <a:extLst>
              <a:ext uri="{FF2B5EF4-FFF2-40B4-BE49-F238E27FC236}">
                <a16:creationId xmlns:a16="http://schemas.microsoft.com/office/drawing/2014/main" id="{2041B7F9-F049-C495-1BA8-8CEE2C65DFEB}"/>
              </a:ext>
            </a:extLst>
          </p:cNvPr>
          <p:cNvSpPr txBox="1"/>
          <p:nvPr/>
        </p:nvSpPr>
        <p:spPr>
          <a:xfrm>
            <a:off x="859536" y="2222948"/>
            <a:ext cx="6141721" cy="3236207"/>
          </a:xfrm>
          <a:prstGeom prst="rect">
            <a:avLst/>
          </a:prstGeom>
          <a:noFill/>
        </p:spPr>
        <p:txBody>
          <a:bodyPr wrap="square">
            <a:spAutoFit/>
          </a:bodyPr>
          <a:lstStyle/>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La couche applicative du modèle OSI est la couche supérieure responsable de l'interaction entre l'application et le réseau sous-jacent. Dans le modèle TCP/IP, la couche applicative est la couche la plus élevée et est responsable des protocoles de communication entre les applications sur les ordinateurs. Cette couche inclut des protocoles tels que HTTP, DNS et FTP.</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18206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19FA39D-CFAB-7AA3-CBCD-8A53900A26E0}"/>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724E147E-70A8-4175-964D-2954946F818E}"/>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36A7001D-3280-71D9-66D2-DB0E4D0F57EA}"/>
              </a:ext>
            </a:extLst>
          </p:cNvPr>
          <p:cNvSpPr>
            <a:spLocks noGrp="1"/>
          </p:cNvSpPr>
          <p:nvPr>
            <p:ph type="sldNum" sz="quarter" idx="12"/>
          </p:nvPr>
        </p:nvSpPr>
        <p:spPr/>
        <p:txBody>
          <a:bodyPr/>
          <a:lstStyle/>
          <a:p>
            <a:pPr rtl="0"/>
            <a:fld id="{58FB4751-880F-D840-AAA9-3A15815CC996}" type="slidenum">
              <a:rPr lang="fr-FR" smtClean="0"/>
              <a:t>57</a:t>
            </a:fld>
            <a:endParaRPr lang="fr-FR" dirty="0"/>
          </a:p>
        </p:txBody>
      </p:sp>
      <p:sp>
        <p:nvSpPr>
          <p:cNvPr id="5" name="Titre 4">
            <a:extLst>
              <a:ext uri="{FF2B5EF4-FFF2-40B4-BE49-F238E27FC236}">
                <a16:creationId xmlns:a16="http://schemas.microsoft.com/office/drawing/2014/main" id="{F22BCDF4-A96A-CBAE-8FD8-071FBBFA1775}"/>
              </a:ext>
            </a:extLst>
          </p:cNvPr>
          <p:cNvSpPr>
            <a:spLocks noGrp="1"/>
          </p:cNvSpPr>
          <p:nvPr>
            <p:ph type="title"/>
          </p:nvPr>
        </p:nvSpPr>
        <p:spPr>
          <a:xfrm>
            <a:off x="5003291" y="678585"/>
            <a:ext cx="2423161" cy="676656"/>
          </a:xfrm>
        </p:spPr>
        <p:txBody>
          <a:bodyPr/>
          <a:lstStyle/>
          <a:p>
            <a:r>
              <a:rPr lang="fr-MA" b="1" u="sng" dirty="0"/>
              <a:t>HTTP</a:t>
            </a:r>
          </a:p>
        </p:txBody>
      </p:sp>
      <p:sp>
        <p:nvSpPr>
          <p:cNvPr id="7" name="ZoneTexte 6">
            <a:extLst>
              <a:ext uri="{FF2B5EF4-FFF2-40B4-BE49-F238E27FC236}">
                <a16:creationId xmlns:a16="http://schemas.microsoft.com/office/drawing/2014/main" id="{67AB0AEC-53CD-6C81-B8D5-2A229379762B}"/>
              </a:ext>
            </a:extLst>
          </p:cNvPr>
          <p:cNvSpPr txBox="1"/>
          <p:nvPr/>
        </p:nvSpPr>
        <p:spPr>
          <a:xfrm>
            <a:off x="826008" y="1865251"/>
            <a:ext cx="10777728" cy="3836563"/>
          </a:xfrm>
          <a:prstGeom prst="rect">
            <a:avLst/>
          </a:prstGeom>
          <a:noFill/>
        </p:spPr>
        <p:txBody>
          <a:bodyPr wrap="square">
            <a:spAutoFit/>
          </a:bodyPr>
          <a:lstStyle/>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Le protocole HTTP (</a:t>
            </a:r>
            <a:r>
              <a:rPr lang="fr-FR" sz="2400" dirty="0" err="1">
                <a:effectLst/>
                <a:latin typeface="Calibri" panose="020F0502020204030204" pitchFamily="34" charset="0"/>
                <a:ea typeface="Calibri" panose="020F0502020204030204" pitchFamily="34" charset="0"/>
                <a:cs typeface="Arial" panose="020B0604020202020204" pitchFamily="34" charset="0"/>
              </a:rPr>
              <a:t>Hypertext</a:t>
            </a:r>
            <a:r>
              <a:rPr lang="fr-FR" sz="2400" dirty="0">
                <a:effectLst/>
                <a:latin typeface="Calibri" panose="020F0502020204030204" pitchFamily="34" charset="0"/>
                <a:ea typeface="Calibri" panose="020F0502020204030204" pitchFamily="34" charset="0"/>
                <a:cs typeface="Arial" panose="020B0604020202020204" pitchFamily="34" charset="0"/>
              </a:rPr>
              <a:t> Transfer Protocol) est le protocole le plus couramment utilisé sur le Web pour transférer des données hypertexte, telles que des pages Web, entre les serveurs Web et les navigateurs Web. Il utilise le port 80 pour communiquer. Le principe de fonctionnement du protocole HTTP est le suivant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navigateur envoie une requête HTTP au serveur Web pour récupérer la page demandée.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serveur Web envoie une réponse HTTP contenant la page demandée.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navigateur affiche la page à l'utilisateur.</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38156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30CCB97-4003-F331-5E5D-739410B7B7DA}"/>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93D551CD-B789-1AE5-FA33-B8B950B9AF6E}"/>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965876E6-230E-1C7A-B222-5F35264E1007}"/>
              </a:ext>
            </a:extLst>
          </p:cNvPr>
          <p:cNvSpPr>
            <a:spLocks noGrp="1"/>
          </p:cNvSpPr>
          <p:nvPr>
            <p:ph type="sldNum" sz="quarter" idx="12"/>
          </p:nvPr>
        </p:nvSpPr>
        <p:spPr/>
        <p:txBody>
          <a:bodyPr/>
          <a:lstStyle/>
          <a:p>
            <a:pPr rtl="0"/>
            <a:fld id="{58FB4751-880F-D840-AAA9-3A15815CC996}" type="slidenum">
              <a:rPr lang="fr-FR" smtClean="0"/>
              <a:t>58</a:t>
            </a:fld>
            <a:endParaRPr lang="fr-FR" dirty="0"/>
          </a:p>
        </p:txBody>
      </p:sp>
      <p:pic>
        <p:nvPicPr>
          <p:cNvPr id="7" name="Image 6" descr="Une image contenant diagramme&#10;&#10;Description générée automatiquement">
            <a:extLst>
              <a:ext uri="{FF2B5EF4-FFF2-40B4-BE49-F238E27FC236}">
                <a16:creationId xmlns:a16="http://schemas.microsoft.com/office/drawing/2014/main" id="{F09F00DD-B9CC-F7F8-B60D-2116A71D039E}"/>
              </a:ext>
            </a:extLst>
          </p:cNvPr>
          <p:cNvPicPr>
            <a:picLocks noChangeAspect="1"/>
          </p:cNvPicPr>
          <p:nvPr/>
        </p:nvPicPr>
        <p:blipFill>
          <a:blip r:embed="rId2"/>
          <a:stretch>
            <a:fillRect/>
          </a:stretch>
        </p:blipFill>
        <p:spPr>
          <a:xfrm>
            <a:off x="433749" y="1487424"/>
            <a:ext cx="11022282" cy="3779520"/>
          </a:xfrm>
          <a:prstGeom prst="rect">
            <a:avLst/>
          </a:prstGeom>
        </p:spPr>
      </p:pic>
    </p:spTree>
    <p:extLst>
      <p:ext uri="{BB962C8B-B14F-4D97-AF65-F5344CB8AC3E}">
        <p14:creationId xmlns:p14="http://schemas.microsoft.com/office/powerpoint/2010/main" val="16038693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172587A-59A8-3DFC-CB73-C1C473D27994}"/>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D139CBA3-2BEE-7016-B37C-6F09FBB6C32A}"/>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76015641-CED5-B6FA-E0C2-15CC343D8D3A}"/>
              </a:ext>
            </a:extLst>
          </p:cNvPr>
          <p:cNvSpPr>
            <a:spLocks noGrp="1"/>
          </p:cNvSpPr>
          <p:nvPr>
            <p:ph type="sldNum" sz="quarter" idx="12"/>
          </p:nvPr>
        </p:nvSpPr>
        <p:spPr/>
        <p:txBody>
          <a:bodyPr/>
          <a:lstStyle/>
          <a:p>
            <a:pPr rtl="0"/>
            <a:fld id="{58FB4751-880F-D840-AAA9-3A15815CC996}" type="slidenum">
              <a:rPr lang="fr-FR" smtClean="0"/>
              <a:t>59</a:t>
            </a:fld>
            <a:endParaRPr lang="fr-FR" dirty="0"/>
          </a:p>
        </p:txBody>
      </p:sp>
      <p:sp>
        <p:nvSpPr>
          <p:cNvPr id="7" name="ZoneTexte 6">
            <a:extLst>
              <a:ext uri="{FF2B5EF4-FFF2-40B4-BE49-F238E27FC236}">
                <a16:creationId xmlns:a16="http://schemas.microsoft.com/office/drawing/2014/main" id="{92CD98BE-1DFB-A90B-D2BF-59BF39123244}"/>
              </a:ext>
            </a:extLst>
          </p:cNvPr>
          <p:cNvSpPr txBox="1"/>
          <p:nvPr/>
        </p:nvSpPr>
        <p:spPr>
          <a:xfrm>
            <a:off x="493776" y="1399702"/>
            <a:ext cx="11204448" cy="4919488"/>
          </a:xfrm>
          <a:prstGeom prst="rect">
            <a:avLst/>
          </a:prstGeom>
          <a:noFill/>
        </p:spPr>
        <p:txBody>
          <a:bodyPr wrap="square">
            <a:spAutoFit/>
          </a:bodyPr>
          <a:lstStyle/>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Le protocole DNS (Domain Name System) est un protocole utilisé pour résoudre les noms de domaine en adresses IP. Il permet aux utilisateurs d'accéder à des sites Web en utilisant des noms de domaine facilement mémorisables plutôt que des adresses IP numériques. Les serveurs DNS conservent une base de données de noms de domaine et de leurs adresses IP correspondantes. Le principe de fonctionnement du protocole DNS est le suivant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navigateur envoie une requête DNS pour résoudre le nom de domaine en adresse IP.</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Les serveurs DNS recherchent le nom de domaine dans leur base de données et renvoient l'adresse IP correspondante.</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navigateur utilise l'adresse IP pour se connecter au serveur Web et récupérer la page demandée.</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F4A937F1-69AA-5772-2C69-06794987A835}"/>
              </a:ext>
            </a:extLst>
          </p:cNvPr>
          <p:cNvSpPr txBox="1"/>
          <p:nvPr/>
        </p:nvSpPr>
        <p:spPr>
          <a:xfrm>
            <a:off x="5138928" y="495896"/>
            <a:ext cx="1914144" cy="830997"/>
          </a:xfrm>
          <a:prstGeom prst="rect">
            <a:avLst/>
          </a:prstGeom>
          <a:noFill/>
        </p:spPr>
        <p:txBody>
          <a:bodyPr wrap="square">
            <a:spAutoFit/>
          </a:bodyPr>
          <a:lstStyle/>
          <a:p>
            <a:r>
              <a:rPr lang="fr-MA" sz="4800" b="1" u="sng" dirty="0">
                <a:latin typeface="+mj-lt"/>
                <a:ea typeface="+mj-ea"/>
                <a:cs typeface="+mj-cs"/>
              </a:rPr>
              <a:t>DNS</a:t>
            </a:r>
          </a:p>
        </p:txBody>
      </p:sp>
    </p:spTree>
    <p:extLst>
      <p:ext uri="{BB962C8B-B14F-4D97-AF65-F5344CB8AC3E}">
        <p14:creationId xmlns:p14="http://schemas.microsoft.com/office/powerpoint/2010/main" val="15775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350B43-2FC6-DBFA-2920-C8265C1C6A48}"/>
              </a:ext>
            </a:extLst>
          </p:cNvPr>
          <p:cNvSpPr>
            <a:spLocks noGrp="1"/>
          </p:cNvSpPr>
          <p:nvPr>
            <p:ph type="dt" sz="half" idx="10"/>
          </p:nvPr>
        </p:nvSpPr>
        <p:spPr/>
        <p:txBody>
          <a:bodyPr rtlCol="0"/>
          <a:lstStyle>
            <a:defPPr>
              <a:defRPr lang="fr-FR"/>
            </a:defPPr>
          </a:lstStyle>
          <a:p>
            <a:pPr rtl="0"/>
            <a:r>
              <a:rPr lang="fr-FR"/>
              <a:t>20XX</a:t>
            </a:r>
          </a:p>
        </p:txBody>
      </p:sp>
      <p:sp>
        <p:nvSpPr>
          <p:cNvPr id="3" name="Espace réservé du pied de page 2">
            <a:extLst>
              <a:ext uri="{FF2B5EF4-FFF2-40B4-BE49-F238E27FC236}">
                <a16:creationId xmlns:a16="http://schemas.microsoft.com/office/drawing/2014/main" id="{B1EFDBE1-8C88-4D39-6BA3-537373DFA091}"/>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6</a:t>
            </a:fld>
            <a:endParaRPr lang="fr-FR" dirty="0"/>
          </a:p>
        </p:txBody>
      </p:sp>
      <p:sp>
        <p:nvSpPr>
          <p:cNvPr id="6" name="Espace réservé du texte 5">
            <a:extLst>
              <a:ext uri="{FF2B5EF4-FFF2-40B4-BE49-F238E27FC236}">
                <a16:creationId xmlns:a16="http://schemas.microsoft.com/office/drawing/2014/main" id="{A63BD2B1-EFF5-FDF6-1701-92FFC081CBD7}"/>
              </a:ext>
            </a:extLst>
          </p:cNvPr>
          <p:cNvSpPr>
            <a:spLocks noGrp="1"/>
          </p:cNvSpPr>
          <p:nvPr>
            <p:ph type="body" sz="quarter" idx="13"/>
          </p:nvPr>
        </p:nvSpPr>
        <p:spPr>
          <a:xfrm>
            <a:off x="2456688" y="1878647"/>
            <a:ext cx="7034784" cy="3100705"/>
          </a:xfrm>
        </p:spPr>
        <p:txBody>
          <a:bodyPr>
            <a:normAutofit fontScale="25000" lnSpcReduction="20000"/>
          </a:bodyPr>
          <a:lstStyle/>
          <a:p>
            <a:pPr>
              <a:lnSpc>
                <a:spcPct val="170000"/>
              </a:lnSpc>
            </a:pPr>
            <a:r>
              <a:rPr lang="fr-FR" sz="8000" b="1" i="0" dirty="0">
                <a:effectLst/>
              </a:rPr>
              <a:t>Le modèle TCP/IP, également connu sous le nom de modèle de référence TCP/IP, est un modèle de communication en réseau qui définit les normes pour la transmission de données entre des ordinateurs sur un réseau. Il est largement utilisé dans le monde entier pour la communication sur Internet et d'autres réseaux informatiques.</a:t>
            </a:r>
          </a:p>
          <a:p>
            <a:endParaRPr lang="fr-MA" dirty="0"/>
          </a:p>
        </p:txBody>
      </p:sp>
      <p:sp>
        <p:nvSpPr>
          <p:cNvPr id="8" name="Titre 7">
            <a:extLst>
              <a:ext uri="{FF2B5EF4-FFF2-40B4-BE49-F238E27FC236}">
                <a16:creationId xmlns:a16="http://schemas.microsoft.com/office/drawing/2014/main" id="{5C6B73C0-31B1-0DEC-00E6-AAB53B22F02D}"/>
              </a:ext>
            </a:extLst>
          </p:cNvPr>
          <p:cNvSpPr>
            <a:spLocks noGrp="1"/>
          </p:cNvSpPr>
          <p:nvPr>
            <p:ph type="title"/>
          </p:nvPr>
        </p:nvSpPr>
        <p:spPr>
          <a:xfrm>
            <a:off x="3403703" y="950976"/>
            <a:ext cx="4849305" cy="743712"/>
          </a:xfrm>
        </p:spPr>
        <p:txBody>
          <a:bodyPr/>
          <a:lstStyle/>
          <a:p>
            <a:r>
              <a:rPr lang="fr-FR" sz="4000" dirty="0"/>
              <a:t>introduction</a:t>
            </a:r>
            <a:endParaRPr lang="fr-MA" sz="4000" dirty="0"/>
          </a:p>
        </p:txBody>
      </p:sp>
    </p:spTree>
    <p:extLst>
      <p:ext uri="{BB962C8B-B14F-4D97-AF65-F5344CB8AC3E}">
        <p14:creationId xmlns:p14="http://schemas.microsoft.com/office/powerpoint/2010/main" val="1096717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4C2727C-38D9-C117-9DB0-EFC4E28E4494}"/>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B549B348-F51D-A7E1-0BBA-BBAEC58D4C0A}"/>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657E0027-9673-5C3C-2466-CFBA1A089CBE}"/>
              </a:ext>
            </a:extLst>
          </p:cNvPr>
          <p:cNvSpPr>
            <a:spLocks noGrp="1"/>
          </p:cNvSpPr>
          <p:nvPr>
            <p:ph type="sldNum" sz="quarter" idx="12"/>
          </p:nvPr>
        </p:nvSpPr>
        <p:spPr/>
        <p:txBody>
          <a:bodyPr/>
          <a:lstStyle/>
          <a:p>
            <a:pPr rtl="0"/>
            <a:fld id="{58FB4751-880F-D840-AAA9-3A15815CC996}" type="slidenum">
              <a:rPr lang="fr-FR" smtClean="0"/>
              <a:t>60</a:t>
            </a:fld>
            <a:endParaRPr lang="fr-FR" dirty="0"/>
          </a:p>
        </p:txBody>
      </p:sp>
      <p:sp>
        <p:nvSpPr>
          <p:cNvPr id="5" name="Titre 4">
            <a:extLst>
              <a:ext uri="{FF2B5EF4-FFF2-40B4-BE49-F238E27FC236}">
                <a16:creationId xmlns:a16="http://schemas.microsoft.com/office/drawing/2014/main" id="{47397234-25B1-1141-AEC1-BB256DDCC477}"/>
              </a:ext>
            </a:extLst>
          </p:cNvPr>
          <p:cNvSpPr>
            <a:spLocks noGrp="1"/>
          </p:cNvSpPr>
          <p:nvPr>
            <p:ph type="title"/>
          </p:nvPr>
        </p:nvSpPr>
        <p:spPr>
          <a:xfrm>
            <a:off x="5036818" y="1041611"/>
            <a:ext cx="2118361" cy="676656"/>
          </a:xfrm>
        </p:spPr>
        <p:txBody>
          <a:bodyPr/>
          <a:lstStyle/>
          <a:p>
            <a:r>
              <a:rPr lang="fr-MA" b="1" dirty="0"/>
              <a:t>FTP</a:t>
            </a:r>
          </a:p>
        </p:txBody>
      </p:sp>
      <p:sp>
        <p:nvSpPr>
          <p:cNvPr id="7" name="ZoneTexte 6">
            <a:extLst>
              <a:ext uri="{FF2B5EF4-FFF2-40B4-BE49-F238E27FC236}">
                <a16:creationId xmlns:a16="http://schemas.microsoft.com/office/drawing/2014/main" id="{F0B1C5DD-5DDE-8C2A-3A88-E87F5B641572}"/>
              </a:ext>
            </a:extLst>
          </p:cNvPr>
          <p:cNvSpPr txBox="1"/>
          <p:nvPr/>
        </p:nvSpPr>
        <p:spPr>
          <a:xfrm>
            <a:off x="470915" y="2055790"/>
            <a:ext cx="11250169" cy="3733971"/>
          </a:xfrm>
          <a:prstGeom prst="rect">
            <a:avLst/>
          </a:prstGeom>
          <a:noFill/>
        </p:spPr>
        <p:txBody>
          <a:bodyPr wrap="square">
            <a:spAutoFit/>
          </a:bodyPr>
          <a:lstStyle/>
          <a:p>
            <a:pPr>
              <a:lnSpc>
                <a:spcPct val="107000"/>
              </a:lnSpc>
              <a:spcAft>
                <a:spcPts val="800"/>
              </a:spcAft>
            </a:pPr>
            <a:r>
              <a:rPr lang="fr-FR" sz="2400" dirty="0">
                <a:effectLst/>
                <a:latin typeface="Calibri" panose="020F0502020204030204" pitchFamily="34" charset="0"/>
                <a:ea typeface="Calibri" panose="020F0502020204030204" pitchFamily="34" charset="0"/>
                <a:cs typeface="Arial" panose="020B0604020202020204" pitchFamily="34" charset="0"/>
              </a:rPr>
              <a:t>Le protocole FTP (File Transfer Protocol) est utilisé pour transférer des fichiers entre des ordinateurs sur un réseau. Il utilise le port 21 pour les commandes de contrôle et le port 20 pour les données de fichier. Il permet aux utilisateurs de télécharger et de téléverser des fichiers sur des serveurs FTP. Le principe de fonctionnement du protocole FTP est le suivant :</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client FTP se connecte au serveur FTP en utilisant le protocole FTP.</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client envoie une commande pour transférer un fichier.</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Le serveur répond avec une confirmation ou une erreur.</a:t>
            </a:r>
            <a:endParaRPr lang="fr-MA"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sz="2400" dirty="0">
                <a:effectLst/>
                <a:latin typeface="Calibri" panose="020F0502020204030204" pitchFamily="34" charset="0"/>
                <a:ea typeface="Calibri" panose="020F0502020204030204" pitchFamily="34" charset="0"/>
                <a:cs typeface="Arial" panose="020B0604020202020204" pitchFamily="34" charset="0"/>
              </a:rPr>
              <a:t>Si la commande est confirmée, les données du fichier sont transférées sur le port 20.</a:t>
            </a:r>
            <a:endParaRPr lang="fr-M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63540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A0234FE-7602-BFF6-65E4-252D3746E927}"/>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D2C08703-266C-901B-4002-C554468229CC}"/>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47063336-0A38-151F-AECE-A6A3706FF87F}"/>
              </a:ext>
            </a:extLst>
          </p:cNvPr>
          <p:cNvSpPr>
            <a:spLocks noGrp="1"/>
          </p:cNvSpPr>
          <p:nvPr>
            <p:ph type="sldNum" sz="quarter" idx="12"/>
          </p:nvPr>
        </p:nvSpPr>
        <p:spPr/>
        <p:txBody>
          <a:bodyPr/>
          <a:lstStyle/>
          <a:p>
            <a:pPr rtl="0"/>
            <a:fld id="{58FB4751-880F-D840-AAA9-3A15815CC996}" type="slidenum">
              <a:rPr lang="fr-FR" smtClean="0"/>
              <a:t>61</a:t>
            </a:fld>
            <a:endParaRPr lang="fr-FR" dirty="0"/>
          </a:p>
        </p:txBody>
      </p:sp>
      <p:sp>
        <p:nvSpPr>
          <p:cNvPr id="7" name="ZoneTexte 6">
            <a:extLst>
              <a:ext uri="{FF2B5EF4-FFF2-40B4-BE49-F238E27FC236}">
                <a16:creationId xmlns:a16="http://schemas.microsoft.com/office/drawing/2014/main" id="{9BD20D0B-9977-C69F-5720-5B9E3EAD044F}"/>
              </a:ext>
            </a:extLst>
          </p:cNvPr>
          <p:cNvSpPr txBox="1"/>
          <p:nvPr/>
        </p:nvSpPr>
        <p:spPr>
          <a:xfrm>
            <a:off x="1688592" y="1576772"/>
            <a:ext cx="9521952" cy="3034292"/>
          </a:xfrm>
          <a:prstGeom prst="rect">
            <a:avLst/>
          </a:prstGeom>
          <a:noFill/>
        </p:spPr>
        <p:txBody>
          <a:bodyPr wrap="square">
            <a:spAutoFit/>
          </a:bodyPr>
          <a:lstStyle/>
          <a:p>
            <a:pPr>
              <a:lnSpc>
                <a:spcPct val="107000"/>
              </a:lnSpc>
              <a:spcAft>
                <a:spcPts val="800"/>
              </a:spcAft>
            </a:pPr>
            <a:r>
              <a:rPr lang="fr-FR" sz="3000" dirty="0">
                <a:effectLst/>
                <a:latin typeface="Calibri" panose="020F0502020204030204" pitchFamily="34" charset="0"/>
                <a:ea typeface="Calibri" panose="020F0502020204030204" pitchFamily="34" charset="0"/>
                <a:cs typeface="Arial" panose="020B0604020202020204" pitchFamily="34" charset="0"/>
              </a:rPr>
              <a:t>En résumé, la couche applicative du modèle OSI et du modèle TCP/IP est essentielle pour la communication entre les applications sur les ordinateurs. Les protocoles HTTP, DNS et FTP sont des exemples de protocoles utilisés pour la communication sur cette couche, chacun avec son propre objectif et principe de fonctionnement.</a:t>
            </a:r>
            <a:endParaRPr lang="fr-MA" sz="3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926343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A827-EAAB-271E-8A7B-056FDF9AE305}"/>
              </a:ext>
            </a:extLst>
          </p:cNvPr>
          <p:cNvSpPr>
            <a:spLocks noGrp="1"/>
          </p:cNvSpPr>
          <p:nvPr>
            <p:ph type="title"/>
          </p:nvPr>
        </p:nvSpPr>
        <p:spPr>
          <a:xfrm>
            <a:off x="3231170" y="742346"/>
            <a:ext cx="6229530" cy="1325563"/>
          </a:xfrm>
        </p:spPr>
        <p:txBody>
          <a:bodyPr/>
          <a:lstStyle/>
          <a:p>
            <a:r>
              <a:rPr lang="fr-MA" sz="5400" b="1" dirty="0">
                <a:solidFill>
                  <a:schemeClr val="tx2">
                    <a:lumMod val="50000"/>
                  </a:schemeClr>
                </a:solidFill>
              </a:rPr>
              <a:t>CONCLUSION</a:t>
            </a:r>
            <a:r>
              <a:rPr lang="fr-MA" b="1" dirty="0"/>
              <a:t> </a:t>
            </a:r>
          </a:p>
        </p:txBody>
      </p:sp>
      <p:sp>
        <p:nvSpPr>
          <p:cNvPr id="7" name="ZoneTexte 6">
            <a:extLst>
              <a:ext uri="{FF2B5EF4-FFF2-40B4-BE49-F238E27FC236}">
                <a16:creationId xmlns:a16="http://schemas.microsoft.com/office/drawing/2014/main" id="{1E4E3A1A-A303-8C72-4F7C-46B8FD3C107E}"/>
              </a:ext>
            </a:extLst>
          </p:cNvPr>
          <p:cNvSpPr txBox="1"/>
          <p:nvPr/>
        </p:nvSpPr>
        <p:spPr>
          <a:xfrm>
            <a:off x="1231392" y="2694432"/>
            <a:ext cx="10229087" cy="2246769"/>
          </a:xfrm>
          <a:prstGeom prst="rect">
            <a:avLst/>
          </a:prstGeom>
          <a:noFill/>
        </p:spPr>
        <p:txBody>
          <a:bodyPr wrap="square">
            <a:spAutoFit/>
          </a:bodyPr>
          <a:lstStyle/>
          <a:p>
            <a:pPr algn="just"/>
            <a:r>
              <a:rPr lang="fr-FR" sz="2800" i="0" dirty="0">
                <a:solidFill>
                  <a:schemeClr val="tx2">
                    <a:lumMod val="75000"/>
                  </a:schemeClr>
                </a:solidFill>
                <a:effectLst/>
                <a:latin typeface="Arial" panose="020B0604020202020204" pitchFamily="34" charset="0"/>
                <a:cs typeface="Arial" panose="020B0604020202020204" pitchFamily="34" charset="0"/>
              </a:rPr>
              <a:t>le modèle TCP/IP est un outil clé pour les professionnels de l'informatique et les utilisateurs d'Internet pour faciliter la communication efficace entre les périphériques connectés, et pour permettre le développement de nouvelles technologies de communication.</a:t>
            </a:r>
            <a:endParaRPr lang="fr-MA" sz="28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014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96D4E-8B4F-62B8-F551-56379B923E78}"/>
              </a:ext>
            </a:extLst>
          </p:cNvPr>
          <p:cNvSpPr>
            <a:spLocks noGrp="1"/>
          </p:cNvSpPr>
          <p:nvPr>
            <p:ph type="ctrTitle"/>
          </p:nvPr>
        </p:nvSpPr>
        <p:spPr>
          <a:xfrm>
            <a:off x="3919979" y="2185840"/>
            <a:ext cx="4352041" cy="2486319"/>
          </a:xfrm>
        </p:spPr>
        <p:txBody>
          <a:bodyPr rtlCol="0"/>
          <a:lstStyle>
            <a:defPPr>
              <a:defRPr lang="fr-FR"/>
            </a:defPPr>
          </a:lstStyle>
          <a:p>
            <a:pPr rtl="0"/>
            <a:r>
              <a:rPr lang="fr-FR" sz="5400" b="1" dirty="0">
                <a:solidFill>
                  <a:schemeClr val="accent5"/>
                </a:solidFill>
              </a:rPr>
              <a:t>Merci pour votre attention </a:t>
            </a:r>
          </a:p>
        </p:txBody>
      </p:sp>
    </p:spTree>
    <p:extLst>
      <p:ext uri="{BB962C8B-B14F-4D97-AF65-F5344CB8AC3E}">
        <p14:creationId xmlns:p14="http://schemas.microsoft.com/office/powerpoint/2010/main" val="257793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09461C-6D19-ABB2-A642-7F8A473AC340}"/>
              </a:ext>
            </a:extLst>
          </p:cNvPr>
          <p:cNvSpPr>
            <a:spLocks noGrp="1"/>
          </p:cNvSpPr>
          <p:nvPr>
            <p:ph type="dt" sz="half" idx="10"/>
          </p:nvPr>
        </p:nvSpPr>
        <p:spPr/>
        <p:txBody>
          <a:bodyPr/>
          <a:lstStyle/>
          <a:p>
            <a:pPr rtl="0"/>
            <a:r>
              <a:rPr lang="fr-FR"/>
              <a:t>20XX</a:t>
            </a:r>
          </a:p>
        </p:txBody>
      </p:sp>
      <p:sp>
        <p:nvSpPr>
          <p:cNvPr id="3" name="Espace réservé du pied de page 2">
            <a:extLst>
              <a:ext uri="{FF2B5EF4-FFF2-40B4-BE49-F238E27FC236}">
                <a16:creationId xmlns:a16="http://schemas.microsoft.com/office/drawing/2014/main" id="{64748016-F178-36EC-A11E-1BFBD2E1D942}"/>
              </a:ext>
            </a:extLst>
          </p:cNvPr>
          <p:cNvSpPr>
            <a:spLocks noGrp="1"/>
          </p:cNvSpPr>
          <p:nvPr>
            <p:ph type="ftr" sz="quarter" idx="11"/>
          </p:nvPr>
        </p:nvSpPr>
        <p:spPr/>
        <p:txBody>
          <a:body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8C47E9B1-86D5-0F36-8115-15C5EC4B8D93}"/>
              </a:ext>
            </a:extLst>
          </p:cNvPr>
          <p:cNvSpPr>
            <a:spLocks noGrp="1"/>
          </p:cNvSpPr>
          <p:nvPr>
            <p:ph type="sldNum" sz="quarter" idx="12"/>
          </p:nvPr>
        </p:nvSpPr>
        <p:spPr/>
        <p:txBody>
          <a:bodyPr/>
          <a:lstStyle/>
          <a:p>
            <a:pPr rtl="0"/>
            <a:fld id="{58FB4751-880F-D840-AAA9-3A15815CC996}" type="slidenum">
              <a:rPr lang="fr-FR" smtClean="0"/>
              <a:t>7</a:t>
            </a:fld>
            <a:endParaRPr lang="fr-FR" dirty="0"/>
          </a:p>
        </p:txBody>
      </p:sp>
      <p:sp>
        <p:nvSpPr>
          <p:cNvPr id="5" name="Espace réservé du texte 4">
            <a:extLst>
              <a:ext uri="{FF2B5EF4-FFF2-40B4-BE49-F238E27FC236}">
                <a16:creationId xmlns:a16="http://schemas.microsoft.com/office/drawing/2014/main" id="{A9C3410D-3A9D-BDFA-AEA1-496C41F9B5B1}"/>
              </a:ext>
            </a:extLst>
          </p:cNvPr>
          <p:cNvSpPr>
            <a:spLocks noGrp="1"/>
          </p:cNvSpPr>
          <p:nvPr>
            <p:ph type="body" sz="quarter" idx="13"/>
          </p:nvPr>
        </p:nvSpPr>
        <p:spPr>
          <a:xfrm>
            <a:off x="2145792" y="2074100"/>
            <a:ext cx="7717536" cy="2709799"/>
          </a:xfrm>
        </p:spPr>
        <p:txBody>
          <a:bodyPr>
            <a:normAutofit fontScale="25000" lnSpcReduction="20000"/>
          </a:bodyPr>
          <a:lstStyle/>
          <a:p>
            <a:pPr>
              <a:lnSpc>
                <a:spcPct val="170000"/>
              </a:lnSpc>
            </a:pPr>
            <a:r>
              <a:rPr lang="fr-FR" sz="8000" b="1" i="0" dirty="0">
                <a:effectLst/>
              </a:rPr>
              <a:t>Le modèle TCP/IP est composé de quatre couches principales : la couche application, la couche transport, la couche Internet et la couche liaison de données. Chaque couche est responsable de fonctions spécifiques et utilise des protocoles de communication pour transmettre des données entre les ordinateurs.</a:t>
            </a:r>
          </a:p>
          <a:p>
            <a:endParaRPr lang="fr-MA" dirty="0"/>
          </a:p>
        </p:txBody>
      </p:sp>
    </p:spTree>
    <p:extLst>
      <p:ext uri="{BB962C8B-B14F-4D97-AF65-F5344CB8AC3E}">
        <p14:creationId xmlns:p14="http://schemas.microsoft.com/office/powerpoint/2010/main" val="145574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re 25">
            <a:extLst>
              <a:ext uri="{FF2B5EF4-FFF2-40B4-BE49-F238E27FC236}">
                <a16:creationId xmlns:a16="http://schemas.microsoft.com/office/drawing/2014/main" id="{70BA96D9-2E56-3DBD-6315-048A1B2800FB}"/>
              </a:ext>
            </a:extLst>
          </p:cNvPr>
          <p:cNvSpPr>
            <a:spLocks noGrp="1"/>
          </p:cNvSpPr>
          <p:nvPr>
            <p:ph type="title"/>
          </p:nvPr>
        </p:nvSpPr>
        <p:spPr>
          <a:xfrm>
            <a:off x="166480" y="0"/>
            <a:ext cx="11848736" cy="1616765"/>
          </a:xfrm>
        </p:spPr>
        <p:txBody>
          <a:bodyPr rtlCol="0"/>
          <a:lstStyle>
            <a:defPPr>
              <a:defRPr lang="fr-FR"/>
            </a:defPPr>
          </a:lstStyle>
          <a:p>
            <a:pPr algn="ctr" rtl="0"/>
            <a:r>
              <a:rPr lang="fr-FR" dirty="0"/>
              <a:t>La raison pour la quelle on a changé le modèle OSI par TCP/IP</a:t>
            </a:r>
          </a:p>
        </p:txBody>
      </p:sp>
      <p:sp>
        <p:nvSpPr>
          <p:cNvPr id="27" name="Espace réservé du texte 26">
            <a:extLst>
              <a:ext uri="{FF2B5EF4-FFF2-40B4-BE49-F238E27FC236}">
                <a16:creationId xmlns:a16="http://schemas.microsoft.com/office/drawing/2014/main" id="{64C89AC3-3D7A-65BB-C3F4-2B1CB19E78D1}"/>
              </a:ext>
            </a:extLst>
          </p:cNvPr>
          <p:cNvSpPr>
            <a:spLocks noGrp="1"/>
          </p:cNvSpPr>
          <p:nvPr>
            <p:ph type="body" sz="half" idx="2"/>
          </p:nvPr>
        </p:nvSpPr>
        <p:spPr>
          <a:xfrm>
            <a:off x="223448" y="1893820"/>
            <a:ext cx="11734800" cy="4293933"/>
          </a:xfrm>
        </p:spPr>
        <p:txBody>
          <a:bodyPr rtlCol="0">
            <a:normAutofit fontScale="92500"/>
          </a:bodyPr>
          <a:lstStyle>
            <a:defPPr>
              <a:defRPr lang="fr-FR"/>
            </a:defPPr>
          </a:lstStyle>
          <a:p>
            <a:pPr rtl="0">
              <a:lnSpc>
                <a:spcPct val="170000"/>
              </a:lnSpc>
            </a:pPr>
            <a:r>
              <a:rPr lang="fr-FR" sz="2400" b="1" i="0" dirty="0">
                <a:solidFill>
                  <a:schemeClr val="accent2">
                    <a:lumMod val="75000"/>
                  </a:schemeClr>
                </a:solidFill>
                <a:effectLst/>
              </a:rPr>
              <a:t>Le modèle OSI (Open </a:t>
            </a:r>
            <a:r>
              <a:rPr lang="fr-FR" sz="2400" b="1" i="0" dirty="0" err="1">
                <a:solidFill>
                  <a:schemeClr val="accent2">
                    <a:lumMod val="75000"/>
                  </a:schemeClr>
                </a:solidFill>
                <a:effectLst/>
              </a:rPr>
              <a:t>Systems</a:t>
            </a:r>
            <a:r>
              <a:rPr lang="fr-FR" sz="2400" b="1" i="0" dirty="0">
                <a:solidFill>
                  <a:schemeClr val="accent2">
                    <a:lumMod val="75000"/>
                  </a:schemeClr>
                </a:solidFill>
                <a:effectLst/>
              </a:rPr>
              <a:t> </a:t>
            </a:r>
            <a:r>
              <a:rPr lang="fr-FR" sz="2400" b="1" i="0" dirty="0" err="1">
                <a:solidFill>
                  <a:schemeClr val="accent2">
                    <a:lumMod val="75000"/>
                  </a:schemeClr>
                </a:solidFill>
                <a:effectLst/>
              </a:rPr>
              <a:t>Interconnection</a:t>
            </a:r>
            <a:r>
              <a:rPr lang="fr-FR" sz="2400" b="1" i="0" dirty="0">
                <a:solidFill>
                  <a:schemeClr val="accent2">
                    <a:lumMod val="75000"/>
                  </a:schemeClr>
                </a:solidFill>
                <a:effectLst/>
              </a:rPr>
              <a:t>) et le modèle TCP/IP (Transmission Control Protocol/Internet Protocol) sont tous deux des modèles de référence utilisés pour décrire la communication entre ordinateurs.</a:t>
            </a:r>
          </a:p>
          <a:p>
            <a:pPr rtl="0">
              <a:lnSpc>
                <a:spcPct val="170000"/>
              </a:lnSpc>
            </a:pPr>
            <a:r>
              <a:rPr lang="fr-FR" sz="2400" b="1" i="0" dirty="0">
                <a:solidFill>
                  <a:schemeClr val="accent2">
                    <a:lumMod val="75000"/>
                  </a:schemeClr>
                </a:solidFill>
                <a:effectLst/>
              </a:rPr>
              <a:t>La principale raison pour laquelle le modèle TCP/IP est aujourd'hui plus largement utilisé que le modèle OSI est qu'il est plus simple et plus facile à implémenter. Le modèle TCP/IP a été conçu pour être utilisé sur des réseaux hétérogènes (c'est-à-dire des réseaux comprenant différents types d'ordinateurs et de systèmes d'exploitation), ce qui le rend plus adaptable et plus pratique pour la plupart des applications.</a:t>
            </a:r>
            <a:endParaRPr lang="fr-FR" sz="2400" b="1" dirty="0">
              <a:solidFill>
                <a:schemeClr val="accent2">
                  <a:lumMod val="75000"/>
                </a:schemeClr>
              </a:solidFill>
            </a:endParaRPr>
          </a:p>
        </p:txBody>
      </p:sp>
      <p:sp>
        <p:nvSpPr>
          <p:cNvPr id="2" name="Espace réservé de la date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fr-FR"/>
            </a:defPPr>
          </a:lstStyle>
          <a:p>
            <a:pPr rtl="0"/>
            <a:r>
              <a:rPr lang="fr-FR"/>
              <a:t>20XX</a:t>
            </a:r>
          </a:p>
        </p:txBody>
      </p:sp>
      <p:sp>
        <p:nvSpPr>
          <p:cNvPr id="3" name="Espace réservé du pied de page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pPr rtl="0"/>
              <a:t>8</a:t>
            </a:fld>
            <a:endParaRPr lang="fr-FR" dirty="0"/>
          </a:p>
        </p:txBody>
      </p:sp>
    </p:spTree>
    <p:extLst>
      <p:ext uri="{BB962C8B-B14F-4D97-AF65-F5344CB8AC3E}">
        <p14:creationId xmlns:p14="http://schemas.microsoft.com/office/powerpoint/2010/main" val="343507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50FE883-42CF-7C65-F0A6-768460FFA5AC}"/>
              </a:ext>
            </a:extLst>
          </p:cNvPr>
          <p:cNvSpPr>
            <a:spLocks noGrp="1"/>
          </p:cNvSpPr>
          <p:nvPr>
            <p:ph type="body" sz="half" idx="2"/>
          </p:nvPr>
        </p:nvSpPr>
        <p:spPr>
          <a:xfrm>
            <a:off x="365760" y="1285462"/>
            <a:ext cx="7449710" cy="4187686"/>
          </a:xfrm>
        </p:spPr>
        <p:txBody>
          <a:bodyPr>
            <a:normAutofit fontScale="92500" lnSpcReduction="20000"/>
          </a:bodyPr>
          <a:lstStyle/>
          <a:p>
            <a:pPr>
              <a:lnSpc>
                <a:spcPct val="160000"/>
              </a:lnSpc>
            </a:pPr>
            <a:r>
              <a:rPr lang="fr-FR" sz="2800" b="1" i="0" dirty="0">
                <a:solidFill>
                  <a:schemeClr val="accent2">
                    <a:lumMod val="75000"/>
                  </a:schemeClr>
                </a:solidFill>
                <a:effectLst/>
              </a:rPr>
              <a:t>En outre, le modèle TCP/IP a été largement adopté par l'industrie informatique et est aujourd'hui considéré comme le modèle de référence standard pour la communication sur Internet. Il est également devenu le modèle de référence pour de nombreux protocoles de communication, tels que HTTP (utilisé pour les pages web) et SMTP (utilisé pour le courrier électronique).</a:t>
            </a:r>
            <a:endParaRPr lang="fr-MA" sz="2800" b="1" dirty="0">
              <a:solidFill>
                <a:schemeClr val="accent2">
                  <a:lumMod val="75000"/>
                </a:schemeClr>
              </a:solidFill>
            </a:endParaRPr>
          </a:p>
        </p:txBody>
      </p:sp>
      <p:sp>
        <p:nvSpPr>
          <p:cNvPr id="4" name="Espace réservé pour une image  3">
            <a:extLst>
              <a:ext uri="{FF2B5EF4-FFF2-40B4-BE49-F238E27FC236}">
                <a16:creationId xmlns:a16="http://schemas.microsoft.com/office/drawing/2014/main" id="{F542A68D-F329-3702-FAC1-0960C9EADC51}"/>
              </a:ext>
            </a:extLst>
          </p:cNvPr>
          <p:cNvSpPr>
            <a:spLocks noGrp="1"/>
          </p:cNvSpPr>
          <p:nvPr>
            <p:ph type="pic" idx="1"/>
          </p:nvPr>
        </p:nvSpPr>
        <p:spPr/>
      </p:sp>
      <p:sp>
        <p:nvSpPr>
          <p:cNvPr id="5" name="Espace réservé de la date 4">
            <a:extLst>
              <a:ext uri="{FF2B5EF4-FFF2-40B4-BE49-F238E27FC236}">
                <a16:creationId xmlns:a16="http://schemas.microsoft.com/office/drawing/2014/main" id="{A8DD7856-B859-1DAB-0A50-3E53B52A8FB9}"/>
              </a:ext>
            </a:extLst>
          </p:cNvPr>
          <p:cNvSpPr>
            <a:spLocks noGrp="1"/>
          </p:cNvSpPr>
          <p:nvPr>
            <p:ph type="dt" sz="half" idx="10"/>
          </p:nvPr>
        </p:nvSpPr>
        <p:spPr/>
        <p:txBody>
          <a:bodyPr/>
          <a:lstStyle/>
          <a:p>
            <a:pPr rtl="0"/>
            <a:r>
              <a:rPr lang="fr-FR"/>
              <a:t>20XX</a:t>
            </a:r>
          </a:p>
        </p:txBody>
      </p:sp>
      <p:sp>
        <p:nvSpPr>
          <p:cNvPr id="6" name="Espace réservé du pied de page 5">
            <a:extLst>
              <a:ext uri="{FF2B5EF4-FFF2-40B4-BE49-F238E27FC236}">
                <a16:creationId xmlns:a16="http://schemas.microsoft.com/office/drawing/2014/main" id="{CAF71E3C-AFCE-2649-D033-D83F5BB30C1A}"/>
              </a:ext>
            </a:extLst>
          </p:cNvPr>
          <p:cNvSpPr>
            <a:spLocks noGrp="1"/>
          </p:cNvSpPr>
          <p:nvPr>
            <p:ph type="ftr" sz="quarter" idx="11"/>
          </p:nvPr>
        </p:nvSpPr>
        <p:spPr/>
        <p:txBody>
          <a:body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BC70990B-1B0C-DA0B-0329-0EB43B946726}"/>
              </a:ext>
            </a:extLst>
          </p:cNvPr>
          <p:cNvSpPr>
            <a:spLocks noGrp="1"/>
          </p:cNvSpPr>
          <p:nvPr>
            <p:ph type="sldNum" sz="quarter" idx="12"/>
          </p:nvPr>
        </p:nvSpPr>
        <p:spPr/>
        <p:txBody>
          <a:bodyPr/>
          <a:lstStyle/>
          <a:p>
            <a:pPr rtl="0"/>
            <a:fld id="{58FB4751-880F-D840-AAA9-3A15815CC996}" type="slidenum">
              <a:rPr lang="fr-FR" smtClean="0"/>
              <a:t>9</a:t>
            </a:fld>
            <a:endParaRPr lang="fr-FR" dirty="0"/>
          </a:p>
        </p:txBody>
      </p:sp>
    </p:spTree>
    <p:extLst>
      <p:ext uri="{BB962C8B-B14F-4D97-AF65-F5344CB8AC3E}">
        <p14:creationId xmlns:p14="http://schemas.microsoft.com/office/powerpoint/2010/main" val="4049720197"/>
      </p:ext>
    </p:extLst>
  </p:cSld>
  <p:clrMapOvr>
    <a:masterClrMapping/>
  </p:clrMapOvr>
</p:sld>
</file>

<file path=ppt/theme/theme1.xml><?xml version="1.0" encoding="utf-8"?>
<a:theme xmlns:a="http://schemas.openxmlformats.org/drawingml/2006/main" name="Thème Offic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98529A0D-CA21-4EE8-8D43-4A3D3E6B7ADF}" vid="{31C5BC09-4A0F-4E47-BA3D-07178D74B5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Conception Organique</Template>
  <TotalTime>353</TotalTime>
  <Words>4803</Words>
  <Application>Microsoft Office PowerPoint</Application>
  <PresentationFormat>Grand écran</PresentationFormat>
  <Paragraphs>423</Paragraphs>
  <Slides>63</Slides>
  <Notes>10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63</vt:i4>
      </vt:variant>
    </vt:vector>
  </HeadingPairs>
  <TitlesOfParts>
    <vt:vector size="77" baseType="lpstr">
      <vt:lpstr>Arial</vt:lpstr>
      <vt:lpstr>Calibri</vt:lpstr>
      <vt:lpstr>Courier New</vt:lpstr>
      <vt:lpstr>Gill Sans Nova</vt:lpstr>
      <vt:lpstr>Gill Sans Nova Light</vt:lpstr>
      <vt:lpstr>Gill Sans Nova Light (Corps)</vt:lpstr>
      <vt:lpstr>Roboto</vt:lpstr>
      <vt:lpstr>Sagona Book</vt:lpstr>
      <vt:lpstr>Sagona Book (En-têtes)</vt:lpstr>
      <vt:lpstr>Segoe UI</vt:lpstr>
      <vt:lpstr>Symbol</vt:lpstr>
      <vt:lpstr>Times New Roman</vt:lpstr>
      <vt:lpstr>Wingdings</vt:lpstr>
      <vt:lpstr>Thème Office</vt:lpstr>
      <vt:lpstr>Le protocole TCP/IP</vt:lpstr>
      <vt:lpstr>Situation Problème</vt:lpstr>
      <vt:lpstr>Présentation PowerPoint</vt:lpstr>
      <vt:lpstr>Plan</vt:lpstr>
      <vt:lpstr>C’est quoi un protocole ?</vt:lpstr>
      <vt:lpstr>introduction</vt:lpstr>
      <vt:lpstr>Présentation PowerPoint</vt:lpstr>
      <vt:lpstr>La raison pour la quelle on a changé le modèle OSI par TCP/IP</vt:lpstr>
      <vt:lpstr>Présentation PowerPoint</vt:lpstr>
      <vt:lpstr>1. Couche Liaison</vt:lpstr>
      <vt:lpstr>Définition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2. Couche Réseau</vt:lpstr>
      <vt:lpstr> </vt:lpstr>
      <vt:lpstr>Présentation PowerPoint</vt:lpstr>
      <vt:lpstr>Présentation PowerPoint</vt:lpstr>
      <vt:lpstr>Présentation PowerPoint</vt:lpstr>
      <vt:lpstr>Présentation PowerPoint</vt:lpstr>
      <vt:lpstr>Présentation PowerPoint</vt:lpstr>
      <vt:lpstr>Présentation PowerPoint</vt:lpstr>
      <vt:lpstr>3. Couche Transport</vt:lpstr>
      <vt:lpstr>Définition </vt:lpstr>
      <vt:lpstr>Les protocoles de la couche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4. Couche Application</vt:lpstr>
      <vt:lpstr>Définition</vt:lpstr>
      <vt:lpstr>HTTP</vt:lpstr>
      <vt:lpstr>Présentation PowerPoint</vt:lpstr>
      <vt:lpstr>Présentation PowerPoint</vt:lpstr>
      <vt:lpstr>FTP</vt:lpstr>
      <vt:lpstr>Présentation PowerPoint</vt:lpstr>
      <vt:lpstr>CONCLUSION </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protocole TCP/IP</dc:title>
  <dc:creator>WISSAL</dc:creator>
  <cp:lastModifiedBy>WISSAL</cp:lastModifiedBy>
  <cp:revision>25</cp:revision>
  <dcterms:created xsi:type="dcterms:W3CDTF">2023-04-02T16:06:23Z</dcterms:created>
  <dcterms:modified xsi:type="dcterms:W3CDTF">2023-04-09T14:01:54Z</dcterms:modified>
</cp:coreProperties>
</file>