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708" r:id="rId1"/>
  </p:sldMasterIdLst>
  <p:notesMasterIdLst>
    <p:notesMasterId r:id="rId14"/>
  </p:notesMasterIdLst>
  <p:sldIdLst>
    <p:sldId id="266" r:id="rId2"/>
    <p:sldId id="257" r:id="rId3"/>
    <p:sldId id="258" r:id="rId4"/>
    <p:sldId id="259" r:id="rId5"/>
    <p:sldId id="260" r:id="rId6"/>
    <p:sldId id="261" r:id="rId7"/>
    <p:sldId id="262" r:id="rId8"/>
    <p:sldId id="263" r:id="rId9"/>
    <p:sldId id="264" r:id="rId10"/>
    <p:sldId id="265" r:id="rId11"/>
    <p:sldId id="268"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800" autoAdjust="0"/>
  </p:normalViewPr>
  <p:slideViewPr>
    <p:cSldViewPr snapToGrid="0">
      <p:cViewPr varScale="1">
        <p:scale>
          <a:sx n="56" d="100"/>
          <a:sy n="56" d="100"/>
        </p:scale>
        <p:origin x="12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F96548-C4A1-4CC3-BB11-CC4748D4F053}" type="datetimeFigureOut">
              <a:rPr lang="fr-FR" smtClean="0"/>
              <a:t>14/05/2023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69C05D-DADD-410D-9CD4-66FF1203360D}" type="slidenum">
              <a:rPr lang="fr-FR" smtClean="0"/>
              <a:t>‹N°›</a:t>
            </a:fld>
            <a:endParaRPr lang="fr-FR"/>
          </a:p>
        </p:txBody>
      </p:sp>
    </p:spTree>
    <p:extLst>
      <p:ext uri="{BB962C8B-B14F-4D97-AF65-F5344CB8AC3E}">
        <p14:creationId xmlns:p14="http://schemas.microsoft.com/office/powerpoint/2010/main" val="4230138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MA" dirty="0"/>
          </a:p>
        </p:txBody>
      </p:sp>
      <p:sp>
        <p:nvSpPr>
          <p:cNvPr id="4" name="Espace réservé du numéro de diapositive 3"/>
          <p:cNvSpPr>
            <a:spLocks noGrp="1"/>
          </p:cNvSpPr>
          <p:nvPr>
            <p:ph type="sldNum" sz="quarter" idx="5"/>
          </p:nvPr>
        </p:nvSpPr>
        <p:spPr/>
        <p:txBody>
          <a:bodyPr/>
          <a:lstStyle/>
          <a:p>
            <a:fld id="{1469C05D-DADD-410D-9CD4-66FF1203360D}" type="slidenum">
              <a:rPr lang="fr-FR" smtClean="0"/>
              <a:t>3</a:t>
            </a:fld>
            <a:endParaRPr lang="fr-FR"/>
          </a:p>
        </p:txBody>
      </p:sp>
    </p:spTree>
    <p:extLst>
      <p:ext uri="{BB962C8B-B14F-4D97-AF65-F5344CB8AC3E}">
        <p14:creationId xmlns:p14="http://schemas.microsoft.com/office/powerpoint/2010/main" val="3677250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MA" dirty="0"/>
          </a:p>
        </p:txBody>
      </p:sp>
      <p:sp>
        <p:nvSpPr>
          <p:cNvPr id="4" name="Espace réservé du numéro de diapositive 3"/>
          <p:cNvSpPr>
            <a:spLocks noGrp="1"/>
          </p:cNvSpPr>
          <p:nvPr>
            <p:ph type="sldNum" sz="quarter" idx="5"/>
          </p:nvPr>
        </p:nvSpPr>
        <p:spPr/>
        <p:txBody>
          <a:bodyPr/>
          <a:lstStyle/>
          <a:p>
            <a:fld id="{1469C05D-DADD-410D-9CD4-66FF1203360D}" type="slidenum">
              <a:rPr lang="fr-FR" smtClean="0"/>
              <a:t>4</a:t>
            </a:fld>
            <a:endParaRPr lang="fr-FR"/>
          </a:p>
        </p:txBody>
      </p:sp>
    </p:spTree>
    <p:extLst>
      <p:ext uri="{BB962C8B-B14F-4D97-AF65-F5344CB8AC3E}">
        <p14:creationId xmlns:p14="http://schemas.microsoft.com/office/powerpoint/2010/main" val="921576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469C05D-DADD-410D-9CD4-66FF1203360D}" type="slidenum">
              <a:rPr lang="fr-FR" smtClean="0"/>
              <a:t>5</a:t>
            </a:fld>
            <a:endParaRPr lang="fr-FR"/>
          </a:p>
        </p:txBody>
      </p:sp>
    </p:spTree>
    <p:extLst>
      <p:ext uri="{BB962C8B-B14F-4D97-AF65-F5344CB8AC3E}">
        <p14:creationId xmlns:p14="http://schemas.microsoft.com/office/powerpoint/2010/main" val="162769206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fr-FR"/>
              <a:t>Modifiez le style du titre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F9400EF3-AFCF-4A3D-9CED-B149D8854454}" type="datetime1">
              <a:rPr lang="fr-FR" smtClean="0"/>
              <a:t>14/05/2023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3E32E62-7E50-4B6D-AA2D-21765D0CA885}" type="slidenum">
              <a:rPr lang="fr-FR" smtClean="0"/>
              <a:t>‹N°›</a:t>
            </a:fld>
            <a:endParaRPr lang="fr-FR"/>
          </a:p>
        </p:txBody>
      </p:sp>
    </p:spTree>
    <p:extLst>
      <p:ext uri="{BB962C8B-B14F-4D97-AF65-F5344CB8AC3E}">
        <p14:creationId xmlns:p14="http://schemas.microsoft.com/office/powerpoint/2010/main" val="563913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860871F-7557-40E2-BADB-F95837183DF1}" type="datetime1">
              <a:rPr lang="fr-FR" smtClean="0"/>
              <a:t>14/05/2023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3E32E62-7E50-4B6D-AA2D-21765D0CA885}" type="slidenum">
              <a:rPr lang="fr-FR" smtClean="0"/>
              <a:t>‹N°›</a:t>
            </a:fld>
            <a:endParaRPr lang="fr-FR"/>
          </a:p>
        </p:txBody>
      </p:sp>
    </p:spTree>
    <p:extLst>
      <p:ext uri="{BB962C8B-B14F-4D97-AF65-F5344CB8AC3E}">
        <p14:creationId xmlns:p14="http://schemas.microsoft.com/office/powerpoint/2010/main" val="145828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D74A140-334C-4EA8-A91E-52C9DEFD8EE5}" type="datetime1">
              <a:rPr lang="fr-FR" smtClean="0"/>
              <a:t>14/05/2023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3E32E62-7E50-4B6D-AA2D-21765D0CA885}" type="slidenum">
              <a:rPr lang="fr-FR" smtClean="0"/>
              <a:t>‹N°›</a:t>
            </a:fld>
            <a:endParaRPr lang="fr-FR"/>
          </a:p>
        </p:txBody>
      </p:sp>
    </p:spTree>
    <p:extLst>
      <p:ext uri="{BB962C8B-B14F-4D97-AF65-F5344CB8AC3E}">
        <p14:creationId xmlns:p14="http://schemas.microsoft.com/office/powerpoint/2010/main" val="4025781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73CBF31-E9F6-4EA5-929F-BD64D6A03192}" type="datetime1">
              <a:rPr lang="fr-FR" smtClean="0"/>
              <a:t>14/05/2023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3E32E62-7E50-4B6D-AA2D-21765D0CA885}" type="slidenum">
              <a:rPr lang="fr-FR" smtClean="0"/>
              <a:t>‹N°›</a:t>
            </a:fld>
            <a:endParaRPr lang="fr-FR"/>
          </a:p>
        </p:txBody>
      </p:sp>
    </p:spTree>
    <p:extLst>
      <p:ext uri="{BB962C8B-B14F-4D97-AF65-F5344CB8AC3E}">
        <p14:creationId xmlns:p14="http://schemas.microsoft.com/office/powerpoint/2010/main" val="705426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fr-FR"/>
              <a:t>Modifiez le style du titre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a:xfrm>
            <a:off x="8593667" y="6272784"/>
            <a:ext cx="2644309" cy="365125"/>
          </a:xfrm>
        </p:spPr>
        <p:txBody>
          <a:bodyPr/>
          <a:lstStyle/>
          <a:p>
            <a:fld id="{25AAE33B-CCE3-4C17-9F93-A04F19D6AC27}" type="datetime1">
              <a:rPr lang="fr-FR" smtClean="0"/>
              <a:t>14/05/2023</a:t>
            </a:fld>
            <a:endParaRPr lang="fr-FR"/>
          </a:p>
        </p:txBody>
      </p:sp>
      <p:sp>
        <p:nvSpPr>
          <p:cNvPr id="5" name="Footer Placeholder 4"/>
          <p:cNvSpPr>
            <a:spLocks noGrp="1"/>
          </p:cNvSpPr>
          <p:nvPr>
            <p:ph type="ftr" sz="quarter" idx="11"/>
          </p:nvPr>
        </p:nvSpPr>
        <p:spPr>
          <a:xfrm>
            <a:off x="2182708" y="6272784"/>
            <a:ext cx="6327648" cy="365125"/>
          </a:xfrm>
        </p:spPr>
        <p:txBody>
          <a:bodyPr/>
          <a:lstStyle/>
          <a:p>
            <a:endParaRPr lang="fr-FR"/>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3E32E62-7E50-4B6D-AA2D-21765D0CA885}" type="slidenum">
              <a:rPr lang="fr-FR" smtClean="0"/>
              <a:t>‹N°›</a:t>
            </a:fld>
            <a:endParaRPr lang="fr-FR"/>
          </a:p>
        </p:txBody>
      </p:sp>
    </p:spTree>
    <p:extLst>
      <p:ext uri="{BB962C8B-B14F-4D97-AF65-F5344CB8AC3E}">
        <p14:creationId xmlns:p14="http://schemas.microsoft.com/office/powerpoint/2010/main" val="305394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6AC96B12-0C66-4855-93F3-D4028C8DB427}" type="datetime1">
              <a:rPr lang="fr-FR" smtClean="0"/>
              <a:t>14/05/2023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3E32E62-7E50-4B6D-AA2D-21765D0CA885}" type="slidenum">
              <a:rPr lang="fr-FR" smtClean="0"/>
              <a:t>‹N°›</a:t>
            </a:fld>
            <a:endParaRPr lang="fr-FR"/>
          </a:p>
        </p:txBody>
      </p:sp>
    </p:spTree>
    <p:extLst>
      <p:ext uri="{BB962C8B-B14F-4D97-AF65-F5344CB8AC3E}">
        <p14:creationId xmlns:p14="http://schemas.microsoft.com/office/powerpoint/2010/main" val="2064495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83A39DE7-1DAB-4349-94A8-A82752143D4C}" type="datetime1">
              <a:rPr lang="fr-FR" smtClean="0"/>
              <a:t>14/05/2023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43E32E62-7E50-4B6D-AA2D-21765D0CA885}" type="slidenum">
              <a:rPr lang="fr-FR" smtClean="0"/>
              <a:t>‹N°›</a:t>
            </a:fld>
            <a:endParaRPr lang="fr-FR"/>
          </a:p>
        </p:txBody>
      </p:sp>
    </p:spTree>
    <p:extLst>
      <p:ext uri="{BB962C8B-B14F-4D97-AF65-F5344CB8AC3E}">
        <p14:creationId xmlns:p14="http://schemas.microsoft.com/office/powerpoint/2010/main" val="1093153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EEEC85-4F67-4C32-9C5E-452187943961}" type="datetime1">
              <a:rPr lang="fr-FR" smtClean="0"/>
              <a:t>14/05/2023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43E32E62-7E50-4B6D-AA2D-21765D0CA885}" type="slidenum">
              <a:rPr lang="fr-FR" smtClean="0"/>
              <a:t>‹N°›</a:t>
            </a:fld>
            <a:endParaRPr lang="fr-FR"/>
          </a:p>
        </p:txBody>
      </p:sp>
    </p:spTree>
    <p:extLst>
      <p:ext uri="{BB962C8B-B14F-4D97-AF65-F5344CB8AC3E}">
        <p14:creationId xmlns:p14="http://schemas.microsoft.com/office/powerpoint/2010/main" val="439779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5F1D2F-A97D-4321-A545-0D06E6A16E95}" type="datetime1">
              <a:rPr lang="fr-FR" smtClean="0"/>
              <a:t>14/05/2023</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43E32E62-7E50-4B6D-AA2D-21765D0CA885}" type="slidenum">
              <a:rPr lang="fr-FR" smtClean="0"/>
              <a:t>‹N°›</a:t>
            </a:fld>
            <a:endParaRPr lang="fr-FR"/>
          </a:p>
        </p:txBody>
      </p:sp>
    </p:spTree>
    <p:extLst>
      <p:ext uri="{BB962C8B-B14F-4D97-AF65-F5344CB8AC3E}">
        <p14:creationId xmlns:p14="http://schemas.microsoft.com/office/powerpoint/2010/main" val="4168955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fr-FR"/>
              <a:t>Modifiez le style du titre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ED1944C6-413A-4E8A-86E1-2DCCCB65C032}" type="datetime1">
              <a:rPr lang="fr-FR" smtClean="0"/>
              <a:t>14/05/2023</a:t>
            </a:fld>
            <a:endParaRPr lang="fr-FR"/>
          </a:p>
        </p:txBody>
      </p:sp>
      <p:sp>
        <p:nvSpPr>
          <p:cNvPr id="6" name="Footer Placeholder 5"/>
          <p:cNvSpPr>
            <a:spLocks noGrp="1"/>
          </p:cNvSpPr>
          <p:nvPr>
            <p:ph type="ftr" sz="quarter" idx="11"/>
          </p:nvPr>
        </p:nvSpPr>
        <p:spPr/>
        <p:txBody>
          <a:bodyPr/>
          <a:lstStyle/>
          <a:p>
            <a:endParaRPr lang="fr-FR"/>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3E32E62-7E50-4B6D-AA2D-21765D0CA885}" type="slidenum">
              <a:rPr lang="fr-FR" smtClean="0"/>
              <a:t>‹N°›</a:t>
            </a:fld>
            <a:endParaRPr lang="fr-FR"/>
          </a:p>
        </p:txBody>
      </p:sp>
    </p:spTree>
    <p:extLst>
      <p:ext uri="{BB962C8B-B14F-4D97-AF65-F5344CB8AC3E}">
        <p14:creationId xmlns:p14="http://schemas.microsoft.com/office/powerpoint/2010/main" val="3107474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fr-FR"/>
              <a:t>Modifiez le style du titre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21B7CA8-3975-4AC8-8BDF-D47337037DF5}" type="datetime1">
              <a:rPr lang="fr-FR" smtClean="0"/>
              <a:t>14/05/2023</a:t>
            </a:fld>
            <a:endParaRPr lang="fr-FR"/>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3E32E62-7E50-4B6D-AA2D-21765D0CA885}" type="slidenum">
              <a:rPr lang="fr-FR" smtClean="0"/>
              <a:t>‹N°›</a:t>
            </a:fld>
            <a:endParaRPr lang="fr-FR"/>
          </a:p>
        </p:txBody>
      </p:sp>
    </p:spTree>
    <p:extLst>
      <p:ext uri="{BB962C8B-B14F-4D97-AF65-F5344CB8AC3E}">
        <p14:creationId xmlns:p14="http://schemas.microsoft.com/office/powerpoint/2010/main" val="108934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EA23B0FB-8432-410B-8D85-E1366BD9AD0C}" type="datetime1">
              <a:rPr lang="fr-FR" smtClean="0"/>
              <a:t>14/05/2023</a:t>
            </a:fld>
            <a:endParaRPr lang="fr-FR"/>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fr-FR"/>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3E32E62-7E50-4B6D-AA2D-21765D0CA885}" type="slidenum">
              <a:rPr lang="fr-FR" smtClean="0"/>
              <a:t>‹N°›</a:t>
            </a:fld>
            <a:endParaRPr lang="fr-FR"/>
          </a:p>
        </p:txBody>
      </p:sp>
    </p:spTree>
    <p:extLst>
      <p:ext uri="{BB962C8B-B14F-4D97-AF65-F5344CB8AC3E}">
        <p14:creationId xmlns:p14="http://schemas.microsoft.com/office/powerpoint/2010/main" val="167483840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ous-titre 2">
            <a:extLst>
              <a:ext uri="{FF2B5EF4-FFF2-40B4-BE49-F238E27FC236}">
                <a16:creationId xmlns:a16="http://schemas.microsoft.com/office/drawing/2014/main" id="{287AE488-850E-5AA4-CA05-E6757E67451E}"/>
              </a:ext>
            </a:extLst>
          </p:cNvPr>
          <p:cNvSpPr txBox="1">
            <a:spLocks/>
          </p:cNvSpPr>
          <p:nvPr/>
        </p:nvSpPr>
        <p:spPr>
          <a:xfrm>
            <a:off x="1274840" y="4612796"/>
            <a:ext cx="2826904" cy="1659988"/>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fr-FR" b="1" u="sng" dirty="0"/>
              <a:t>Présenté par :</a:t>
            </a:r>
          </a:p>
          <a:p>
            <a:pPr marL="0" indent="0">
              <a:buNone/>
            </a:pPr>
            <a:r>
              <a:rPr lang="fr-FR" dirty="0"/>
              <a:t>-Othman Benmalek.</a:t>
            </a:r>
          </a:p>
          <a:p>
            <a:pPr marL="0" indent="0">
              <a:buNone/>
            </a:pPr>
            <a:r>
              <a:rPr lang="fr-FR" dirty="0"/>
              <a:t>-Salma </a:t>
            </a:r>
            <a:r>
              <a:rPr lang="fr-FR" dirty="0" err="1"/>
              <a:t>Zribah</a:t>
            </a:r>
            <a:r>
              <a:rPr lang="fr-FR" dirty="0"/>
              <a:t> .</a:t>
            </a:r>
          </a:p>
          <a:p>
            <a:pPr marL="0" indent="0">
              <a:buNone/>
            </a:pPr>
            <a:r>
              <a:rPr lang="fr-FR" dirty="0"/>
              <a:t>-</a:t>
            </a:r>
            <a:r>
              <a:rPr lang="fr-FR" dirty="0" err="1"/>
              <a:t>Ouissal</a:t>
            </a:r>
            <a:r>
              <a:rPr lang="fr-FR" dirty="0"/>
              <a:t> </a:t>
            </a:r>
            <a:r>
              <a:rPr lang="fr-FR" dirty="0" err="1"/>
              <a:t>Allali</a:t>
            </a:r>
            <a:r>
              <a:rPr lang="fr-FR" dirty="0"/>
              <a:t> .</a:t>
            </a:r>
          </a:p>
        </p:txBody>
      </p:sp>
      <p:sp>
        <p:nvSpPr>
          <p:cNvPr id="5" name="Sous-titre 2">
            <a:extLst>
              <a:ext uri="{FF2B5EF4-FFF2-40B4-BE49-F238E27FC236}">
                <a16:creationId xmlns:a16="http://schemas.microsoft.com/office/drawing/2014/main" id="{5F93E766-F8BE-9CDA-117E-54C9741EE0A4}"/>
              </a:ext>
            </a:extLst>
          </p:cNvPr>
          <p:cNvSpPr txBox="1">
            <a:spLocks/>
          </p:cNvSpPr>
          <p:nvPr/>
        </p:nvSpPr>
        <p:spPr>
          <a:xfrm>
            <a:off x="7609684" y="4612796"/>
            <a:ext cx="3701444" cy="165998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2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2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r>
              <a:rPr lang="fr-FR" b="1" u="sng" dirty="0"/>
              <a:t>Encadré par :</a:t>
            </a:r>
          </a:p>
          <a:p>
            <a:r>
              <a:rPr lang="fr-FR" dirty="0"/>
              <a:t>Mme </a:t>
            </a:r>
            <a:r>
              <a:rPr lang="fr-FR" dirty="0" err="1"/>
              <a:t>Khaoula</a:t>
            </a:r>
            <a:r>
              <a:rPr lang="fr-FR" dirty="0"/>
              <a:t> </a:t>
            </a:r>
            <a:r>
              <a:rPr lang="fr-FR" dirty="0" err="1"/>
              <a:t>BenMoussa</a:t>
            </a:r>
            <a:endParaRPr lang="fr-FR" dirty="0"/>
          </a:p>
        </p:txBody>
      </p:sp>
      <p:pic>
        <p:nvPicPr>
          <p:cNvPr id="8" name="Image 7">
            <a:extLst>
              <a:ext uri="{FF2B5EF4-FFF2-40B4-BE49-F238E27FC236}">
                <a16:creationId xmlns:a16="http://schemas.microsoft.com/office/drawing/2014/main" id="{7BC5A9C9-A1D2-B4F8-9B2F-D45F8D8C33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0102" y="208846"/>
            <a:ext cx="7391794" cy="1763311"/>
          </a:xfrm>
          <a:prstGeom prst="rect">
            <a:avLst/>
          </a:prstGeom>
        </p:spPr>
      </p:pic>
      <p:sp>
        <p:nvSpPr>
          <p:cNvPr id="9" name="Rectangle 8">
            <a:extLst>
              <a:ext uri="{FF2B5EF4-FFF2-40B4-BE49-F238E27FC236}">
                <a16:creationId xmlns:a16="http://schemas.microsoft.com/office/drawing/2014/main" id="{3053E9F3-AB6B-4A40-05E0-FD0945005855}"/>
              </a:ext>
            </a:extLst>
          </p:cNvPr>
          <p:cNvSpPr/>
          <p:nvPr/>
        </p:nvSpPr>
        <p:spPr>
          <a:xfrm>
            <a:off x="0" y="0"/>
            <a:ext cx="12192000" cy="6858000"/>
          </a:xfrm>
          <a:prstGeom prst="rect">
            <a:avLst/>
          </a:prstGeom>
          <a:noFill/>
          <a:ln w="76200">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3" name="Image 2">
            <a:extLst>
              <a:ext uri="{FF2B5EF4-FFF2-40B4-BE49-F238E27FC236}">
                <a16:creationId xmlns:a16="http://schemas.microsoft.com/office/drawing/2014/main" id="{2CF89189-2D94-FAD7-6C6B-A6BF47BA45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7275" y="2245204"/>
            <a:ext cx="10305573" cy="1763311"/>
          </a:xfrm>
          <a:prstGeom prst="rect">
            <a:avLst/>
          </a:prstGeom>
        </p:spPr>
      </p:pic>
    </p:spTree>
    <p:extLst>
      <p:ext uri="{BB962C8B-B14F-4D97-AF65-F5344CB8AC3E}">
        <p14:creationId xmlns:p14="http://schemas.microsoft.com/office/powerpoint/2010/main" val="1178805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6A5FDBF-A43A-ADC6-AD7D-D1493BB718B4}"/>
              </a:ext>
            </a:extLst>
          </p:cNvPr>
          <p:cNvSpPr>
            <a:spLocks noGrp="1"/>
          </p:cNvSpPr>
          <p:nvPr>
            <p:ph idx="1"/>
          </p:nvPr>
        </p:nvSpPr>
        <p:spPr>
          <a:xfrm>
            <a:off x="3155311" y="2618413"/>
            <a:ext cx="6364458" cy="1966229"/>
          </a:xfrm>
        </p:spPr>
        <p:txBody>
          <a:bodyPr>
            <a:normAutofit fontScale="77500" lnSpcReduction="20000"/>
          </a:bodyPr>
          <a:lstStyle/>
          <a:p>
            <a:pPr marL="0" indent="0" algn="just">
              <a:buNone/>
            </a:pPr>
            <a:r>
              <a:rPr lang="fr-FR" sz="13800" b="1" dirty="0"/>
              <a:t>Pratique </a:t>
            </a:r>
          </a:p>
        </p:txBody>
      </p:sp>
      <p:sp>
        <p:nvSpPr>
          <p:cNvPr id="2" name="Espace réservé du numéro de diapositive 1">
            <a:extLst>
              <a:ext uri="{FF2B5EF4-FFF2-40B4-BE49-F238E27FC236}">
                <a16:creationId xmlns:a16="http://schemas.microsoft.com/office/drawing/2014/main" id="{4F07767A-012E-48C3-94C5-E88354885578}"/>
              </a:ext>
            </a:extLst>
          </p:cNvPr>
          <p:cNvSpPr>
            <a:spLocks noGrp="1"/>
          </p:cNvSpPr>
          <p:nvPr>
            <p:ph type="sldNum" sz="quarter" idx="12"/>
          </p:nvPr>
        </p:nvSpPr>
        <p:spPr/>
        <p:txBody>
          <a:bodyPr/>
          <a:lstStyle/>
          <a:p>
            <a:fld id="{43E32E62-7E50-4B6D-AA2D-21765D0CA885}" type="slidenum">
              <a:rPr lang="fr-FR" smtClean="0"/>
              <a:t>9</a:t>
            </a:fld>
            <a:endParaRPr lang="fr-FR"/>
          </a:p>
        </p:txBody>
      </p:sp>
      <p:sp>
        <p:nvSpPr>
          <p:cNvPr id="5" name="Rectangle 4">
            <a:extLst>
              <a:ext uri="{FF2B5EF4-FFF2-40B4-BE49-F238E27FC236}">
                <a16:creationId xmlns:a16="http://schemas.microsoft.com/office/drawing/2014/main" id="{2B904DC7-E279-198B-0BD9-3F2346D366C8}"/>
              </a:ext>
            </a:extLst>
          </p:cNvPr>
          <p:cNvSpPr/>
          <p:nvPr/>
        </p:nvSpPr>
        <p:spPr>
          <a:xfrm>
            <a:off x="0" y="0"/>
            <a:ext cx="12192000" cy="6858000"/>
          </a:xfrm>
          <a:prstGeom prst="rect">
            <a:avLst/>
          </a:prstGeom>
          <a:noFill/>
          <a:ln w="76200">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Tree>
    <p:extLst>
      <p:ext uri="{BB962C8B-B14F-4D97-AF65-F5344CB8AC3E}">
        <p14:creationId xmlns:p14="http://schemas.microsoft.com/office/powerpoint/2010/main" val="3640093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4F14535-840E-6412-65ED-CDA011BDFB1A}"/>
              </a:ext>
            </a:extLst>
          </p:cNvPr>
          <p:cNvSpPr>
            <a:spLocks noGrp="1"/>
          </p:cNvSpPr>
          <p:nvPr>
            <p:ph type="title"/>
          </p:nvPr>
        </p:nvSpPr>
        <p:spPr>
          <a:xfrm>
            <a:off x="1066800" y="2624328"/>
            <a:ext cx="10058400" cy="1609344"/>
          </a:xfrm>
        </p:spPr>
        <p:txBody>
          <a:bodyPr>
            <a:normAutofit/>
          </a:bodyPr>
          <a:lstStyle/>
          <a:p>
            <a:pPr algn="ctr"/>
            <a:r>
              <a:rPr lang="fr-MA" sz="10700" b="1" dirty="0">
                <a:solidFill>
                  <a:schemeClr val="tx1"/>
                </a:solidFill>
                <a:latin typeface="+mn-lt"/>
                <a:ea typeface="+mn-ea"/>
                <a:cs typeface="+mn-cs"/>
              </a:rPr>
              <a:t>Activité</a:t>
            </a:r>
          </a:p>
        </p:txBody>
      </p:sp>
      <p:sp>
        <p:nvSpPr>
          <p:cNvPr id="4" name="Espace réservé du numéro de diapositive 3">
            <a:extLst>
              <a:ext uri="{FF2B5EF4-FFF2-40B4-BE49-F238E27FC236}">
                <a16:creationId xmlns:a16="http://schemas.microsoft.com/office/drawing/2014/main" id="{68FB110D-903E-62C5-9A5E-FEE571FC0192}"/>
              </a:ext>
            </a:extLst>
          </p:cNvPr>
          <p:cNvSpPr>
            <a:spLocks noGrp="1"/>
          </p:cNvSpPr>
          <p:nvPr>
            <p:ph type="sldNum" sz="quarter" idx="12"/>
          </p:nvPr>
        </p:nvSpPr>
        <p:spPr/>
        <p:txBody>
          <a:bodyPr/>
          <a:lstStyle/>
          <a:p>
            <a:fld id="{43E32E62-7E50-4B6D-AA2D-21765D0CA885}" type="slidenum">
              <a:rPr lang="fr-FR" smtClean="0"/>
              <a:t>10</a:t>
            </a:fld>
            <a:endParaRPr lang="fr-FR"/>
          </a:p>
        </p:txBody>
      </p:sp>
    </p:spTree>
    <p:extLst>
      <p:ext uri="{BB962C8B-B14F-4D97-AF65-F5344CB8AC3E}">
        <p14:creationId xmlns:p14="http://schemas.microsoft.com/office/powerpoint/2010/main" val="231072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456E7CE7-3EFD-DF79-C06E-7708EC4A5E6E}"/>
              </a:ext>
            </a:extLst>
          </p:cNvPr>
          <p:cNvSpPr>
            <a:spLocks noGrp="1"/>
          </p:cNvSpPr>
          <p:nvPr>
            <p:ph idx="1"/>
          </p:nvPr>
        </p:nvSpPr>
        <p:spPr>
          <a:xfrm>
            <a:off x="1066800" y="1558879"/>
            <a:ext cx="10058400" cy="4050792"/>
          </a:xfrm>
        </p:spPr>
        <p:txBody>
          <a:bodyPr>
            <a:normAutofit/>
          </a:bodyPr>
          <a:lstStyle/>
          <a:p>
            <a:pPr marL="0" indent="0" algn="ctr">
              <a:buNone/>
            </a:pPr>
            <a:r>
              <a:rPr lang="fr-MA" sz="7000" b="1" dirty="0"/>
              <a:t>Merci </a:t>
            </a:r>
          </a:p>
          <a:p>
            <a:pPr marL="0" indent="0" algn="ctr">
              <a:buNone/>
            </a:pPr>
            <a:r>
              <a:rPr lang="fr-MA" sz="7000" b="1" dirty="0"/>
              <a:t>Pour votre </a:t>
            </a:r>
          </a:p>
          <a:p>
            <a:pPr marL="0" indent="0" algn="ctr">
              <a:buNone/>
            </a:pPr>
            <a:r>
              <a:rPr lang="fr-MA" sz="7000" b="1" dirty="0"/>
              <a:t>attention</a:t>
            </a:r>
          </a:p>
        </p:txBody>
      </p:sp>
      <p:sp>
        <p:nvSpPr>
          <p:cNvPr id="4" name="Espace réservé du numéro de diapositive 3">
            <a:extLst>
              <a:ext uri="{FF2B5EF4-FFF2-40B4-BE49-F238E27FC236}">
                <a16:creationId xmlns:a16="http://schemas.microsoft.com/office/drawing/2014/main" id="{140C92E8-F62D-2536-88B5-7B317DEF1B41}"/>
              </a:ext>
            </a:extLst>
          </p:cNvPr>
          <p:cNvSpPr>
            <a:spLocks noGrp="1"/>
          </p:cNvSpPr>
          <p:nvPr>
            <p:ph type="sldNum" sz="quarter" idx="12"/>
          </p:nvPr>
        </p:nvSpPr>
        <p:spPr/>
        <p:txBody>
          <a:bodyPr/>
          <a:lstStyle/>
          <a:p>
            <a:fld id="{43E32E62-7E50-4B6D-AA2D-21765D0CA885}" type="slidenum">
              <a:rPr lang="fr-FR" smtClean="0"/>
              <a:t>11</a:t>
            </a:fld>
            <a:endParaRPr lang="fr-FR"/>
          </a:p>
        </p:txBody>
      </p:sp>
    </p:spTree>
    <p:extLst>
      <p:ext uri="{BB962C8B-B14F-4D97-AF65-F5344CB8AC3E}">
        <p14:creationId xmlns:p14="http://schemas.microsoft.com/office/powerpoint/2010/main" val="3624541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523CDF-110E-9FEE-15C9-69761B2001B3}"/>
              </a:ext>
            </a:extLst>
          </p:cNvPr>
          <p:cNvSpPr>
            <a:spLocks noGrp="1"/>
          </p:cNvSpPr>
          <p:nvPr>
            <p:ph type="title"/>
          </p:nvPr>
        </p:nvSpPr>
        <p:spPr/>
        <p:txBody>
          <a:bodyPr/>
          <a:lstStyle/>
          <a:p>
            <a:r>
              <a:rPr lang="fr-FR" sz="5400" b="1" u="sng" dirty="0">
                <a:solidFill>
                  <a:srgbClr val="FF0000"/>
                </a:solidFill>
              </a:rPr>
              <a:t>Plan:</a:t>
            </a:r>
            <a:endParaRPr lang="fr-FR" b="1" u="sng" dirty="0">
              <a:solidFill>
                <a:srgbClr val="FF0000"/>
              </a:solidFill>
            </a:endParaRPr>
          </a:p>
        </p:txBody>
      </p:sp>
      <p:sp>
        <p:nvSpPr>
          <p:cNvPr id="3" name="Espace réservé du contenu 2">
            <a:extLst>
              <a:ext uri="{FF2B5EF4-FFF2-40B4-BE49-F238E27FC236}">
                <a16:creationId xmlns:a16="http://schemas.microsoft.com/office/drawing/2014/main" id="{386382E4-C803-004B-A2A9-7CE133504B2F}"/>
              </a:ext>
            </a:extLst>
          </p:cNvPr>
          <p:cNvSpPr>
            <a:spLocks noGrp="1"/>
          </p:cNvSpPr>
          <p:nvPr>
            <p:ph idx="1"/>
          </p:nvPr>
        </p:nvSpPr>
        <p:spPr>
          <a:xfrm>
            <a:off x="3061481" y="1867828"/>
            <a:ext cx="7137596" cy="4351338"/>
          </a:xfrm>
        </p:spPr>
        <p:txBody>
          <a:bodyPr>
            <a:normAutofit/>
          </a:bodyPr>
          <a:lstStyle/>
          <a:p>
            <a:pPr marL="0" indent="0">
              <a:buNone/>
            </a:pPr>
            <a:r>
              <a:rPr lang="fr-FR" sz="3600" dirty="0"/>
              <a:t>1)Définition de </a:t>
            </a:r>
            <a:r>
              <a:rPr lang="fr-FR" sz="3600" dirty="0" err="1"/>
              <a:t>TalentLMS</a:t>
            </a:r>
            <a:r>
              <a:rPr lang="fr-FR" sz="3600" dirty="0"/>
              <a:t>.</a:t>
            </a:r>
          </a:p>
          <a:p>
            <a:pPr marL="0" indent="0">
              <a:buNone/>
            </a:pPr>
            <a:r>
              <a:rPr lang="fr-FR" sz="3600" dirty="0"/>
              <a:t>2)Fonctionnalités de </a:t>
            </a:r>
            <a:r>
              <a:rPr lang="fr-FR" sz="3600" dirty="0" err="1"/>
              <a:t>TalentLMS</a:t>
            </a:r>
            <a:r>
              <a:rPr lang="fr-FR" sz="3600" dirty="0"/>
              <a:t>.</a:t>
            </a:r>
          </a:p>
          <a:p>
            <a:pPr marL="0" indent="0">
              <a:buNone/>
            </a:pPr>
            <a:r>
              <a:rPr lang="fr-FR" sz="3600" dirty="0"/>
              <a:t>3)Avantages de </a:t>
            </a:r>
            <a:r>
              <a:rPr lang="fr-FR" sz="3600" dirty="0" err="1"/>
              <a:t>TalentLMS</a:t>
            </a:r>
            <a:r>
              <a:rPr lang="fr-FR" sz="3600" dirty="0"/>
              <a:t>.</a:t>
            </a:r>
          </a:p>
          <a:p>
            <a:pPr marL="0" indent="0">
              <a:buNone/>
            </a:pPr>
            <a:r>
              <a:rPr lang="fr-FR" sz="3600" dirty="0"/>
              <a:t>4)Inconvénients de </a:t>
            </a:r>
            <a:r>
              <a:rPr lang="fr-FR" sz="3600" dirty="0" err="1"/>
              <a:t>TalentLMS</a:t>
            </a:r>
            <a:r>
              <a:rPr lang="fr-FR" sz="3600" dirty="0"/>
              <a:t>.</a:t>
            </a:r>
          </a:p>
          <a:p>
            <a:pPr marL="0" indent="0">
              <a:buNone/>
            </a:pPr>
            <a:r>
              <a:rPr lang="fr-FR" sz="3600" dirty="0"/>
              <a:t>5)Prix.</a:t>
            </a:r>
          </a:p>
          <a:p>
            <a:pPr marL="0" indent="0">
              <a:buNone/>
            </a:pPr>
            <a:r>
              <a:rPr lang="fr-FR" sz="3600" dirty="0"/>
              <a:t>6)</a:t>
            </a:r>
            <a:r>
              <a:rPr lang="fr-FR" sz="3600" dirty="0" err="1"/>
              <a:t>Integrations</a:t>
            </a:r>
            <a:r>
              <a:rPr lang="fr-FR" sz="3600" dirty="0"/>
              <a:t> des API.</a:t>
            </a:r>
          </a:p>
        </p:txBody>
      </p:sp>
      <p:sp>
        <p:nvSpPr>
          <p:cNvPr id="4" name="Espace réservé du numéro de diapositive 3">
            <a:extLst>
              <a:ext uri="{FF2B5EF4-FFF2-40B4-BE49-F238E27FC236}">
                <a16:creationId xmlns:a16="http://schemas.microsoft.com/office/drawing/2014/main" id="{8D8F85FC-510D-73E3-42B4-9FD0F8341B7A}"/>
              </a:ext>
            </a:extLst>
          </p:cNvPr>
          <p:cNvSpPr>
            <a:spLocks noGrp="1"/>
          </p:cNvSpPr>
          <p:nvPr>
            <p:ph type="sldNum" sz="quarter" idx="12"/>
          </p:nvPr>
        </p:nvSpPr>
        <p:spPr/>
        <p:txBody>
          <a:bodyPr/>
          <a:lstStyle/>
          <a:p>
            <a:fld id="{43E32E62-7E50-4B6D-AA2D-21765D0CA885}" type="slidenum">
              <a:rPr lang="fr-FR" smtClean="0"/>
              <a:t>1</a:t>
            </a:fld>
            <a:endParaRPr lang="fr-FR"/>
          </a:p>
        </p:txBody>
      </p:sp>
      <p:sp>
        <p:nvSpPr>
          <p:cNvPr id="5" name="Rectangle 4">
            <a:extLst>
              <a:ext uri="{FF2B5EF4-FFF2-40B4-BE49-F238E27FC236}">
                <a16:creationId xmlns:a16="http://schemas.microsoft.com/office/drawing/2014/main" id="{5F1C9CDF-B79F-934B-B108-27CAACC23394}"/>
              </a:ext>
            </a:extLst>
          </p:cNvPr>
          <p:cNvSpPr/>
          <p:nvPr/>
        </p:nvSpPr>
        <p:spPr>
          <a:xfrm>
            <a:off x="0" y="0"/>
            <a:ext cx="12192000" cy="6858000"/>
          </a:xfrm>
          <a:prstGeom prst="rect">
            <a:avLst/>
          </a:prstGeom>
          <a:noFill/>
          <a:ln w="76200">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Tree>
    <p:extLst>
      <p:ext uri="{BB962C8B-B14F-4D97-AF65-F5344CB8AC3E}">
        <p14:creationId xmlns:p14="http://schemas.microsoft.com/office/powerpoint/2010/main" val="1452946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6AE3A5-4C6E-BFC1-EB70-3B4055D5DE5A}"/>
              </a:ext>
            </a:extLst>
          </p:cNvPr>
          <p:cNvSpPr>
            <a:spLocks noGrp="1"/>
          </p:cNvSpPr>
          <p:nvPr>
            <p:ph type="title"/>
          </p:nvPr>
        </p:nvSpPr>
        <p:spPr/>
        <p:txBody>
          <a:bodyPr>
            <a:normAutofit/>
          </a:bodyPr>
          <a:lstStyle/>
          <a:p>
            <a:r>
              <a:rPr lang="fr-FR" sz="4000" b="1" u="sng" dirty="0">
                <a:solidFill>
                  <a:srgbClr val="002060"/>
                </a:solidFill>
              </a:rPr>
              <a:t>1)Définition de </a:t>
            </a:r>
            <a:r>
              <a:rPr lang="fr-FR" sz="4000" b="1" u="sng" dirty="0" err="1">
                <a:solidFill>
                  <a:srgbClr val="002060"/>
                </a:solidFill>
              </a:rPr>
              <a:t>TalentLMS</a:t>
            </a:r>
            <a:r>
              <a:rPr lang="fr-FR" sz="4000" b="1" u="sng" dirty="0">
                <a:solidFill>
                  <a:srgbClr val="002060"/>
                </a:solidFill>
              </a:rPr>
              <a:t>:</a:t>
            </a:r>
            <a:endParaRPr lang="fr-FR" sz="4000" b="1" u="sng" dirty="0"/>
          </a:p>
        </p:txBody>
      </p:sp>
      <p:sp>
        <p:nvSpPr>
          <p:cNvPr id="3" name="Espace réservé du contenu 2">
            <a:extLst>
              <a:ext uri="{FF2B5EF4-FFF2-40B4-BE49-F238E27FC236}">
                <a16:creationId xmlns:a16="http://schemas.microsoft.com/office/drawing/2014/main" id="{96A5FDBF-A43A-ADC6-AD7D-D1493BB718B4}"/>
              </a:ext>
            </a:extLst>
          </p:cNvPr>
          <p:cNvSpPr>
            <a:spLocks noGrp="1"/>
          </p:cNvSpPr>
          <p:nvPr>
            <p:ph idx="1"/>
          </p:nvPr>
        </p:nvSpPr>
        <p:spPr>
          <a:xfrm>
            <a:off x="838200" y="2141537"/>
            <a:ext cx="10515600" cy="4351338"/>
          </a:xfrm>
        </p:spPr>
        <p:txBody>
          <a:bodyPr>
            <a:normAutofit/>
          </a:bodyPr>
          <a:lstStyle/>
          <a:p>
            <a:pPr marL="0" indent="0" algn="just">
              <a:buNone/>
            </a:pPr>
            <a:r>
              <a:rPr lang="fr-FR" sz="2800" b="1" dirty="0" err="1">
                <a:latin typeface="Arial" panose="020B0604020202020204" pitchFamily="34" charset="0"/>
                <a:cs typeface="Arial" panose="020B0604020202020204" pitchFamily="34" charset="0"/>
              </a:rPr>
              <a:t>TalentLMS</a:t>
            </a:r>
            <a:r>
              <a:rPr lang="fr-FR" sz="2800" dirty="0">
                <a:latin typeface="Arial" panose="020B0604020202020204" pitchFamily="34" charset="0"/>
                <a:cs typeface="Arial" panose="020B0604020202020204" pitchFamily="34" charset="0"/>
              </a:rPr>
              <a:t> est un système de gestion de l'apprentissage en ligne (LMS) basé sur le cloud, conçu pour aider les entreprises, les organisations et les établissements d'enseignement à créer et à gérer des cours en ligne, des formations et des programmes d'apprentissage pour leurs employés, clients et étudiants.</a:t>
            </a:r>
          </a:p>
        </p:txBody>
      </p:sp>
      <p:sp>
        <p:nvSpPr>
          <p:cNvPr id="4" name="Espace réservé du numéro de diapositive 3">
            <a:extLst>
              <a:ext uri="{FF2B5EF4-FFF2-40B4-BE49-F238E27FC236}">
                <a16:creationId xmlns:a16="http://schemas.microsoft.com/office/drawing/2014/main" id="{FA8AC11D-FF21-2C1A-9BA4-D6A3D1FAA2FA}"/>
              </a:ext>
            </a:extLst>
          </p:cNvPr>
          <p:cNvSpPr>
            <a:spLocks noGrp="1"/>
          </p:cNvSpPr>
          <p:nvPr>
            <p:ph type="sldNum" sz="quarter" idx="12"/>
          </p:nvPr>
        </p:nvSpPr>
        <p:spPr/>
        <p:txBody>
          <a:bodyPr/>
          <a:lstStyle/>
          <a:p>
            <a:fld id="{43E32E62-7E50-4B6D-AA2D-21765D0CA885}" type="slidenum">
              <a:rPr lang="fr-FR" smtClean="0"/>
              <a:t>2</a:t>
            </a:fld>
            <a:endParaRPr lang="fr-FR"/>
          </a:p>
        </p:txBody>
      </p:sp>
      <p:sp>
        <p:nvSpPr>
          <p:cNvPr id="5" name="Rectangle 4">
            <a:extLst>
              <a:ext uri="{FF2B5EF4-FFF2-40B4-BE49-F238E27FC236}">
                <a16:creationId xmlns:a16="http://schemas.microsoft.com/office/drawing/2014/main" id="{0D91559A-E28E-17E6-13A2-A9F51AC60B0F}"/>
              </a:ext>
            </a:extLst>
          </p:cNvPr>
          <p:cNvSpPr/>
          <p:nvPr/>
        </p:nvSpPr>
        <p:spPr>
          <a:xfrm>
            <a:off x="0" y="0"/>
            <a:ext cx="12192000" cy="6858000"/>
          </a:xfrm>
          <a:prstGeom prst="rect">
            <a:avLst/>
          </a:prstGeom>
          <a:noFill/>
          <a:ln w="76200">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Tree>
    <p:extLst>
      <p:ext uri="{BB962C8B-B14F-4D97-AF65-F5344CB8AC3E}">
        <p14:creationId xmlns:p14="http://schemas.microsoft.com/office/powerpoint/2010/main" val="2841950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6AE3A5-4C6E-BFC1-EB70-3B4055D5DE5A}"/>
              </a:ext>
            </a:extLst>
          </p:cNvPr>
          <p:cNvSpPr>
            <a:spLocks noGrp="1"/>
          </p:cNvSpPr>
          <p:nvPr>
            <p:ph type="title"/>
          </p:nvPr>
        </p:nvSpPr>
        <p:spPr/>
        <p:txBody>
          <a:bodyPr>
            <a:normAutofit/>
          </a:bodyPr>
          <a:lstStyle/>
          <a:p>
            <a:r>
              <a:rPr lang="fr-FR" sz="4000" b="1" u="sng" dirty="0">
                <a:solidFill>
                  <a:srgbClr val="002060"/>
                </a:solidFill>
              </a:rPr>
              <a:t>2)Fonctionnalités de </a:t>
            </a:r>
            <a:r>
              <a:rPr lang="fr-FR" sz="4000" b="1" u="sng" dirty="0" err="1">
                <a:solidFill>
                  <a:srgbClr val="002060"/>
                </a:solidFill>
              </a:rPr>
              <a:t>TalentLMS</a:t>
            </a:r>
            <a:r>
              <a:rPr lang="fr-FR" sz="4000" b="1" u="sng" dirty="0">
                <a:solidFill>
                  <a:srgbClr val="002060"/>
                </a:solidFill>
              </a:rPr>
              <a:t>:</a:t>
            </a:r>
          </a:p>
        </p:txBody>
      </p:sp>
      <p:sp>
        <p:nvSpPr>
          <p:cNvPr id="3" name="Espace réservé du contenu 2">
            <a:extLst>
              <a:ext uri="{FF2B5EF4-FFF2-40B4-BE49-F238E27FC236}">
                <a16:creationId xmlns:a16="http://schemas.microsoft.com/office/drawing/2014/main" id="{96A5FDBF-A43A-ADC6-AD7D-D1493BB718B4}"/>
              </a:ext>
            </a:extLst>
          </p:cNvPr>
          <p:cNvSpPr>
            <a:spLocks noGrp="1"/>
          </p:cNvSpPr>
          <p:nvPr>
            <p:ph idx="1"/>
          </p:nvPr>
        </p:nvSpPr>
        <p:spPr>
          <a:xfrm>
            <a:off x="795528" y="2229018"/>
            <a:ext cx="10515600" cy="4351338"/>
          </a:xfrm>
        </p:spPr>
        <p:txBody>
          <a:bodyPr/>
          <a:lstStyle/>
          <a:p>
            <a:pPr marL="0" indent="0" algn="just">
              <a:buNone/>
            </a:pPr>
            <a:r>
              <a:rPr lang="fr-FR" sz="2800" dirty="0">
                <a:latin typeface="Arial" panose="020B0604020202020204" pitchFamily="34" charset="0"/>
                <a:cs typeface="Arial" panose="020B0604020202020204" pitchFamily="34" charset="0"/>
              </a:rPr>
              <a:t>•	Gestion d'une boutique en ligne pour vendre des cours en ligne.</a:t>
            </a:r>
          </a:p>
          <a:p>
            <a:pPr marL="0" indent="0" algn="just">
              <a:buNone/>
            </a:pPr>
            <a:r>
              <a:rPr lang="fr-FR" sz="2800" dirty="0">
                <a:latin typeface="Arial" panose="020B0604020202020204" pitchFamily="34" charset="0"/>
                <a:cs typeface="Arial" panose="020B0604020202020204" pitchFamily="34" charset="0"/>
              </a:rPr>
              <a:t>•	Assistance en ligne sous forme de forum et de tutoriels.</a:t>
            </a:r>
          </a:p>
          <a:p>
            <a:pPr marL="0" indent="0" algn="just">
              <a:buNone/>
            </a:pPr>
            <a:r>
              <a:rPr lang="fr-FR" sz="2800" dirty="0">
                <a:latin typeface="Arial" panose="020B0604020202020204" pitchFamily="34" charset="0"/>
                <a:cs typeface="Arial" panose="020B0604020202020204" pitchFamily="34" charset="0"/>
              </a:rPr>
              <a:t>•	Support technique par téléphone, e-mail et chat.</a:t>
            </a:r>
          </a:p>
          <a:p>
            <a:pPr marL="0" indent="0" algn="just">
              <a:buNone/>
            </a:pPr>
            <a:r>
              <a:rPr lang="fr-FR" sz="2800" dirty="0">
                <a:latin typeface="Arial" panose="020B0604020202020204" pitchFamily="34" charset="0"/>
                <a:cs typeface="Arial" panose="020B0604020202020204" pitchFamily="34" charset="0"/>
              </a:rPr>
              <a:t>•	Réutilisation de contenu avec l'intégration de contenu de sources externes telles que YouTube, </a:t>
            </a:r>
            <a:r>
              <a:rPr lang="fr-FR" sz="2800" dirty="0" err="1">
                <a:latin typeface="Arial" panose="020B0604020202020204" pitchFamily="34" charset="0"/>
                <a:cs typeface="Arial" panose="020B0604020202020204" pitchFamily="34" charset="0"/>
              </a:rPr>
              <a:t>Vimeo</a:t>
            </a:r>
            <a:r>
              <a:rPr lang="fr-FR" sz="2800" dirty="0">
                <a:latin typeface="Arial" panose="020B0604020202020204" pitchFamily="34" charset="0"/>
                <a:cs typeface="Arial" panose="020B0604020202020204" pitchFamily="34" charset="0"/>
              </a:rPr>
              <a:t>, </a:t>
            </a:r>
            <a:r>
              <a:rPr lang="fr-FR" sz="2800" dirty="0" err="1">
                <a:latin typeface="Arial" panose="020B0604020202020204" pitchFamily="34" charset="0"/>
                <a:cs typeface="Arial" panose="020B0604020202020204" pitchFamily="34" charset="0"/>
              </a:rPr>
              <a:t>Scribd</a:t>
            </a:r>
            <a:r>
              <a:rPr lang="fr-FR" sz="2800" dirty="0">
                <a:latin typeface="Arial" panose="020B0604020202020204" pitchFamily="34" charset="0"/>
                <a:cs typeface="Arial" panose="020B0604020202020204" pitchFamily="34" charset="0"/>
              </a:rPr>
              <a:t>, </a:t>
            </a:r>
            <a:r>
              <a:rPr lang="fr-FR" sz="2800" dirty="0" err="1">
                <a:latin typeface="Arial" panose="020B0604020202020204" pitchFamily="34" charset="0"/>
                <a:cs typeface="Arial" panose="020B0604020202020204" pitchFamily="34" charset="0"/>
              </a:rPr>
              <a:t>Slideshare</a:t>
            </a:r>
            <a:r>
              <a:rPr lang="fr-FR" sz="2800" dirty="0">
                <a:latin typeface="Arial" panose="020B0604020202020204" pitchFamily="34" charset="0"/>
                <a:cs typeface="Arial" panose="020B0604020202020204" pitchFamily="34" charset="0"/>
              </a:rPr>
              <a:t>, Prezi, etc.</a:t>
            </a:r>
          </a:p>
        </p:txBody>
      </p:sp>
      <p:sp>
        <p:nvSpPr>
          <p:cNvPr id="4" name="Espace réservé du numéro de diapositive 3">
            <a:extLst>
              <a:ext uri="{FF2B5EF4-FFF2-40B4-BE49-F238E27FC236}">
                <a16:creationId xmlns:a16="http://schemas.microsoft.com/office/drawing/2014/main" id="{3CFBDF05-E4DC-6CBE-6B30-2D9C52EEAB07}"/>
              </a:ext>
            </a:extLst>
          </p:cNvPr>
          <p:cNvSpPr>
            <a:spLocks noGrp="1"/>
          </p:cNvSpPr>
          <p:nvPr>
            <p:ph type="sldNum" sz="quarter" idx="12"/>
          </p:nvPr>
        </p:nvSpPr>
        <p:spPr/>
        <p:txBody>
          <a:bodyPr/>
          <a:lstStyle/>
          <a:p>
            <a:fld id="{43E32E62-7E50-4B6D-AA2D-21765D0CA885}" type="slidenum">
              <a:rPr lang="fr-FR" smtClean="0"/>
              <a:t>3</a:t>
            </a:fld>
            <a:endParaRPr lang="fr-FR"/>
          </a:p>
        </p:txBody>
      </p:sp>
      <p:sp>
        <p:nvSpPr>
          <p:cNvPr id="5" name="Rectangle 4">
            <a:extLst>
              <a:ext uri="{FF2B5EF4-FFF2-40B4-BE49-F238E27FC236}">
                <a16:creationId xmlns:a16="http://schemas.microsoft.com/office/drawing/2014/main" id="{CE085C38-E119-297A-E1FF-F62067C01E8D}"/>
              </a:ext>
            </a:extLst>
          </p:cNvPr>
          <p:cNvSpPr/>
          <p:nvPr/>
        </p:nvSpPr>
        <p:spPr>
          <a:xfrm>
            <a:off x="0" y="0"/>
            <a:ext cx="12192000" cy="6858000"/>
          </a:xfrm>
          <a:prstGeom prst="rect">
            <a:avLst/>
          </a:prstGeom>
          <a:noFill/>
          <a:ln w="76200">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Tree>
    <p:extLst>
      <p:ext uri="{BB962C8B-B14F-4D97-AF65-F5344CB8AC3E}">
        <p14:creationId xmlns:p14="http://schemas.microsoft.com/office/powerpoint/2010/main" val="893625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033CA80E-0761-39CA-E19C-41F008E71A5F}"/>
              </a:ext>
            </a:extLst>
          </p:cNvPr>
          <p:cNvSpPr>
            <a:spLocks noGrp="1"/>
          </p:cNvSpPr>
          <p:nvPr>
            <p:ph type="title"/>
          </p:nvPr>
        </p:nvSpPr>
        <p:spPr/>
        <p:txBody>
          <a:bodyPr>
            <a:normAutofit/>
          </a:bodyPr>
          <a:lstStyle/>
          <a:p>
            <a:r>
              <a:rPr lang="fr-FR" sz="4000" b="1" u="sng" dirty="0">
                <a:solidFill>
                  <a:srgbClr val="002060"/>
                </a:solidFill>
              </a:rPr>
              <a:t>2)Fonctionnalités de </a:t>
            </a:r>
            <a:r>
              <a:rPr lang="fr-FR" sz="4000" b="1" u="sng" dirty="0" err="1">
                <a:solidFill>
                  <a:srgbClr val="002060"/>
                </a:solidFill>
              </a:rPr>
              <a:t>TalentLMS</a:t>
            </a:r>
            <a:r>
              <a:rPr lang="fr-FR" sz="4000" b="1" u="sng" dirty="0">
                <a:solidFill>
                  <a:srgbClr val="002060"/>
                </a:solidFill>
              </a:rPr>
              <a:t>:</a:t>
            </a:r>
          </a:p>
        </p:txBody>
      </p:sp>
      <p:sp>
        <p:nvSpPr>
          <p:cNvPr id="3" name="Espace réservé du contenu 2">
            <a:extLst>
              <a:ext uri="{FF2B5EF4-FFF2-40B4-BE49-F238E27FC236}">
                <a16:creationId xmlns:a16="http://schemas.microsoft.com/office/drawing/2014/main" id="{96A5FDBF-A43A-ADC6-AD7D-D1493BB718B4}"/>
              </a:ext>
            </a:extLst>
          </p:cNvPr>
          <p:cNvSpPr>
            <a:spLocks noGrp="1"/>
          </p:cNvSpPr>
          <p:nvPr>
            <p:ph idx="1"/>
          </p:nvPr>
        </p:nvSpPr>
        <p:spPr>
          <a:xfrm>
            <a:off x="838200" y="2141537"/>
            <a:ext cx="10515600" cy="4351338"/>
          </a:xfrm>
        </p:spPr>
        <p:txBody>
          <a:bodyPr/>
          <a:lstStyle/>
          <a:p>
            <a:pPr marL="0" indent="0" algn="just">
              <a:buNone/>
            </a:pPr>
            <a:r>
              <a:rPr lang="fr-FR" sz="2800" dirty="0">
                <a:latin typeface="Arial" panose="020B0604020202020204" pitchFamily="34" charset="0"/>
                <a:cs typeface="Arial" panose="020B0604020202020204" pitchFamily="34" charset="0"/>
              </a:rPr>
              <a:t>•	Rapports ad-hoc pour suivre les progrès des étudiants et évaluer les performances.</a:t>
            </a:r>
          </a:p>
          <a:p>
            <a:pPr marL="0" indent="0" algn="just">
              <a:buNone/>
            </a:pPr>
            <a:endParaRPr lang="fr-FR" sz="2800" dirty="0">
              <a:latin typeface="Arial" panose="020B0604020202020204" pitchFamily="34" charset="0"/>
              <a:cs typeface="Arial" panose="020B0604020202020204" pitchFamily="34" charset="0"/>
            </a:endParaRPr>
          </a:p>
          <a:p>
            <a:pPr marL="0" indent="0" algn="just">
              <a:buNone/>
            </a:pPr>
            <a:r>
              <a:rPr lang="fr-FR" sz="2800" dirty="0">
                <a:latin typeface="Arial" panose="020B0604020202020204" pitchFamily="34" charset="0"/>
                <a:cs typeface="Arial" panose="020B0604020202020204" pitchFamily="34" charset="0"/>
              </a:rPr>
              <a:t>•	Structure multi-organisation pour gérer plusieurs succursales ou filiales.</a:t>
            </a:r>
          </a:p>
          <a:p>
            <a:pPr marL="0" indent="0" algn="just">
              <a:buNone/>
            </a:pPr>
            <a:endParaRPr lang="fr-FR" sz="2800" dirty="0">
              <a:latin typeface="Arial" panose="020B0604020202020204" pitchFamily="34" charset="0"/>
              <a:cs typeface="Arial" panose="020B0604020202020204" pitchFamily="34" charset="0"/>
            </a:endParaRPr>
          </a:p>
          <a:p>
            <a:pPr marL="0" indent="0" algn="just">
              <a:buNone/>
            </a:pPr>
            <a:r>
              <a:rPr lang="fr-FR" sz="2800" dirty="0">
                <a:latin typeface="Arial" panose="020B0604020202020204" pitchFamily="34" charset="0"/>
                <a:cs typeface="Arial" panose="020B0604020202020204" pitchFamily="34" charset="0"/>
              </a:rPr>
              <a:t>•	Applications mobiles natives pour iOS et Android pour accéder à la formation en ligne où que vous soyez.</a:t>
            </a:r>
          </a:p>
        </p:txBody>
      </p:sp>
      <p:sp>
        <p:nvSpPr>
          <p:cNvPr id="5" name="Espace réservé du numéro de diapositive 4">
            <a:extLst>
              <a:ext uri="{FF2B5EF4-FFF2-40B4-BE49-F238E27FC236}">
                <a16:creationId xmlns:a16="http://schemas.microsoft.com/office/drawing/2014/main" id="{076DDF42-DC64-BF72-9E16-DD38E26E6D53}"/>
              </a:ext>
            </a:extLst>
          </p:cNvPr>
          <p:cNvSpPr>
            <a:spLocks noGrp="1"/>
          </p:cNvSpPr>
          <p:nvPr>
            <p:ph type="sldNum" sz="quarter" idx="12"/>
          </p:nvPr>
        </p:nvSpPr>
        <p:spPr/>
        <p:txBody>
          <a:bodyPr/>
          <a:lstStyle/>
          <a:p>
            <a:fld id="{43E32E62-7E50-4B6D-AA2D-21765D0CA885}" type="slidenum">
              <a:rPr lang="fr-FR" smtClean="0"/>
              <a:t>4</a:t>
            </a:fld>
            <a:endParaRPr lang="fr-FR"/>
          </a:p>
        </p:txBody>
      </p:sp>
      <p:sp>
        <p:nvSpPr>
          <p:cNvPr id="6" name="Rectangle 5">
            <a:extLst>
              <a:ext uri="{FF2B5EF4-FFF2-40B4-BE49-F238E27FC236}">
                <a16:creationId xmlns:a16="http://schemas.microsoft.com/office/drawing/2014/main" id="{E884B291-3997-7C56-C693-E6942D16838E}"/>
              </a:ext>
            </a:extLst>
          </p:cNvPr>
          <p:cNvSpPr/>
          <p:nvPr/>
        </p:nvSpPr>
        <p:spPr>
          <a:xfrm>
            <a:off x="0" y="0"/>
            <a:ext cx="12192000" cy="6858000"/>
          </a:xfrm>
          <a:prstGeom prst="rect">
            <a:avLst/>
          </a:prstGeom>
          <a:noFill/>
          <a:ln w="76200">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Tree>
    <p:extLst>
      <p:ext uri="{BB962C8B-B14F-4D97-AF65-F5344CB8AC3E}">
        <p14:creationId xmlns:p14="http://schemas.microsoft.com/office/powerpoint/2010/main" val="3385595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033CA80E-0761-39CA-E19C-41F008E71A5F}"/>
              </a:ext>
            </a:extLst>
          </p:cNvPr>
          <p:cNvSpPr>
            <a:spLocks noGrp="1"/>
          </p:cNvSpPr>
          <p:nvPr>
            <p:ph type="title"/>
          </p:nvPr>
        </p:nvSpPr>
        <p:spPr>
          <a:xfrm>
            <a:off x="1066800" y="0"/>
            <a:ext cx="10058400" cy="954493"/>
          </a:xfrm>
        </p:spPr>
        <p:txBody>
          <a:bodyPr>
            <a:normAutofit/>
          </a:bodyPr>
          <a:lstStyle/>
          <a:p>
            <a:r>
              <a:rPr lang="fr-FR" sz="4000" b="1" u="sng" dirty="0">
                <a:solidFill>
                  <a:srgbClr val="002060"/>
                </a:solidFill>
              </a:rPr>
              <a:t>3)Avantages de </a:t>
            </a:r>
            <a:r>
              <a:rPr lang="fr-FR" sz="4000" b="1" u="sng" dirty="0" err="1">
                <a:solidFill>
                  <a:srgbClr val="002060"/>
                </a:solidFill>
              </a:rPr>
              <a:t>TalentLMS</a:t>
            </a:r>
            <a:r>
              <a:rPr lang="fr-FR" sz="4000" b="1" u="sng" dirty="0">
                <a:solidFill>
                  <a:srgbClr val="002060"/>
                </a:solidFill>
              </a:rPr>
              <a:t>:</a:t>
            </a:r>
          </a:p>
        </p:txBody>
      </p:sp>
      <p:sp>
        <p:nvSpPr>
          <p:cNvPr id="3" name="Espace réservé du contenu 2">
            <a:extLst>
              <a:ext uri="{FF2B5EF4-FFF2-40B4-BE49-F238E27FC236}">
                <a16:creationId xmlns:a16="http://schemas.microsoft.com/office/drawing/2014/main" id="{96A5FDBF-A43A-ADC6-AD7D-D1493BB718B4}"/>
              </a:ext>
            </a:extLst>
          </p:cNvPr>
          <p:cNvSpPr>
            <a:spLocks noGrp="1"/>
          </p:cNvSpPr>
          <p:nvPr>
            <p:ph idx="1"/>
          </p:nvPr>
        </p:nvSpPr>
        <p:spPr>
          <a:xfrm>
            <a:off x="294952" y="1095907"/>
            <a:ext cx="11016176" cy="5620678"/>
          </a:xfrm>
        </p:spPr>
        <p:txBody>
          <a:bodyPr>
            <a:noAutofit/>
          </a:bodyPr>
          <a:lstStyle/>
          <a:p>
            <a:pPr marL="0" indent="0" algn="just">
              <a:buNone/>
            </a:pPr>
            <a:r>
              <a:rPr lang="fr-FR" sz="2800" dirty="0">
                <a:latin typeface="Arial" panose="020B0604020202020204" pitchFamily="34" charset="0"/>
                <a:cs typeface="Arial" panose="020B0604020202020204" pitchFamily="34" charset="0"/>
              </a:rPr>
              <a:t>•	Interface conviviale et personnalisable.</a:t>
            </a:r>
          </a:p>
          <a:p>
            <a:pPr marL="0" indent="0" algn="just">
              <a:buNone/>
            </a:pPr>
            <a:r>
              <a:rPr lang="fr-FR" sz="2800" dirty="0">
                <a:latin typeface="Arial" panose="020B0604020202020204" pitchFamily="34" charset="0"/>
                <a:cs typeface="Arial" panose="020B0604020202020204" pitchFamily="34" charset="0"/>
              </a:rPr>
              <a:t>•	Possibilité de réutiliser du contenu externe.</a:t>
            </a:r>
          </a:p>
          <a:p>
            <a:pPr marL="0" indent="0" algn="just">
              <a:buNone/>
            </a:pPr>
            <a:r>
              <a:rPr lang="fr-FR" sz="2800" dirty="0">
                <a:latin typeface="Arial" panose="020B0604020202020204" pitchFamily="34" charset="0"/>
                <a:cs typeface="Arial" panose="020B0604020202020204" pitchFamily="34" charset="0"/>
              </a:rPr>
              <a:t>•	Outils de création de contenu facile à utiliser.</a:t>
            </a:r>
          </a:p>
          <a:p>
            <a:pPr marL="0" indent="0" algn="just">
              <a:buNone/>
            </a:pPr>
            <a:r>
              <a:rPr lang="fr-FR" sz="2800" dirty="0">
                <a:latin typeface="Arial" panose="020B0604020202020204" pitchFamily="34" charset="0"/>
                <a:cs typeface="Arial" panose="020B0604020202020204" pitchFamily="34" charset="0"/>
              </a:rPr>
              <a:t>•	Suivi des progrès et des résultats des étudiants.</a:t>
            </a:r>
          </a:p>
          <a:p>
            <a:pPr marL="0" indent="0" algn="just">
              <a:buNone/>
            </a:pPr>
            <a:r>
              <a:rPr lang="fr-FR" sz="2800" dirty="0">
                <a:latin typeface="Arial" panose="020B0604020202020204" pitchFamily="34" charset="0"/>
                <a:cs typeface="Arial" panose="020B0604020202020204" pitchFamily="34" charset="0"/>
              </a:rPr>
              <a:t>•	Outils de communication en ligne.</a:t>
            </a:r>
          </a:p>
          <a:p>
            <a:pPr marL="0" indent="0" algn="just">
              <a:buNone/>
            </a:pPr>
            <a:r>
              <a:rPr lang="fr-FR" sz="2800" dirty="0">
                <a:latin typeface="Arial" panose="020B0604020202020204" pitchFamily="34" charset="0"/>
                <a:cs typeface="Arial" panose="020B0604020202020204" pitchFamily="34" charset="0"/>
              </a:rPr>
              <a:t>•	Possibilité de créer des quiz, des examens et des évaluations.</a:t>
            </a:r>
          </a:p>
          <a:p>
            <a:pPr marL="0" indent="0" algn="just">
              <a:buNone/>
            </a:pPr>
            <a:r>
              <a:rPr lang="fr-FR" sz="2800" dirty="0">
                <a:latin typeface="Arial" panose="020B0604020202020204" pitchFamily="34" charset="0"/>
                <a:cs typeface="Arial" panose="020B0604020202020204" pitchFamily="34" charset="0"/>
              </a:rPr>
              <a:t>•	Intégration avec d'autres outils et systèmes.</a:t>
            </a:r>
          </a:p>
          <a:p>
            <a:pPr marL="0" indent="0" algn="just">
              <a:buNone/>
            </a:pPr>
            <a:r>
              <a:rPr lang="fr-FR" sz="2800" dirty="0">
                <a:latin typeface="Arial" panose="020B0604020202020204" pitchFamily="34" charset="0"/>
                <a:cs typeface="Arial" panose="020B0604020202020204" pitchFamily="34" charset="0"/>
              </a:rPr>
              <a:t>•	Structure multi-organisation pour gérer plusieurs succursales ou filiales.</a:t>
            </a:r>
          </a:p>
          <a:p>
            <a:pPr marL="0" indent="0" algn="just">
              <a:buNone/>
            </a:pPr>
            <a:r>
              <a:rPr lang="fr-FR" sz="2800" dirty="0">
                <a:latin typeface="Arial" panose="020B0604020202020204" pitchFamily="34" charset="0"/>
                <a:cs typeface="Arial" panose="020B0604020202020204" pitchFamily="34" charset="0"/>
              </a:rPr>
              <a:t>•	Applications mobiles natives pour iOS et Android.</a:t>
            </a:r>
          </a:p>
        </p:txBody>
      </p:sp>
      <p:sp>
        <p:nvSpPr>
          <p:cNvPr id="2" name="Espace réservé du numéro de diapositive 1">
            <a:extLst>
              <a:ext uri="{FF2B5EF4-FFF2-40B4-BE49-F238E27FC236}">
                <a16:creationId xmlns:a16="http://schemas.microsoft.com/office/drawing/2014/main" id="{CB40739B-F0A5-DB17-AA00-A80FC04471D3}"/>
              </a:ext>
            </a:extLst>
          </p:cNvPr>
          <p:cNvSpPr>
            <a:spLocks noGrp="1"/>
          </p:cNvSpPr>
          <p:nvPr>
            <p:ph type="sldNum" sz="quarter" idx="12"/>
          </p:nvPr>
        </p:nvSpPr>
        <p:spPr/>
        <p:txBody>
          <a:bodyPr/>
          <a:lstStyle/>
          <a:p>
            <a:fld id="{43E32E62-7E50-4B6D-AA2D-21765D0CA885}" type="slidenum">
              <a:rPr lang="fr-FR" smtClean="0"/>
              <a:t>5</a:t>
            </a:fld>
            <a:endParaRPr lang="fr-FR"/>
          </a:p>
        </p:txBody>
      </p:sp>
      <p:sp>
        <p:nvSpPr>
          <p:cNvPr id="5" name="Rectangle 4">
            <a:extLst>
              <a:ext uri="{FF2B5EF4-FFF2-40B4-BE49-F238E27FC236}">
                <a16:creationId xmlns:a16="http://schemas.microsoft.com/office/drawing/2014/main" id="{6EB9C36E-7574-2DD3-5482-3800D3637440}"/>
              </a:ext>
            </a:extLst>
          </p:cNvPr>
          <p:cNvSpPr/>
          <p:nvPr/>
        </p:nvSpPr>
        <p:spPr>
          <a:xfrm>
            <a:off x="0" y="0"/>
            <a:ext cx="12192000" cy="6858000"/>
          </a:xfrm>
          <a:prstGeom prst="rect">
            <a:avLst/>
          </a:prstGeom>
          <a:noFill/>
          <a:ln w="76200">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Tree>
    <p:extLst>
      <p:ext uri="{BB962C8B-B14F-4D97-AF65-F5344CB8AC3E}">
        <p14:creationId xmlns:p14="http://schemas.microsoft.com/office/powerpoint/2010/main" val="2105237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033CA80E-0761-39CA-E19C-41F008E71A5F}"/>
              </a:ext>
            </a:extLst>
          </p:cNvPr>
          <p:cNvSpPr>
            <a:spLocks noGrp="1"/>
          </p:cNvSpPr>
          <p:nvPr>
            <p:ph type="title"/>
          </p:nvPr>
        </p:nvSpPr>
        <p:spPr/>
        <p:txBody>
          <a:bodyPr>
            <a:normAutofit/>
          </a:bodyPr>
          <a:lstStyle/>
          <a:p>
            <a:r>
              <a:rPr lang="fr-FR" sz="4000" b="1" u="sng" dirty="0">
                <a:solidFill>
                  <a:srgbClr val="002060"/>
                </a:solidFill>
              </a:rPr>
              <a:t>4)Inconvénients de </a:t>
            </a:r>
            <a:r>
              <a:rPr lang="fr-FR" sz="4000" b="1" u="sng" dirty="0" err="1">
                <a:solidFill>
                  <a:srgbClr val="002060"/>
                </a:solidFill>
              </a:rPr>
              <a:t>TalentLMS</a:t>
            </a:r>
            <a:r>
              <a:rPr lang="fr-FR" sz="4000" b="1" u="sng" dirty="0">
                <a:solidFill>
                  <a:srgbClr val="002060"/>
                </a:solidFill>
              </a:rPr>
              <a:t>:</a:t>
            </a:r>
          </a:p>
        </p:txBody>
      </p:sp>
      <p:sp>
        <p:nvSpPr>
          <p:cNvPr id="3" name="Espace réservé du contenu 2">
            <a:extLst>
              <a:ext uri="{FF2B5EF4-FFF2-40B4-BE49-F238E27FC236}">
                <a16:creationId xmlns:a16="http://schemas.microsoft.com/office/drawing/2014/main" id="{96A5FDBF-A43A-ADC6-AD7D-D1493BB718B4}"/>
              </a:ext>
            </a:extLst>
          </p:cNvPr>
          <p:cNvSpPr>
            <a:spLocks noGrp="1"/>
          </p:cNvSpPr>
          <p:nvPr>
            <p:ph idx="1"/>
          </p:nvPr>
        </p:nvSpPr>
        <p:spPr>
          <a:xfrm>
            <a:off x="838200" y="2141537"/>
            <a:ext cx="10515600" cy="4351338"/>
          </a:xfrm>
        </p:spPr>
        <p:txBody>
          <a:bodyPr>
            <a:normAutofit fontScale="92500"/>
          </a:bodyPr>
          <a:lstStyle/>
          <a:p>
            <a:pPr marL="0" indent="0" algn="just">
              <a:buNone/>
            </a:pPr>
            <a:r>
              <a:rPr lang="fr-FR" sz="2800" dirty="0">
                <a:latin typeface="Arial" panose="020B0604020202020204" pitchFamily="34" charset="0"/>
                <a:cs typeface="Arial" panose="020B0604020202020204" pitchFamily="34" charset="0"/>
              </a:rPr>
              <a:t>•	Certaines fonctionnalités avancées ne sont disponibles que dans les plans payants.</a:t>
            </a:r>
          </a:p>
          <a:p>
            <a:pPr marL="0" indent="0" algn="just">
              <a:buNone/>
            </a:pPr>
            <a:r>
              <a:rPr lang="fr-FR" sz="2800" dirty="0">
                <a:latin typeface="Arial" panose="020B0604020202020204" pitchFamily="34" charset="0"/>
                <a:cs typeface="Arial" panose="020B0604020202020204" pitchFamily="34" charset="0"/>
              </a:rPr>
              <a:t>•	La tarification peut être relativement élevée pour les petites entreprises ou les</a:t>
            </a:r>
            <a:r>
              <a:rPr lang="fr-FR" sz="3000" dirty="0">
                <a:latin typeface="Arial" panose="020B0604020202020204" pitchFamily="34" charset="0"/>
                <a:cs typeface="Arial" panose="020B0604020202020204" pitchFamily="34" charset="0"/>
              </a:rPr>
              <a:t> établissements </a:t>
            </a:r>
            <a:r>
              <a:rPr lang="fr-FR" sz="2800" dirty="0">
                <a:latin typeface="Arial" panose="020B0604020202020204" pitchFamily="34" charset="0"/>
                <a:cs typeface="Arial" panose="020B0604020202020204" pitchFamily="34" charset="0"/>
              </a:rPr>
              <a:t>d'enseignement.</a:t>
            </a:r>
          </a:p>
          <a:p>
            <a:pPr marL="0" indent="0" algn="just">
              <a:buNone/>
            </a:pPr>
            <a:r>
              <a:rPr lang="fr-FR" sz="2800" dirty="0">
                <a:latin typeface="Arial" panose="020B0604020202020204" pitchFamily="34" charset="0"/>
                <a:cs typeface="Arial" panose="020B0604020202020204" pitchFamily="34" charset="0"/>
              </a:rPr>
              <a:t>•	Certaines fonctionnalités peuvent être un peu complexes pour les débutants.</a:t>
            </a:r>
          </a:p>
          <a:p>
            <a:pPr marL="0" indent="0" algn="just">
              <a:buNone/>
            </a:pPr>
            <a:r>
              <a:rPr lang="fr-FR" sz="2800" dirty="0">
                <a:latin typeface="Arial" panose="020B0604020202020204" pitchFamily="34" charset="0"/>
                <a:cs typeface="Arial" panose="020B0604020202020204" pitchFamily="34" charset="0"/>
              </a:rPr>
              <a:t>•	L'absence d'une option de support en direct peut être un inconvénient pour certains utilisateurs.</a:t>
            </a:r>
          </a:p>
          <a:p>
            <a:pPr marL="0" indent="0" algn="just">
              <a:buNone/>
            </a:pPr>
            <a:r>
              <a:rPr lang="fr-FR" sz="2800" dirty="0">
                <a:latin typeface="Arial" panose="020B0604020202020204" pitchFamily="34" charset="0"/>
                <a:cs typeface="Arial" panose="020B0604020202020204" pitchFamily="34" charset="0"/>
              </a:rPr>
              <a:t>•	Certaines intégrations avec d'autres outils ou systèmes peuvent nécessiter une expertise technique ou un coût supplémentaire.</a:t>
            </a:r>
          </a:p>
        </p:txBody>
      </p:sp>
      <p:sp>
        <p:nvSpPr>
          <p:cNvPr id="2" name="Espace réservé du numéro de diapositive 1">
            <a:extLst>
              <a:ext uri="{FF2B5EF4-FFF2-40B4-BE49-F238E27FC236}">
                <a16:creationId xmlns:a16="http://schemas.microsoft.com/office/drawing/2014/main" id="{28246D8F-AFB1-3F3E-F8F4-1204A1A0DF6B}"/>
              </a:ext>
            </a:extLst>
          </p:cNvPr>
          <p:cNvSpPr>
            <a:spLocks noGrp="1"/>
          </p:cNvSpPr>
          <p:nvPr>
            <p:ph type="sldNum" sz="quarter" idx="12"/>
          </p:nvPr>
        </p:nvSpPr>
        <p:spPr/>
        <p:txBody>
          <a:bodyPr/>
          <a:lstStyle/>
          <a:p>
            <a:fld id="{43E32E62-7E50-4B6D-AA2D-21765D0CA885}" type="slidenum">
              <a:rPr lang="fr-FR" smtClean="0"/>
              <a:t>6</a:t>
            </a:fld>
            <a:endParaRPr lang="fr-FR"/>
          </a:p>
        </p:txBody>
      </p:sp>
      <p:sp>
        <p:nvSpPr>
          <p:cNvPr id="5" name="Rectangle 4">
            <a:extLst>
              <a:ext uri="{FF2B5EF4-FFF2-40B4-BE49-F238E27FC236}">
                <a16:creationId xmlns:a16="http://schemas.microsoft.com/office/drawing/2014/main" id="{5E985DD2-C627-E829-9B4A-552F8BF8E209}"/>
              </a:ext>
            </a:extLst>
          </p:cNvPr>
          <p:cNvSpPr/>
          <p:nvPr/>
        </p:nvSpPr>
        <p:spPr>
          <a:xfrm>
            <a:off x="0" y="0"/>
            <a:ext cx="12192000" cy="6858000"/>
          </a:xfrm>
          <a:prstGeom prst="rect">
            <a:avLst/>
          </a:prstGeom>
          <a:noFill/>
          <a:ln w="76200">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Tree>
    <p:extLst>
      <p:ext uri="{BB962C8B-B14F-4D97-AF65-F5344CB8AC3E}">
        <p14:creationId xmlns:p14="http://schemas.microsoft.com/office/powerpoint/2010/main" val="47763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033CA80E-0761-39CA-E19C-41F008E71A5F}"/>
              </a:ext>
            </a:extLst>
          </p:cNvPr>
          <p:cNvSpPr>
            <a:spLocks noGrp="1"/>
          </p:cNvSpPr>
          <p:nvPr>
            <p:ph type="title"/>
          </p:nvPr>
        </p:nvSpPr>
        <p:spPr/>
        <p:txBody>
          <a:bodyPr>
            <a:normAutofit/>
          </a:bodyPr>
          <a:lstStyle/>
          <a:p>
            <a:r>
              <a:rPr lang="fr-FR" sz="4000" b="1" u="sng" dirty="0">
                <a:solidFill>
                  <a:srgbClr val="002060"/>
                </a:solidFill>
              </a:rPr>
              <a:t>5)Prix de </a:t>
            </a:r>
            <a:r>
              <a:rPr lang="fr-FR" sz="4000" b="1" u="sng" dirty="0" err="1">
                <a:solidFill>
                  <a:srgbClr val="002060"/>
                </a:solidFill>
              </a:rPr>
              <a:t>TalentLMS</a:t>
            </a:r>
            <a:r>
              <a:rPr lang="fr-FR" sz="4000" b="1" u="sng" dirty="0">
                <a:solidFill>
                  <a:srgbClr val="002060"/>
                </a:solidFill>
              </a:rPr>
              <a:t>:</a:t>
            </a:r>
          </a:p>
        </p:txBody>
      </p:sp>
      <p:sp>
        <p:nvSpPr>
          <p:cNvPr id="3" name="Espace réservé du contenu 2">
            <a:extLst>
              <a:ext uri="{FF2B5EF4-FFF2-40B4-BE49-F238E27FC236}">
                <a16:creationId xmlns:a16="http://schemas.microsoft.com/office/drawing/2014/main" id="{96A5FDBF-A43A-ADC6-AD7D-D1493BB718B4}"/>
              </a:ext>
            </a:extLst>
          </p:cNvPr>
          <p:cNvSpPr>
            <a:spLocks noGrp="1"/>
          </p:cNvSpPr>
          <p:nvPr>
            <p:ph idx="1"/>
          </p:nvPr>
        </p:nvSpPr>
        <p:spPr>
          <a:xfrm>
            <a:off x="838200" y="2141537"/>
            <a:ext cx="10515600" cy="4351338"/>
          </a:xfrm>
        </p:spPr>
        <p:txBody>
          <a:bodyPr>
            <a:normAutofit/>
          </a:bodyPr>
          <a:lstStyle/>
          <a:p>
            <a:pPr marL="0" indent="0" algn="just">
              <a:buNone/>
            </a:pPr>
            <a:r>
              <a:rPr lang="fr-FR" sz="2800" dirty="0">
                <a:latin typeface="Arial" panose="020B0604020202020204" pitchFamily="34" charset="0"/>
                <a:cs typeface="Arial" panose="020B0604020202020204" pitchFamily="34" charset="0"/>
              </a:rPr>
              <a:t>Le prix de </a:t>
            </a:r>
            <a:r>
              <a:rPr lang="fr-FR" sz="2800" b="1" dirty="0" err="1">
                <a:latin typeface="Arial" panose="020B0604020202020204" pitchFamily="34" charset="0"/>
                <a:cs typeface="Arial" panose="020B0604020202020204" pitchFamily="34" charset="0"/>
              </a:rPr>
              <a:t>TalentLMS</a:t>
            </a:r>
            <a:r>
              <a:rPr lang="fr-FR" sz="2800" dirty="0">
                <a:latin typeface="Arial" panose="020B0604020202020204" pitchFamily="34" charset="0"/>
                <a:cs typeface="Arial" panose="020B0604020202020204" pitchFamily="34" charset="0"/>
              </a:rPr>
              <a:t> est de </a:t>
            </a:r>
            <a:r>
              <a:rPr lang="fr-FR" sz="2800" b="1" dirty="0">
                <a:latin typeface="Arial" panose="020B0604020202020204" pitchFamily="34" charset="0"/>
                <a:cs typeface="Arial" panose="020B0604020202020204" pitchFamily="34" charset="0"/>
              </a:rPr>
              <a:t>29 € par mois</a:t>
            </a:r>
            <a:r>
              <a:rPr lang="fr-FR" sz="2800" dirty="0">
                <a:latin typeface="Arial" panose="020B0604020202020204" pitchFamily="34" charset="0"/>
                <a:cs typeface="Arial" panose="020B0604020202020204" pitchFamily="34" charset="0"/>
              </a:rPr>
              <a:t> et par utilisateur, mais il peut varier en fonction des options proposées. Il existe un essai gratuit limité dans le temps, ainsi que des plans payés à partir de </a:t>
            </a:r>
            <a:r>
              <a:rPr lang="fr-FR" sz="2800" b="1" dirty="0">
                <a:latin typeface="Arial" panose="020B0604020202020204" pitchFamily="34" charset="0"/>
                <a:cs typeface="Arial" panose="020B0604020202020204" pitchFamily="34" charset="0"/>
              </a:rPr>
              <a:t>59 $ par mois </a:t>
            </a:r>
            <a:r>
              <a:rPr lang="fr-FR" sz="2800" dirty="0">
                <a:latin typeface="Arial" panose="020B0604020202020204" pitchFamily="34" charset="0"/>
                <a:cs typeface="Arial" panose="020B0604020202020204" pitchFamily="34" charset="0"/>
              </a:rPr>
              <a:t>avec la possibilité de mettre à niveau, rétrograder ou annuler à tout moment. Les éditeurs de logiciels professionnels proposent souvent des codes promo et des réductions en fonction du nombre de licences achetées, et les abonnements annuels sont généralement de </a:t>
            </a:r>
            <a:r>
              <a:rPr lang="fr-FR" sz="2800" b="1" dirty="0">
                <a:latin typeface="Arial" panose="020B0604020202020204" pitchFamily="34" charset="0"/>
                <a:cs typeface="Arial" panose="020B0604020202020204" pitchFamily="34" charset="0"/>
              </a:rPr>
              <a:t>10% à 30% moins chers que les abonnements mensuels</a:t>
            </a:r>
            <a:r>
              <a:rPr lang="fr-FR" sz="2800" dirty="0">
                <a:latin typeface="Arial" panose="020B0604020202020204" pitchFamily="34" charset="0"/>
                <a:cs typeface="Arial" panose="020B0604020202020204" pitchFamily="34" charset="0"/>
              </a:rPr>
              <a:t>.</a:t>
            </a:r>
          </a:p>
        </p:txBody>
      </p:sp>
      <p:sp>
        <p:nvSpPr>
          <p:cNvPr id="2" name="Espace réservé du numéro de diapositive 1">
            <a:extLst>
              <a:ext uri="{FF2B5EF4-FFF2-40B4-BE49-F238E27FC236}">
                <a16:creationId xmlns:a16="http://schemas.microsoft.com/office/drawing/2014/main" id="{AF4C3CF6-7544-1082-29DD-3A39902ECD0C}"/>
              </a:ext>
            </a:extLst>
          </p:cNvPr>
          <p:cNvSpPr>
            <a:spLocks noGrp="1"/>
          </p:cNvSpPr>
          <p:nvPr>
            <p:ph type="sldNum" sz="quarter" idx="12"/>
          </p:nvPr>
        </p:nvSpPr>
        <p:spPr/>
        <p:txBody>
          <a:bodyPr/>
          <a:lstStyle/>
          <a:p>
            <a:fld id="{43E32E62-7E50-4B6D-AA2D-21765D0CA885}" type="slidenum">
              <a:rPr lang="fr-FR" smtClean="0"/>
              <a:t>7</a:t>
            </a:fld>
            <a:endParaRPr lang="fr-FR"/>
          </a:p>
        </p:txBody>
      </p:sp>
      <p:sp>
        <p:nvSpPr>
          <p:cNvPr id="5" name="Rectangle 4">
            <a:extLst>
              <a:ext uri="{FF2B5EF4-FFF2-40B4-BE49-F238E27FC236}">
                <a16:creationId xmlns:a16="http://schemas.microsoft.com/office/drawing/2014/main" id="{999427BE-1248-90AB-973D-5B3DC188A090}"/>
              </a:ext>
            </a:extLst>
          </p:cNvPr>
          <p:cNvSpPr/>
          <p:nvPr/>
        </p:nvSpPr>
        <p:spPr>
          <a:xfrm>
            <a:off x="0" y="0"/>
            <a:ext cx="12192000" cy="6858000"/>
          </a:xfrm>
          <a:prstGeom prst="rect">
            <a:avLst/>
          </a:prstGeom>
          <a:noFill/>
          <a:ln w="76200">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Tree>
    <p:extLst>
      <p:ext uri="{BB962C8B-B14F-4D97-AF65-F5344CB8AC3E}">
        <p14:creationId xmlns:p14="http://schemas.microsoft.com/office/powerpoint/2010/main" val="576663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033CA80E-0761-39CA-E19C-41F008E71A5F}"/>
              </a:ext>
            </a:extLst>
          </p:cNvPr>
          <p:cNvSpPr>
            <a:spLocks noGrp="1"/>
          </p:cNvSpPr>
          <p:nvPr>
            <p:ph type="title"/>
          </p:nvPr>
        </p:nvSpPr>
        <p:spPr/>
        <p:txBody>
          <a:bodyPr>
            <a:normAutofit/>
          </a:bodyPr>
          <a:lstStyle/>
          <a:p>
            <a:r>
              <a:rPr lang="fr-FR" sz="4000" b="1" u="sng" dirty="0">
                <a:solidFill>
                  <a:srgbClr val="002060"/>
                </a:solidFill>
              </a:rPr>
              <a:t>6)</a:t>
            </a:r>
            <a:r>
              <a:rPr lang="fr-FR" sz="4000" b="1" u="sng" dirty="0" err="1">
                <a:solidFill>
                  <a:srgbClr val="002060"/>
                </a:solidFill>
              </a:rPr>
              <a:t>Integrations</a:t>
            </a:r>
            <a:r>
              <a:rPr lang="fr-FR" sz="4000" b="1" u="sng" dirty="0">
                <a:solidFill>
                  <a:srgbClr val="002060"/>
                </a:solidFill>
              </a:rPr>
              <a:t> des API:</a:t>
            </a:r>
          </a:p>
        </p:txBody>
      </p:sp>
      <p:sp>
        <p:nvSpPr>
          <p:cNvPr id="3" name="Espace réservé du contenu 2">
            <a:extLst>
              <a:ext uri="{FF2B5EF4-FFF2-40B4-BE49-F238E27FC236}">
                <a16:creationId xmlns:a16="http://schemas.microsoft.com/office/drawing/2014/main" id="{96A5FDBF-A43A-ADC6-AD7D-D1493BB718B4}"/>
              </a:ext>
            </a:extLst>
          </p:cNvPr>
          <p:cNvSpPr>
            <a:spLocks noGrp="1"/>
          </p:cNvSpPr>
          <p:nvPr>
            <p:ph idx="1"/>
          </p:nvPr>
        </p:nvSpPr>
        <p:spPr>
          <a:xfrm>
            <a:off x="838200" y="2141537"/>
            <a:ext cx="10515600" cy="4351338"/>
          </a:xfrm>
        </p:spPr>
        <p:txBody>
          <a:bodyPr>
            <a:normAutofit/>
          </a:bodyPr>
          <a:lstStyle/>
          <a:p>
            <a:pPr algn="just"/>
            <a:r>
              <a:rPr lang="fr-FR" sz="2800" dirty="0" err="1">
                <a:latin typeface="Arial" panose="020B0604020202020204" pitchFamily="34" charset="0"/>
                <a:cs typeface="Arial" panose="020B0604020202020204" pitchFamily="34" charset="0"/>
              </a:rPr>
              <a:t>TalentLMS</a:t>
            </a:r>
            <a:r>
              <a:rPr lang="fr-FR" sz="2800" dirty="0">
                <a:latin typeface="Arial" panose="020B0604020202020204" pitchFamily="34" charset="0"/>
                <a:cs typeface="Arial" panose="020B0604020202020204" pitchFamily="34" charset="0"/>
              </a:rPr>
              <a:t> propose des APIs pour s'intégrer avec d'autres applications informatiques telles que </a:t>
            </a:r>
            <a:r>
              <a:rPr lang="fr-FR" sz="2800" dirty="0" err="1">
                <a:latin typeface="Arial" panose="020B0604020202020204" pitchFamily="34" charset="0"/>
                <a:cs typeface="Arial" panose="020B0604020202020204" pitchFamily="34" charset="0"/>
              </a:rPr>
              <a:t>Shopify</a:t>
            </a:r>
            <a:r>
              <a:rPr lang="fr-FR" sz="2800" dirty="0">
                <a:latin typeface="Arial" panose="020B0604020202020204" pitchFamily="34" charset="0"/>
                <a:cs typeface="Arial" panose="020B0604020202020204" pitchFamily="34" charset="0"/>
              </a:rPr>
              <a:t>, WordPress et </a:t>
            </a:r>
            <a:r>
              <a:rPr lang="fr-FR" sz="2800" dirty="0" err="1">
                <a:latin typeface="Arial" panose="020B0604020202020204" pitchFamily="34" charset="0"/>
                <a:cs typeface="Arial" panose="020B0604020202020204" pitchFamily="34" charset="0"/>
              </a:rPr>
              <a:t>Zapier</a:t>
            </a:r>
            <a:r>
              <a:rPr lang="fr-FR" sz="2800" dirty="0">
                <a:latin typeface="Arial" panose="020B0604020202020204" pitchFamily="34" charset="0"/>
                <a:cs typeface="Arial" panose="020B0604020202020204" pitchFamily="34" charset="0"/>
              </a:rPr>
              <a:t>. Ces intégrations permettent d'échanger des données, de se connecter à une base de données et de synchroniser des fichiers entre plusieurs programmes.</a:t>
            </a:r>
          </a:p>
          <a:p>
            <a:pPr algn="just"/>
            <a:r>
              <a:rPr lang="fr-FR" sz="2800" dirty="0">
                <a:latin typeface="Arial" panose="020B0604020202020204" pitchFamily="34" charset="0"/>
                <a:cs typeface="Arial" panose="020B0604020202020204" pitchFamily="34" charset="0"/>
              </a:rPr>
              <a:t> </a:t>
            </a:r>
            <a:r>
              <a:rPr lang="fr-FR" sz="2800" dirty="0" err="1">
                <a:latin typeface="Arial" panose="020B0604020202020204" pitchFamily="34" charset="0"/>
                <a:cs typeface="Arial" panose="020B0604020202020204" pitchFamily="34" charset="0"/>
              </a:rPr>
              <a:t>TalentLMS</a:t>
            </a:r>
            <a:r>
              <a:rPr lang="fr-FR" sz="2800" dirty="0">
                <a:latin typeface="Arial" panose="020B0604020202020204" pitchFamily="34" charset="0"/>
                <a:cs typeface="Arial" panose="020B0604020202020204" pitchFamily="34" charset="0"/>
              </a:rPr>
              <a:t> est compatible avec la plupart des systèmes d'exploitation et est accessible depuis des appareils mobiles. Il est adapté aux besoins des entreprises de différentes tailles et est utilisé dans différents secteurs, notamment le commerce électronique.</a:t>
            </a:r>
          </a:p>
        </p:txBody>
      </p:sp>
      <p:sp>
        <p:nvSpPr>
          <p:cNvPr id="2" name="Espace réservé du numéro de diapositive 1">
            <a:extLst>
              <a:ext uri="{FF2B5EF4-FFF2-40B4-BE49-F238E27FC236}">
                <a16:creationId xmlns:a16="http://schemas.microsoft.com/office/drawing/2014/main" id="{7E6A34E4-CE4D-E04E-1BBF-AE37E7CA92F0}"/>
              </a:ext>
            </a:extLst>
          </p:cNvPr>
          <p:cNvSpPr>
            <a:spLocks noGrp="1"/>
          </p:cNvSpPr>
          <p:nvPr>
            <p:ph type="sldNum" sz="quarter" idx="12"/>
          </p:nvPr>
        </p:nvSpPr>
        <p:spPr/>
        <p:txBody>
          <a:bodyPr/>
          <a:lstStyle/>
          <a:p>
            <a:fld id="{43E32E62-7E50-4B6D-AA2D-21765D0CA885}" type="slidenum">
              <a:rPr lang="fr-FR" smtClean="0"/>
              <a:t>8</a:t>
            </a:fld>
            <a:endParaRPr lang="fr-FR"/>
          </a:p>
        </p:txBody>
      </p:sp>
      <p:sp>
        <p:nvSpPr>
          <p:cNvPr id="5" name="Rectangle 4">
            <a:extLst>
              <a:ext uri="{FF2B5EF4-FFF2-40B4-BE49-F238E27FC236}">
                <a16:creationId xmlns:a16="http://schemas.microsoft.com/office/drawing/2014/main" id="{B6686C6D-AE53-A53B-7839-6846003E791A}"/>
              </a:ext>
            </a:extLst>
          </p:cNvPr>
          <p:cNvSpPr/>
          <p:nvPr/>
        </p:nvSpPr>
        <p:spPr>
          <a:xfrm>
            <a:off x="0" y="0"/>
            <a:ext cx="12192000" cy="6858000"/>
          </a:xfrm>
          <a:prstGeom prst="rect">
            <a:avLst/>
          </a:prstGeom>
          <a:noFill/>
          <a:ln w="76200">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Tree>
    <p:extLst>
      <p:ext uri="{BB962C8B-B14F-4D97-AF65-F5344CB8AC3E}">
        <p14:creationId xmlns:p14="http://schemas.microsoft.com/office/powerpoint/2010/main" val="18847936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ype de bois">
  <a:themeElements>
    <a:clrScheme name="Type de bois">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Type de bois">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ype de bois">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Type de bois</Template>
  <TotalTime>333</TotalTime>
  <Words>637</Words>
  <Application>Microsoft Office PowerPoint</Application>
  <PresentationFormat>Grand écran</PresentationFormat>
  <Paragraphs>66</Paragraphs>
  <Slides>12</Slides>
  <Notes>3</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12</vt:i4>
      </vt:variant>
    </vt:vector>
  </HeadingPairs>
  <TitlesOfParts>
    <vt:vector size="18" baseType="lpstr">
      <vt:lpstr>Arial</vt:lpstr>
      <vt:lpstr>Calibri</vt:lpstr>
      <vt:lpstr>Rockwell</vt:lpstr>
      <vt:lpstr>Rockwell Condensed</vt:lpstr>
      <vt:lpstr>Wingdings</vt:lpstr>
      <vt:lpstr>Type de bois</vt:lpstr>
      <vt:lpstr>Présentation PowerPoint</vt:lpstr>
      <vt:lpstr>Plan:</vt:lpstr>
      <vt:lpstr>1)Définition de TalentLMS:</vt:lpstr>
      <vt:lpstr>2)Fonctionnalités de TalentLMS:</vt:lpstr>
      <vt:lpstr>2)Fonctionnalités de TalentLMS:</vt:lpstr>
      <vt:lpstr>3)Avantages de TalentLMS:</vt:lpstr>
      <vt:lpstr>4)Inconvénients de TalentLMS:</vt:lpstr>
      <vt:lpstr>5)Prix de TalentLMS:</vt:lpstr>
      <vt:lpstr>6)Integrations des API:</vt:lpstr>
      <vt:lpstr>Présentation PowerPoint</vt:lpstr>
      <vt:lpstr>Activité</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Ben malek Othman</dc:creator>
  <cp:lastModifiedBy>Ben malek Othman</cp:lastModifiedBy>
  <cp:revision>30</cp:revision>
  <dcterms:created xsi:type="dcterms:W3CDTF">2023-04-22T20:21:44Z</dcterms:created>
  <dcterms:modified xsi:type="dcterms:W3CDTF">2023-05-14T16:56:31Z</dcterms:modified>
</cp:coreProperties>
</file>