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Default Extension="mp4" ContentType="video/mp4"/>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7"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ryem boudri" initials="mb" lastIdx="6" clrIdx="0">
    <p:extLst>
      <p:ext uri="{19B8F6BF-5375-455C-9EA6-DF929625EA0E}">
        <p15:presenceInfo xmlns:p15="http://schemas.microsoft.com/office/powerpoint/2012/main" xmlns="" userId="be0e07e31047bf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p:scale>
          <a:sx n="50" d="100"/>
          <a:sy n="50" d="100"/>
        </p:scale>
        <p:origin x="-1280" y="-500"/>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680" y="56"/>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20T23:28:04.460" idx="4">
    <p:pos x="10" y="10"/>
    <p:text>Vous pouvez également mesurer leur consistance, leur couleur et leur hauteur pour obtenir des données précises (boucle 2).</p:text>
    <p:extLst>
      <p:ext uri="{C676402C-5697-4E1C-873F-D02D1690AC5C}">
        <p15:threadingInfo xmlns:p15="http://schemas.microsoft.com/office/powerpoint/2012/main" xmlns="" timeZoneBias="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xmlns="" id="{9A85790B-D7B4-CADE-CD32-70BD6D94895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xmlns="" id="{225CA788-85A7-26B2-1C14-194D7E4199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45F174-D229-4BDF-AFB1-037E77115B07}" type="datetimeFigureOut">
              <a:rPr lang="fr-FR" smtClean="0"/>
              <a:pPr/>
              <a:t>29/03/2023</a:t>
            </a:fld>
            <a:endParaRPr lang="fr-FR"/>
          </a:p>
        </p:txBody>
      </p:sp>
      <p:sp>
        <p:nvSpPr>
          <p:cNvPr id="4" name="Espace réservé du pied de page 3">
            <a:extLst>
              <a:ext uri="{FF2B5EF4-FFF2-40B4-BE49-F238E27FC236}">
                <a16:creationId xmlns:a16="http://schemas.microsoft.com/office/drawing/2014/main" xmlns="" id="{F4417E63-6D41-91CC-9F65-BB57F81527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xmlns="" id="{F0F9671C-4D57-0AA4-CD1D-ECCB0DCAAD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A1221D-EC3F-4106-97DE-FA6E34D868A6}" type="slidenum">
              <a:rPr lang="fr-FR" smtClean="0"/>
              <a:pPr/>
              <a:t>‹N°›</a:t>
            </a:fld>
            <a:endParaRPr lang="fr-FR"/>
          </a:p>
        </p:txBody>
      </p:sp>
    </p:spTree>
    <p:extLst>
      <p:ext uri="{BB962C8B-B14F-4D97-AF65-F5344CB8AC3E}">
        <p14:creationId xmlns:p14="http://schemas.microsoft.com/office/powerpoint/2010/main" xmlns="" val="33925622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DCF5D3-86A7-4861-B0C7-F0297303174D}" type="datetimeFigureOut">
              <a:rPr lang="fr-FR" smtClean="0"/>
              <a:pPr/>
              <a:t>29/03/2023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628997-E65F-443A-9647-42C2DD2795AC}" type="slidenum">
              <a:rPr lang="fr-FR" smtClean="0"/>
              <a:pPr/>
              <a:t>‹N°›</a:t>
            </a:fld>
            <a:endParaRPr lang="fr-FR"/>
          </a:p>
        </p:txBody>
      </p:sp>
    </p:spTree>
    <p:extLst>
      <p:ext uri="{BB962C8B-B14F-4D97-AF65-F5344CB8AC3E}">
        <p14:creationId xmlns:p14="http://schemas.microsoft.com/office/powerpoint/2010/main" xmlns="" val="19554828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xmlns="" id="{A95B5FDA-6942-850F-312B-54F7365137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xmlns="" id="{CAA2A8DD-2BC3-073A-7E70-7179CE41F15F}"/>
              </a:ext>
            </a:extLst>
          </p:cNvPr>
          <p:cNvSpPr>
            <a:spLocks noGrp="1"/>
          </p:cNvSpPr>
          <p:nvPr>
            <p:ph type="dt" sz="half" idx="10"/>
          </p:nvPr>
        </p:nvSpPr>
        <p:spPr/>
        <p:txBody>
          <a:bodyPr/>
          <a:lstStyle/>
          <a:p>
            <a:fld id="{167E0C59-9828-497F-974C-BAC42E3CAC6A}" type="datetime1">
              <a:rPr lang="fr-FR" smtClean="0"/>
              <a:pPr/>
              <a:t>29/03/2023</a:t>
            </a:fld>
            <a:endParaRPr lang="fr-FR"/>
          </a:p>
        </p:txBody>
      </p:sp>
      <p:sp>
        <p:nvSpPr>
          <p:cNvPr id="5" name="Espace réservé du pied de page 4">
            <a:extLst>
              <a:ext uri="{FF2B5EF4-FFF2-40B4-BE49-F238E27FC236}">
                <a16:creationId xmlns:a16="http://schemas.microsoft.com/office/drawing/2014/main" xmlns="" id="{0C3B4487-E530-F323-E703-82F01B5E5C7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57FFE79C-618B-93EE-82C2-E1418600EF61}"/>
              </a:ext>
            </a:extLst>
          </p:cNvPr>
          <p:cNvSpPr>
            <a:spLocks noGrp="1"/>
          </p:cNvSpPr>
          <p:nvPr>
            <p:ph type="sldNum" sz="quarter" idx="12"/>
          </p:nvPr>
        </p:nvSpPr>
        <p:spPr>
          <a:xfrm>
            <a:off x="8610600" y="6356350"/>
            <a:ext cx="2743200" cy="365125"/>
          </a:xfrm>
          <a:prstGeom prst="rect">
            <a:avLst/>
          </a:prstGeom>
        </p:spPr>
        <p:txBody>
          <a:bodyPr/>
          <a:lstStyle>
            <a:lvl1pPr algn="r">
              <a:defRPr sz="1600"/>
            </a:lvl1pPr>
          </a:lstStyle>
          <a:p>
            <a:fld id="{AB51E729-B2FC-411E-BADB-5E82EB4556BE}" type="slidenum">
              <a:rPr lang="fr-FR" smtClean="0"/>
              <a:pPr/>
              <a:t>‹N°›</a:t>
            </a:fld>
            <a:endParaRPr lang="fr-FR" dirty="0"/>
          </a:p>
        </p:txBody>
      </p:sp>
    </p:spTree>
    <p:extLst>
      <p:ext uri="{BB962C8B-B14F-4D97-AF65-F5344CB8AC3E}">
        <p14:creationId xmlns:p14="http://schemas.microsoft.com/office/powerpoint/2010/main" xmlns="" val="1938427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8C2CA27-848E-9C11-69ED-3D006C0E115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xmlns="" id="{C42DDBA1-17BB-FDB0-AF77-20CFF6DFA85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E1136459-7405-6024-23AD-EC1A5ED459AC}"/>
              </a:ext>
            </a:extLst>
          </p:cNvPr>
          <p:cNvSpPr>
            <a:spLocks noGrp="1"/>
          </p:cNvSpPr>
          <p:nvPr>
            <p:ph type="dt" sz="half" idx="10"/>
          </p:nvPr>
        </p:nvSpPr>
        <p:spPr/>
        <p:txBody>
          <a:bodyPr/>
          <a:lstStyle/>
          <a:p>
            <a:fld id="{5AAA966C-6FB4-4476-8535-90089F2DD3BE}" type="datetime1">
              <a:rPr lang="fr-FR" smtClean="0"/>
              <a:pPr/>
              <a:t>29/03/2023</a:t>
            </a:fld>
            <a:endParaRPr lang="fr-FR"/>
          </a:p>
        </p:txBody>
      </p:sp>
      <p:sp>
        <p:nvSpPr>
          <p:cNvPr id="5" name="Espace réservé du pied de page 4">
            <a:extLst>
              <a:ext uri="{FF2B5EF4-FFF2-40B4-BE49-F238E27FC236}">
                <a16:creationId xmlns:a16="http://schemas.microsoft.com/office/drawing/2014/main" xmlns="" id="{0092F41D-4362-12C7-385A-B0B2C28FAA8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7EB1D2E5-9E93-2BFC-DFD1-3633A8085730}"/>
              </a:ext>
            </a:extLst>
          </p:cNvPr>
          <p:cNvSpPr>
            <a:spLocks noGrp="1"/>
          </p:cNvSpPr>
          <p:nvPr>
            <p:ph type="sldNum" sz="quarter" idx="12"/>
          </p:nvPr>
        </p:nvSpPr>
        <p:spPr>
          <a:xfrm>
            <a:off x="8610600" y="6356350"/>
            <a:ext cx="2743200" cy="365125"/>
          </a:xfrm>
          <a:prstGeom prst="rect">
            <a:avLst/>
          </a:prstGeom>
        </p:spPr>
        <p:txBody>
          <a:bodyPr/>
          <a:lstStyle>
            <a:lvl1pPr algn="r">
              <a:defRPr/>
            </a:lvl1pPr>
          </a:lstStyle>
          <a:p>
            <a:fld id="{AB51E729-B2FC-411E-BADB-5E82EB4556BE}" type="slidenum">
              <a:rPr lang="fr-FR" smtClean="0"/>
              <a:pPr/>
              <a:t>‹N°›</a:t>
            </a:fld>
            <a:endParaRPr lang="fr-FR" dirty="0"/>
          </a:p>
        </p:txBody>
      </p:sp>
    </p:spTree>
    <p:extLst>
      <p:ext uri="{BB962C8B-B14F-4D97-AF65-F5344CB8AC3E}">
        <p14:creationId xmlns:p14="http://schemas.microsoft.com/office/powerpoint/2010/main" xmlns="" val="3255054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xmlns="" id="{E282AB2E-4750-F511-C9E7-FDA591002FA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xmlns="" id="{5F316D16-B8C3-F839-777D-B17E6C377E9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AC2BF4F4-DCA1-44E5-1921-DA60C81971FA}"/>
              </a:ext>
            </a:extLst>
          </p:cNvPr>
          <p:cNvSpPr>
            <a:spLocks noGrp="1"/>
          </p:cNvSpPr>
          <p:nvPr>
            <p:ph type="dt" sz="half" idx="10"/>
          </p:nvPr>
        </p:nvSpPr>
        <p:spPr/>
        <p:txBody>
          <a:bodyPr/>
          <a:lstStyle/>
          <a:p>
            <a:fld id="{55959188-2C3F-474C-A534-3595AB00D643}" type="datetime1">
              <a:rPr lang="fr-FR" smtClean="0"/>
              <a:pPr/>
              <a:t>29/03/2023</a:t>
            </a:fld>
            <a:endParaRPr lang="fr-FR"/>
          </a:p>
        </p:txBody>
      </p:sp>
      <p:sp>
        <p:nvSpPr>
          <p:cNvPr id="5" name="Espace réservé du pied de page 4">
            <a:extLst>
              <a:ext uri="{FF2B5EF4-FFF2-40B4-BE49-F238E27FC236}">
                <a16:creationId xmlns:a16="http://schemas.microsoft.com/office/drawing/2014/main" xmlns="" id="{2EEA76B4-9981-9491-83E3-281285E57C7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D3ECC060-AF27-373F-0BE3-CBFE12EB2B29}"/>
              </a:ext>
            </a:extLst>
          </p:cNvPr>
          <p:cNvSpPr>
            <a:spLocks noGrp="1"/>
          </p:cNvSpPr>
          <p:nvPr>
            <p:ph type="sldNum" sz="quarter" idx="12"/>
          </p:nvPr>
        </p:nvSpPr>
        <p:spPr>
          <a:xfrm>
            <a:off x="8610600" y="6356350"/>
            <a:ext cx="2743200" cy="365125"/>
          </a:xfrm>
          <a:prstGeom prst="rect">
            <a:avLst/>
          </a:prstGeom>
        </p:spPr>
        <p:txBody>
          <a:bodyPr/>
          <a:lstStyle>
            <a:lvl1pPr algn="r">
              <a:defRPr/>
            </a:lvl1pPr>
          </a:lstStyle>
          <a:p>
            <a:fld id="{AB51E729-B2FC-411E-BADB-5E82EB4556BE}" type="slidenum">
              <a:rPr lang="fr-FR" smtClean="0"/>
              <a:pPr/>
              <a:t>‹N°›</a:t>
            </a:fld>
            <a:endParaRPr lang="fr-FR" dirty="0"/>
          </a:p>
        </p:txBody>
      </p:sp>
    </p:spTree>
    <p:extLst>
      <p:ext uri="{BB962C8B-B14F-4D97-AF65-F5344CB8AC3E}">
        <p14:creationId xmlns:p14="http://schemas.microsoft.com/office/powerpoint/2010/main" xmlns="" val="3190621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xmlns="" id="{B231C58C-462E-3653-5E9D-B040517AFC10}"/>
              </a:ext>
            </a:extLst>
          </p:cNvPr>
          <p:cNvSpPr>
            <a:spLocks noGrp="1"/>
          </p:cNvSpPr>
          <p:nvPr>
            <p:ph idx="1"/>
          </p:nvPr>
        </p:nvSpPr>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xmlns="" id="{BADE0D09-96A4-190F-E5AE-C850E44FCA1B}"/>
              </a:ext>
            </a:extLst>
          </p:cNvPr>
          <p:cNvSpPr>
            <a:spLocks noGrp="1"/>
          </p:cNvSpPr>
          <p:nvPr>
            <p:ph type="dt" sz="half" idx="10"/>
          </p:nvPr>
        </p:nvSpPr>
        <p:spPr/>
        <p:txBody>
          <a:bodyPr/>
          <a:lstStyle/>
          <a:p>
            <a:fld id="{595E0415-52FE-42B4-9C2E-0A92A32494EB}" type="datetime1">
              <a:rPr lang="fr-FR" smtClean="0"/>
              <a:pPr/>
              <a:t>29/03/2023</a:t>
            </a:fld>
            <a:endParaRPr lang="fr-FR" dirty="0"/>
          </a:p>
        </p:txBody>
      </p:sp>
      <p:sp>
        <p:nvSpPr>
          <p:cNvPr id="5" name="Espace réservé du pied de page 4">
            <a:extLst>
              <a:ext uri="{FF2B5EF4-FFF2-40B4-BE49-F238E27FC236}">
                <a16:creationId xmlns:a16="http://schemas.microsoft.com/office/drawing/2014/main" xmlns="" id="{15098943-68D4-B226-5706-498AA07A2B3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E3F1C3D5-350E-3554-2511-20FE7DB94FD9}"/>
              </a:ext>
            </a:extLst>
          </p:cNvPr>
          <p:cNvSpPr>
            <a:spLocks noGrp="1"/>
          </p:cNvSpPr>
          <p:nvPr>
            <p:ph type="sldNum" sz="quarter" idx="12"/>
          </p:nvPr>
        </p:nvSpPr>
        <p:spPr>
          <a:xfrm>
            <a:off x="8610600" y="6356350"/>
            <a:ext cx="2743200" cy="365125"/>
          </a:xfrm>
          <a:prstGeom prst="rect">
            <a:avLst/>
          </a:prstGeom>
        </p:spPr>
        <p:txBody>
          <a:bodyPr/>
          <a:lstStyle/>
          <a:p>
            <a:pPr algn="r"/>
            <a:fld id="{AB51E729-B2FC-411E-BADB-5E82EB4556BE}" type="slidenum">
              <a:rPr lang="fr-FR" smtClean="0"/>
              <a:pPr algn="r"/>
              <a:t>‹N°›</a:t>
            </a:fld>
            <a:endParaRPr lang="fr-FR" dirty="0"/>
          </a:p>
        </p:txBody>
      </p:sp>
    </p:spTree>
    <p:extLst>
      <p:ext uri="{BB962C8B-B14F-4D97-AF65-F5344CB8AC3E}">
        <p14:creationId xmlns:p14="http://schemas.microsoft.com/office/powerpoint/2010/main" xmlns="" val="138471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xmlns="" id="{D2114C6F-7811-1BDA-B1A7-732356C63E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xmlns="" id="{E0AB0558-78DB-FA2C-2271-089AD946C229}"/>
              </a:ext>
            </a:extLst>
          </p:cNvPr>
          <p:cNvSpPr>
            <a:spLocks noGrp="1"/>
          </p:cNvSpPr>
          <p:nvPr>
            <p:ph type="dt" sz="half" idx="10"/>
          </p:nvPr>
        </p:nvSpPr>
        <p:spPr/>
        <p:txBody>
          <a:bodyPr/>
          <a:lstStyle/>
          <a:p>
            <a:fld id="{6078517F-763D-48B1-9054-433F1C17B5BF}" type="datetime1">
              <a:rPr lang="fr-FR" smtClean="0"/>
              <a:pPr/>
              <a:t>29/03/2023</a:t>
            </a:fld>
            <a:endParaRPr lang="fr-FR"/>
          </a:p>
        </p:txBody>
      </p:sp>
      <p:sp>
        <p:nvSpPr>
          <p:cNvPr id="5" name="Espace réservé du pied de page 4">
            <a:extLst>
              <a:ext uri="{FF2B5EF4-FFF2-40B4-BE49-F238E27FC236}">
                <a16:creationId xmlns:a16="http://schemas.microsoft.com/office/drawing/2014/main" xmlns="" id="{944B628B-7E41-22B1-534A-20DBDE0D6E7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6158499D-B246-CB4E-BD89-CC7AF5C16542}"/>
              </a:ext>
            </a:extLst>
          </p:cNvPr>
          <p:cNvSpPr>
            <a:spLocks noGrp="1"/>
          </p:cNvSpPr>
          <p:nvPr>
            <p:ph type="sldNum" sz="quarter" idx="12"/>
          </p:nvPr>
        </p:nvSpPr>
        <p:spPr>
          <a:xfrm>
            <a:off x="8610600" y="6356350"/>
            <a:ext cx="2743200" cy="365125"/>
          </a:xfrm>
          <a:prstGeom prst="rect">
            <a:avLst/>
          </a:prstGeom>
        </p:spPr>
        <p:txBody>
          <a:bodyPr/>
          <a:lstStyle>
            <a:lvl1pPr algn="r">
              <a:defRPr/>
            </a:lvl1pPr>
          </a:lstStyle>
          <a:p>
            <a:fld id="{AB51E729-B2FC-411E-BADB-5E82EB4556BE}" type="slidenum">
              <a:rPr lang="fr-FR" smtClean="0"/>
              <a:pPr/>
              <a:t>‹N°›</a:t>
            </a:fld>
            <a:endParaRPr lang="fr-FR" dirty="0"/>
          </a:p>
        </p:txBody>
      </p:sp>
    </p:spTree>
    <p:extLst>
      <p:ext uri="{BB962C8B-B14F-4D97-AF65-F5344CB8AC3E}">
        <p14:creationId xmlns:p14="http://schemas.microsoft.com/office/powerpoint/2010/main" xmlns="" val="3301349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F474D3A-A06D-4635-66E1-E79416B5D4B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54C3E1D2-6C5A-079C-BE3F-D58FFA3CDC3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xmlns="" id="{81AB06FF-0234-74DD-FB2F-065B912A6572}"/>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xmlns="" id="{90FA77A2-F87F-F201-4389-2058D1D12B76}"/>
              </a:ext>
            </a:extLst>
          </p:cNvPr>
          <p:cNvSpPr>
            <a:spLocks noGrp="1"/>
          </p:cNvSpPr>
          <p:nvPr>
            <p:ph type="dt" sz="half" idx="10"/>
          </p:nvPr>
        </p:nvSpPr>
        <p:spPr/>
        <p:txBody>
          <a:bodyPr/>
          <a:lstStyle/>
          <a:p>
            <a:fld id="{5317A786-8957-4163-B603-9C4C2F8D9A59}" type="datetime1">
              <a:rPr lang="fr-FR" smtClean="0"/>
              <a:pPr/>
              <a:t>29/03/2023</a:t>
            </a:fld>
            <a:endParaRPr lang="fr-FR"/>
          </a:p>
        </p:txBody>
      </p:sp>
      <p:sp>
        <p:nvSpPr>
          <p:cNvPr id="6" name="Espace réservé du pied de page 5">
            <a:extLst>
              <a:ext uri="{FF2B5EF4-FFF2-40B4-BE49-F238E27FC236}">
                <a16:creationId xmlns:a16="http://schemas.microsoft.com/office/drawing/2014/main" xmlns="" id="{39102800-C0CC-C8B0-8449-8F3B8D92E5C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672ECBBA-D577-211E-79C0-A1CA16C21BDC}"/>
              </a:ext>
            </a:extLst>
          </p:cNvPr>
          <p:cNvSpPr>
            <a:spLocks noGrp="1"/>
          </p:cNvSpPr>
          <p:nvPr>
            <p:ph type="sldNum" sz="quarter" idx="12"/>
          </p:nvPr>
        </p:nvSpPr>
        <p:spPr>
          <a:xfrm>
            <a:off x="8610600" y="6356350"/>
            <a:ext cx="2743200" cy="365125"/>
          </a:xfrm>
          <a:prstGeom prst="rect">
            <a:avLst/>
          </a:prstGeom>
        </p:spPr>
        <p:txBody>
          <a:bodyPr/>
          <a:lstStyle>
            <a:lvl1pPr algn="r">
              <a:defRPr/>
            </a:lvl1pPr>
          </a:lstStyle>
          <a:p>
            <a:fld id="{AB51E729-B2FC-411E-BADB-5E82EB4556BE}" type="slidenum">
              <a:rPr lang="fr-FR" smtClean="0"/>
              <a:pPr/>
              <a:t>‹N°›</a:t>
            </a:fld>
            <a:endParaRPr lang="fr-FR" dirty="0"/>
          </a:p>
        </p:txBody>
      </p:sp>
    </p:spTree>
    <p:extLst>
      <p:ext uri="{BB962C8B-B14F-4D97-AF65-F5344CB8AC3E}">
        <p14:creationId xmlns:p14="http://schemas.microsoft.com/office/powerpoint/2010/main" xmlns="" val="3549828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314FD6F-695E-8FD5-2056-2A24497BFA0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xmlns="" id="{7231DC32-2B14-C1A1-0256-6752E14ABD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xmlns="" id="{FF1B7014-A043-CAFE-1D63-91EBBC6D866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xmlns="" id="{35300E13-7548-4867-3C63-2E5FF00463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xmlns="" id="{C515B4CF-14F5-385D-7738-82C85E33750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xmlns="" id="{3F5354A1-FB2B-48BB-0571-27136B48E3F3}"/>
              </a:ext>
            </a:extLst>
          </p:cNvPr>
          <p:cNvSpPr>
            <a:spLocks noGrp="1"/>
          </p:cNvSpPr>
          <p:nvPr>
            <p:ph type="dt" sz="half" idx="10"/>
          </p:nvPr>
        </p:nvSpPr>
        <p:spPr/>
        <p:txBody>
          <a:bodyPr/>
          <a:lstStyle/>
          <a:p>
            <a:fld id="{390D685D-7D91-4D7F-897A-1448DCF5D66D}" type="datetime1">
              <a:rPr lang="fr-FR" smtClean="0"/>
              <a:pPr/>
              <a:t>29/03/2023</a:t>
            </a:fld>
            <a:endParaRPr lang="fr-FR"/>
          </a:p>
        </p:txBody>
      </p:sp>
      <p:sp>
        <p:nvSpPr>
          <p:cNvPr id="8" name="Espace réservé du pied de page 7">
            <a:extLst>
              <a:ext uri="{FF2B5EF4-FFF2-40B4-BE49-F238E27FC236}">
                <a16:creationId xmlns:a16="http://schemas.microsoft.com/office/drawing/2014/main" xmlns="" id="{B75D6440-B7E2-B266-B3E9-46BFE0F387B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xmlns="" id="{D27E8CE4-1BA1-F4A5-40AE-00BED42F4DC1}"/>
              </a:ext>
            </a:extLst>
          </p:cNvPr>
          <p:cNvSpPr>
            <a:spLocks noGrp="1"/>
          </p:cNvSpPr>
          <p:nvPr>
            <p:ph type="sldNum" sz="quarter" idx="12"/>
          </p:nvPr>
        </p:nvSpPr>
        <p:spPr>
          <a:xfrm>
            <a:off x="8610600" y="6356350"/>
            <a:ext cx="2743200" cy="365125"/>
          </a:xfrm>
          <a:prstGeom prst="rect">
            <a:avLst/>
          </a:prstGeom>
        </p:spPr>
        <p:txBody>
          <a:bodyPr/>
          <a:lstStyle>
            <a:lvl1pPr algn="r">
              <a:defRPr/>
            </a:lvl1pPr>
          </a:lstStyle>
          <a:p>
            <a:fld id="{AB51E729-B2FC-411E-BADB-5E82EB4556BE}" type="slidenum">
              <a:rPr lang="fr-FR" smtClean="0"/>
              <a:pPr/>
              <a:t>‹N°›</a:t>
            </a:fld>
            <a:endParaRPr lang="fr-FR" dirty="0"/>
          </a:p>
        </p:txBody>
      </p:sp>
    </p:spTree>
    <p:extLst>
      <p:ext uri="{BB962C8B-B14F-4D97-AF65-F5344CB8AC3E}">
        <p14:creationId xmlns:p14="http://schemas.microsoft.com/office/powerpoint/2010/main" xmlns="" val="2514871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008442F-2E3C-BB7C-53C7-3F6A6E96AAA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xmlns="" id="{F7EDB738-57E5-068F-D421-7220E393A14A}"/>
              </a:ext>
            </a:extLst>
          </p:cNvPr>
          <p:cNvSpPr>
            <a:spLocks noGrp="1"/>
          </p:cNvSpPr>
          <p:nvPr>
            <p:ph type="dt" sz="half" idx="10"/>
          </p:nvPr>
        </p:nvSpPr>
        <p:spPr/>
        <p:txBody>
          <a:bodyPr/>
          <a:lstStyle/>
          <a:p>
            <a:fld id="{4BA87264-2083-4F5E-AFBF-B012EF841936}" type="datetime1">
              <a:rPr lang="fr-FR" smtClean="0"/>
              <a:pPr/>
              <a:t>29/03/2023</a:t>
            </a:fld>
            <a:endParaRPr lang="fr-FR"/>
          </a:p>
        </p:txBody>
      </p:sp>
      <p:sp>
        <p:nvSpPr>
          <p:cNvPr id="4" name="Espace réservé du pied de page 3">
            <a:extLst>
              <a:ext uri="{FF2B5EF4-FFF2-40B4-BE49-F238E27FC236}">
                <a16:creationId xmlns:a16="http://schemas.microsoft.com/office/drawing/2014/main" xmlns="" id="{A49AA8C6-3CA0-5BFC-4A4F-DE01E154C2D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xmlns="" id="{003D937B-E2A1-F22B-FA03-8C90E3D0AB62}"/>
              </a:ext>
            </a:extLst>
          </p:cNvPr>
          <p:cNvSpPr>
            <a:spLocks noGrp="1"/>
          </p:cNvSpPr>
          <p:nvPr>
            <p:ph type="sldNum" sz="quarter" idx="12"/>
          </p:nvPr>
        </p:nvSpPr>
        <p:spPr>
          <a:xfrm>
            <a:off x="8610600" y="6356350"/>
            <a:ext cx="2743200" cy="365125"/>
          </a:xfrm>
          <a:prstGeom prst="rect">
            <a:avLst/>
          </a:prstGeom>
        </p:spPr>
        <p:txBody>
          <a:bodyPr/>
          <a:lstStyle>
            <a:lvl1pPr algn="r">
              <a:defRPr/>
            </a:lvl1pPr>
          </a:lstStyle>
          <a:p>
            <a:fld id="{AB51E729-B2FC-411E-BADB-5E82EB4556BE}" type="slidenum">
              <a:rPr lang="fr-FR" smtClean="0"/>
              <a:pPr/>
              <a:t>‹N°›</a:t>
            </a:fld>
            <a:endParaRPr lang="fr-FR" dirty="0"/>
          </a:p>
        </p:txBody>
      </p:sp>
    </p:spTree>
    <p:extLst>
      <p:ext uri="{BB962C8B-B14F-4D97-AF65-F5344CB8AC3E}">
        <p14:creationId xmlns:p14="http://schemas.microsoft.com/office/powerpoint/2010/main" xmlns="" val="467452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xmlns="" id="{F6944968-9787-9C06-7A33-700E6B0835A9}"/>
              </a:ext>
            </a:extLst>
          </p:cNvPr>
          <p:cNvSpPr>
            <a:spLocks noGrp="1"/>
          </p:cNvSpPr>
          <p:nvPr>
            <p:ph type="dt" sz="half" idx="10"/>
          </p:nvPr>
        </p:nvSpPr>
        <p:spPr/>
        <p:txBody>
          <a:bodyPr/>
          <a:lstStyle/>
          <a:p>
            <a:fld id="{91F596C0-0C07-4D8C-9A75-BA1D87A5F6B8}" type="datetime1">
              <a:rPr lang="fr-FR" smtClean="0"/>
              <a:pPr/>
              <a:t>29/03/2023</a:t>
            </a:fld>
            <a:endParaRPr lang="fr-FR"/>
          </a:p>
        </p:txBody>
      </p:sp>
      <p:sp>
        <p:nvSpPr>
          <p:cNvPr id="3" name="Espace réservé du pied de page 2">
            <a:extLst>
              <a:ext uri="{FF2B5EF4-FFF2-40B4-BE49-F238E27FC236}">
                <a16:creationId xmlns:a16="http://schemas.microsoft.com/office/drawing/2014/main" xmlns="" id="{FCB12FA3-16C5-6F3D-E6BA-BD2A6C634AB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xmlns="" id="{D84F3AE6-B405-E050-316C-4869A0CF8B37}"/>
              </a:ext>
            </a:extLst>
          </p:cNvPr>
          <p:cNvSpPr>
            <a:spLocks noGrp="1"/>
          </p:cNvSpPr>
          <p:nvPr>
            <p:ph type="sldNum" sz="quarter" idx="12"/>
          </p:nvPr>
        </p:nvSpPr>
        <p:spPr>
          <a:xfrm>
            <a:off x="8610600" y="6356350"/>
            <a:ext cx="2743200" cy="365125"/>
          </a:xfrm>
          <a:prstGeom prst="rect">
            <a:avLst/>
          </a:prstGeom>
        </p:spPr>
        <p:txBody>
          <a:bodyPr/>
          <a:lstStyle>
            <a:lvl1pPr algn="r">
              <a:defRPr/>
            </a:lvl1pPr>
          </a:lstStyle>
          <a:p>
            <a:fld id="{AB51E729-B2FC-411E-BADB-5E82EB4556BE}" type="slidenum">
              <a:rPr lang="fr-FR" smtClean="0"/>
              <a:pPr/>
              <a:t>‹N°›</a:t>
            </a:fld>
            <a:endParaRPr lang="fr-FR" dirty="0"/>
          </a:p>
        </p:txBody>
      </p:sp>
    </p:spTree>
    <p:extLst>
      <p:ext uri="{BB962C8B-B14F-4D97-AF65-F5344CB8AC3E}">
        <p14:creationId xmlns:p14="http://schemas.microsoft.com/office/powerpoint/2010/main" xmlns="" val="910779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9E32535-8C86-4708-390A-25B76131E4B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xmlns="" id="{CFE810A8-E1C1-868A-3AA3-989AB7507B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xmlns="" id="{C07F7684-9B50-7A1A-0F4D-18FED919B1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509854FF-E800-C770-B6E0-21381CA56F9F}"/>
              </a:ext>
            </a:extLst>
          </p:cNvPr>
          <p:cNvSpPr>
            <a:spLocks noGrp="1"/>
          </p:cNvSpPr>
          <p:nvPr>
            <p:ph type="dt" sz="half" idx="10"/>
          </p:nvPr>
        </p:nvSpPr>
        <p:spPr/>
        <p:txBody>
          <a:bodyPr/>
          <a:lstStyle/>
          <a:p>
            <a:fld id="{685215EB-0F10-4DFA-A20E-5388D8CE5A52}" type="datetime1">
              <a:rPr lang="fr-FR" smtClean="0"/>
              <a:pPr/>
              <a:t>29/03/2023</a:t>
            </a:fld>
            <a:endParaRPr lang="fr-FR"/>
          </a:p>
        </p:txBody>
      </p:sp>
      <p:sp>
        <p:nvSpPr>
          <p:cNvPr id="6" name="Espace réservé du pied de page 5">
            <a:extLst>
              <a:ext uri="{FF2B5EF4-FFF2-40B4-BE49-F238E27FC236}">
                <a16:creationId xmlns:a16="http://schemas.microsoft.com/office/drawing/2014/main" xmlns="" id="{E1F3164D-7FC1-7B5F-3F55-9BC1145BE4A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978F0128-435C-D3CF-2A7B-51BE5F769B52}"/>
              </a:ext>
            </a:extLst>
          </p:cNvPr>
          <p:cNvSpPr>
            <a:spLocks noGrp="1"/>
          </p:cNvSpPr>
          <p:nvPr>
            <p:ph type="sldNum" sz="quarter" idx="12"/>
          </p:nvPr>
        </p:nvSpPr>
        <p:spPr>
          <a:xfrm>
            <a:off x="8610600" y="6356350"/>
            <a:ext cx="2743200" cy="365125"/>
          </a:xfrm>
          <a:prstGeom prst="rect">
            <a:avLst/>
          </a:prstGeom>
        </p:spPr>
        <p:txBody>
          <a:bodyPr/>
          <a:lstStyle>
            <a:lvl1pPr algn="r">
              <a:defRPr/>
            </a:lvl1pPr>
          </a:lstStyle>
          <a:p>
            <a:fld id="{AB51E729-B2FC-411E-BADB-5E82EB4556BE}" type="slidenum">
              <a:rPr lang="fr-FR" smtClean="0"/>
              <a:pPr/>
              <a:t>‹N°›</a:t>
            </a:fld>
            <a:endParaRPr lang="fr-FR" dirty="0"/>
          </a:p>
        </p:txBody>
      </p:sp>
    </p:spTree>
    <p:extLst>
      <p:ext uri="{BB962C8B-B14F-4D97-AF65-F5344CB8AC3E}">
        <p14:creationId xmlns:p14="http://schemas.microsoft.com/office/powerpoint/2010/main" xmlns="" val="3390034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9D70ABB-65B0-140A-6A44-87B85CA42A6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xmlns="" id="{850B4CB0-AD83-0520-199A-EA055A3385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xmlns="" id="{8A4E543E-FBE9-B9CA-F8ED-849B38467E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4B20AF2E-3FFA-82B2-D9D5-B1B45957000A}"/>
              </a:ext>
            </a:extLst>
          </p:cNvPr>
          <p:cNvSpPr>
            <a:spLocks noGrp="1"/>
          </p:cNvSpPr>
          <p:nvPr>
            <p:ph type="dt" sz="half" idx="10"/>
          </p:nvPr>
        </p:nvSpPr>
        <p:spPr/>
        <p:txBody>
          <a:bodyPr/>
          <a:lstStyle/>
          <a:p>
            <a:fld id="{5D2EB065-6D04-4AEF-8E87-959354AFACB6}" type="datetime1">
              <a:rPr lang="fr-FR" smtClean="0"/>
              <a:pPr/>
              <a:t>29/03/2023</a:t>
            </a:fld>
            <a:endParaRPr lang="fr-FR"/>
          </a:p>
        </p:txBody>
      </p:sp>
      <p:sp>
        <p:nvSpPr>
          <p:cNvPr id="6" name="Espace réservé du pied de page 5">
            <a:extLst>
              <a:ext uri="{FF2B5EF4-FFF2-40B4-BE49-F238E27FC236}">
                <a16:creationId xmlns:a16="http://schemas.microsoft.com/office/drawing/2014/main" xmlns="" id="{B038C709-40CB-7FF4-738C-CC0B86C8D7E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3F7F53A8-DB51-FA61-4F4A-262BC7700C2B}"/>
              </a:ext>
            </a:extLst>
          </p:cNvPr>
          <p:cNvSpPr>
            <a:spLocks noGrp="1"/>
          </p:cNvSpPr>
          <p:nvPr>
            <p:ph type="sldNum" sz="quarter" idx="12"/>
          </p:nvPr>
        </p:nvSpPr>
        <p:spPr>
          <a:xfrm>
            <a:off x="8610600" y="6356350"/>
            <a:ext cx="2743200" cy="365125"/>
          </a:xfrm>
          <a:prstGeom prst="rect">
            <a:avLst/>
          </a:prstGeom>
        </p:spPr>
        <p:txBody>
          <a:bodyPr/>
          <a:lstStyle>
            <a:lvl1pPr algn="r">
              <a:defRPr/>
            </a:lvl1pPr>
          </a:lstStyle>
          <a:p>
            <a:fld id="{AB51E729-B2FC-411E-BADB-5E82EB4556BE}" type="slidenum">
              <a:rPr lang="fr-FR" smtClean="0"/>
              <a:pPr/>
              <a:t>‹N°›</a:t>
            </a:fld>
            <a:endParaRPr lang="fr-FR" dirty="0"/>
          </a:p>
        </p:txBody>
      </p:sp>
    </p:spTree>
    <p:extLst>
      <p:ext uri="{BB962C8B-B14F-4D97-AF65-F5344CB8AC3E}">
        <p14:creationId xmlns:p14="http://schemas.microsoft.com/office/powerpoint/2010/main" xmlns="" val="77877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xmlns="" id="{A0ADFC6C-29E1-EEB0-DC9C-254B4A3D2C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xmlns="" id="{7AC40002-8374-6133-A1D5-A02A75F6E7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BA54A698-ED04-F5A2-F0B2-F4362D647C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1411DE-9D37-41EE-B01F-43E8C1BAEAD5}" type="datetime1">
              <a:rPr lang="fr-FR" smtClean="0"/>
              <a:pPr/>
              <a:t>29/03/2023</a:t>
            </a:fld>
            <a:endParaRPr lang="fr-FR"/>
          </a:p>
        </p:txBody>
      </p:sp>
      <p:sp>
        <p:nvSpPr>
          <p:cNvPr id="5" name="Espace réservé du pied de page 4">
            <a:extLst>
              <a:ext uri="{FF2B5EF4-FFF2-40B4-BE49-F238E27FC236}">
                <a16:creationId xmlns:a16="http://schemas.microsoft.com/office/drawing/2014/main" xmlns="" id="{E66FFFC9-051F-FCF7-061E-FE086E1DE5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Tree>
    <p:extLst>
      <p:ext uri="{BB962C8B-B14F-4D97-AF65-F5344CB8AC3E}">
        <p14:creationId xmlns:p14="http://schemas.microsoft.com/office/powerpoint/2010/main" xmlns="" val="2649144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media" Target="../media/media1.mp4"/><Relationship Id="rId2" Type="http://schemas.openxmlformats.org/officeDocument/2006/relationships/slideLayout" Target="../slideLayouts/slideLayout6.xml"/><Relationship Id="rId1" Type="http://schemas.openxmlformats.org/officeDocument/2006/relationships/video" Target="NULL" TargetMode="External"/><Relationship Id="rId6" Type="http://schemas.openxmlformats.org/officeDocument/2006/relationships/image" Target="../media/image3.png"/><Relationship Id="rId5" Type="http://schemas.microsoft.com/office/2007/relationships/media" Target="../media/media2.mp4"/><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095076F-FBD4-08B4-96A6-2C1C4BE17CB9}"/>
              </a:ext>
            </a:extLst>
          </p:cNvPr>
          <p:cNvSpPr>
            <a:spLocks noGrp="1"/>
          </p:cNvSpPr>
          <p:nvPr>
            <p:ph type="ctrTitle" idx="4294967295"/>
          </p:nvPr>
        </p:nvSpPr>
        <p:spPr>
          <a:xfrm>
            <a:off x="463874" y="1408790"/>
            <a:ext cx="11264251" cy="2020210"/>
          </a:xfrm>
        </p:spPr>
        <p:txBody>
          <a:bodyPr>
            <a:normAutofit fontScale="90000"/>
          </a:bodyPr>
          <a:lstStyle/>
          <a:p>
            <a:pPr algn="ctr"/>
            <a:r>
              <a:rPr lang="fr-FR" sz="7200" dirty="0">
                <a:effectLst>
                  <a:outerShdw blurRad="38100" dist="38100" dir="2700000" algn="tl">
                    <a:srgbClr val="000000">
                      <a:alpha val="43137"/>
                    </a:srgbClr>
                  </a:outerShdw>
                </a:effectLst>
                <a:latin typeface="Segoe UI" panose="020B0502040204020203" pitchFamily="34" charset="0"/>
                <a:ea typeface="Microsoft JhengHei UI" panose="020B0604030504040204" pitchFamily="34" charset="-120"/>
                <a:cs typeface="Segoe UI" panose="020B0502040204020203" pitchFamily="34" charset="0"/>
              </a:rPr>
              <a:t>DÉMARCHE EXPÉRIMENTALE</a:t>
            </a:r>
          </a:p>
        </p:txBody>
      </p:sp>
      <p:sp>
        <p:nvSpPr>
          <p:cNvPr id="3" name="Sous-titre 2">
            <a:extLst>
              <a:ext uri="{FF2B5EF4-FFF2-40B4-BE49-F238E27FC236}">
                <a16:creationId xmlns:a16="http://schemas.microsoft.com/office/drawing/2014/main" xmlns="" id="{11529755-D88E-34F4-B664-A408BE2FCA27}"/>
              </a:ext>
            </a:extLst>
          </p:cNvPr>
          <p:cNvSpPr>
            <a:spLocks noGrp="1"/>
          </p:cNvSpPr>
          <p:nvPr>
            <p:ph type="subTitle" idx="1"/>
          </p:nvPr>
        </p:nvSpPr>
        <p:spPr>
          <a:xfrm>
            <a:off x="1295400" y="4360028"/>
            <a:ext cx="3617495" cy="1655762"/>
          </a:xfrm>
        </p:spPr>
        <p:txBody>
          <a:bodyPr>
            <a:normAutofit/>
          </a:bodyPr>
          <a:lstStyle/>
          <a:p>
            <a:pPr algn="l"/>
            <a:r>
              <a:rPr lang="fr-FR" dirty="0">
                <a:latin typeface="Segoe UI" panose="020B0502040204020203" pitchFamily="34" charset="0"/>
                <a:ea typeface="Microsoft JhengHei UI" panose="020B0604030504040204" pitchFamily="34" charset="-120"/>
                <a:cs typeface="Segoe UI" panose="020B0502040204020203" pitchFamily="34" charset="0"/>
              </a:rPr>
              <a:t>Présenter par:</a:t>
            </a:r>
          </a:p>
          <a:p>
            <a:pPr algn="l"/>
            <a:r>
              <a:rPr lang="fr-FR" dirty="0">
                <a:latin typeface="Segoe UI" panose="020B0502040204020203" pitchFamily="34" charset="0"/>
                <a:ea typeface="Microsoft JhengHei UI" panose="020B0604030504040204" pitchFamily="34" charset="-120"/>
                <a:cs typeface="Segoe UI" panose="020B0502040204020203" pitchFamily="34" charset="0"/>
              </a:rPr>
              <a:t>BOUDRI meryem</a:t>
            </a:r>
          </a:p>
        </p:txBody>
      </p:sp>
      <p:sp>
        <p:nvSpPr>
          <p:cNvPr id="6" name="ZoneTexte 5">
            <a:extLst>
              <a:ext uri="{FF2B5EF4-FFF2-40B4-BE49-F238E27FC236}">
                <a16:creationId xmlns:a16="http://schemas.microsoft.com/office/drawing/2014/main" xmlns="" id="{6B5FB481-8C1E-D8D5-1965-51590315ADE5}"/>
              </a:ext>
            </a:extLst>
          </p:cNvPr>
          <p:cNvSpPr txBox="1"/>
          <p:nvPr/>
        </p:nvSpPr>
        <p:spPr>
          <a:xfrm>
            <a:off x="7279107" y="4360028"/>
            <a:ext cx="4223084" cy="1200329"/>
          </a:xfrm>
          <a:prstGeom prst="rect">
            <a:avLst/>
          </a:prstGeom>
          <a:noFill/>
        </p:spPr>
        <p:txBody>
          <a:bodyPr wrap="square" rtlCol="0">
            <a:spAutoFit/>
          </a:bodyPr>
          <a:lstStyle/>
          <a:p>
            <a:r>
              <a:rPr lang="fr-FR" sz="2400" dirty="0">
                <a:latin typeface="Segoe UI" panose="020B0502040204020203" pitchFamily="34" charset="0"/>
                <a:ea typeface="Microsoft JhengHei UI" panose="020B0604030504040204" pitchFamily="34" charset="-120"/>
                <a:cs typeface="Segoe UI" panose="020B0502040204020203" pitchFamily="34" charset="0"/>
              </a:rPr>
              <a:t>Encadre par :</a:t>
            </a:r>
          </a:p>
          <a:p>
            <a:r>
              <a:rPr lang="fr-FR" sz="2400" dirty="0">
                <a:latin typeface="Segoe UI" panose="020B0502040204020203" pitchFamily="34" charset="0"/>
                <a:ea typeface="Microsoft JhengHei UI" panose="020B0604030504040204" pitchFamily="34" charset="-120"/>
                <a:cs typeface="Segoe UI" panose="020B0502040204020203" pitchFamily="34" charset="0"/>
              </a:rPr>
              <a:t>Mr DARDARY Oussama</a:t>
            </a:r>
          </a:p>
          <a:p>
            <a:endParaRPr lang="fr-FR"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87642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542B3C48-73F6-D2B3-4FF4-02F7E87CFDA9}"/>
              </a:ext>
            </a:extLst>
          </p:cNvPr>
          <p:cNvSpPr/>
          <p:nvPr/>
        </p:nvSpPr>
        <p:spPr>
          <a:xfrm>
            <a:off x="-144379" y="0"/>
            <a:ext cx="121920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6600" dirty="0">
              <a:solidFill>
                <a:schemeClr val="bg1"/>
              </a:solidFill>
              <a:latin typeface="Segoe UI" panose="020B0502040204020203" pitchFamily="34" charset="0"/>
              <a:cs typeface="Segoe UI" panose="020B0502040204020203" pitchFamily="34" charset="0"/>
            </a:endParaRPr>
          </a:p>
        </p:txBody>
      </p:sp>
      <p:sp>
        <p:nvSpPr>
          <p:cNvPr id="3" name="ZoneTexte 2">
            <a:extLst>
              <a:ext uri="{FF2B5EF4-FFF2-40B4-BE49-F238E27FC236}">
                <a16:creationId xmlns:a16="http://schemas.microsoft.com/office/drawing/2014/main" xmlns="" id="{CCFEC79F-2803-C42B-7588-70C434900D0F}"/>
              </a:ext>
            </a:extLst>
          </p:cNvPr>
          <p:cNvSpPr txBox="1"/>
          <p:nvPr/>
        </p:nvSpPr>
        <p:spPr>
          <a:xfrm>
            <a:off x="859411" y="2010730"/>
            <a:ext cx="10473178" cy="2123658"/>
          </a:xfrm>
          <a:prstGeom prst="rect">
            <a:avLst/>
          </a:prstGeom>
          <a:noFill/>
        </p:spPr>
        <p:txBody>
          <a:bodyPr wrap="square" rtlCol="0">
            <a:spAutoFit/>
          </a:bodyPr>
          <a:lstStyle/>
          <a:p>
            <a:pPr marL="1143000" indent="-1143000" algn="ctr">
              <a:buFont typeface="+mj-lt"/>
              <a:buAutoNum type="romanUcPeriod" startAt="3"/>
            </a:pPr>
            <a:r>
              <a:rPr lang="fr-FR" sz="6600" dirty="0">
                <a:solidFill>
                  <a:schemeClr val="bg1"/>
                </a:solidFill>
                <a:latin typeface="Segoe UI" panose="020B0502040204020203" pitchFamily="34" charset="0"/>
                <a:cs typeface="Segoe UI" panose="020B0502040204020203" pitchFamily="34" charset="0"/>
              </a:rPr>
              <a:t>Domaine d’activité de la démarche expérimentale </a:t>
            </a:r>
          </a:p>
        </p:txBody>
      </p:sp>
      <p:sp>
        <p:nvSpPr>
          <p:cNvPr id="2" name="Espace réservé du numéro de diapositive 1">
            <a:extLst>
              <a:ext uri="{FF2B5EF4-FFF2-40B4-BE49-F238E27FC236}">
                <a16:creationId xmlns:a16="http://schemas.microsoft.com/office/drawing/2014/main" xmlns="" id="{C8F8E65D-4F16-482D-3E76-CC71072F31BD}"/>
              </a:ext>
            </a:extLst>
          </p:cNvPr>
          <p:cNvSpPr>
            <a:spLocks noGrp="1"/>
          </p:cNvSpPr>
          <p:nvPr>
            <p:ph type="sldNum" sz="quarter" idx="12"/>
          </p:nvPr>
        </p:nvSpPr>
        <p:spPr/>
        <p:txBody>
          <a:bodyPr/>
          <a:lstStyle/>
          <a:p>
            <a:endParaRPr lang="fr-FR" dirty="0"/>
          </a:p>
        </p:txBody>
      </p:sp>
    </p:spTree>
    <p:extLst>
      <p:ext uri="{BB962C8B-B14F-4D97-AF65-F5344CB8AC3E}">
        <p14:creationId xmlns:p14="http://schemas.microsoft.com/office/powerpoint/2010/main" xmlns="" val="4069000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xmlns="" id="{5B9D0A7D-F922-0B9A-FF62-F0BC687704E7}"/>
              </a:ext>
            </a:extLst>
          </p:cNvPr>
          <p:cNvSpPr>
            <a:spLocks noGrp="1"/>
          </p:cNvSpPr>
          <p:nvPr>
            <p:ph idx="1"/>
          </p:nvPr>
        </p:nvSpPr>
        <p:spPr>
          <a:xfrm>
            <a:off x="838200" y="286439"/>
            <a:ext cx="10515600" cy="6571561"/>
          </a:xfrm>
        </p:spPr>
        <p:txBody>
          <a:bodyPr>
            <a:normAutofit/>
          </a:bodyPr>
          <a:lstStyle/>
          <a:p>
            <a:pPr marL="0" indent="0" algn="just">
              <a:buNone/>
            </a:pPr>
            <a:r>
              <a:rPr lang="fr-FR" dirty="0">
                <a:latin typeface="Segoe UI" panose="020B0502040204020203" pitchFamily="34" charset="0"/>
                <a:ea typeface="Microsoft JhengHei UI" panose="020B0604030504040204" pitchFamily="34" charset="-120"/>
                <a:cs typeface="Segoe UI" panose="020B0502040204020203" pitchFamily="34" charset="0"/>
              </a:rPr>
              <a:t>La démarche expérimentale est une méthode scientifique qui peut être appliquée dans de nombreux domaines, notamment :</a:t>
            </a:r>
          </a:p>
          <a:p>
            <a:pPr marL="0" indent="0" algn="just">
              <a:buNone/>
            </a:pPr>
            <a:endParaRPr lang="fr-FR" dirty="0">
              <a:latin typeface="Segoe UI" panose="020B0502040204020203" pitchFamily="34" charset="0"/>
              <a:ea typeface="Microsoft JhengHei UI" panose="020B0604030504040204" pitchFamily="34" charset="-120"/>
              <a:cs typeface="Segoe UI" panose="020B0502040204020203" pitchFamily="34" charset="0"/>
            </a:endParaRPr>
          </a:p>
          <a:p>
            <a:pPr marL="0" indent="0" algn="just">
              <a:buNone/>
            </a:pPr>
            <a:r>
              <a:rPr lang="fr-FR" dirty="0">
                <a:latin typeface="Segoe UI" panose="020B0502040204020203" pitchFamily="34" charset="0"/>
                <a:ea typeface="Microsoft JhengHei UI" panose="020B0604030504040204" pitchFamily="34" charset="-120"/>
                <a:cs typeface="Segoe UI" panose="020B0502040204020203" pitchFamily="34" charset="0"/>
              </a:rPr>
              <a:t>1.	Les sciences physiques et naturelles : </a:t>
            </a:r>
          </a:p>
          <a:p>
            <a:pPr marL="0" indent="0" algn="just">
              <a:buNone/>
            </a:pPr>
            <a:r>
              <a:rPr lang="fr-FR" dirty="0">
                <a:latin typeface="Segoe UI" panose="020B0502040204020203" pitchFamily="34" charset="0"/>
                <a:ea typeface="Microsoft JhengHei UI" panose="020B0604030504040204" pitchFamily="34" charset="-120"/>
                <a:cs typeface="Segoe UI" panose="020B0502040204020203" pitchFamily="34" charset="0"/>
              </a:rPr>
              <a:t>la démarche expérimentale est largement utilisée dans les domaines de la physique, de la chimie, de la biologie et de l'écologie pour tester des hypothèses et pour comprendre les phénomènes naturels.</a:t>
            </a:r>
          </a:p>
          <a:p>
            <a:pPr marL="0" indent="0" algn="just">
              <a:buNone/>
            </a:pPr>
            <a:endParaRPr lang="fr-FR" dirty="0">
              <a:latin typeface="Segoe UI" panose="020B0502040204020203" pitchFamily="34" charset="0"/>
              <a:ea typeface="Microsoft JhengHei UI" panose="020B0604030504040204" pitchFamily="34" charset="-120"/>
              <a:cs typeface="Segoe UI" panose="020B0502040204020203" pitchFamily="34" charset="0"/>
            </a:endParaRPr>
          </a:p>
          <a:p>
            <a:pPr marL="0" indent="0" algn="just">
              <a:buNone/>
            </a:pPr>
            <a:r>
              <a:rPr lang="fr-FR" dirty="0">
                <a:latin typeface="Segoe UI" panose="020B0502040204020203" pitchFamily="34" charset="0"/>
                <a:ea typeface="Microsoft JhengHei UI" panose="020B0604030504040204" pitchFamily="34" charset="-120"/>
                <a:cs typeface="Segoe UI" panose="020B0502040204020203" pitchFamily="34" charset="0"/>
              </a:rPr>
              <a:t>2.	Les sciences sociales :</a:t>
            </a:r>
          </a:p>
          <a:p>
            <a:pPr marL="0" indent="0" algn="just">
              <a:buNone/>
            </a:pPr>
            <a:r>
              <a:rPr lang="fr-FR" dirty="0">
                <a:latin typeface="Segoe UI" panose="020B0502040204020203" pitchFamily="34" charset="0"/>
                <a:ea typeface="Microsoft JhengHei UI" panose="020B0604030504040204" pitchFamily="34" charset="-120"/>
                <a:cs typeface="Segoe UI" panose="020B0502040204020203" pitchFamily="34" charset="0"/>
              </a:rPr>
              <a:t> la démarche expérimentale est également utilisée dans les sciences sociales, comme la psychologie et l'économie, pour tester des hypothèses sur le comportement humain, les choix économiques, etc.</a:t>
            </a:r>
          </a:p>
          <a:p>
            <a:pPr marL="0" indent="0" algn="just">
              <a:buNone/>
            </a:pPr>
            <a:endParaRPr lang="fr-FR" dirty="0">
              <a:latin typeface="Segoe UI" panose="020B0502040204020203" pitchFamily="34" charset="0"/>
              <a:ea typeface="Microsoft JhengHei UI" panose="020B0604030504040204" pitchFamily="34" charset="-120"/>
              <a:cs typeface="Segoe UI" panose="020B0502040204020203" pitchFamily="34" charset="0"/>
            </a:endParaRPr>
          </a:p>
        </p:txBody>
      </p:sp>
      <p:sp>
        <p:nvSpPr>
          <p:cNvPr id="2" name="Espace réservé du numéro de diapositive 1">
            <a:extLst>
              <a:ext uri="{FF2B5EF4-FFF2-40B4-BE49-F238E27FC236}">
                <a16:creationId xmlns:a16="http://schemas.microsoft.com/office/drawing/2014/main" xmlns="" id="{57BCAA54-1E5C-2C27-16AF-363FE8EEA876}"/>
              </a:ext>
            </a:extLst>
          </p:cNvPr>
          <p:cNvSpPr>
            <a:spLocks noGrp="1"/>
          </p:cNvSpPr>
          <p:nvPr>
            <p:ph type="sldNum" sz="quarter" idx="12"/>
          </p:nvPr>
        </p:nvSpPr>
        <p:spPr/>
        <p:txBody>
          <a:bodyPr/>
          <a:lstStyle/>
          <a:p>
            <a:pPr algn="r"/>
            <a:fld id="{AB51E729-B2FC-411E-BADB-5E82EB4556BE}" type="slidenum">
              <a:rPr lang="fr-FR" smtClean="0"/>
              <a:pPr algn="r"/>
              <a:t>11</a:t>
            </a:fld>
            <a:endParaRPr lang="fr-FR" dirty="0"/>
          </a:p>
        </p:txBody>
      </p:sp>
    </p:spTree>
    <p:extLst>
      <p:ext uri="{BB962C8B-B14F-4D97-AF65-F5344CB8AC3E}">
        <p14:creationId xmlns:p14="http://schemas.microsoft.com/office/powerpoint/2010/main" xmlns="" val="471200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xmlns="" id="{B664B153-09F6-2C6A-77CC-73199D56FD1E}"/>
              </a:ext>
            </a:extLst>
          </p:cNvPr>
          <p:cNvSpPr>
            <a:spLocks noGrp="1"/>
          </p:cNvSpPr>
          <p:nvPr>
            <p:ph idx="1"/>
          </p:nvPr>
        </p:nvSpPr>
        <p:spPr>
          <a:xfrm>
            <a:off x="609600" y="1055604"/>
            <a:ext cx="10515600" cy="5146892"/>
          </a:xfrm>
        </p:spPr>
        <p:txBody>
          <a:bodyPr>
            <a:normAutofit/>
          </a:bodyPr>
          <a:lstStyle/>
          <a:p>
            <a:pPr marL="0" indent="0" algn="just">
              <a:buNone/>
            </a:pPr>
            <a:r>
              <a:rPr lang="fr-FR" dirty="0">
                <a:latin typeface="Segoe UI" panose="020B0502040204020203" pitchFamily="34" charset="0"/>
                <a:ea typeface="Microsoft JhengHei UI" panose="020B0604030504040204" pitchFamily="34" charset="-120"/>
                <a:cs typeface="Segoe UI" panose="020B0502040204020203" pitchFamily="34" charset="0"/>
              </a:rPr>
              <a:t>3.	Les sciences de la santé : </a:t>
            </a:r>
          </a:p>
          <a:p>
            <a:pPr marL="0" indent="0" algn="just">
              <a:buNone/>
            </a:pPr>
            <a:r>
              <a:rPr lang="fr-FR" dirty="0">
                <a:latin typeface="Segoe UI" panose="020B0502040204020203" pitchFamily="34" charset="0"/>
                <a:ea typeface="Microsoft JhengHei UI" panose="020B0604030504040204" pitchFamily="34" charset="-120"/>
                <a:cs typeface="Segoe UI" panose="020B0502040204020203" pitchFamily="34" charset="0"/>
              </a:rPr>
              <a:t>la démarche expérimentale est utilisée dans les domaines de la médecine et de la recherche biomédicale pour tester des hypothèses sur les maladies, les traitements, les médicaments, etc.</a:t>
            </a:r>
          </a:p>
          <a:p>
            <a:pPr marL="0" indent="0" algn="just">
              <a:buNone/>
            </a:pPr>
            <a:endParaRPr lang="fr-FR" dirty="0">
              <a:latin typeface="Segoe UI" panose="020B0502040204020203" pitchFamily="34" charset="0"/>
              <a:ea typeface="Microsoft JhengHei UI" panose="020B0604030504040204" pitchFamily="34" charset="-120"/>
              <a:cs typeface="Segoe UI" panose="020B0502040204020203" pitchFamily="34" charset="0"/>
            </a:endParaRPr>
          </a:p>
          <a:p>
            <a:pPr marL="0" indent="0" algn="just">
              <a:buNone/>
            </a:pPr>
            <a:r>
              <a:rPr lang="fr-FR" dirty="0">
                <a:latin typeface="Segoe UI" panose="020B0502040204020203" pitchFamily="34" charset="0"/>
                <a:ea typeface="Microsoft JhengHei UI" panose="020B0604030504040204" pitchFamily="34" charset="-120"/>
                <a:cs typeface="Segoe UI" panose="020B0502040204020203" pitchFamily="34" charset="0"/>
              </a:rPr>
              <a:t>4.	Les sciences de l'ingénieur :</a:t>
            </a:r>
          </a:p>
          <a:p>
            <a:pPr marL="0" indent="0" algn="just">
              <a:buNone/>
            </a:pPr>
            <a:r>
              <a:rPr lang="fr-FR" dirty="0">
                <a:latin typeface="Segoe UI" panose="020B0502040204020203" pitchFamily="34" charset="0"/>
                <a:ea typeface="Microsoft JhengHei UI" panose="020B0604030504040204" pitchFamily="34" charset="-120"/>
                <a:cs typeface="Segoe UI" panose="020B0502040204020203" pitchFamily="34" charset="0"/>
              </a:rPr>
              <a:t> la démarche expérimentale est utilisée dans les domaines de l'ingénierie pour tester des hypothèses sur les matériaux, les structures, les systèmes, etc.</a:t>
            </a:r>
          </a:p>
          <a:p>
            <a:pPr marL="0" indent="0" algn="just">
              <a:buNone/>
            </a:pPr>
            <a:r>
              <a:rPr lang="fr-FR" dirty="0">
                <a:latin typeface="Segoe UI" panose="020B0502040204020203" pitchFamily="34" charset="0"/>
                <a:ea typeface="Microsoft JhengHei UI" panose="020B0604030504040204" pitchFamily="34" charset="-120"/>
                <a:cs typeface="Segoe UI" panose="020B0502040204020203" pitchFamily="34" charset="0"/>
              </a:rPr>
              <a:t>etc.</a:t>
            </a:r>
          </a:p>
          <a:p>
            <a:pPr marL="0" indent="0" algn="just">
              <a:buNone/>
            </a:pPr>
            <a:endParaRPr lang="fr-FR" dirty="0">
              <a:latin typeface="Segoe UI" panose="020B0502040204020203" pitchFamily="34" charset="0"/>
              <a:cs typeface="Segoe UI" panose="020B0502040204020203" pitchFamily="34" charset="0"/>
            </a:endParaRPr>
          </a:p>
        </p:txBody>
      </p:sp>
      <p:sp>
        <p:nvSpPr>
          <p:cNvPr id="2" name="Espace réservé du numéro de diapositive 1">
            <a:extLst>
              <a:ext uri="{FF2B5EF4-FFF2-40B4-BE49-F238E27FC236}">
                <a16:creationId xmlns:a16="http://schemas.microsoft.com/office/drawing/2014/main" xmlns="" id="{BFFFA5EA-44C8-0C25-FC1A-9E4C67B26CE9}"/>
              </a:ext>
            </a:extLst>
          </p:cNvPr>
          <p:cNvSpPr>
            <a:spLocks noGrp="1"/>
          </p:cNvSpPr>
          <p:nvPr>
            <p:ph type="sldNum" sz="quarter" idx="12"/>
          </p:nvPr>
        </p:nvSpPr>
        <p:spPr/>
        <p:txBody>
          <a:bodyPr/>
          <a:lstStyle/>
          <a:p>
            <a:pPr algn="r"/>
            <a:fld id="{AB51E729-B2FC-411E-BADB-5E82EB4556BE}" type="slidenum">
              <a:rPr lang="fr-FR" smtClean="0"/>
              <a:pPr algn="r"/>
              <a:t>12</a:t>
            </a:fld>
            <a:endParaRPr lang="fr-FR" dirty="0"/>
          </a:p>
        </p:txBody>
      </p:sp>
    </p:spTree>
    <p:extLst>
      <p:ext uri="{BB962C8B-B14F-4D97-AF65-F5344CB8AC3E}">
        <p14:creationId xmlns:p14="http://schemas.microsoft.com/office/powerpoint/2010/main" xmlns="" val="245280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542B3C48-73F6-D2B3-4FF4-02F7E87CFDA9}"/>
              </a:ext>
            </a:extLst>
          </p:cNvPr>
          <p:cNvSpPr/>
          <p:nvPr/>
        </p:nvSpPr>
        <p:spPr>
          <a:xfrm>
            <a:off x="-144379" y="0"/>
            <a:ext cx="121920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6600" dirty="0">
              <a:solidFill>
                <a:schemeClr val="bg1"/>
              </a:solidFill>
            </a:endParaRPr>
          </a:p>
        </p:txBody>
      </p:sp>
      <p:sp>
        <p:nvSpPr>
          <p:cNvPr id="3" name="ZoneTexte 2">
            <a:extLst>
              <a:ext uri="{FF2B5EF4-FFF2-40B4-BE49-F238E27FC236}">
                <a16:creationId xmlns:a16="http://schemas.microsoft.com/office/drawing/2014/main" xmlns="" id="{CCFEC79F-2803-C42B-7588-70C434900D0F}"/>
              </a:ext>
            </a:extLst>
          </p:cNvPr>
          <p:cNvSpPr txBox="1"/>
          <p:nvPr/>
        </p:nvSpPr>
        <p:spPr>
          <a:xfrm>
            <a:off x="305379" y="1986667"/>
            <a:ext cx="11292484" cy="2585323"/>
          </a:xfrm>
          <a:prstGeom prst="rect">
            <a:avLst/>
          </a:prstGeom>
          <a:noFill/>
        </p:spPr>
        <p:txBody>
          <a:bodyPr wrap="square" rtlCol="0">
            <a:spAutoFit/>
          </a:bodyPr>
          <a:lstStyle/>
          <a:p>
            <a:pPr marL="1143000" indent="-1143000" algn="ctr">
              <a:buFont typeface="+mj-lt"/>
              <a:buAutoNum type="romanUcPeriod" startAt="4"/>
            </a:pPr>
            <a:r>
              <a:rPr lang="fr-FR" sz="5400" dirty="0">
                <a:solidFill>
                  <a:schemeClr val="bg1"/>
                </a:solidFill>
                <a:latin typeface="Segoe UI" panose="020B0502040204020203" pitchFamily="34" charset="0"/>
                <a:ea typeface="Microsoft JhengHei UI" panose="020B0604030504040204" pitchFamily="34" charset="-120"/>
                <a:cs typeface="Segoe UI" panose="020B0502040204020203" pitchFamily="34" charset="0"/>
              </a:rPr>
              <a:t>Différance entre la démarche expérimentale et la démarche d’investigation</a:t>
            </a:r>
          </a:p>
        </p:txBody>
      </p:sp>
      <p:sp>
        <p:nvSpPr>
          <p:cNvPr id="2" name="Espace réservé du numéro de diapositive 1">
            <a:extLst>
              <a:ext uri="{FF2B5EF4-FFF2-40B4-BE49-F238E27FC236}">
                <a16:creationId xmlns:a16="http://schemas.microsoft.com/office/drawing/2014/main" xmlns="" id="{FC334B3E-897B-3720-5DDB-64228CA20C2F}"/>
              </a:ext>
            </a:extLst>
          </p:cNvPr>
          <p:cNvSpPr>
            <a:spLocks noGrp="1"/>
          </p:cNvSpPr>
          <p:nvPr>
            <p:ph type="sldNum" sz="quarter" idx="12"/>
          </p:nvPr>
        </p:nvSpPr>
        <p:spPr/>
        <p:txBody>
          <a:bodyPr/>
          <a:lstStyle/>
          <a:p>
            <a:pPr algn="r"/>
            <a:fld id="{AB51E729-B2FC-411E-BADB-5E82EB4556BE}" type="slidenum">
              <a:rPr lang="fr-FR" smtClean="0"/>
              <a:pPr algn="r"/>
              <a:t>13</a:t>
            </a:fld>
            <a:endParaRPr lang="fr-FR" dirty="0"/>
          </a:p>
        </p:txBody>
      </p:sp>
    </p:spTree>
    <p:extLst>
      <p:ext uri="{BB962C8B-B14F-4D97-AF65-F5344CB8AC3E}">
        <p14:creationId xmlns:p14="http://schemas.microsoft.com/office/powerpoint/2010/main" xmlns="" val="3191378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xmlns="" id="{52AC84BE-B7C8-9AB4-808B-659345948C12}"/>
              </a:ext>
            </a:extLst>
          </p:cNvPr>
          <p:cNvSpPr>
            <a:spLocks noGrp="1"/>
          </p:cNvSpPr>
          <p:nvPr>
            <p:ph idx="1"/>
          </p:nvPr>
        </p:nvSpPr>
        <p:spPr>
          <a:xfrm>
            <a:off x="668517" y="409074"/>
            <a:ext cx="10515600" cy="6448926"/>
          </a:xfrm>
        </p:spPr>
        <p:txBody>
          <a:bodyPr>
            <a:normAutofit lnSpcReduction="10000"/>
          </a:bodyPr>
          <a:lstStyle/>
          <a:p>
            <a:pPr marL="0" indent="0" algn="just">
              <a:buNone/>
            </a:pPr>
            <a:r>
              <a:rPr lang="fr-FR" dirty="0"/>
              <a:t>La démarche d'investigation et la démarche expérimentale sont toutes des méthodes de recherche scientifique qui sont utilisées pour répondre à des questions, vérifier des hypothèses et produire des connaissances.</a:t>
            </a:r>
          </a:p>
          <a:p>
            <a:pPr algn="just"/>
            <a:r>
              <a:rPr lang="fr-FR" dirty="0"/>
              <a:t>La démarche d'investigation est une méthode qui consiste à formuler des </a:t>
            </a:r>
            <a:r>
              <a:rPr lang="fr-FR" dirty="0">
                <a:solidFill>
                  <a:schemeClr val="accent1"/>
                </a:solidFill>
              </a:rPr>
              <a:t>questions</a:t>
            </a:r>
            <a:r>
              <a:rPr lang="fr-FR" dirty="0"/>
              <a:t> ou des </a:t>
            </a:r>
            <a:r>
              <a:rPr lang="fr-FR" dirty="0">
                <a:solidFill>
                  <a:schemeClr val="accent1"/>
                </a:solidFill>
              </a:rPr>
              <a:t>problèmes</a:t>
            </a:r>
            <a:r>
              <a:rPr lang="fr-FR" dirty="0"/>
              <a:t>, à proposer des </a:t>
            </a:r>
            <a:r>
              <a:rPr lang="fr-FR" dirty="0">
                <a:solidFill>
                  <a:schemeClr val="accent1"/>
                </a:solidFill>
              </a:rPr>
              <a:t>hypothèses</a:t>
            </a:r>
            <a:r>
              <a:rPr lang="fr-FR" dirty="0"/>
              <a:t> et à </a:t>
            </a:r>
            <a:r>
              <a:rPr lang="fr-FR" dirty="0">
                <a:solidFill>
                  <a:schemeClr val="accent1"/>
                </a:solidFill>
              </a:rPr>
              <a:t>collecter des données </a:t>
            </a:r>
            <a:r>
              <a:rPr lang="fr-FR" dirty="0"/>
              <a:t>pour </a:t>
            </a:r>
            <a:r>
              <a:rPr lang="fr-FR" dirty="0">
                <a:solidFill>
                  <a:schemeClr val="accent1"/>
                </a:solidFill>
              </a:rPr>
              <a:t>répondre </a:t>
            </a:r>
            <a:r>
              <a:rPr lang="fr-FR" dirty="0"/>
              <a:t>à ces questions ou problèmes. La démarche d'investigation peut être utilisée dans de nombreux domaines scientifiques, tels que la biologie, la physique, la chimie, la sociologie, la psychologie, etc. Elle est particulièrement utile pour explorer des phénomènes complexes ou des questions pour lesquelles il n'y a pas de réponse claire.</a:t>
            </a:r>
          </a:p>
          <a:p>
            <a:pPr algn="just"/>
            <a:r>
              <a:rPr lang="fr-FR" dirty="0"/>
              <a:t>La démarche expérimentale est une méthode spécifique de la démarche d'investigation qui implique la </a:t>
            </a:r>
            <a:r>
              <a:rPr lang="fr-FR" dirty="0">
                <a:solidFill>
                  <a:schemeClr val="accent6"/>
                </a:solidFill>
              </a:rPr>
              <a:t>manipulation de variables </a:t>
            </a:r>
            <a:r>
              <a:rPr lang="fr-FR" dirty="0"/>
              <a:t>pour </a:t>
            </a:r>
            <a:r>
              <a:rPr lang="fr-FR" dirty="0">
                <a:solidFill>
                  <a:schemeClr val="accent6"/>
                </a:solidFill>
              </a:rPr>
              <a:t>tester</a:t>
            </a:r>
            <a:r>
              <a:rPr lang="fr-FR" dirty="0"/>
              <a:t> des hypothèses. La démarche expérimentale est souvent utilisée pour établir des relations causales entre des variables. </a:t>
            </a:r>
          </a:p>
        </p:txBody>
      </p:sp>
      <p:sp>
        <p:nvSpPr>
          <p:cNvPr id="2" name="Espace réservé du numéro de diapositive 1">
            <a:extLst>
              <a:ext uri="{FF2B5EF4-FFF2-40B4-BE49-F238E27FC236}">
                <a16:creationId xmlns:a16="http://schemas.microsoft.com/office/drawing/2014/main" xmlns="" id="{DD10B6A6-6B0C-3576-F899-65B04E6532E4}"/>
              </a:ext>
            </a:extLst>
          </p:cNvPr>
          <p:cNvSpPr>
            <a:spLocks noGrp="1"/>
          </p:cNvSpPr>
          <p:nvPr>
            <p:ph type="sldNum" sz="quarter" idx="12"/>
          </p:nvPr>
        </p:nvSpPr>
        <p:spPr/>
        <p:txBody>
          <a:bodyPr/>
          <a:lstStyle/>
          <a:p>
            <a:pPr algn="r"/>
            <a:fld id="{AB51E729-B2FC-411E-BADB-5E82EB4556BE}" type="slidenum">
              <a:rPr lang="fr-FR" smtClean="0"/>
              <a:pPr algn="r"/>
              <a:t>14</a:t>
            </a:fld>
            <a:endParaRPr lang="fr-FR" dirty="0"/>
          </a:p>
        </p:txBody>
      </p:sp>
    </p:spTree>
    <p:extLst>
      <p:ext uri="{BB962C8B-B14F-4D97-AF65-F5344CB8AC3E}">
        <p14:creationId xmlns:p14="http://schemas.microsoft.com/office/powerpoint/2010/main" xmlns="" val="685295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542B3C48-73F6-D2B3-4FF4-02F7E87CFDA9}"/>
              </a:ext>
            </a:extLst>
          </p:cNvPr>
          <p:cNvSpPr/>
          <p:nvPr/>
        </p:nvSpPr>
        <p:spPr>
          <a:xfrm>
            <a:off x="0" y="0"/>
            <a:ext cx="121920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6600" dirty="0">
              <a:solidFill>
                <a:schemeClr val="bg1"/>
              </a:solidFill>
              <a:latin typeface="Segoe UI" panose="020B0502040204020203" pitchFamily="34" charset="0"/>
              <a:cs typeface="Segoe UI" panose="020B0502040204020203" pitchFamily="34" charset="0"/>
            </a:endParaRPr>
          </a:p>
        </p:txBody>
      </p:sp>
      <p:sp>
        <p:nvSpPr>
          <p:cNvPr id="3" name="ZoneTexte 2">
            <a:extLst>
              <a:ext uri="{FF2B5EF4-FFF2-40B4-BE49-F238E27FC236}">
                <a16:creationId xmlns:a16="http://schemas.microsoft.com/office/drawing/2014/main" xmlns="" id="{CCFEC79F-2803-C42B-7588-70C434900D0F}"/>
              </a:ext>
            </a:extLst>
          </p:cNvPr>
          <p:cNvSpPr txBox="1"/>
          <p:nvPr/>
        </p:nvSpPr>
        <p:spPr>
          <a:xfrm>
            <a:off x="305379" y="1986667"/>
            <a:ext cx="11292484" cy="2585323"/>
          </a:xfrm>
          <a:prstGeom prst="rect">
            <a:avLst/>
          </a:prstGeom>
          <a:noFill/>
        </p:spPr>
        <p:txBody>
          <a:bodyPr wrap="square" rtlCol="0">
            <a:spAutoFit/>
          </a:bodyPr>
          <a:lstStyle/>
          <a:p>
            <a:pPr marL="1028700" indent="-1028700" algn="ctr">
              <a:buFont typeface="+mj-lt"/>
              <a:buAutoNum type="romanUcPeriod" startAt="5"/>
            </a:pPr>
            <a:r>
              <a:rPr lang="fr-FR" sz="5400" kern="0" dirty="0">
                <a:solidFill>
                  <a:schemeClr val="bg1"/>
                </a:solidFill>
                <a:effectLst/>
                <a:latin typeface="Segoe UI" panose="020B0502040204020203" pitchFamily="34" charset="0"/>
                <a:ea typeface="Microsoft JhengHei UI" panose="020B0604030504040204" pitchFamily="34" charset="-120"/>
                <a:cs typeface="Segoe UI" panose="020B0502040204020203" pitchFamily="34" charset="0"/>
              </a:rPr>
              <a:t>Exemple de la démarche expérimentale en domaine d'informatique</a:t>
            </a:r>
            <a:endParaRPr lang="fr-FR" sz="5400" dirty="0">
              <a:solidFill>
                <a:schemeClr val="bg1"/>
              </a:solidFill>
              <a:latin typeface="Segoe UI" panose="020B0502040204020203" pitchFamily="34" charset="0"/>
              <a:ea typeface="Microsoft JhengHei UI" panose="020B0604030504040204" pitchFamily="34" charset="-120"/>
              <a:cs typeface="Segoe UI" panose="020B0502040204020203" pitchFamily="34" charset="0"/>
            </a:endParaRPr>
          </a:p>
        </p:txBody>
      </p:sp>
      <p:sp>
        <p:nvSpPr>
          <p:cNvPr id="2" name="Espace réservé du numéro de diapositive 1">
            <a:extLst>
              <a:ext uri="{FF2B5EF4-FFF2-40B4-BE49-F238E27FC236}">
                <a16:creationId xmlns:a16="http://schemas.microsoft.com/office/drawing/2014/main" xmlns="" id="{AE4709BF-54CC-8AA8-9276-5D589EFF9989}"/>
              </a:ext>
            </a:extLst>
          </p:cNvPr>
          <p:cNvSpPr>
            <a:spLocks noGrp="1"/>
          </p:cNvSpPr>
          <p:nvPr>
            <p:ph type="sldNum" sz="quarter" idx="12"/>
          </p:nvPr>
        </p:nvSpPr>
        <p:spPr/>
        <p:txBody>
          <a:bodyPr/>
          <a:lstStyle/>
          <a:p>
            <a:endParaRPr lang="fr-FR" dirty="0"/>
          </a:p>
        </p:txBody>
      </p:sp>
    </p:spTree>
    <p:extLst>
      <p:ext uri="{BB962C8B-B14F-4D97-AF65-F5344CB8AC3E}">
        <p14:creationId xmlns:p14="http://schemas.microsoft.com/office/powerpoint/2010/main" xmlns="" val="86654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xmlns="" id="{012BF8A2-517B-F00F-5561-1DEAE474CC53}"/>
              </a:ext>
            </a:extLst>
          </p:cNvPr>
          <p:cNvSpPr>
            <a:spLocks noGrp="1"/>
          </p:cNvSpPr>
          <p:nvPr>
            <p:ph idx="1"/>
          </p:nvPr>
        </p:nvSpPr>
        <p:spPr>
          <a:xfrm>
            <a:off x="838200" y="870332"/>
            <a:ext cx="10515600" cy="4766596"/>
          </a:xfrm>
        </p:spPr>
        <p:txBody>
          <a:bodyPr>
            <a:normAutofit/>
          </a:bodyPr>
          <a:lstStyle/>
          <a:p>
            <a:pPr marL="0" indent="0" algn="just">
              <a:lnSpc>
                <a:spcPct val="107000"/>
              </a:lnSpc>
              <a:spcAft>
                <a:spcPts val="1500"/>
              </a:spcAft>
              <a:buNone/>
            </a:pPr>
            <a:r>
              <a:rPr lang="fr-FR" kern="0" dirty="0">
                <a:effectLst/>
                <a:latin typeface="Segoe UI" panose="020B0502040204020203" pitchFamily="34" charset="0"/>
                <a:ea typeface="Times New Roman" panose="02020603050405020304" pitchFamily="18" charset="0"/>
                <a:cs typeface="Segoe UI" panose="020B0502040204020203" pitchFamily="34" charset="0"/>
              </a:rPr>
              <a:t>La démarche expérimentale peut être appliquée dans de nombreux domaines, y compris l'informatique. Voici un exemple de démarche expérimentale en informatique :</a:t>
            </a:r>
            <a:endParaRPr lang="fr-FR" kern="100" dirty="0">
              <a:effectLst/>
              <a:latin typeface="Segoe UI" panose="020B0502040204020203" pitchFamily="34" charset="0"/>
              <a:ea typeface="Calibri" panose="020F0502020204030204" pitchFamily="34" charset="0"/>
              <a:cs typeface="Segoe UI" panose="020B0502040204020203" pitchFamily="34" charset="0"/>
            </a:endParaRPr>
          </a:p>
          <a:p>
            <a:pPr marL="0" indent="0" algn="just">
              <a:lnSpc>
                <a:spcPct val="107000"/>
              </a:lnSpc>
              <a:spcBef>
                <a:spcPts val="1500"/>
              </a:spcBef>
              <a:spcAft>
                <a:spcPts val="1500"/>
              </a:spcAft>
              <a:buNone/>
            </a:pPr>
            <a:r>
              <a:rPr lang="fr-FR" kern="0" dirty="0">
                <a:effectLst/>
                <a:latin typeface="Segoe UI" panose="020B0502040204020203" pitchFamily="34" charset="0"/>
                <a:ea typeface="Times New Roman" panose="02020603050405020304" pitchFamily="18" charset="0"/>
                <a:cs typeface="Segoe UI" panose="020B0502040204020203" pitchFamily="34" charset="0"/>
              </a:rPr>
              <a:t>Observation: Supposons que vous voulez tester l'efficacité de deux algorithmes de tri différents (algorithme à bulles et algorithme</a:t>
            </a:r>
            <a:r>
              <a:rPr lang="fr-FR" kern="0" dirty="0">
                <a:latin typeface="Segoe UI" panose="020B0502040204020203" pitchFamily="34" charset="0"/>
                <a:cs typeface="Segoe UI" panose="020B0502040204020203" pitchFamily="34" charset="0"/>
              </a:rPr>
              <a:t> par insertion</a:t>
            </a:r>
            <a:r>
              <a:rPr lang="fr-FR" kern="0" dirty="0">
                <a:effectLst/>
                <a:latin typeface="Segoe UI" panose="020B0502040204020203" pitchFamily="34" charset="0"/>
                <a:ea typeface="Times New Roman" panose="02020603050405020304" pitchFamily="18" charset="0"/>
                <a:cs typeface="Segoe UI" panose="020B0502040204020203" pitchFamily="34" charset="0"/>
              </a:rPr>
              <a:t>) </a:t>
            </a:r>
          </a:p>
          <a:p>
            <a:pPr marL="0" indent="0" algn="just">
              <a:lnSpc>
                <a:spcPct val="107000"/>
              </a:lnSpc>
              <a:spcBef>
                <a:spcPts val="1500"/>
              </a:spcBef>
              <a:spcAft>
                <a:spcPts val="1500"/>
              </a:spcAft>
              <a:buNone/>
            </a:pPr>
            <a:r>
              <a:rPr lang="fr-FR" kern="0" dirty="0">
                <a:effectLst/>
                <a:latin typeface="Segoe UI" panose="020B0502040204020203" pitchFamily="34" charset="0"/>
                <a:ea typeface="Times New Roman" panose="02020603050405020304" pitchFamily="18" charset="0"/>
                <a:cs typeface="Segoe UI" panose="020B0502040204020203" pitchFamily="34" charset="0"/>
              </a:rPr>
              <a:t>hypothèse : l'algorithme </a:t>
            </a:r>
            <a:r>
              <a:rPr lang="fr-FR" kern="0" dirty="0">
                <a:latin typeface="Segoe UI" panose="020B0502040204020203" pitchFamily="34" charset="0"/>
                <a:cs typeface="Segoe UI" panose="020B0502040204020203" pitchFamily="34" charset="0"/>
              </a:rPr>
              <a:t>par insertion</a:t>
            </a:r>
            <a:r>
              <a:rPr lang="fr-FR" kern="0" dirty="0">
                <a:effectLst/>
                <a:latin typeface="Segoe UI" panose="020B0502040204020203" pitchFamily="34" charset="0"/>
                <a:ea typeface="Times New Roman" panose="02020603050405020304" pitchFamily="18" charset="0"/>
                <a:cs typeface="Segoe UI" panose="020B0502040204020203" pitchFamily="34" charset="0"/>
              </a:rPr>
              <a:t> sera plus rapide que l'algorithme à bulles pour trier les données.</a:t>
            </a:r>
            <a:endParaRPr lang="fr-FR" kern="100" dirty="0">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Espace réservé du numéro de diapositive 3">
            <a:extLst>
              <a:ext uri="{FF2B5EF4-FFF2-40B4-BE49-F238E27FC236}">
                <a16:creationId xmlns:a16="http://schemas.microsoft.com/office/drawing/2014/main" xmlns="" id="{6CE92021-768F-B113-AE80-0D3C6087308A}"/>
              </a:ext>
            </a:extLst>
          </p:cNvPr>
          <p:cNvSpPr>
            <a:spLocks noGrp="1"/>
          </p:cNvSpPr>
          <p:nvPr>
            <p:ph type="sldNum" sz="quarter" idx="12"/>
          </p:nvPr>
        </p:nvSpPr>
        <p:spPr/>
        <p:txBody>
          <a:bodyPr/>
          <a:lstStyle/>
          <a:p>
            <a:pPr algn="r"/>
            <a:fld id="{AB51E729-B2FC-411E-BADB-5E82EB4556BE}" type="slidenum">
              <a:rPr lang="fr-FR" smtClean="0"/>
              <a:pPr algn="r"/>
              <a:t>16</a:t>
            </a:fld>
            <a:endParaRPr lang="fr-FR" dirty="0"/>
          </a:p>
        </p:txBody>
      </p:sp>
    </p:spTree>
    <p:extLst>
      <p:ext uri="{BB962C8B-B14F-4D97-AF65-F5344CB8AC3E}">
        <p14:creationId xmlns:p14="http://schemas.microsoft.com/office/powerpoint/2010/main" xmlns="" val="1940675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F94C78A-8279-5247-A7FA-DCE41EE2B56A}"/>
              </a:ext>
            </a:extLst>
          </p:cNvPr>
          <p:cNvSpPr>
            <a:spLocks noGrp="1"/>
          </p:cNvSpPr>
          <p:nvPr>
            <p:ph type="title"/>
          </p:nvPr>
        </p:nvSpPr>
        <p:spPr>
          <a:xfrm>
            <a:off x="640853" y="1381992"/>
            <a:ext cx="3884629" cy="982908"/>
          </a:xfrm>
        </p:spPr>
        <p:txBody>
          <a:bodyPr>
            <a:normAutofit fontScale="90000"/>
          </a:bodyPr>
          <a:lstStyle/>
          <a:p>
            <a:pPr algn="ctr"/>
            <a:r>
              <a:rPr lang="fr-FR" dirty="0"/>
              <a:t/>
            </a:r>
            <a:br>
              <a:rPr lang="fr-FR" dirty="0"/>
            </a:br>
            <a:r>
              <a:rPr lang="fr-FR" dirty="0"/>
              <a:t>Tri par insertion</a:t>
            </a:r>
            <a:br>
              <a:rPr lang="fr-FR" dirty="0"/>
            </a:br>
            <a:endParaRPr lang="fr-FR" dirty="0"/>
          </a:p>
        </p:txBody>
      </p:sp>
      <p:pic>
        <p:nvPicPr>
          <p:cNvPr id="3" name="WhatsApp Video 2023-03-20 at 6.32.37 PM">
            <a:hlinkClick r:id="" action="ppaction://media"/>
            <a:extLst>
              <a:ext uri="{FF2B5EF4-FFF2-40B4-BE49-F238E27FC236}">
                <a16:creationId xmlns:a16="http://schemas.microsoft.com/office/drawing/2014/main" xmlns="" id="{A468DBD6-A7DD-AA30-A411-7F7A2E84E403}"/>
              </a:ext>
            </a:extLst>
          </p:cNvPr>
          <p:cNvPicPr>
            <a:picLocks noChangeAspect="1"/>
          </p:cNvPicPr>
          <p:nvPr>
            <a:videoFile r:link="rId1"/>
            <p:extLst>
              <p:ext uri="{DAA4B4D4-6D71-4841-9C94-3DE7FCFB9230}">
                <p14:media xmlns:p14="http://schemas.microsoft.com/office/powerpoint/2010/main" xmlns="" r:embed="rId3"/>
              </p:ext>
            </p:extLst>
          </p:nvPr>
        </p:nvPicPr>
        <p:blipFill>
          <a:blip r:embed="rId4"/>
          <a:stretch>
            <a:fillRect/>
          </a:stretch>
        </p:blipFill>
        <p:spPr>
          <a:xfrm>
            <a:off x="498410" y="2066584"/>
            <a:ext cx="4169513" cy="1911027"/>
          </a:xfrm>
          <a:prstGeom prst="rect">
            <a:avLst/>
          </a:prstGeom>
        </p:spPr>
      </p:pic>
      <p:pic>
        <p:nvPicPr>
          <p:cNvPr id="4" name="WhatsApp Video 2023-03-20 at 6.32.06 PM">
            <a:hlinkClick r:id="" action="ppaction://media"/>
            <a:extLst>
              <a:ext uri="{FF2B5EF4-FFF2-40B4-BE49-F238E27FC236}">
                <a16:creationId xmlns:a16="http://schemas.microsoft.com/office/drawing/2014/main" xmlns="" id="{19EE56D4-D027-E0FF-18B2-8FFC7531C72A}"/>
              </a:ext>
            </a:extLst>
          </p:cNvPr>
          <p:cNvPicPr>
            <a:picLocks noChangeAspect="1"/>
          </p:cNvPicPr>
          <p:nvPr>
            <a:videoFile r:link="rId1"/>
            <p:extLst>
              <p:ext uri="{DAA4B4D4-6D71-4841-9C94-3DE7FCFB9230}">
                <p14:media xmlns:p14="http://schemas.microsoft.com/office/powerpoint/2010/main" xmlns="" r:embed="rId5"/>
              </p:ext>
            </p:extLst>
          </p:nvPr>
        </p:nvPicPr>
        <p:blipFill>
          <a:blip r:embed="rId6"/>
          <a:stretch>
            <a:fillRect/>
          </a:stretch>
        </p:blipFill>
        <p:spPr>
          <a:xfrm>
            <a:off x="6779924" y="2258590"/>
            <a:ext cx="4072035" cy="1527013"/>
          </a:xfrm>
          <a:prstGeom prst="rect">
            <a:avLst/>
          </a:prstGeom>
        </p:spPr>
      </p:pic>
      <p:sp>
        <p:nvSpPr>
          <p:cNvPr id="6" name="ZoneTexte 5">
            <a:extLst>
              <a:ext uri="{FF2B5EF4-FFF2-40B4-BE49-F238E27FC236}">
                <a16:creationId xmlns:a16="http://schemas.microsoft.com/office/drawing/2014/main" xmlns="" id="{86F4409F-9608-C34F-BCD0-8037AD6351A5}"/>
              </a:ext>
            </a:extLst>
          </p:cNvPr>
          <p:cNvSpPr txBox="1"/>
          <p:nvPr/>
        </p:nvSpPr>
        <p:spPr>
          <a:xfrm>
            <a:off x="5768728" y="1386722"/>
            <a:ext cx="6094428" cy="707886"/>
          </a:xfrm>
          <a:prstGeom prst="rect">
            <a:avLst/>
          </a:prstGeom>
          <a:noFill/>
        </p:spPr>
        <p:txBody>
          <a:bodyPr wrap="square">
            <a:spAutoFit/>
          </a:bodyPr>
          <a:lstStyle/>
          <a:p>
            <a:pPr algn="ctr"/>
            <a:r>
              <a:rPr lang="fr-FR" sz="4000" dirty="0">
                <a:latin typeface="+mj-lt"/>
                <a:ea typeface="+mj-ea"/>
                <a:cs typeface="+mj-cs"/>
              </a:rPr>
              <a:t>Tri à bulles</a:t>
            </a:r>
          </a:p>
        </p:txBody>
      </p:sp>
      <p:sp>
        <p:nvSpPr>
          <p:cNvPr id="14" name="Espace réservé du numéro de diapositive 13">
            <a:extLst>
              <a:ext uri="{FF2B5EF4-FFF2-40B4-BE49-F238E27FC236}">
                <a16:creationId xmlns:a16="http://schemas.microsoft.com/office/drawing/2014/main" xmlns="" id="{1191157D-8D15-D5BB-A632-AF111AAE3478}"/>
              </a:ext>
            </a:extLst>
          </p:cNvPr>
          <p:cNvSpPr>
            <a:spLocks noGrp="1"/>
          </p:cNvSpPr>
          <p:nvPr>
            <p:ph type="sldNum" sz="quarter" idx="12"/>
          </p:nvPr>
        </p:nvSpPr>
        <p:spPr/>
        <p:txBody>
          <a:bodyPr/>
          <a:lstStyle/>
          <a:p>
            <a:fld id="{AB51E729-B2FC-411E-BADB-5E82EB4556BE}" type="slidenum">
              <a:rPr lang="fr-FR" smtClean="0"/>
              <a:pPr/>
              <a:t>17</a:t>
            </a:fld>
            <a:endParaRPr lang="fr-FR"/>
          </a:p>
        </p:txBody>
      </p:sp>
      <p:sp>
        <p:nvSpPr>
          <p:cNvPr id="17" name="ZoneTexte 16">
            <a:extLst>
              <a:ext uri="{FF2B5EF4-FFF2-40B4-BE49-F238E27FC236}">
                <a16:creationId xmlns:a16="http://schemas.microsoft.com/office/drawing/2014/main" xmlns="" id="{84833259-284D-A2B6-1522-38C6A12E9D95}"/>
              </a:ext>
            </a:extLst>
          </p:cNvPr>
          <p:cNvSpPr txBox="1"/>
          <p:nvPr/>
        </p:nvSpPr>
        <p:spPr>
          <a:xfrm>
            <a:off x="540171" y="4141593"/>
            <a:ext cx="10311788" cy="991041"/>
          </a:xfrm>
          <a:prstGeom prst="rect">
            <a:avLst/>
          </a:prstGeom>
          <a:noFill/>
        </p:spPr>
        <p:txBody>
          <a:bodyPr wrap="square">
            <a:spAutoFit/>
          </a:bodyPr>
          <a:lstStyle/>
          <a:p>
            <a:pPr marL="0" lvl="0" indent="0">
              <a:lnSpc>
                <a:spcPct val="107000"/>
              </a:lnSpc>
              <a:spcAft>
                <a:spcPts val="800"/>
              </a:spcAft>
              <a:buNone/>
              <a:tabLst>
                <a:tab pos="457200" algn="l"/>
              </a:tabLst>
            </a:pPr>
            <a:r>
              <a:rPr lang="fr-FR" sz="2800" kern="0" dirty="0">
                <a:effectLst/>
                <a:latin typeface="Segoe UI" panose="020B0502040204020203" pitchFamily="34" charset="0"/>
                <a:ea typeface="Times New Roman" panose="02020603050405020304" pitchFamily="18" charset="0"/>
                <a:cs typeface="Arial" panose="020B0604020202020204" pitchFamily="34" charset="0"/>
              </a:rPr>
              <a:t>expérimentation</a:t>
            </a:r>
            <a:r>
              <a:rPr lang="fr-FR" sz="2800" kern="0" dirty="0">
                <a:latin typeface="Segoe UI" panose="020B0502040204020203" pitchFamily="34" charset="0"/>
                <a:ea typeface="Times New Roman" panose="02020603050405020304" pitchFamily="18" charset="0"/>
                <a:cs typeface="Arial" panose="020B0604020202020204" pitchFamily="34" charset="0"/>
              </a:rPr>
              <a:t> :</a:t>
            </a:r>
            <a:r>
              <a:rPr lang="fr-FR" sz="2800" kern="0" dirty="0">
                <a:effectLst/>
                <a:latin typeface="Segoe UI" panose="020B0502040204020203" pitchFamily="34" charset="0"/>
                <a:ea typeface="Times New Roman" panose="02020603050405020304" pitchFamily="18" charset="0"/>
                <a:cs typeface="Arial" panose="020B0604020202020204" pitchFamily="34" charset="0"/>
              </a:rPr>
              <a:t> Vous pouvez mesurer le temps que chaque algorithme prend pour trier les données.</a:t>
            </a:r>
            <a:endParaRPr lang="fr-FR" sz="2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9" name="ZoneTexte 18">
            <a:extLst>
              <a:ext uri="{FF2B5EF4-FFF2-40B4-BE49-F238E27FC236}">
                <a16:creationId xmlns:a16="http://schemas.microsoft.com/office/drawing/2014/main" xmlns="" id="{C486F0DF-FDCD-0324-B0CA-8FD4E8E285F4}"/>
              </a:ext>
            </a:extLst>
          </p:cNvPr>
          <p:cNvSpPr txBox="1"/>
          <p:nvPr/>
        </p:nvSpPr>
        <p:spPr>
          <a:xfrm>
            <a:off x="640853" y="5297122"/>
            <a:ext cx="10311788" cy="1358577"/>
          </a:xfrm>
          <a:prstGeom prst="rect">
            <a:avLst/>
          </a:prstGeom>
          <a:noFill/>
        </p:spPr>
        <p:txBody>
          <a:bodyPr wrap="square">
            <a:spAutoFit/>
          </a:bodyPr>
          <a:lstStyle/>
          <a:p>
            <a:pPr marL="0" indent="0" algn="just">
              <a:lnSpc>
                <a:spcPct val="107000"/>
              </a:lnSpc>
              <a:spcAft>
                <a:spcPts val="800"/>
              </a:spcAft>
              <a:buNone/>
              <a:tabLst>
                <a:tab pos="457200" algn="l"/>
              </a:tabLst>
            </a:pPr>
            <a:r>
              <a:rPr lang="fr-FR" sz="1800" kern="0" dirty="0">
                <a:effectLst/>
                <a:latin typeface="Segoe UI" panose="020B0502040204020203" pitchFamily="34" charset="0"/>
                <a:ea typeface="Times New Roman" panose="02020603050405020304" pitchFamily="18" charset="0"/>
                <a:cs typeface="Arial" panose="020B0604020202020204" pitchFamily="34" charset="0"/>
              </a:rPr>
              <a:t>REMARQUE</a:t>
            </a:r>
          </a:p>
          <a:p>
            <a:pPr marL="0" indent="0" algn="just">
              <a:lnSpc>
                <a:spcPct val="107000"/>
              </a:lnSpc>
              <a:spcAft>
                <a:spcPts val="800"/>
              </a:spcAft>
              <a:buNone/>
              <a:tabLst>
                <a:tab pos="457200" algn="l"/>
              </a:tabLst>
            </a:pPr>
            <a:r>
              <a:rPr lang="fr-FR" sz="1800" kern="0" dirty="0">
                <a:effectLst/>
                <a:latin typeface="Segoe UI" panose="020B0502040204020203" pitchFamily="34" charset="0"/>
                <a:ea typeface="Times New Roman" panose="02020603050405020304" pitchFamily="18" charset="0"/>
                <a:cs typeface="Arial" panose="020B0604020202020204" pitchFamily="34" charset="0"/>
              </a:rPr>
              <a:t>Une fois que vous avez conçu votre expérience, vous pouvez collecter les données ; mesurer le temps que chaque </a:t>
            </a:r>
            <a:r>
              <a:rPr lang="fr-FR" sz="1800" kern="0" dirty="0">
                <a:latin typeface="Segoe UI" panose="020B0502040204020203" pitchFamily="34" charset="0"/>
                <a:cs typeface="Arial" panose="020B0604020202020204" pitchFamily="34" charset="0"/>
              </a:rPr>
              <a:t>algorithme prend pour trier les données plusieurs </a:t>
            </a:r>
            <a:r>
              <a:rPr lang="fr-FR" sz="1800" kern="0" dirty="0">
                <a:effectLst/>
                <a:latin typeface="Segoe UI" panose="020B0502040204020203" pitchFamily="34" charset="0"/>
                <a:ea typeface="Times New Roman" panose="02020603050405020304" pitchFamily="18" charset="0"/>
                <a:cs typeface="Arial" panose="020B0604020202020204" pitchFamily="34" charset="0"/>
              </a:rPr>
              <a:t>fois en utilisant différentes tailles de données pour assurer que les résultats sont fiables et reproductibles(boucle 3).</a:t>
            </a:r>
          </a:p>
        </p:txBody>
      </p:sp>
    </p:spTree>
    <p:extLst>
      <p:ext uri="{BB962C8B-B14F-4D97-AF65-F5344CB8AC3E}">
        <p14:creationId xmlns:p14="http://schemas.microsoft.com/office/powerpoint/2010/main" xmlns="" val="44607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8190" fill="hold"/>
                                        <p:tgtEl>
                                          <p:spTgt spid="3"/>
                                        </p:tgtEl>
                                      </p:cBhvr>
                                    </p:cmd>
                                  </p:childTnLst>
                                </p:cTn>
                              </p:par>
                            </p:childTnLst>
                          </p:cTn>
                        </p:par>
                        <p:par>
                          <p:cTn id="7" fill="hold">
                            <p:stCondLst>
                              <p:cond delay="18190"/>
                            </p:stCondLst>
                            <p:childTnLst>
                              <p:par>
                                <p:cTn id="8" presetID="1" presetClass="mediacall" presetSubtype="0" fill="hold" nodeType="afterEffect">
                                  <p:stCondLst>
                                    <p:cond delay="0"/>
                                  </p:stCondLst>
                                  <p:childTnLst>
                                    <p:cmd type="call" cmd="playFrom(0.0)">
                                      <p:cBhvr>
                                        <p:cTn id="9" dur="168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0" fill="hold" display="0">
                  <p:stCondLst>
                    <p:cond delay="indefinite"/>
                  </p:stCondLst>
                </p:cTn>
                <p:tgtEl>
                  <p:spTgt spid="3"/>
                </p:tgtEl>
              </p:cMediaNode>
            </p:video>
            <p:seq concurrent="1" nextAc="seek">
              <p:cTn id="11" restart="whenNotActive" fill="hold" evtFilter="cancelBubble" nodeType="interactiveSeq">
                <p:stCondLst>
                  <p:cond evt="onClick" delay="0">
                    <p:tgtEl>
                      <p:spTgt spid="3"/>
                    </p:tgtEl>
                  </p:cond>
                </p:stCondLst>
                <p:endSync evt="end" delay="0">
                  <p:rtn val="all"/>
                </p:endSync>
                <p:childTnLst>
                  <p:par>
                    <p:cTn id="12" fill="hold">
                      <p:stCondLst>
                        <p:cond delay="0"/>
                      </p:stCondLst>
                      <p:childTnLst>
                        <p:par>
                          <p:cTn id="13" fill="hold">
                            <p:stCondLst>
                              <p:cond delay="0"/>
                            </p:stCondLst>
                            <p:childTnLst>
                              <p:par>
                                <p:cTn id="14" presetID="2" presetClass="mediacall" presetSubtype="0" fill="hold" nodeType="clickEffect">
                                  <p:stCondLst>
                                    <p:cond delay="0"/>
                                  </p:stCondLst>
                                  <p:childTnLst>
                                    <p:cmd type="call" cmd="togglePause">
                                      <p:cBhvr>
                                        <p:cTn id="15" dur="1" fill="hold"/>
                                        <p:tgtEl>
                                          <p:spTgt spid="3"/>
                                        </p:tgtEl>
                                      </p:cBhvr>
                                    </p:cmd>
                                  </p:childTnLst>
                                </p:cTn>
                              </p:par>
                            </p:childTnLst>
                          </p:cTn>
                        </p:par>
                      </p:childTnLst>
                    </p:cTn>
                  </p:par>
                </p:childTnLst>
              </p:cTn>
              <p:nextCondLst>
                <p:cond evt="onClick" delay="0">
                  <p:tgtEl>
                    <p:spTgt spid="3"/>
                  </p:tgtEl>
                </p:cond>
              </p:nextCondLst>
            </p:seq>
            <p:video>
              <p:cMediaNode vol="80000">
                <p:cTn id="16" fill="hold" display="0">
                  <p:stCondLst>
                    <p:cond delay="indefinite"/>
                  </p:stCondLst>
                </p:cTn>
                <p:tgtEl>
                  <p:spTgt spid="4"/>
                </p:tgtEl>
              </p:cMediaNode>
            </p:vide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xmlns="" id="{012BF8A2-517B-F00F-5561-1DEAE474CC53}"/>
              </a:ext>
            </a:extLst>
          </p:cNvPr>
          <p:cNvSpPr>
            <a:spLocks noGrp="1"/>
          </p:cNvSpPr>
          <p:nvPr>
            <p:ph idx="1"/>
          </p:nvPr>
        </p:nvSpPr>
        <p:spPr>
          <a:xfrm>
            <a:off x="838200" y="863518"/>
            <a:ext cx="10515600" cy="4644147"/>
          </a:xfrm>
        </p:spPr>
        <p:txBody>
          <a:bodyPr>
            <a:normAutofit lnSpcReduction="10000"/>
          </a:bodyPr>
          <a:lstStyle/>
          <a:p>
            <a:pPr marL="0" lvl="0" indent="0" algn="just">
              <a:lnSpc>
                <a:spcPct val="107000"/>
              </a:lnSpc>
              <a:spcAft>
                <a:spcPts val="800"/>
              </a:spcAft>
              <a:buNone/>
              <a:tabLst>
                <a:tab pos="457200" algn="l"/>
              </a:tabLst>
            </a:pPr>
            <a:r>
              <a:rPr lang="fr-FR" kern="0" dirty="0">
                <a:latin typeface="Segoe UI" panose="020B0502040204020203" pitchFamily="34" charset="0"/>
                <a:ea typeface="Calibri" panose="020F0502020204030204" pitchFamily="34" charset="0"/>
                <a:cs typeface="Arial" panose="020B0604020202020204" pitchFamily="34" charset="0"/>
              </a:rPr>
              <a:t>Résultat : </a:t>
            </a:r>
            <a:r>
              <a:rPr lang="fr-FR" kern="0" dirty="0">
                <a:effectLst/>
                <a:latin typeface="Segoe UI" panose="020B0502040204020203" pitchFamily="34" charset="0"/>
                <a:ea typeface="Times New Roman" panose="02020603050405020304" pitchFamily="18" charset="0"/>
                <a:cs typeface="Arial" panose="020B0604020202020204" pitchFamily="34" charset="0"/>
              </a:rPr>
              <a:t>collecter les données</a:t>
            </a:r>
            <a:endParaRPr lang="fr-FR" kern="100" dirty="0">
              <a:effectLst/>
              <a:latin typeface="Calibri" panose="020F0502020204030204" pitchFamily="34" charset="0"/>
              <a:ea typeface="Calibri" panose="020F0502020204030204" pitchFamily="34" charset="0"/>
              <a:cs typeface="Arial" panose="020B0604020202020204" pitchFamily="34" charset="0"/>
            </a:endParaRPr>
          </a:p>
          <a:p>
            <a:pPr marL="0" lvl="0" indent="0" algn="just">
              <a:lnSpc>
                <a:spcPct val="107000"/>
              </a:lnSpc>
              <a:spcAft>
                <a:spcPts val="800"/>
              </a:spcAft>
              <a:buNone/>
              <a:tabLst>
                <a:tab pos="457200" algn="l"/>
              </a:tabLst>
            </a:pPr>
            <a:r>
              <a:rPr lang="fr-FR" kern="0" dirty="0">
                <a:latin typeface="Segoe UI" panose="020B0502040204020203" pitchFamily="34" charset="0"/>
                <a:ea typeface="Times New Roman" panose="02020603050405020304" pitchFamily="18" charset="0"/>
                <a:cs typeface="Arial" panose="020B0604020202020204" pitchFamily="34" charset="0"/>
              </a:rPr>
              <a:t>Interprétation</a:t>
            </a:r>
            <a:r>
              <a:rPr lang="fr-FR" kern="0" dirty="0">
                <a:effectLst/>
                <a:latin typeface="Segoe UI" panose="020B0502040204020203" pitchFamily="34" charset="0"/>
                <a:ea typeface="Times New Roman" panose="02020603050405020304" pitchFamily="18" charset="0"/>
                <a:cs typeface="Arial" panose="020B0604020202020204" pitchFamily="34" charset="0"/>
              </a:rPr>
              <a:t>: Une fois que vous avez collecté vos données, vous pouvez les analyser pour déterminer si votre hypothèse était correcte ou non. Vous pouvez comparer les temps de tri des deux algorithmes pour voir lequel est plus rapide.</a:t>
            </a:r>
            <a:endParaRPr lang="fr-FR" kern="100" dirty="0">
              <a:effectLst/>
              <a:latin typeface="Calibri" panose="020F0502020204030204" pitchFamily="34" charset="0"/>
              <a:ea typeface="Calibri" panose="020F0502020204030204" pitchFamily="34" charset="0"/>
              <a:cs typeface="Arial" panose="020B0604020202020204" pitchFamily="34" charset="0"/>
            </a:endParaRPr>
          </a:p>
          <a:p>
            <a:pPr marL="0" lvl="0" indent="0" algn="just">
              <a:lnSpc>
                <a:spcPct val="107000"/>
              </a:lnSpc>
              <a:spcAft>
                <a:spcPts val="800"/>
              </a:spcAft>
              <a:buNone/>
              <a:tabLst>
                <a:tab pos="457200" algn="l"/>
              </a:tabLst>
            </a:pPr>
            <a:r>
              <a:rPr lang="fr-FR" kern="0" dirty="0">
                <a:effectLst/>
                <a:latin typeface="Segoe UI" panose="020B0502040204020203" pitchFamily="34" charset="0"/>
                <a:ea typeface="Times New Roman" panose="02020603050405020304" pitchFamily="18" charset="0"/>
                <a:cs typeface="Arial" panose="020B0604020202020204" pitchFamily="34" charset="0"/>
              </a:rPr>
              <a:t>Tirer des conclusions : Enfin, vous pouvez tirer des conclusions à partir de vos résultats. l'algorithme de tri </a:t>
            </a:r>
            <a:r>
              <a:rPr lang="fr-FR" kern="0" dirty="0">
                <a:latin typeface="Segoe UI" panose="020B0502040204020203" pitchFamily="34" charset="0"/>
                <a:cs typeface="Arial" panose="020B0604020202020204" pitchFamily="34" charset="0"/>
              </a:rPr>
              <a:t>par insertion</a:t>
            </a:r>
            <a:r>
              <a:rPr lang="fr-FR" kern="0" dirty="0">
                <a:effectLst/>
                <a:latin typeface="Segoe UI" panose="020B0502040204020203" pitchFamily="34" charset="0"/>
                <a:ea typeface="Times New Roman" panose="02020603050405020304" pitchFamily="18" charset="0"/>
                <a:cs typeface="Arial" panose="020B0604020202020204" pitchFamily="34" charset="0"/>
              </a:rPr>
              <a:t> est en effet plus rapide que l'algorithme de tri à bulles , vous pouvez conclure que votre hypothèse était correcte. </a:t>
            </a:r>
            <a:endParaRPr lang="fr-FR" kern="100" dirty="0">
              <a:effectLst/>
              <a:latin typeface="Calibri" panose="020F0502020204030204" pitchFamily="34" charset="0"/>
              <a:ea typeface="Calibri" panose="020F0502020204030204" pitchFamily="34" charset="0"/>
              <a:cs typeface="Arial" panose="020B0604020202020204" pitchFamily="34" charset="0"/>
            </a:endParaRPr>
          </a:p>
          <a:p>
            <a:pPr algn="just"/>
            <a:endParaRPr lang="fr-FR" sz="4400" dirty="0"/>
          </a:p>
        </p:txBody>
      </p:sp>
      <p:sp>
        <p:nvSpPr>
          <p:cNvPr id="2" name="Espace réservé du numéro de diapositive 1">
            <a:extLst>
              <a:ext uri="{FF2B5EF4-FFF2-40B4-BE49-F238E27FC236}">
                <a16:creationId xmlns:a16="http://schemas.microsoft.com/office/drawing/2014/main" xmlns="" id="{CB832CC1-FABF-7DB1-CE58-4A6089300F8C}"/>
              </a:ext>
            </a:extLst>
          </p:cNvPr>
          <p:cNvSpPr>
            <a:spLocks noGrp="1"/>
          </p:cNvSpPr>
          <p:nvPr>
            <p:ph type="sldNum" sz="quarter" idx="12"/>
          </p:nvPr>
        </p:nvSpPr>
        <p:spPr/>
        <p:txBody>
          <a:bodyPr/>
          <a:lstStyle/>
          <a:p>
            <a:pPr algn="r"/>
            <a:fld id="{AB51E729-B2FC-411E-BADB-5E82EB4556BE}" type="slidenum">
              <a:rPr lang="fr-FR" smtClean="0"/>
              <a:pPr algn="r"/>
              <a:t>18</a:t>
            </a:fld>
            <a:endParaRPr lang="fr-FR" dirty="0"/>
          </a:p>
        </p:txBody>
      </p:sp>
    </p:spTree>
    <p:extLst>
      <p:ext uri="{BB962C8B-B14F-4D97-AF65-F5344CB8AC3E}">
        <p14:creationId xmlns:p14="http://schemas.microsoft.com/office/powerpoint/2010/main" xmlns="" val="2561898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xmlns="" id="{3810B802-7999-1F93-133F-9120584A1EC6}"/>
              </a:ext>
            </a:extLst>
          </p:cNvPr>
          <p:cNvSpPr>
            <a:spLocks noGrp="1"/>
          </p:cNvSpPr>
          <p:nvPr>
            <p:ph idx="1"/>
          </p:nvPr>
        </p:nvSpPr>
        <p:spPr>
          <a:xfrm>
            <a:off x="838200" y="2067996"/>
            <a:ext cx="10515600" cy="4351338"/>
          </a:xfrm>
        </p:spPr>
        <p:txBody>
          <a:bodyPr>
            <a:normAutofit/>
          </a:bodyPr>
          <a:lstStyle/>
          <a:p>
            <a:pPr marL="0" indent="0" algn="ctr">
              <a:buNone/>
            </a:pPr>
            <a:r>
              <a:rPr lang="fr-FR" sz="8000" dirty="0">
                <a:solidFill>
                  <a:srgbClr val="002060"/>
                </a:solidFill>
                <a:latin typeface="Segoe UI" panose="020B0502040204020203" pitchFamily="34" charset="0"/>
                <a:cs typeface="Segoe UI" panose="020B0502040204020203" pitchFamily="34" charset="0"/>
              </a:rPr>
              <a:t>MERCI DE VOTRE ATTENTION</a:t>
            </a:r>
          </a:p>
        </p:txBody>
      </p:sp>
      <p:sp>
        <p:nvSpPr>
          <p:cNvPr id="6" name="Espace réservé du numéro de diapositive 5">
            <a:extLst>
              <a:ext uri="{FF2B5EF4-FFF2-40B4-BE49-F238E27FC236}">
                <a16:creationId xmlns:a16="http://schemas.microsoft.com/office/drawing/2014/main" xmlns="" id="{E01D0297-C7D2-9E14-C10E-2CDABC5718B7}"/>
              </a:ext>
            </a:extLst>
          </p:cNvPr>
          <p:cNvSpPr>
            <a:spLocks noGrp="1"/>
          </p:cNvSpPr>
          <p:nvPr>
            <p:ph type="sldNum" sz="quarter" idx="12"/>
          </p:nvPr>
        </p:nvSpPr>
        <p:spPr/>
        <p:txBody>
          <a:bodyPr/>
          <a:lstStyle/>
          <a:p>
            <a:pPr algn="r"/>
            <a:fld id="{AB51E729-B2FC-411E-BADB-5E82EB4556BE}" type="slidenum">
              <a:rPr lang="fr-FR" smtClean="0"/>
              <a:pPr algn="r"/>
              <a:t>19</a:t>
            </a:fld>
            <a:endParaRPr lang="fr-FR" dirty="0"/>
          </a:p>
        </p:txBody>
      </p:sp>
    </p:spTree>
    <p:extLst>
      <p:ext uri="{BB962C8B-B14F-4D97-AF65-F5344CB8AC3E}">
        <p14:creationId xmlns:p14="http://schemas.microsoft.com/office/powerpoint/2010/main" xmlns="" val="1479866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xmlns="" id="{03FED01A-B6D5-05AD-75FF-EC4470335207}"/>
              </a:ext>
            </a:extLst>
          </p:cNvPr>
          <p:cNvSpPr txBox="1"/>
          <p:nvPr/>
        </p:nvSpPr>
        <p:spPr>
          <a:xfrm>
            <a:off x="396423" y="995783"/>
            <a:ext cx="3846136" cy="1754326"/>
          </a:xfrm>
          <a:prstGeom prst="rect">
            <a:avLst/>
          </a:prstGeom>
          <a:noFill/>
        </p:spPr>
        <p:txBody>
          <a:bodyPr wrap="square" rtlCol="0">
            <a:spAutoFit/>
          </a:bodyPr>
          <a:lstStyle/>
          <a:p>
            <a:r>
              <a:rPr lang="fr-FR" sz="6000" dirty="0">
                <a:latin typeface="Segoe UI" panose="020B0502040204020203" pitchFamily="34" charset="0"/>
                <a:ea typeface="Microsoft JhengHei UI" panose="020B0604030504040204" pitchFamily="34" charset="-120"/>
                <a:cs typeface="Segoe UI" panose="020B0502040204020203" pitchFamily="34" charset="0"/>
              </a:rPr>
              <a:t>PLAN</a:t>
            </a:r>
            <a:r>
              <a:rPr lang="fr-FR" sz="5400" dirty="0">
                <a:latin typeface="Segoe UI" panose="020B0502040204020203" pitchFamily="34" charset="0"/>
                <a:ea typeface="Microsoft JhengHei UI" panose="020B0604030504040204" pitchFamily="34" charset="-120"/>
                <a:cs typeface="Segoe UI" panose="020B0502040204020203" pitchFamily="34" charset="0"/>
              </a:rPr>
              <a:t> :</a:t>
            </a:r>
          </a:p>
          <a:p>
            <a:endParaRPr lang="fr-FR" sz="4800" dirty="0">
              <a:latin typeface="Segoe UI" panose="020B0502040204020203" pitchFamily="34" charset="0"/>
              <a:cs typeface="Segoe UI" panose="020B0502040204020203" pitchFamily="34" charset="0"/>
            </a:endParaRPr>
          </a:p>
        </p:txBody>
      </p:sp>
      <p:sp>
        <p:nvSpPr>
          <p:cNvPr id="2" name="ZoneTexte 1">
            <a:extLst>
              <a:ext uri="{FF2B5EF4-FFF2-40B4-BE49-F238E27FC236}">
                <a16:creationId xmlns:a16="http://schemas.microsoft.com/office/drawing/2014/main" xmlns="" id="{AE59A266-21A4-773D-9780-3ACB9141E91E}"/>
              </a:ext>
            </a:extLst>
          </p:cNvPr>
          <p:cNvSpPr txBox="1"/>
          <p:nvPr/>
        </p:nvSpPr>
        <p:spPr>
          <a:xfrm>
            <a:off x="2943817" y="2089514"/>
            <a:ext cx="8104397" cy="3970318"/>
          </a:xfrm>
          <a:prstGeom prst="rect">
            <a:avLst/>
          </a:prstGeom>
          <a:noFill/>
        </p:spPr>
        <p:txBody>
          <a:bodyPr wrap="square" rtlCol="0">
            <a:spAutoFit/>
          </a:bodyPr>
          <a:lstStyle/>
          <a:p>
            <a:pPr marL="400050" indent="-400050">
              <a:buFont typeface="+mj-lt"/>
              <a:buAutoNum type="romanUcPeriod"/>
            </a:pPr>
            <a:r>
              <a:rPr lang="fr-FR" sz="2800" dirty="0">
                <a:latin typeface="Segoe UI" panose="020B0502040204020203" pitchFamily="34" charset="0"/>
                <a:ea typeface="Microsoft JhengHei UI" panose="020B0604030504040204" pitchFamily="34" charset="-120"/>
                <a:cs typeface="Segoe UI" panose="020B0502040204020203" pitchFamily="34" charset="0"/>
              </a:rPr>
              <a:t>Définition</a:t>
            </a:r>
          </a:p>
          <a:p>
            <a:pPr marL="400050" indent="-400050">
              <a:buFont typeface="+mj-lt"/>
              <a:buAutoNum type="romanUcPeriod"/>
            </a:pPr>
            <a:r>
              <a:rPr lang="fr-FR" sz="2800" dirty="0">
                <a:latin typeface="Segoe UI" panose="020B0502040204020203" pitchFamily="34" charset="0"/>
                <a:ea typeface="Microsoft JhengHei UI" panose="020B0604030504040204" pitchFamily="34" charset="-120"/>
                <a:cs typeface="Segoe UI" panose="020B0502040204020203" pitchFamily="34" charset="0"/>
              </a:rPr>
              <a:t>Histoire</a:t>
            </a:r>
          </a:p>
          <a:p>
            <a:pPr marL="400050" indent="-400050">
              <a:buFont typeface="+mj-lt"/>
              <a:buAutoNum type="romanUcPeriod"/>
            </a:pPr>
            <a:r>
              <a:rPr lang="fr-FR" sz="2800" dirty="0">
                <a:latin typeface="Segoe UI" panose="020B0502040204020203" pitchFamily="34" charset="0"/>
                <a:ea typeface="Microsoft JhengHei UI" panose="020B0604030504040204" pitchFamily="34" charset="-120"/>
                <a:cs typeface="Segoe UI" panose="020B0502040204020203" pitchFamily="34" charset="0"/>
              </a:rPr>
              <a:t>Domaine d’application</a:t>
            </a:r>
          </a:p>
          <a:p>
            <a:pPr marL="400050" indent="-400050">
              <a:buFont typeface="+mj-lt"/>
              <a:buAutoNum type="romanUcPeriod"/>
            </a:pPr>
            <a:r>
              <a:rPr lang="fr-FR" sz="2800" dirty="0">
                <a:latin typeface="Segoe UI" panose="020B0502040204020203" pitchFamily="34" charset="0"/>
                <a:ea typeface="Microsoft JhengHei UI" panose="020B0604030504040204" pitchFamily="34" charset="-120"/>
                <a:cs typeface="Segoe UI" panose="020B0502040204020203" pitchFamily="34" charset="0"/>
              </a:rPr>
              <a:t>Différance entre la démarche expérimentale et la démarche d’investigation</a:t>
            </a:r>
          </a:p>
          <a:p>
            <a:pPr marL="400050" indent="-400050">
              <a:buFont typeface="+mj-lt"/>
              <a:buAutoNum type="romanUcPeriod"/>
            </a:pPr>
            <a:r>
              <a:rPr lang="fr-FR" sz="2800" kern="0" dirty="0">
                <a:effectLst/>
                <a:latin typeface="Segoe UI" panose="020B0502040204020203" pitchFamily="34" charset="0"/>
                <a:ea typeface="Microsoft JhengHei UI" panose="020B0604030504040204" pitchFamily="34" charset="-120"/>
                <a:cs typeface="Segoe UI" panose="020B0502040204020203" pitchFamily="34" charset="0"/>
              </a:rPr>
              <a:t>Exemple de la démarche expérimentale en domaine d'informatique</a:t>
            </a:r>
            <a:endParaRPr lang="fr-FR" sz="2800" dirty="0">
              <a:latin typeface="Segoe UI" panose="020B0502040204020203" pitchFamily="34" charset="0"/>
              <a:ea typeface="Microsoft JhengHei UI" panose="020B0604030504040204" pitchFamily="34" charset="-120"/>
              <a:cs typeface="Segoe UI" panose="020B0502040204020203" pitchFamily="34" charset="0"/>
            </a:endParaRPr>
          </a:p>
          <a:p>
            <a:endParaRPr lang="fr-FR" sz="2800" dirty="0">
              <a:latin typeface="Segoe UI" panose="020B0502040204020203" pitchFamily="34" charset="0"/>
              <a:cs typeface="Segoe UI" panose="020B0502040204020203" pitchFamily="34" charset="0"/>
            </a:endParaRPr>
          </a:p>
          <a:p>
            <a:endParaRPr lang="fr-FR" sz="2800" dirty="0">
              <a:latin typeface="Segoe UI" panose="020B0502040204020203" pitchFamily="34" charset="0"/>
              <a:cs typeface="Segoe UI" panose="020B0502040204020203" pitchFamily="34" charset="0"/>
            </a:endParaRPr>
          </a:p>
        </p:txBody>
      </p:sp>
      <p:sp>
        <p:nvSpPr>
          <p:cNvPr id="3" name="Espace réservé du numéro de diapositive 2">
            <a:extLst>
              <a:ext uri="{FF2B5EF4-FFF2-40B4-BE49-F238E27FC236}">
                <a16:creationId xmlns:a16="http://schemas.microsoft.com/office/drawing/2014/main" xmlns="" id="{852E6536-C775-677B-C12B-22C2150AA538}"/>
              </a:ext>
            </a:extLst>
          </p:cNvPr>
          <p:cNvSpPr>
            <a:spLocks noGrp="1"/>
          </p:cNvSpPr>
          <p:nvPr>
            <p:ph type="sldNum" sz="quarter" idx="12"/>
          </p:nvPr>
        </p:nvSpPr>
        <p:spPr/>
        <p:txBody>
          <a:bodyPr/>
          <a:lstStyle/>
          <a:p>
            <a:pPr algn="r"/>
            <a:fld id="{AB51E729-B2FC-411E-BADB-5E82EB4556BE}" type="slidenum">
              <a:rPr lang="fr-FR" smtClean="0"/>
              <a:pPr algn="r"/>
              <a:t>2</a:t>
            </a:fld>
            <a:endParaRPr lang="fr-FR" dirty="0"/>
          </a:p>
        </p:txBody>
      </p:sp>
    </p:spTree>
    <p:extLst>
      <p:ext uri="{BB962C8B-B14F-4D97-AF65-F5344CB8AC3E}">
        <p14:creationId xmlns:p14="http://schemas.microsoft.com/office/powerpoint/2010/main" xmlns="" val="4101043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542B3C48-73F6-D2B3-4FF4-02F7E87CFDA9}"/>
              </a:ext>
            </a:extLst>
          </p:cNvPr>
          <p:cNvSpPr/>
          <p:nvPr/>
        </p:nvSpPr>
        <p:spPr>
          <a:xfrm>
            <a:off x="0" y="0"/>
            <a:ext cx="121920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p:txBody>
      </p:sp>
      <p:sp>
        <p:nvSpPr>
          <p:cNvPr id="5" name="ZoneTexte 4">
            <a:extLst>
              <a:ext uri="{FF2B5EF4-FFF2-40B4-BE49-F238E27FC236}">
                <a16:creationId xmlns:a16="http://schemas.microsoft.com/office/drawing/2014/main" xmlns="" id="{605B2C8B-44EB-24B0-5A8D-8726E498F24E}"/>
              </a:ext>
            </a:extLst>
          </p:cNvPr>
          <p:cNvSpPr txBox="1"/>
          <p:nvPr/>
        </p:nvSpPr>
        <p:spPr>
          <a:xfrm>
            <a:off x="859411" y="2010730"/>
            <a:ext cx="10473178" cy="3139321"/>
          </a:xfrm>
          <a:prstGeom prst="rect">
            <a:avLst/>
          </a:prstGeom>
          <a:noFill/>
        </p:spPr>
        <p:txBody>
          <a:bodyPr wrap="square" rtlCol="0">
            <a:spAutoFit/>
          </a:bodyPr>
          <a:lstStyle/>
          <a:p>
            <a:pPr marL="857250" indent="-857250" algn="ctr">
              <a:buFont typeface="+mj-lt"/>
              <a:buAutoNum type="romanUcPeriod"/>
            </a:pPr>
            <a:r>
              <a:rPr lang="fr-FR" sz="6600" dirty="0">
                <a:solidFill>
                  <a:schemeClr val="bg1"/>
                </a:solidFill>
                <a:latin typeface="Segoe UI" panose="020B0502040204020203" pitchFamily="34" charset="0"/>
                <a:cs typeface="Segoe UI" panose="020B0502040204020203" pitchFamily="34" charset="0"/>
              </a:rPr>
              <a:t>Qu’est ce qu’une démarche expérimentale</a:t>
            </a:r>
          </a:p>
          <a:p>
            <a:pPr algn="ctr"/>
            <a:r>
              <a:rPr lang="fr-FR" sz="6600" dirty="0">
                <a:solidFill>
                  <a:schemeClr val="bg1"/>
                </a:solidFill>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xmlns="" val="3504392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59BA60A-8026-55C1-78EA-82A6DA3BDEDF}"/>
              </a:ext>
            </a:extLst>
          </p:cNvPr>
          <p:cNvSpPr>
            <a:spLocks noGrp="1"/>
          </p:cNvSpPr>
          <p:nvPr>
            <p:ph type="title" idx="4294967295"/>
          </p:nvPr>
        </p:nvSpPr>
        <p:spPr>
          <a:xfrm>
            <a:off x="838200" y="681037"/>
            <a:ext cx="10515600" cy="1325563"/>
          </a:xfrm>
        </p:spPr>
        <p:txBody>
          <a:bodyPr/>
          <a:lstStyle/>
          <a:p>
            <a:r>
              <a:rPr lang="fr-FR" sz="4400" dirty="0">
                <a:latin typeface="Segoe UI" panose="020B0502040204020203" pitchFamily="34" charset="0"/>
                <a:ea typeface="Microsoft JhengHei UI" panose="020B0604030504040204" pitchFamily="34" charset="-120"/>
                <a:cs typeface="Segoe UI" panose="020B0502040204020203" pitchFamily="34" charset="0"/>
              </a:rPr>
              <a:t>Définition</a:t>
            </a:r>
            <a:r>
              <a:rPr lang="fr-FR" dirty="0">
                <a:latin typeface="Segoe UI" panose="020B0502040204020203" pitchFamily="34" charset="0"/>
                <a:ea typeface="Microsoft JhengHei UI" panose="020B0604030504040204" pitchFamily="34" charset="-120"/>
                <a:cs typeface="Segoe UI" panose="020B0502040204020203" pitchFamily="34" charset="0"/>
              </a:rPr>
              <a:t> </a:t>
            </a:r>
            <a:r>
              <a:rPr lang="fr-FR" sz="4400" dirty="0">
                <a:latin typeface="Segoe UI" panose="020B0502040204020203" pitchFamily="34" charset="0"/>
                <a:ea typeface="Microsoft JhengHei UI" panose="020B0604030504040204" pitchFamily="34" charset="-120"/>
                <a:cs typeface="Segoe UI" panose="020B0502040204020203" pitchFamily="34" charset="0"/>
              </a:rPr>
              <a:t>démarche expérimentale</a:t>
            </a:r>
            <a:endParaRPr lang="fr-FR" dirty="0">
              <a:latin typeface="Segoe UI" panose="020B0502040204020203" pitchFamily="34" charset="0"/>
              <a:ea typeface="Microsoft JhengHei UI" panose="020B0604030504040204" pitchFamily="34" charset="-120"/>
              <a:cs typeface="Segoe UI" panose="020B0502040204020203" pitchFamily="34" charset="0"/>
            </a:endParaRPr>
          </a:p>
        </p:txBody>
      </p:sp>
      <p:sp>
        <p:nvSpPr>
          <p:cNvPr id="3" name="Espace réservé du contenu 2">
            <a:extLst>
              <a:ext uri="{FF2B5EF4-FFF2-40B4-BE49-F238E27FC236}">
                <a16:creationId xmlns:a16="http://schemas.microsoft.com/office/drawing/2014/main" xmlns="" id="{A686D60B-AB15-F55B-C6EA-F9EC56B0E80A}"/>
              </a:ext>
            </a:extLst>
          </p:cNvPr>
          <p:cNvSpPr>
            <a:spLocks noGrp="1"/>
          </p:cNvSpPr>
          <p:nvPr>
            <p:ph idx="1"/>
          </p:nvPr>
        </p:nvSpPr>
        <p:spPr/>
        <p:txBody>
          <a:bodyPr>
            <a:noAutofit/>
          </a:bodyPr>
          <a:lstStyle/>
          <a:p>
            <a:pPr marL="0" indent="0" algn="just">
              <a:lnSpc>
                <a:spcPct val="107000"/>
              </a:lnSpc>
              <a:spcAft>
                <a:spcPts val="800"/>
              </a:spcAft>
              <a:buNone/>
            </a:pPr>
            <a:r>
              <a:rPr lang="fr-FR" kern="100" dirty="0">
                <a:effectLst/>
                <a:latin typeface="Segoe UI" panose="020B0502040204020203" pitchFamily="34" charset="0"/>
                <a:ea typeface="Calibri" panose="020F0502020204030204" pitchFamily="34" charset="0"/>
                <a:cs typeface="Segoe UI" panose="020B0502040204020203" pitchFamily="34" charset="0"/>
              </a:rPr>
              <a:t>La démarche expérimentale est une méthode scientifique utilisée pour étudier un phénomène naturel en laboratoire ou sur le terrain. </a:t>
            </a:r>
            <a:r>
              <a:rPr lang="fr-FR" sz="2800" kern="100" dirty="0">
                <a:effectLst/>
                <a:latin typeface="Segoe UI" panose="020B0502040204020203" pitchFamily="34" charset="0"/>
                <a:ea typeface="Calibri" panose="020F0502020204030204" pitchFamily="34" charset="0"/>
                <a:cs typeface="Segoe UI" panose="020B0502040204020203" pitchFamily="34" charset="0"/>
              </a:rPr>
              <a:t>Elle implique plusieurs étapes clés, notamment :</a:t>
            </a:r>
          </a:p>
          <a:p>
            <a:pPr marL="0" indent="0" algn="just">
              <a:lnSpc>
                <a:spcPct val="107000"/>
              </a:lnSpc>
              <a:spcAft>
                <a:spcPts val="800"/>
              </a:spcAft>
              <a:buNone/>
            </a:pPr>
            <a:endParaRPr lang="fr-FR" dirty="0">
              <a:latin typeface="Segoe UI" panose="020B0502040204020203" pitchFamily="34" charset="0"/>
              <a:cs typeface="Segoe UI" panose="020B0502040204020203" pitchFamily="34" charset="0"/>
            </a:endParaRPr>
          </a:p>
        </p:txBody>
      </p:sp>
      <p:sp>
        <p:nvSpPr>
          <p:cNvPr id="4" name="Espace réservé du numéro de diapositive 3">
            <a:extLst>
              <a:ext uri="{FF2B5EF4-FFF2-40B4-BE49-F238E27FC236}">
                <a16:creationId xmlns:a16="http://schemas.microsoft.com/office/drawing/2014/main" xmlns="" id="{354121CB-EC62-4BC9-BDD4-DABB8D761624}"/>
              </a:ext>
            </a:extLst>
          </p:cNvPr>
          <p:cNvSpPr>
            <a:spLocks noGrp="1"/>
          </p:cNvSpPr>
          <p:nvPr>
            <p:ph type="sldNum" sz="quarter" idx="12"/>
          </p:nvPr>
        </p:nvSpPr>
        <p:spPr>
          <a:xfrm>
            <a:off x="8610600" y="6310312"/>
            <a:ext cx="2743200" cy="365125"/>
          </a:xfrm>
        </p:spPr>
        <p:txBody>
          <a:bodyPr/>
          <a:lstStyle/>
          <a:p>
            <a:pPr algn="r"/>
            <a:fld id="{AB51E729-B2FC-411E-BADB-5E82EB4556BE}" type="slidenum">
              <a:rPr lang="fr-FR" sz="2000" smtClean="0"/>
              <a:pPr algn="r"/>
              <a:t>4</a:t>
            </a:fld>
            <a:endParaRPr lang="fr-FR" dirty="0"/>
          </a:p>
        </p:txBody>
      </p:sp>
    </p:spTree>
    <p:extLst>
      <p:ext uri="{BB962C8B-B14F-4D97-AF65-F5344CB8AC3E}">
        <p14:creationId xmlns:p14="http://schemas.microsoft.com/office/powerpoint/2010/main" xmlns="" val="377677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xmlns="" id="{76D4BF67-84ED-A1AB-FB7F-0608E5D7E915}"/>
              </a:ext>
            </a:extLst>
          </p:cNvPr>
          <p:cNvSpPr>
            <a:spLocks noGrp="1"/>
          </p:cNvSpPr>
          <p:nvPr>
            <p:ph idx="1"/>
          </p:nvPr>
        </p:nvSpPr>
        <p:spPr>
          <a:xfrm>
            <a:off x="561473" y="462699"/>
            <a:ext cx="6224337" cy="6319754"/>
          </a:xfrm>
        </p:spPr>
        <p:txBody>
          <a:bodyPr>
            <a:noAutofit/>
          </a:bodyPr>
          <a:lstStyle/>
          <a:p>
            <a:pPr marL="0" indent="0" algn="just">
              <a:lnSpc>
                <a:spcPct val="107000"/>
              </a:lnSpc>
              <a:spcAft>
                <a:spcPts val="800"/>
              </a:spcAft>
              <a:buNone/>
            </a:pPr>
            <a:r>
              <a:rPr lang="fr-FR" sz="2400" kern="100" dirty="0">
                <a:effectLst/>
                <a:latin typeface="Segoe UI" panose="020B0502040204020203" pitchFamily="34" charset="0"/>
                <a:ea typeface="Calibri" panose="020F0502020204030204" pitchFamily="34" charset="0"/>
                <a:cs typeface="Segoe UI" panose="020B0502040204020203" pitchFamily="34" charset="0"/>
              </a:rPr>
              <a:t>Observation : observation d'un phénomène naturel pour identifier une question ou un problème à résoudre.</a:t>
            </a:r>
          </a:p>
          <a:p>
            <a:pPr marL="0" indent="0" algn="just">
              <a:lnSpc>
                <a:spcPct val="107000"/>
              </a:lnSpc>
              <a:spcAft>
                <a:spcPts val="800"/>
              </a:spcAft>
              <a:buNone/>
            </a:pPr>
            <a:r>
              <a:rPr lang="fr-FR" sz="2400" kern="100" dirty="0">
                <a:effectLst/>
                <a:latin typeface="Segoe UI" panose="020B0502040204020203" pitchFamily="34" charset="0"/>
                <a:ea typeface="Calibri" panose="020F0502020204030204" pitchFamily="34" charset="0"/>
                <a:cs typeface="Segoe UI" panose="020B0502040204020203" pitchFamily="34" charset="0"/>
              </a:rPr>
              <a:t>Hypothèse : formulation d'une hypothèse sur la base de l'observation, qui peut être </a:t>
            </a:r>
            <a:r>
              <a:rPr lang="fr-FR" sz="2400" kern="100" dirty="0">
                <a:solidFill>
                  <a:srgbClr val="002060"/>
                </a:solidFill>
                <a:effectLst/>
                <a:latin typeface="Segoe UI" panose="020B0502040204020203" pitchFamily="34" charset="0"/>
                <a:ea typeface="Calibri" panose="020F0502020204030204" pitchFamily="34" charset="0"/>
                <a:cs typeface="Segoe UI" panose="020B0502040204020203" pitchFamily="34" charset="0"/>
              </a:rPr>
              <a:t>testée</a:t>
            </a:r>
            <a:r>
              <a:rPr lang="fr-FR" sz="2400" kern="100" dirty="0">
                <a:effectLst/>
                <a:latin typeface="Segoe UI" panose="020B0502040204020203" pitchFamily="34" charset="0"/>
                <a:ea typeface="Calibri" panose="020F0502020204030204" pitchFamily="34" charset="0"/>
                <a:cs typeface="Segoe UI" panose="020B0502040204020203" pitchFamily="34" charset="0"/>
              </a:rPr>
              <a:t>.</a:t>
            </a:r>
          </a:p>
          <a:p>
            <a:pPr marL="0" indent="0" algn="just">
              <a:lnSpc>
                <a:spcPct val="107000"/>
              </a:lnSpc>
              <a:spcAft>
                <a:spcPts val="800"/>
              </a:spcAft>
              <a:buNone/>
            </a:pPr>
            <a:r>
              <a:rPr lang="fr-FR" sz="2400" kern="100" dirty="0">
                <a:latin typeface="Segoe UI" panose="020B0502040204020203" pitchFamily="34" charset="0"/>
                <a:ea typeface="Calibri" panose="020F0502020204030204" pitchFamily="34" charset="0"/>
                <a:cs typeface="Segoe UI" panose="020B0502040204020203" pitchFamily="34" charset="0"/>
              </a:rPr>
              <a:t>Expérimentation</a:t>
            </a:r>
            <a:r>
              <a:rPr lang="fr-FR" sz="2400" kern="100" dirty="0">
                <a:effectLst/>
                <a:latin typeface="Segoe UI" panose="020B0502040204020203" pitchFamily="34" charset="0"/>
                <a:ea typeface="Calibri" panose="020F0502020204030204" pitchFamily="34" charset="0"/>
                <a:cs typeface="Segoe UI" panose="020B0502040204020203" pitchFamily="34" charset="0"/>
              </a:rPr>
              <a:t>: conception d'expériences pour tester l'hypothèse.</a:t>
            </a:r>
          </a:p>
          <a:p>
            <a:pPr marL="0" indent="0" algn="just">
              <a:lnSpc>
                <a:spcPct val="107000"/>
              </a:lnSpc>
              <a:spcAft>
                <a:spcPts val="800"/>
              </a:spcAft>
              <a:buNone/>
            </a:pPr>
            <a:r>
              <a:rPr lang="fr-FR" sz="2400" kern="100" dirty="0">
                <a:effectLst/>
                <a:latin typeface="Segoe UI" panose="020B0502040204020203" pitchFamily="34" charset="0"/>
                <a:ea typeface="Calibri" panose="020F0502020204030204" pitchFamily="34" charset="0"/>
                <a:cs typeface="Segoe UI" panose="020B0502040204020203" pitchFamily="34" charset="0"/>
              </a:rPr>
              <a:t>Résultat : </a:t>
            </a:r>
            <a:r>
              <a:rPr lang="fr-FR" altLang="fr-FR" sz="2400" dirty="0">
                <a:latin typeface="Segoe UI" panose="020B0502040204020203" pitchFamily="34" charset="0"/>
                <a:cs typeface="Segoe UI" panose="020B0502040204020203" pitchFamily="34" charset="0"/>
              </a:rPr>
              <a:t>Les résultats obtenus nécessitent parfois des mesures complémentaires de la même .</a:t>
            </a:r>
          </a:p>
          <a:p>
            <a:pPr marL="0" indent="0" algn="just">
              <a:lnSpc>
                <a:spcPct val="107000"/>
              </a:lnSpc>
              <a:spcAft>
                <a:spcPts val="800"/>
              </a:spcAft>
              <a:buNone/>
            </a:pPr>
            <a:endParaRPr lang="fr-FR" sz="2400" kern="100" dirty="0">
              <a:effectLst/>
              <a:latin typeface="Segoe UI" panose="020B0502040204020203" pitchFamily="34" charset="0"/>
              <a:ea typeface="Calibri" panose="020F0502020204030204" pitchFamily="34" charset="0"/>
              <a:cs typeface="Segoe UI" panose="020B0502040204020203" pitchFamily="34" charset="0"/>
            </a:endParaRPr>
          </a:p>
          <a:p>
            <a:pPr algn="just"/>
            <a:endParaRPr lang="fr-FR" sz="2400" dirty="0">
              <a:latin typeface="Segoe UI" panose="020B0502040204020203" pitchFamily="34" charset="0"/>
              <a:cs typeface="Segoe UI" panose="020B0502040204020203" pitchFamily="34" charset="0"/>
            </a:endParaRPr>
          </a:p>
        </p:txBody>
      </p:sp>
      <p:pic>
        <p:nvPicPr>
          <p:cNvPr id="5" name="Image 4">
            <a:extLst>
              <a:ext uri="{FF2B5EF4-FFF2-40B4-BE49-F238E27FC236}">
                <a16:creationId xmlns:a16="http://schemas.microsoft.com/office/drawing/2014/main" xmlns="" id="{64CDDBF2-B5F9-F33D-7535-74167FB66F7D}"/>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7963293" y="1275347"/>
            <a:ext cx="3028273" cy="3748655"/>
          </a:xfrm>
          <a:prstGeom prst="rect">
            <a:avLst/>
          </a:prstGeom>
          <a:noFill/>
          <a:ln>
            <a:noFill/>
          </a:ln>
        </p:spPr>
      </p:pic>
      <p:sp>
        <p:nvSpPr>
          <p:cNvPr id="2" name="Espace réservé du numéro de diapositive 1">
            <a:extLst>
              <a:ext uri="{FF2B5EF4-FFF2-40B4-BE49-F238E27FC236}">
                <a16:creationId xmlns:a16="http://schemas.microsoft.com/office/drawing/2014/main" xmlns="" id="{350C72D2-B6BA-93FE-6494-CED1C5F900E5}"/>
              </a:ext>
            </a:extLst>
          </p:cNvPr>
          <p:cNvSpPr>
            <a:spLocks noGrp="1"/>
          </p:cNvSpPr>
          <p:nvPr>
            <p:ph type="sldNum" sz="quarter" idx="12"/>
          </p:nvPr>
        </p:nvSpPr>
        <p:spPr>
          <a:xfrm>
            <a:off x="8610600" y="6300370"/>
            <a:ext cx="2743200" cy="365125"/>
          </a:xfrm>
        </p:spPr>
        <p:txBody>
          <a:bodyPr/>
          <a:lstStyle/>
          <a:p>
            <a:pPr algn="r"/>
            <a:fld id="{AB51E729-B2FC-411E-BADB-5E82EB4556BE}" type="slidenum">
              <a:rPr lang="fr-FR" smtClean="0"/>
              <a:pPr algn="r"/>
              <a:t>5</a:t>
            </a:fld>
            <a:endParaRPr lang="fr-FR" dirty="0"/>
          </a:p>
        </p:txBody>
      </p:sp>
    </p:spTree>
    <p:extLst>
      <p:ext uri="{BB962C8B-B14F-4D97-AF65-F5344CB8AC3E}">
        <p14:creationId xmlns:p14="http://schemas.microsoft.com/office/powerpoint/2010/main" xmlns="" val="2456442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xmlns="" id="{54369606-8224-DDB8-619A-363FFFFFB665}"/>
              </a:ext>
            </a:extLst>
          </p:cNvPr>
          <p:cNvSpPr>
            <a:spLocks noGrp="1"/>
          </p:cNvSpPr>
          <p:nvPr>
            <p:ph idx="1"/>
          </p:nvPr>
        </p:nvSpPr>
        <p:spPr>
          <a:xfrm>
            <a:off x="741948" y="1019510"/>
            <a:ext cx="6717632" cy="4351338"/>
          </a:xfrm>
        </p:spPr>
        <p:txBody>
          <a:bodyPr/>
          <a:lstStyle/>
          <a:p>
            <a:pPr marL="0" indent="0" algn="just">
              <a:lnSpc>
                <a:spcPct val="107000"/>
              </a:lnSpc>
              <a:spcAft>
                <a:spcPts val="800"/>
              </a:spcAft>
              <a:buNone/>
            </a:pPr>
            <a:r>
              <a:rPr lang="fr-FR" sz="2800" kern="100" dirty="0">
                <a:effectLst/>
                <a:latin typeface="Segoe UI" panose="020B0502040204020203" pitchFamily="34" charset="0"/>
                <a:ea typeface="Calibri" panose="020F0502020204030204" pitchFamily="34" charset="0"/>
                <a:cs typeface="Segoe UI" panose="020B0502040204020203" pitchFamily="34" charset="0"/>
              </a:rPr>
              <a:t>Interprétation: analyse des données pour déterminer si les résultats soutiennent ou réfutent l'hypothèse</a:t>
            </a:r>
            <a:r>
              <a:rPr lang="fr-FR" kern="100" dirty="0">
                <a:latin typeface="Segoe UI" panose="020B0502040204020203" pitchFamily="34" charset="0"/>
                <a:ea typeface="Calibri" panose="020F0502020204030204" pitchFamily="34" charset="0"/>
                <a:cs typeface="Segoe UI" panose="020B0502040204020203" pitchFamily="34" charset="0"/>
              </a:rPr>
              <a:t>.</a:t>
            </a:r>
            <a:endParaRPr lang="fr-FR" sz="2800" kern="100" dirty="0">
              <a:effectLst/>
              <a:latin typeface="Segoe UI" panose="020B0502040204020203" pitchFamily="34" charset="0"/>
              <a:ea typeface="Calibri" panose="020F0502020204030204" pitchFamily="34" charset="0"/>
              <a:cs typeface="Segoe UI" panose="020B0502040204020203" pitchFamily="34" charset="0"/>
            </a:endParaRPr>
          </a:p>
          <a:p>
            <a:pPr marL="0" indent="0" algn="just">
              <a:lnSpc>
                <a:spcPct val="107000"/>
              </a:lnSpc>
              <a:spcAft>
                <a:spcPts val="800"/>
              </a:spcAft>
              <a:buNone/>
            </a:pPr>
            <a:r>
              <a:rPr lang="fr-FR" sz="2800" kern="100" dirty="0">
                <a:effectLst/>
                <a:latin typeface="Segoe UI" panose="020B0502040204020203" pitchFamily="34" charset="0"/>
                <a:ea typeface="Calibri" panose="020F0502020204030204" pitchFamily="34" charset="0"/>
                <a:cs typeface="Segoe UI" panose="020B0502040204020203" pitchFamily="34" charset="0"/>
              </a:rPr>
              <a:t>Conclusion : formulation d'une conclusion sur la base de l'analyse des données.</a:t>
            </a:r>
          </a:p>
          <a:p>
            <a:pPr algn="just"/>
            <a:endParaRPr lang="fr-FR" dirty="0">
              <a:latin typeface="Segoe UI" panose="020B0502040204020203" pitchFamily="34" charset="0"/>
              <a:cs typeface="Segoe UI" panose="020B0502040204020203" pitchFamily="34" charset="0"/>
            </a:endParaRPr>
          </a:p>
        </p:txBody>
      </p:sp>
      <p:pic>
        <p:nvPicPr>
          <p:cNvPr id="4" name="Image 3">
            <a:extLst>
              <a:ext uri="{FF2B5EF4-FFF2-40B4-BE49-F238E27FC236}">
                <a16:creationId xmlns:a16="http://schemas.microsoft.com/office/drawing/2014/main" xmlns="" id="{777646DA-2133-E912-64C0-6EF989EFF84D}"/>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7963293" y="1275347"/>
            <a:ext cx="3028273" cy="3748655"/>
          </a:xfrm>
          <a:prstGeom prst="rect">
            <a:avLst/>
          </a:prstGeom>
          <a:noFill/>
          <a:ln>
            <a:noFill/>
          </a:ln>
        </p:spPr>
      </p:pic>
      <p:sp>
        <p:nvSpPr>
          <p:cNvPr id="2" name="Espace réservé du numéro de diapositive 1">
            <a:extLst>
              <a:ext uri="{FF2B5EF4-FFF2-40B4-BE49-F238E27FC236}">
                <a16:creationId xmlns:a16="http://schemas.microsoft.com/office/drawing/2014/main" xmlns="" id="{871A6BBE-94C1-794D-3903-14F214E4EB99}"/>
              </a:ext>
            </a:extLst>
          </p:cNvPr>
          <p:cNvSpPr>
            <a:spLocks noGrp="1"/>
          </p:cNvSpPr>
          <p:nvPr>
            <p:ph type="sldNum" sz="quarter" idx="12"/>
          </p:nvPr>
        </p:nvSpPr>
        <p:spPr/>
        <p:txBody>
          <a:bodyPr/>
          <a:lstStyle/>
          <a:p>
            <a:pPr algn="r"/>
            <a:fld id="{AB51E729-B2FC-411E-BADB-5E82EB4556BE}" type="slidenum">
              <a:rPr lang="fr-FR" smtClean="0"/>
              <a:pPr algn="r"/>
              <a:t>6</a:t>
            </a:fld>
            <a:endParaRPr lang="fr-FR" dirty="0"/>
          </a:p>
        </p:txBody>
      </p:sp>
    </p:spTree>
    <p:extLst>
      <p:ext uri="{BB962C8B-B14F-4D97-AF65-F5344CB8AC3E}">
        <p14:creationId xmlns:p14="http://schemas.microsoft.com/office/powerpoint/2010/main" xmlns="" val="3593087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542B3C48-73F6-D2B3-4FF4-02F7E87CFDA9}"/>
              </a:ext>
            </a:extLst>
          </p:cNvPr>
          <p:cNvSpPr/>
          <p:nvPr/>
        </p:nvSpPr>
        <p:spPr>
          <a:xfrm>
            <a:off x="-144379" y="0"/>
            <a:ext cx="121920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6600" dirty="0">
              <a:solidFill>
                <a:schemeClr val="bg1"/>
              </a:solidFill>
              <a:latin typeface="Segoe UI" panose="020B0502040204020203" pitchFamily="34" charset="0"/>
              <a:cs typeface="Segoe UI" panose="020B0502040204020203" pitchFamily="34" charset="0"/>
            </a:endParaRPr>
          </a:p>
        </p:txBody>
      </p:sp>
      <p:sp>
        <p:nvSpPr>
          <p:cNvPr id="3" name="ZoneTexte 2">
            <a:extLst>
              <a:ext uri="{FF2B5EF4-FFF2-40B4-BE49-F238E27FC236}">
                <a16:creationId xmlns:a16="http://schemas.microsoft.com/office/drawing/2014/main" xmlns="" id="{CCFEC79F-2803-C42B-7588-70C434900D0F}"/>
              </a:ext>
            </a:extLst>
          </p:cNvPr>
          <p:cNvSpPr txBox="1"/>
          <p:nvPr/>
        </p:nvSpPr>
        <p:spPr>
          <a:xfrm>
            <a:off x="859411" y="2010730"/>
            <a:ext cx="10473178" cy="3139321"/>
          </a:xfrm>
          <a:prstGeom prst="rect">
            <a:avLst/>
          </a:prstGeom>
          <a:noFill/>
        </p:spPr>
        <p:txBody>
          <a:bodyPr wrap="square" rtlCol="0">
            <a:spAutoFit/>
          </a:bodyPr>
          <a:lstStyle/>
          <a:p>
            <a:pPr marL="1143000" indent="-1143000" algn="ctr">
              <a:buFont typeface="+mj-lt"/>
              <a:buAutoNum type="romanUcPeriod" startAt="2"/>
            </a:pPr>
            <a:r>
              <a:rPr lang="fr-FR" sz="6600" dirty="0">
                <a:solidFill>
                  <a:schemeClr val="bg1"/>
                </a:solidFill>
                <a:latin typeface="Segoe UI" panose="020B0502040204020203" pitchFamily="34" charset="0"/>
                <a:cs typeface="Segoe UI" panose="020B0502040204020203" pitchFamily="34" charset="0"/>
              </a:rPr>
              <a:t>L’histoire de la démarche expérimentale</a:t>
            </a:r>
          </a:p>
          <a:p>
            <a:pPr algn="ctr"/>
            <a:r>
              <a:rPr lang="fr-FR" sz="6600" dirty="0">
                <a:solidFill>
                  <a:schemeClr val="bg1"/>
                </a:solidFill>
                <a:latin typeface="Segoe UI" panose="020B0502040204020203" pitchFamily="34" charset="0"/>
                <a:cs typeface="Segoe UI" panose="020B0502040204020203" pitchFamily="34" charset="0"/>
              </a:rPr>
              <a:t> </a:t>
            </a:r>
          </a:p>
        </p:txBody>
      </p:sp>
      <p:sp>
        <p:nvSpPr>
          <p:cNvPr id="2" name="Espace réservé du numéro de diapositive 1">
            <a:extLst>
              <a:ext uri="{FF2B5EF4-FFF2-40B4-BE49-F238E27FC236}">
                <a16:creationId xmlns:a16="http://schemas.microsoft.com/office/drawing/2014/main" xmlns="" id="{D527DA6C-AB80-55A5-5B3C-6B655D66752E}"/>
              </a:ext>
            </a:extLst>
          </p:cNvPr>
          <p:cNvSpPr>
            <a:spLocks noGrp="1"/>
          </p:cNvSpPr>
          <p:nvPr>
            <p:ph type="sldNum" sz="quarter" idx="12"/>
          </p:nvPr>
        </p:nvSpPr>
        <p:spPr/>
        <p:txBody>
          <a:bodyPr/>
          <a:lstStyle/>
          <a:p>
            <a:endParaRPr lang="fr-FR" dirty="0"/>
          </a:p>
        </p:txBody>
      </p:sp>
    </p:spTree>
    <p:extLst>
      <p:ext uri="{BB962C8B-B14F-4D97-AF65-F5344CB8AC3E}">
        <p14:creationId xmlns:p14="http://schemas.microsoft.com/office/powerpoint/2010/main" xmlns="" val="541774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xmlns="" id="{1C47D1AC-DD1C-00FB-2804-8F8A6F88C8CD}"/>
              </a:ext>
            </a:extLst>
          </p:cNvPr>
          <p:cNvSpPr>
            <a:spLocks noGrp="1"/>
          </p:cNvSpPr>
          <p:nvPr>
            <p:ph idx="1"/>
          </p:nvPr>
        </p:nvSpPr>
        <p:spPr>
          <a:xfrm>
            <a:off x="705853" y="550844"/>
            <a:ext cx="10515600" cy="7785736"/>
          </a:xfrm>
        </p:spPr>
        <p:txBody>
          <a:bodyPr>
            <a:noAutofit/>
          </a:bodyPr>
          <a:lstStyle/>
          <a:p>
            <a:pPr algn="just">
              <a:spcAft>
                <a:spcPts val="1500"/>
              </a:spcAft>
              <a:buFont typeface="Segoe UI" panose="020B0502040204020203" pitchFamily="34" charset="0"/>
              <a:buChar char="₋"/>
            </a:pPr>
            <a:r>
              <a:rPr lang="fr-FR" dirty="0">
                <a:effectLst/>
                <a:latin typeface="Segoe UI" panose="020B0502040204020203" pitchFamily="34" charset="0"/>
                <a:ea typeface="Times New Roman" panose="02020603050405020304" pitchFamily="18" charset="0"/>
                <a:cs typeface="Segoe UI" panose="020B0502040204020203" pitchFamily="34" charset="0"/>
              </a:rPr>
              <a:t>L'invention de la démarche expérimentale est attribuée à plusieurs figures clés de l'histoire des sciences, mais c'est Francis Bacon qui est souvent considéré comme le père de la méthode scientifique moderne. Dans son ouvrage Novum Organum, publié en 1620, Bacon a proposé une nouvelle approche de la recherche scientifique, dans laquelle les observations sont systématiquement collectées et testées de manière rigoureuse pour aboutir à des conclusions fiables.</a:t>
            </a:r>
          </a:p>
          <a:p>
            <a:pPr algn="just">
              <a:spcBef>
                <a:spcPts val="1500"/>
              </a:spcBef>
              <a:spcAft>
                <a:spcPts val="1500"/>
              </a:spcAft>
              <a:buFont typeface="Segoe UI" panose="020B0502040204020203" pitchFamily="34" charset="0"/>
              <a:buChar char="₋"/>
            </a:pPr>
            <a:r>
              <a:rPr lang="fr-FR" dirty="0">
                <a:effectLst/>
                <a:latin typeface="Segoe UI" panose="020B0502040204020203" pitchFamily="34" charset="0"/>
                <a:ea typeface="Times New Roman" panose="02020603050405020304" pitchFamily="18" charset="0"/>
                <a:cs typeface="Segoe UI" panose="020B0502040204020203" pitchFamily="34" charset="0"/>
              </a:rPr>
              <a:t>Au XVIIe siècle, les travaux de Galilée ont également été cruciaux pour le développement de la méthode expérimentale. Galilée a utilisé des expériences pour tester ses hypothèses sur le mouvement et la chute des corps, et il a été l'un des premiers scientifiques à utiliser des observations quantitatives pour étayer ses conclusions.</a:t>
            </a:r>
          </a:p>
          <a:p>
            <a:pPr algn="just">
              <a:buFont typeface="Segoe UI" panose="020B0502040204020203" pitchFamily="34" charset="0"/>
              <a:buChar char="₋"/>
            </a:pPr>
            <a:endParaRPr lang="fr-FR" dirty="0">
              <a:latin typeface="Segoe UI" panose="020B0502040204020203" pitchFamily="34" charset="0"/>
              <a:cs typeface="Segoe UI" panose="020B0502040204020203" pitchFamily="34" charset="0"/>
            </a:endParaRPr>
          </a:p>
        </p:txBody>
      </p:sp>
      <p:sp>
        <p:nvSpPr>
          <p:cNvPr id="2" name="Espace réservé du numéro de diapositive 1">
            <a:extLst>
              <a:ext uri="{FF2B5EF4-FFF2-40B4-BE49-F238E27FC236}">
                <a16:creationId xmlns:a16="http://schemas.microsoft.com/office/drawing/2014/main" xmlns="" id="{B7E97EF7-5E8B-B738-24B0-1B68D96A6449}"/>
              </a:ext>
            </a:extLst>
          </p:cNvPr>
          <p:cNvSpPr>
            <a:spLocks noGrp="1"/>
          </p:cNvSpPr>
          <p:nvPr>
            <p:ph type="sldNum" sz="quarter" idx="12"/>
          </p:nvPr>
        </p:nvSpPr>
        <p:spPr/>
        <p:txBody>
          <a:bodyPr/>
          <a:lstStyle/>
          <a:p>
            <a:pPr algn="r"/>
            <a:fld id="{AB51E729-B2FC-411E-BADB-5E82EB4556BE}" type="slidenum">
              <a:rPr lang="fr-FR" smtClean="0"/>
              <a:pPr algn="r"/>
              <a:t>8</a:t>
            </a:fld>
            <a:endParaRPr lang="fr-FR" dirty="0"/>
          </a:p>
        </p:txBody>
      </p:sp>
    </p:spTree>
    <p:extLst>
      <p:ext uri="{BB962C8B-B14F-4D97-AF65-F5344CB8AC3E}">
        <p14:creationId xmlns:p14="http://schemas.microsoft.com/office/powerpoint/2010/main" xmlns="" val="3536901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xmlns="" id="{CF92C84F-E1C1-A139-D182-B6FDD53F0893}"/>
              </a:ext>
            </a:extLst>
          </p:cNvPr>
          <p:cNvSpPr>
            <a:spLocks noGrp="1"/>
          </p:cNvSpPr>
          <p:nvPr>
            <p:ph idx="1"/>
          </p:nvPr>
        </p:nvSpPr>
        <p:spPr>
          <a:xfrm>
            <a:off x="288757" y="1265362"/>
            <a:ext cx="11614485" cy="7132679"/>
          </a:xfrm>
        </p:spPr>
        <p:txBody>
          <a:bodyPr>
            <a:noAutofit/>
          </a:bodyPr>
          <a:lstStyle/>
          <a:p>
            <a:pPr algn="just">
              <a:spcBef>
                <a:spcPts val="1500"/>
              </a:spcBef>
              <a:spcAft>
                <a:spcPts val="1500"/>
              </a:spcAft>
              <a:buFont typeface="Segoe UI" panose="020B0502040204020203" pitchFamily="34" charset="0"/>
              <a:buChar char="₋"/>
            </a:pPr>
            <a:r>
              <a:rPr lang="fr-FR" dirty="0">
                <a:effectLst/>
                <a:latin typeface="Segoe UI" panose="020B0502040204020203" pitchFamily="34" charset="0"/>
                <a:ea typeface="Microsoft JhengHei UI" panose="020B0604030504040204" pitchFamily="34" charset="-120"/>
                <a:cs typeface="Segoe UI" panose="020B0502040204020203" pitchFamily="34" charset="0"/>
              </a:rPr>
              <a:t>Au XIXe siècle, les méthodes expérimentales ont été étendues aux domaines de la biologie et de la médecine, avec des scientifiques tels que Louis Pasteur, qui a utilisé des expériences pour prouver la théorie germique des maladies, et Claude Bernard, qui a utilisé des expériences pour comprendre le fonctionnement des organes et des tissus dans le corps humain.</a:t>
            </a:r>
          </a:p>
        </p:txBody>
      </p:sp>
      <p:sp>
        <p:nvSpPr>
          <p:cNvPr id="2" name="Espace réservé du numéro de diapositive 1">
            <a:extLst>
              <a:ext uri="{FF2B5EF4-FFF2-40B4-BE49-F238E27FC236}">
                <a16:creationId xmlns:a16="http://schemas.microsoft.com/office/drawing/2014/main" xmlns="" id="{984F424A-5602-7010-1802-408EBFF19E7A}"/>
              </a:ext>
            </a:extLst>
          </p:cNvPr>
          <p:cNvSpPr>
            <a:spLocks noGrp="1"/>
          </p:cNvSpPr>
          <p:nvPr>
            <p:ph type="sldNum" sz="quarter" idx="12"/>
          </p:nvPr>
        </p:nvSpPr>
        <p:spPr/>
        <p:txBody>
          <a:bodyPr/>
          <a:lstStyle/>
          <a:p>
            <a:pPr algn="r"/>
            <a:fld id="{AB51E729-B2FC-411E-BADB-5E82EB4556BE}" type="slidenum">
              <a:rPr lang="fr-FR" smtClean="0"/>
              <a:pPr algn="r"/>
              <a:t>9</a:t>
            </a:fld>
            <a:endParaRPr lang="fr-FR" dirty="0"/>
          </a:p>
        </p:txBody>
      </p:sp>
    </p:spTree>
    <p:extLst>
      <p:ext uri="{BB962C8B-B14F-4D97-AF65-F5344CB8AC3E}">
        <p14:creationId xmlns:p14="http://schemas.microsoft.com/office/powerpoint/2010/main" xmlns="" val="12017165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482</TotalTime>
  <Words>790</Words>
  <Application>Microsoft Office PowerPoint</Application>
  <PresentationFormat>Personnalisé</PresentationFormat>
  <Paragraphs>71</Paragraphs>
  <Slides>19</Slides>
  <Notes>0</Notes>
  <HiddenSlides>0</HiddenSlides>
  <MMClips>2</MMClips>
  <ScaleCrop>false</ScaleCrop>
  <HeadingPairs>
    <vt:vector size="4" baseType="variant">
      <vt:variant>
        <vt:lpstr>Thème</vt:lpstr>
      </vt:variant>
      <vt:variant>
        <vt:i4>1</vt:i4>
      </vt:variant>
      <vt:variant>
        <vt:lpstr>Titres des diapositives</vt:lpstr>
      </vt:variant>
      <vt:variant>
        <vt:i4>19</vt:i4>
      </vt:variant>
    </vt:vector>
  </HeadingPairs>
  <TitlesOfParts>
    <vt:vector size="20" baseType="lpstr">
      <vt:lpstr>Thème Office</vt:lpstr>
      <vt:lpstr>DÉMARCHE EXPÉRIMENTALE</vt:lpstr>
      <vt:lpstr>Diapositive 2</vt:lpstr>
      <vt:lpstr>Diapositive 3</vt:lpstr>
      <vt:lpstr>Définition démarche expérimentale</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 Tri par insertion </vt:lpstr>
      <vt:lpstr>Diapositive 18</vt:lpstr>
      <vt:lpstr>Diapositive 19</vt:lpstr>
    </vt:vector>
  </TitlesOfParts>
  <Company>ZELIS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Démarche expérimentale</dc:title>
  <dc:creator>meryem boudri</dc:creator>
  <cp:lastModifiedBy>HP</cp:lastModifiedBy>
  <cp:revision>225</cp:revision>
  <dcterms:created xsi:type="dcterms:W3CDTF">2023-03-18T19:21:59Z</dcterms:created>
  <dcterms:modified xsi:type="dcterms:W3CDTF">2023-03-29T00:49:57Z</dcterms:modified>
</cp:coreProperties>
</file>