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Lst>
  <p:notesMasterIdLst>
    <p:notesMasterId r:id="rId27"/>
  </p:notesMasterIdLst>
  <p:sldIdLst>
    <p:sldId id="256" r:id="rId2"/>
    <p:sldId id="260" r:id="rId3"/>
    <p:sldId id="263" r:id="rId4"/>
    <p:sldId id="261" r:id="rId5"/>
    <p:sldId id="264" r:id="rId6"/>
    <p:sldId id="299" r:id="rId7"/>
    <p:sldId id="265" r:id="rId8"/>
    <p:sldId id="301" r:id="rId9"/>
    <p:sldId id="314" r:id="rId10"/>
    <p:sldId id="318" r:id="rId11"/>
    <p:sldId id="300" r:id="rId12"/>
    <p:sldId id="315" r:id="rId13"/>
    <p:sldId id="302" r:id="rId14"/>
    <p:sldId id="316" r:id="rId15"/>
    <p:sldId id="317" r:id="rId16"/>
    <p:sldId id="304" r:id="rId17"/>
    <p:sldId id="307" r:id="rId18"/>
    <p:sldId id="310" r:id="rId19"/>
    <p:sldId id="305" r:id="rId20"/>
    <p:sldId id="312" r:id="rId21"/>
    <p:sldId id="306" r:id="rId22"/>
    <p:sldId id="303" r:id="rId23"/>
    <p:sldId id="313" r:id="rId24"/>
    <p:sldId id="270" r:id="rId25"/>
    <p:sldId id="308" r:id="rId26"/>
  </p:sldIdLst>
  <p:sldSz cx="9144000" cy="5143500" type="screen16x9"/>
  <p:notesSz cx="6858000" cy="9144000"/>
  <p:embeddedFontLst>
    <p:embeddedFont>
      <p:font typeface="Montserrat Alternates" panose="020B0604020202020204" charset="0"/>
      <p:regular r:id="rId28"/>
      <p:bold r:id="rId29"/>
      <p:italic r:id="rId30"/>
      <p:boldItalic r:id="rId31"/>
    </p:embeddedFont>
    <p:embeddedFont>
      <p:font typeface="Fira Sans Condensed" panose="020B0604020202020204" charset="0"/>
      <p:regular r:id="rId32"/>
      <p:bold r:id="rId33"/>
      <p:italic r:id="rId34"/>
      <p:boldItalic r:id="rId35"/>
    </p:embeddedFont>
    <p:embeddedFont>
      <p:font typeface="Montserrat Light" panose="020B0604020202020204" charset="0"/>
      <p:regular r:id="rId36"/>
      <p:bold r:id="rId37"/>
      <p:italic r:id="rId38"/>
      <p:boldItalic r:id="rId39"/>
    </p:embeddedFont>
    <p:embeddedFont>
      <p:font typeface="Yanone Kaffeesatz" panose="020B0604020202020204" charset="0"/>
      <p:regular r:id="rId40"/>
      <p:bold r:id="rId41"/>
    </p:embeddedFont>
    <p:embeddedFont>
      <p:font typeface="Montserrat" panose="020B0604020202020204" charset="0"/>
      <p:regular r:id="rId42"/>
      <p:bold r:id="rId43"/>
      <p:italic r:id="rId44"/>
      <p:boldItalic r:id="rId45"/>
    </p:embeddedFont>
    <p:embeddedFont>
      <p:font typeface="Ubuntu" panose="020B0604020202020204" charset="0"/>
      <p:regular r:id="rId46"/>
      <p:bold r:id="rId47"/>
      <p:italic r:id="rId48"/>
      <p:boldItalic r:id="rId49"/>
    </p:embeddedFont>
    <p:embeddedFont>
      <p:font typeface="Montserrat ExtraBold" panose="020B0604020202020204" charset="0"/>
      <p:bold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F741"/>
    <a:srgbClr val="BF1181"/>
    <a:srgbClr val="9040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579B56-42FC-40BC-9086-F17721F15C93}">
  <a:tblStyle styleId="{30579B56-42FC-40BC-9086-F17721F15C9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545" autoAdjust="0"/>
  </p:normalViewPr>
  <p:slideViewPr>
    <p:cSldViewPr snapToGrid="0">
      <p:cViewPr varScale="1">
        <p:scale>
          <a:sx n="70" d="100"/>
          <a:sy n="70" d="100"/>
        </p:scale>
        <p:origin x="141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font" Target="fonts/font23.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font" Target="fonts/font24.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afb59caa63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afb59caa63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1928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afb59caa63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afb59caa63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Non, les paquets ne traversent pas les mêmes couches dans l'ordre inverse lorsqu'ils arrivent chez le destinataire. Le processus est un peu différent. Permettez-moi de clarifier cela pour vous :1. Lors de l'envoi de données sur Internet, les paquets traversent les différentes couches du modèle OSI ou TCP/IP (comme expliqué dans le premier paragraphe que vous avez mentionné) : couche application, couche transport, couche Internet, et enfin la couche réseau. Ces couches sont responsables de la segmentation, de l'acheminement, et de l'acheminement des paquets vers leur destination.2. Lorsque les paquets arrivent chez le destinataire, ils passent par le processus de </a:t>
            </a:r>
            <a:r>
              <a:rPr lang="fr-FR" dirty="0" err="1" smtClean="0"/>
              <a:t>désencapsulation</a:t>
            </a:r>
            <a:r>
              <a:rPr lang="fr-FR" dirty="0" smtClean="0"/>
              <a:t>, où chaque couche retire ses informations de contrôle ajoutées lors de l'encapsulation à l'expéditeur. Cela se produit dans l'ordre inverse par rapport à l'encapsulation initiale.3. Une fois que les paquets ont été </a:t>
            </a:r>
            <a:r>
              <a:rPr lang="fr-FR" dirty="0" err="1" smtClean="0"/>
              <a:t>désencapsulés</a:t>
            </a:r>
            <a:r>
              <a:rPr lang="fr-FR" smtClean="0"/>
              <a:t> jusqu'à la couche application, les données brutes sont alors présentées à l'application destinataire pour traitement</a:t>
            </a:r>
            <a:endParaRPr dirty="0"/>
          </a:p>
        </p:txBody>
      </p:sp>
    </p:spTree>
    <p:extLst>
      <p:ext uri="{BB962C8B-B14F-4D97-AF65-F5344CB8AC3E}">
        <p14:creationId xmlns:p14="http://schemas.microsoft.com/office/powerpoint/2010/main" val="783346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261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678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291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22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759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545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022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5908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afb59caa63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afb59caa63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6450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3093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305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019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6f0744aa72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6f0744aa72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948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6ed1775e4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6ed1775e4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6f0744a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6f0744a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smtClean="0">
                <a:effectLst/>
              </a:rPr>
              <a:t>TCP/IP est largement utilisé pour une gamme variée d'applications, notamment la navigation Web, le courrier électronique, le partage de fichiers et bien plus encore.</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6f0744a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6f0744a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100" b="0" i="0" u="none" strike="noStrike" cap="none" dirty="0" smtClean="0">
                <a:solidFill>
                  <a:srgbClr val="000000"/>
                </a:solidFill>
                <a:effectLst/>
                <a:latin typeface="Arial"/>
                <a:ea typeface="Arial"/>
                <a:cs typeface="Arial"/>
                <a:sym typeface="Arial"/>
              </a:rPr>
              <a:t>Le protocole IP récupère l'adresse à laquelle sont envoyées les données (votre ordinateur possède une adresse IP).</a:t>
            </a:r>
          </a:p>
          <a:p>
            <a:pPr marL="0" lvl="0" indent="0" algn="l" rtl="0">
              <a:spcBef>
                <a:spcPts val="0"/>
              </a:spcBef>
              <a:spcAft>
                <a:spcPts val="0"/>
              </a:spcAft>
              <a:buNone/>
            </a:pPr>
            <a:r>
              <a:rPr lang="fr-FR" sz="1100" b="0" i="0" u="none" strike="noStrike" cap="none" dirty="0" smtClean="0">
                <a:solidFill>
                  <a:srgbClr val="000000"/>
                </a:solidFill>
                <a:effectLst/>
                <a:latin typeface="Arial"/>
                <a:ea typeface="Arial"/>
                <a:cs typeface="Arial"/>
                <a:sym typeface="Arial"/>
              </a:rPr>
              <a:t> Le protocole TCP est responsable de la livraison de ces données une fois cette adresse IP trouvée. Ensemble, ils composent la suite de protocoles appelée TCP/IP.</a:t>
            </a:r>
            <a:endParaRPr dirty="0"/>
          </a:p>
        </p:txBody>
      </p:sp>
    </p:spTree>
    <p:extLst>
      <p:ext uri="{BB962C8B-B14F-4D97-AF65-F5344CB8AC3E}">
        <p14:creationId xmlns:p14="http://schemas.microsoft.com/office/powerpoint/2010/main" val="911732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afb59caa63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afb59caa63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100" b="0" i="0" u="none" strike="noStrike" cap="none" dirty="0" smtClean="0">
                <a:solidFill>
                  <a:srgbClr val="000000"/>
                </a:solidFill>
                <a:effectLst/>
                <a:latin typeface="Arial"/>
                <a:ea typeface="Arial"/>
                <a:cs typeface="Arial"/>
                <a:sym typeface="Arial"/>
              </a:rPr>
              <a:t>La plus grande différence entre les deux modèles est que le modèle OSI segmente plusieurs fonctions que le modèle TCP/IP regroupe en une seule couche. Cela est vrai pour les couches d’accès aux applications et au réseau du modèle TCP/IP, qui contiennent plusieurs couches décrites dans le modèle OSI.</a:t>
            </a:r>
          </a:p>
          <a:p>
            <a:pPr marL="0" lvl="0" indent="0" algn="l" rtl="0">
              <a:spcBef>
                <a:spcPts val="0"/>
              </a:spcBef>
              <a:spcAft>
                <a:spcPts val="0"/>
              </a:spcAft>
              <a:buNone/>
            </a:pPr>
            <a:r>
              <a:rPr lang="fr-FR" dirty="0" smtClean="0"/>
              <a:t>Le modèle TCP/IP est composé de quatre couches principales : la couche application, la couche transport, la couche Internet et la couche liaison de données. Chaque couche est responsable de fonctions spécifiques et utilise des protocoles de communication pour transmettre des données entre les ordinateurs.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afb59caa63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afb59caa63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3905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31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11700" y="1779300"/>
            <a:ext cx="8520600" cy="975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000"/>
              <a:buFont typeface="Montserrat ExtraBold"/>
              <a:buNone/>
              <a:defRPr sz="3000" b="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743050" y="2888250"/>
            <a:ext cx="36579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Montserrat"/>
              <a:buNone/>
              <a:defRPr>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BLANK_1_1_1">
    <p:spTree>
      <p:nvGrpSpPr>
        <p:cNvPr id="1" name="Shape 278"/>
        <p:cNvGrpSpPr/>
        <p:nvPr/>
      </p:nvGrpSpPr>
      <p:grpSpPr>
        <a:xfrm>
          <a:off x="0" y="0"/>
          <a:ext cx="0" cy="0"/>
          <a:chOff x="0" y="0"/>
          <a:chExt cx="0" cy="0"/>
        </a:xfrm>
      </p:grpSpPr>
      <p:pic>
        <p:nvPicPr>
          <p:cNvPr id="279" name="Google Shape;279;p47"/>
          <p:cNvPicPr preferRelativeResize="0"/>
          <p:nvPr/>
        </p:nvPicPr>
        <p:blipFill>
          <a:blip r:embed="rId2">
            <a:alphaModFix/>
          </a:blip>
          <a:stretch>
            <a:fillRect/>
          </a:stretch>
        </p:blipFill>
        <p:spPr>
          <a:xfrm>
            <a:off x="-76672" y="-827887"/>
            <a:ext cx="6153101" cy="679927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7513150" y="0"/>
            <a:ext cx="1668900" cy="51435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3"/>
          <p:cNvPicPr preferRelativeResize="0"/>
          <p:nvPr/>
        </p:nvPicPr>
        <p:blipFill>
          <a:blip r:embed="rId2">
            <a:alphaModFix/>
          </a:blip>
          <a:stretch>
            <a:fillRect/>
          </a:stretch>
        </p:blipFill>
        <p:spPr>
          <a:xfrm>
            <a:off x="-76672" y="-827887"/>
            <a:ext cx="6153101" cy="6799271"/>
          </a:xfrm>
          <a:prstGeom prst="rect">
            <a:avLst/>
          </a:prstGeom>
          <a:noFill/>
          <a:ln>
            <a:noFill/>
          </a:ln>
        </p:spPr>
      </p:pic>
      <p:sp>
        <p:nvSpPr>
          <p:cNvPr id="14" name="Google Shape;14;p3"/>
          <p:cNvSpPr txBox="1">
            <a:spLocks noGrp="1"/>
          </p:cNvSpPr>
          <p:nvPr>
            <p:ph type="title"/>
          </p:nvPr>
        </p:nvSpPr>
        <p:spPr>
          <a:xfrm>
            <a:off x="5112425" y="2227050"/>
            <a:ext cx="28767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112425" y="1027125"/>
            <a:ext cx="2445000" cy="84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5112425" y="3194925"/>
            <a:ext cx="3156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r="8214"/>
          <a:stretch/>
        </p:blipFill>
        <p:spPr>
          <a:xfrm>
            <a:off x="658750" y="-1397100"/>
            <a:ext cx="7826501" cy="7437298"/>
          </a:xfrm>
          <a:prstGeom prst="rect">
            <a:avLst/>
          </a:prstGeom>
          <a:noFill/>
          <a:ln>
            <a:noFill/>
          </a:ln>
        </p:spPr>
      </p:pic>
      <p:sp>
        <p:nvSpPr>
          <p:cNvPr id="28" name="Google Shape;28;p6"/>
          <p:cNvSpPr txBox="1">
            <a:spLocks noGrp="1"/>
          </p:cNvSpPr>
          <p:nvPr>
            <p:ph type="title"/>
          </p:nvPr>
        </p:nvSpPr>
        <p:spPr>
          <a:xfrm>
            <a:off x="2400850" y="378225"/>
            <a:ext cx="59703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a:blip r:embed="rId2">
            <a:alphaModFix amt="50000"/>
          </a:blip>
          <a:stretch>
            <a:fillRect/>
          </a:stretch>
        </p:blipFill>
        <p:spPr>
          <a:xfrm>
            <a:off x="-3192424" y="1047350"/>
            <a:ext cx="12336426" cy="4096149"/>
          </a:xfrm>
          <a:prstGeom prst="rect">
            <a:avLst/>
          </a:prstGeom>
          <a:noFill/>
          <a:ln>
            <a:noFill/>
          </a:ln>
        </p:spPr>
      </p:pic>
      <p:sp>
        <p:nvSpPr>
          <p:cNvPr id="41" name="Google Shape;41;p9"/>
          <p:cNvSpPr txBox="1">
            <a:spLocks noGrp="1"/>
          </p:cNvSpPr>
          <p:nvPr>
            <p:ph type="title"/>
          </p:nvPr>
        </p:nvSpPr>
        <p:spPr>
          <a:xfrm>
            <a:off x="4998775" y="1276500"/>
            <a:ext cx="33552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9"/>
          <p:cNvSpPr txBox="1">
            <a:spLocks noGrp="1"/>
          </p:cNvSpPr>
          <p:nvPr>
            <p:ph type="subTitle" idx="1"/>
          </p:nvPr>
        </p:nvSpPr>
        <p:spPr>
          <a:xfrm>
            <a:off x="4998775" y="2110500"/>
            <a:ext cx="3355200" cy="1665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SECTION_TITLE_AND_DESCRIPTION_1_1">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2400850" y="378225"/>
            <a:ext cx="59703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
        <p:nvSpPr>
          <p:cNvPr id="71" name="Google Shape;71;p14"/>
          <p:cNvSpPr txBox="1">
            <a:spLocks noGrp="1"/>
          </p:cNvSpPr>
          <p:nvPr>
            <p:ph type="title" idx="2" hasCustomPrompt="1"/>
          </p:nvPr>
        </p:nvSpPr>
        <p:spPr>
          <a:xfrm>
            <a:off x="2477100" y="1022775"/>
            <a:ext cx="657000" cy="7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10000"/>
              <a:buFont typeface="Barlow"/>
              <a:buNone/>
              <a:defRPr sz="2400" b="1">
                <a:solidFill>
                  <a:schemeClr val="accent2"/>
                </a:solidFill>
              </a:defRPr>
            </a:lvl1pPr>
            <a:lvl2pPr lvl="1"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2pPr>
            <a:lvl3pPr lvl="2"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3pPr>
            <a:lvl4pPr lvl="3"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4pPr>
            <a:lvl5pPr lvl="4"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5pPr>
            <a:lvl6pPr lvl="5"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6pPr>
            <a:lvl7pPr lvl="6"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7pPr>
            <a:lvl8pPr lvl="7"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8pPr>
            <a:lvl9pPr lvl="8"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9pPr>
          </a:lstStyle>
          <a:p>
            <a:r>
              <a:t>xx%</a:t>
            </a:r>
          </a:p>
        </p:txBody>
      </p:sp>
      <p:sp>
        <p:nvSpPr>
          <p:cNvPr id="72" name="Google Shape;72;p14"/>
          <p:cNvSpPr txBox="1">
            <a:spLocks noGrp="1"/>
          </p:cNvSpPr>
          <p:nvPr>
            <p:ph type="subTitle" idx="1"/>
          </p:nvPr>
        </p:nvSpPr>
        <p:spPr>
          <a:xfrm flipH="1">
            <a:off x="3139506" y="1259025"/>
            <a:ext cx="1779300" cy="28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Caveat"/>
              <a:buNone/>
              <a:defRPr sz="2000" b="1">
                <a:solidFill>
                  <a:schemeClr val="lt1"/>
                </a:solidFill>
                <a:latin typeface="Ubuntu"/>
                <a:ea typeface="Ubuntu"/>
                <a:cs typeface="Ubuntu"/>
                <a:sym typeface="Ubuntu"/>
              </a:defRPr>
            </a:lvl1pPr>
            <a:lvl2pPr lvl="1"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9pPr>
          </a:lstStyle>
          <a:p>
            <a:endParaRPr/>
          </a:p>
        </p:txBody>
      </p:sp>
      <p:sp>
        <p:nvSpPr>
          <p:cNvPr id="73" name="Google Shape;73;p14"/>
          <p:cNvSpPr txBox="1">
            <a:spLocks noGrp="1"/>
          </p:cNvSpPr>
          <p:nvPr>
            <p:ph type="subTitle" idx="3"/>
          </p:nvPr>
        </p:nvSpPr>
        <p:spPr>
          <a:xfrm>
            <a:off x="5152806" y="1220900"/>
            <a:ext cx="3201300" cy="360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4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4" name="Google Shape;74;p14"/>
          <p:cNvSpPr txBox="1">
            <a:spLocks noGrp="1"/>
          </p:cNvSpPr>
          <p:nvPr>
            <p:ph type="title" idx="4" hasCustomPrompt="1"/>
          </p:nvPr>
        </p:nvSpPr>
        <p:spPr>
          <a:xfrm>
            <a:off x="2477100" y="1772447"/>
            <a:ext cx="657000" cy="7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10000"/>
              <a:buFont typeface="Barlow"/>
              <a:buNone/>
              <a:defRPr sz="2400" b="1">
                <a:solidFill>
                  <a:schemeClr val="accent2"/>
                </a:solidFill>
              </a:defRPr>
            </a:lvl1pPr>
            <a:lvl2pPr lvl="1"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2pPr>
            <a:lvl3pPr lvl="2"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3pPr>
            <a:lvl4pPr lvl="3"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4pPr>
            <a:lvl5pPr lvl="4"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5pPr>
            <a:lvl6pPr lvl="5"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6pPr>
            <a:lvl7pPr lvl="6"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7pPr>
            <a:lvl8pPr lvl="7"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8pPr>
            <a:lvl9pPr lvl="8"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9pPr>
          </a:lstStyle>
          <a:p>
            <a:r>
              <a:t>xx%</a:t>
            </a:r>
          </a:p>
        </p:txBody>
      </p:sp>
      <p:sp>
        <p:nvSpPr>
          <p:cNvPr id="75" name="Google Shape;75;p14"/>
          <p:cNvSpPr txBox="1">
            <a:spLocks noGrp="1"/>
          </p:cNvSpPr>
          <p:nvPr>
            <p:ph type="subTitle" idx="5"/>
          </p:nvPr>
        </p:nvSpPr>
        <p:spPr>
          <a:xfrm flipH="1">
            <a:off x="3139506" y="2008700"/>
            <a:ext cx="1777200" cy="28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Caveat"/>
              <a:buNone/>
              <a:defRPr sz="2000" b="1">
                <a:solidFill>
                  <a:schemeClr val="lt1"/>
                </a:solidFill>
                <a:latin typeface="Ubuntu"/>
                <a:ea typeface="Ubuntu"/>
                <a:cs typeface="Ubuntu"/>
                <a:sym typeface="Ubuntu"/>
              </a:defRPr>
            </a:lvl1pPr>
            <a:lvl2pPr lvl="1"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9pPr>
          </a:lstStyle>
          <a:p>
            <a:endParaRPr/>
          </a:p>
        </p:txBody>
      </p:sp>
      <p:sp>
        <p:nvSpPr>
          <p:cNvPr id="76" name="Google Shape;76;p14"/>
          <p:cNvSpPr txBox="1">
            <a:spLocks noGrp="1"/>
          </p:cNvSpPr>
          <p:nvPr>
            <p:ph type="subTitle" idx="6"/>
          </p:nvPr>
        </p:nvSpPr>
        <p:spPr>
          <a:xfrm>
            <a:off x="5146886" y="1970580"/>
            <a:ext cx="3206400" cy="360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4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7" name="Google Shape;77;p14"/>
          <p:cNvSpPr txBox="1">
            <a:spLocks noGrp="1"/>
          </p:cNvSpPr>
          <p:nvPr>
            <p:ph type="title" idx="7" hasCustomPrompt="1"/>
          </p:nvPr>
        </p:nvSpPr>
        <p:spPr>
          <a:xfrm>
            <a:off x="2477100" y="2522122"/>
            <a:ext cx="657000" cy="7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10000"/>
              <a:buFont typeface="Barlow"/>
              <a:buNone/>
              <a:defRPr sz="2400" b="1">
                <a:solidFill>
                  <a:schemeClr val="accent2"/>
                </a:solidFill>
              </a:defRPr>
            </a:lvl1pPr>
            <a:lvl2pPr lvl="1"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2pPr>
            <a:lvl3pPr lvl="2"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3pPr>
            <a:lvl4pPr lvl="3"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4pPr>
            <a:lvl5pPr lvl="4"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5pPr>
            <a:lvl6pPr lvl="5"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6pPr>
            <a:lvl7pPr lvl="6"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7pPr>
            <a:lvl8pPr lvl="7"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8pPr>
            <a:lvl9pPr lvl="8"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9pPr>
          </a:lstStyle>
          <a:p>
            <a:r>
              <a:t>xx%</a:t>
            </a:r>
          </a:p>
        </p:txBody>
      </p:sp>
      <p:sp>
        <p:nvSpPr>
          <p:cNvPr id="78" name="Google Shape;78;p14"/>
          <p:cNvSpPr txBox="1">
            <a:spLocks noGrp="1"/>
          </p:cNvSpPr>
          <p:nvPr>
            <p:ph type="subTitle" idx="8"/>
          </p:nvPr>
        </p:nvSpPr>
        <p:spPr>
          <a:xfrm flipH="1">
            <a:off x="3139506" y="2759849"/>
            <a:ext cx="1779300" cy="28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Caveat"/>
              <a:buNone/>
              <a:defRPr sz="2000" b="1">
                <a:solidFill>
                  <a:schemeClr val="lt1"/>
                </a:solidFill>
                <a:latin typeface="Ubuntu"/>
                <a:ea typeface="Ubuntu"/>
                <a:cs typeface="Ubuntu"/>
                <a:sym typeface="Ubuntu"/>
              </a:defRPr>
            </a:lvl1pPr>
            <a:lvl2pPr lvl="1"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9pPr>
          </a:lstStyle>
          <a:p>
            <a:endParaRPr/>
          </a:p>
        </p:txBody>
      </p:sp>
      <p:sp>
        <p:nvSpPr>
          <p:cNvPr id="79" name="Google Shape;79;p14"/>
          <p:cNvSpPr txBox="1">
            <a:spLocks noGrp="1"/>
          </p:cNvSpPr>
          <p:nvPr>
            <p:ph type="subTitle" idx="9"/>
          </p:nvPr>
        </p:nvSpPr>
        <p:spPr>
          <a:xfrm>
            <a:off x="5143119" y="2721733"/>
            <a:ext cx="3201300" cy="360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4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0" name="Google Shape;80;p14"/>
          <p:cNvSpPr txBox="1">
            <a:spLocks noGrp="1"/>
          </p:cNvSpPr>
          <p:nvPr>
            <p:ph type="title" idx="13" hasCustomPrompt="1"/>
          </p:nvPr>
        </p:nvSpPr>
        <p:spPr>
          <a:xfrm>
            <a:off x="2477100" y="3275277"/>
            <a:ext cx="657000" cy="7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10000"/>
              <a:buFont typeface="Barlow"/>
              <a:buNone/>
              <a:defRPr sz="2400" b="1">
                <a:solidFill>
                  <a:schemeClr val="accent2"/>
                </a:solidFill>
              </a:defRPr>
            </a:lvl1pPr>
            <a:lvl2pPr lvl="1"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2pPr>
            <a:lvl3pPr lvl="2"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3pPr>
            <a:lvl4pPr lvl="3"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4pPr>
            <a:lvl5pPr lvl="4"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5pPr>
            <a:lvl6pPr lvl="5"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6pPr>
            <a:lvl7pPr lvl="6"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7pPr>
            <a:lvl8pPr lvl="7"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8pPr>
            <a:lvl9pPr lvl="8"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9pPr>
          </a:lstStyle>
          <a:p>
            <a:r>
              <a:t>xx%</a:t>
            </a:r>
          </a:p>
        </p:txBody>
      </p:sp>
      <p:sp>
        <p:nvSpPr>
          <p:cNvPr id="81" name="Google Shape;81;p14"/>
          <p:cNvSpPr txBox="1">
            <a:spLocks noGrp="1"/>
          </p:cNvSpPr>
          <p:nvPr>
            <p:ph type="subTitle" idx="14"/>
          </p:nvPr>
        </p:nvSpPr>
        <p:spPr>
          <a:xfrm flipH="1">
            <a:off x="3139506" y="3511527"/>
            <a:ext cx="1777200" cy="28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Caveat"/>
              <a:buNone/>
              <a:defRPr sz="2000" b="1">
                <a:solidFill>
                  <a:schemeClr val="lt1"/>
                </a:solidFill>
                <a:latin typeface="Ubuntu"/>
                <a:ea typeface="Ubuntu"/>
                <a:cs typeface="Ubuntu"/>
                <a:sym typeface="Ubuntu"/>
              </a:defRPr>
            </a:lvl1pPr>
            <a:lvl2pPr lvl="1"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9pPr>
          </a:lstStyle>
          <a:p>
            <a:endParaRPr/>
          </a:p>
        </p:txBody>
      </p:sp>
      <p:sp>
        <p:nvSpPr>
          <p:cNvPr id="82" name="Google Shape;82;p14"/>
          <p:cNvSpPr txBox="1">
            <a:spLocks noGrp="1"/>
          </p:cNvSpPr>
          <p:nvPr>
            <p:ph type="subTitle" idx="15"/>
          </p:nvPr>
        </p:nvSpPr>
        <p:spPr>
          <a:xfrm>
            <a:off x="5142250" y="3473428"/>
            <a:ext cx="3206400" cy="360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4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3" name="Google Shape;83;p14"/>
          <p:cNvSpPr txBox="1">
            <a:spLocks noGrp="1"/>
          </p:cNvSpPr>
          <p:nvPr>
            <p:ph type="title" idx="16" hasCustomPrompt="1"/>
          </p:nvPr>
        </p:nvSpPr>
        <p:spPr>
          <a:xfrm>
            <a:off x="2477100" y="4021475"/>
            <a:ext cx="657000" cy="7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10000"/>
              <a:buFont typeface="Barlow"/>
              <a:buNone/>
              <a:defRPr sz="2400" b="1">
                <a:solidFill>
                  <a:schemeClr val="accent2"/>
                </a:solidFill>
              </a:defRPr>
            </a:lvl1pPr>
            <a:lvl2pPr lvl="1"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2pPr>
            <a:lvl3pPr lvl="2"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3pPr>
            <a:lvl4pPr lvl="3"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4pPr>
            <a:lvl5pPr lvl="4"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5pPr>
            <a:lvl6pPr lvl="5"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6pPr>
            <a:lvl7pPr lvl="6"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7pPr>
            <a:lvl8pPr lvl="7"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8pPr>
            <a:lvl9pPr lvl="8"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9pPr>
          </a:lstStyle>
          <a:p>
            <a:r>
              <a:t>xx%</a:t>
            </a:r>
          </a:p>
        </p:txBody>
      </p:sp>
      <p:sp>
        <p:nvSpPr>
          <p:cNvPr id="84" name="Google Shape;84;p14"/>
          <p:cNvSpPr txBox="1">
            <a:spLocks noGrp="1"/>
          </p:cNvSpPr>
          <p:nvPr>
            <p:ph type="subTitle" idx="17"/>
          </p:nvPr>
        </p:nvSpPr>
        <p:spPr>
          <a:xfrm flipH="1">
            <a:off x="3139506" y="4257750"/>
            <a:ext cx="1777200" cy="28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Caveat"/>
              <a:buNone/>
              <a:defRPr sz="2000" b="1">
                <a:solidFill>
                  <a:schemeClr val="lt1"/>
                </a:solidFill>
                <a:latin typeface="Ubuntu"/>
                <a:ea typeface="Ubuntu"/>
                <a:cs typeface="Ubuntu"/>
                <a:sym typeface="Ubuntu"/>
              </a:defRPr>
            </a:lvl1pPr>
            <a:lvl2pPr lvl="1"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9pPr>
          </a:lstStyle>
          <a:p>
            <a:endParaRPr/>
          </a:p>
        </p:txBody>
      </p:sp>
      <p:sp>
        <p:nvSpPr>
          <p:cNvPr id="85" name="Google Shape;85;p14"/>
          <p:cNvSpPr txBox="1">
            <a:spLocks noGrp="1"/>
          </p:cNvSpPr>
          <p:nvPr>
            <p:ph type="subTitle" idx="18"/>
          </p:nvPr>
        </p:nvSpPr>
        <p:spPr>
          <a:xfrm>
            <a:off x="5142250" y="4219650"/>
            <a:ext cx="3206400" cy="360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4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pic>
        <p:nvPicPr>
          <p:cNvPr id="86" name="Google Shape;86;p14"/>
          <p:cNvPicPr preferRelativeResize="0"/>
          <p:nvPr/>
        </p:nvPicPr>
        <p:blipFill rotWithShape="1">
          <a:blip r:embed="rId2">
            <a:alphaModFix/>
          </a:blip>
          <a:srcRect/>
          <a:stretch/>
        </p:blipFill>
        <p:spPr>
          <a:xfrm>
            <a:off x="-12739" y="1960725"/>
            <a:ext cx="1888727" cy="316492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3758000" y="378225"/>
            <a:ext cx="46131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pic>
        <p:nvPicPr>
          <p:cNvPr id="144" name="Google Shape;144;p23"/>
          <p:cNvPicPr preferRelativeResize="0"/>
          <p:nvPr/>
        </p:nvPicPr>
        <p:blipFill>
          <a:blip r:embed="rId2">
            <a:alphaModFix amt="56000"/>
          </a:blip>
          <a:stretch>
            <a:fillRect/>
          </a:stretch>
        </p:blipFill>
        <p:spPr>
          <a:xfrm rot="-1365984">
            <a:off x="-1511771" y="-174252"/>
            <a:ext cx="5918748" cy="654029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7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
    <p:spTree>
      <p:nvGrpSpPr>
        <p:cNvPr id="1" name="Shape 275"/>
        <p:cNvGrpSpPr/>
        <p:nvPr/>
      </p:nvGrpSpPr>
      <p:grpSpPr>
        <a:xfrm>
          <a:off x="0" y="0"/>
          <a:ext cx="0" cy="0"/>
          <a:chOff x="0" y="0"/>
          <a:chExt cx="0" cy="0"/>
        </a:xfrm>
      </p:grpSpPr>
      <p:pic>
        <p:nvPicPr>
          <p:cNvPr id="276" name="Google Shape;276;p46"/>
          <p:cNvPicPr preferRelativeResize="0"/>
          <p:nvPr/>
        </p:nvPicPr>
        <p:blipFill>
          <a:blip r:embed="rId2">
            <a:alphaModFix/>
          </a:blip>
          <a:stretch>
            <a:fillRect/>
          </a:stretch>
        </p:blipFill>
        <p:spPr>
          <a:xfrm flipH="1">
            <a:off x="5434928" y="-827887"/>
            <a:ext cx="6153101" cy="6799271"/>
          </a:xfrm>
          <a:prstGeom prst="rect">
            <a:avLst/>
          </a:prstGeom>
          <a:noFill/>
          <a:ln>
            <a:noFill/>
          </a:ln>
        </p:spPr>
      </p:pic>
      <p:pic>
        <p:nvPicPr>
          <p:cNvPr id="277" name="Google Shape;277;p46"/>
          <p:cNvPicPr preferRelativeResize="0"/>
          <p:nvPr/>
        </p:nvPicPr>
        <p:blipFill>
          <a:blip r:embed="rId2">
            <a:alphaModFix/>
          </a:blip>
          <a:stretch>
            <a:fillRect/>
          </a:stretch>
        </p:blipFill>
        <p:spPr>
          <a:xfrm rot="10800000" flipH="1">
            <a:off x="-2444022" y="-827887"/>
            <a:ext cx="6153101" cy="679927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0237D"/>
            </a:gs>
            <a:gs pos="100000">
              <a:srgbClr val="011445"/>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ontserrat ExtraBold"/>
              <a:buNone/>
              <a:defRPr sz="2800">
                <a:solidFill>
                  <a:schemeClr val="accent1"/>
                </a:solidFill>
                <a:latin typeface="Montserrat ExtraBold"/>
                <a:ea typeface="Montserrat ExtraBold"/>
                <a:cs typeface="Montserrat ExtraBold"/>
                <a:sym typeface="Montserrat ExtraBold"/>
              </a:defRPr>
            </a:lvl1pPr>
            <a:lvl2pPr lvl="1">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2pPr>
            <a:lvl3pPr lvl="2">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3pPr>
            <a:lvl4pPr lvl="3">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4pPr>
            <a:lvl5pPr lvl="4">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5pPr>
            <a:lvl6pPr lvl="5">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6pPr>
            <a:lvl7pPr lvl="6">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7pPr>
            <a:lvl8pPr lvl="7">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8pPr>
            <a:lvl9pPr lvl="8">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1"/>
              </a:buClr>
              <a:buSzPts val="1800"/>
              <a:buFont typeface="Montserrat"/>
              <a:buChar char="●"/>
              <a:defRPr sz="1800">
                <a:solidFill>
                  <a:schemeClr val="accent1"/>
                </a:solidFill>
                <a:latin typeface="Montserrat"/>
                <a:ea typeface="Montserrat"/>
                <a:cs typeface="Montserrat"/>
                <a:sym typeface="Montserrat"/>
              </a:defRPr>
            </a:lvl1pPr>
            <a:lvl2pPr marL="914400" lvl="1"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60" r:id="rId6"/>
    <p:sldLayoutId id="2147483669" r:id="rId7"/>
    <p:sldLayoutId id="2147483691" r:id="rId8"/>
    <p:sldLayoutId id="2147483692" r:id="rId9"/>
    <p:sldLayoutId id="214748369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6.webp"/><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slide" Target="slide3.xml"/></Relationships>
</file>

<file path=ppt/slides/_rels/slide2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slide" Target="slide3.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slide" Target="slide3.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237D"/>
            </a:gs>
            <a:gs pos="100000">
              <a:srgbClr val="011445"/>
            </a:gs>
          </a:gsLst>
          <a:path path="circle">
            <a:fillToRect l="50000" t="50000" r="50000" b="50000"/>
          </a:path>
          <a:tileRect/>
        </a:gradFill>
        <a:effectLst/>
      </p:bgPr>
    </p:bg>
    <p:spTree>
      <p:nvGrpSpPr>
        <p:cNvPr id="1" name="Shape 287"/>
        <p:cNvGrpSpPr/>
        <p:nvPr/>
      </p:nvGrpSpPr>
      <p:grpSpPr>
        <a:xfrm>
          <a:off x="0" y="0"/>
          <a:ext cx="0" cy="0"/>
          <a:chOff x="0" y="0"/>
          <a:chExt cx="0" cy="0"/>
        </a:xfrm>
      </p:grpSpPr>
      <p:pic>
        <p:nvPicPr>
          <p:cNvPr id="288" name="Google Shape;288;p50"/>
          <p:cNvPicPr preferRelativeResize="0"/>
          <p:nvPr/>
        </p:nvPicPr>
        <p:blipFill>
          <a:blip r:embed="rId3">
            <a:alphaModFix/>
          </a:blip>
          <a:stretch>
            <a:fillRect/>
          </a:stretch>
        </p:blipFill>
        <p:spPr>
          <a:xfrm>
            <a:off x="-1309512" y="-263729"/>
            <a:ext cx="4892424" cy="5406203"/>
          </a:xfrm>
          <a:prstGeom prst="rect">
            <a:avLst/>
          </a:prstGeom>
          <a:noFill/>
          <a:ln>
            <a:noFill/>
          </a:ln>
        </p:spPr>
      </p:pic>
      <p:pic>
        <p:nvPicPr>
          <p:cNvPr id="289" name="Google Shape;289;p50"/>
          <p:cNvPicPr preferRelativeResize="0"/>
          <p:nvPr/>
        </p:nvPicPr>
        <p:blipFill>
          <a:blip r:embed="rId3">
            <a:alphaModFix/>
          </a:blip>
          <a:stretch>
            <a:fillRect/>
          </a:stretch>
        </p:blipFill>
        <p:spPr>
          <a:xfrm flipH="1">
            <a:off x="5398750" y="-426130"/>
            <a:ext cx="4892424" cy="5406203"/>
          </a:xfrm>
          <a:prstGeom prst="rect">
            <a:avLst/>
          </a:prstGeom>
          <a:noFill/>
          <a:ln>
            <a:noFill/>
          </a:ln>
        </p:spPr>
      </p:pic>
      <p:sp>
        <p:nvSpPr>
          <p:cNvPr id="290" name="Google Shape;290;p50"/>
          <p:cNvSpPr txBox="1">
            <a:spLocks noGrp="1"/>
          </p:cNvSpPr>
          <p:nvPr>
            <p:ph type="ctrTitle"/>
          </p:nvPr>
        </p:nvSpPr>
        <p:spPr>
          <a:xfrm>
            <a:off x="311700" y="2301880"/>
            <a:ext cx="8520600" cy="97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400" dirty="0" smtClean="0">
                <a:latin typeface="+mj-lt"/>
              </a:rPr>
              <a:t>L</a:t>
            </a:r>
            <a:r>
              <a:rPr lang="en" sz="5400" dirty="0" smtClean="0">
                <a:latin typeface="+mj-lt"/>
              </a:rPr>
              <a:t>e protocole TCP/IP</a:t>
            </a:r>
            <a:endParaRPr sz="5400" dirty="0">
              <a:latin typeface="+mj-lt"/>
            </a:endParaRPr>
          </a:p>
          <a:p>
            <a:pPr marL="0" lvl="0" indent="0" algn="ctr" rtl="0">
              <a:spcBef>
                <a:spcPts val="0"/>
              </a:spcBef>
              <a:spcAft>
                <a:spcPts val="0"/>
              </a:spcAft>
              <a:buNone/>
            </a:pPr>
            <a:endParaRPr sz="2800" dirty="0">
              <a:latin typeface="Montserrat Light"/>
              <a:ea typeface="Montserrat Light"/>
              <a:cs typeface="Montserrat Light"/>
              <a:sym typeface="Montserrat Light"/>
            </a:endParaRPr>
          </a:p>
        </p:txBody>
      </p:sp>
      <p:sp>
        <p:nvSpPr>
          <p:cNvPr id="291" name="Google Shape;291;p50"/>
          <p:cNvSpPr txBox="1">
            <a:spLocks noGrp="1"/>
          </p:cNvSpPr>
          <p:nvPr>
            <p:ph type="subTitle" idx="1"/>
          </p:nvPr>
        </p:nvSpPr>
        <p:spPr>
          <a:xfrm>
            <a:off x="1252255" y="3385476"/>
            <a:ext cx="7388161" cy="11732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solidFill>
                  <a:schemeClr val="bg1"/>
                </a:solidFill>
              </a:rPr>
              <a:t>Réalisé</a:t>
            </a:r>
            <a:r>
              <a:rPr lang="en-US" dirty="0" smtClean="0">
                <a:solidFill>
                  <a:schemeClr val="bg1"/>
                </a:solidFill>
              </a:rPr>
              <a:t> par :                                         </a:t>
            </a:r>
            <a:r>
              <a:rPr lang="en-US" dirty="0" err="1" smtClean="0">
                <a:solidFill>
                  <a:schemeClr val="bg1"/>
                </a:solidFill>
              </a:rPr>
              <a:t>encadrer</a:t>
            </a:r>
            <a:r>
              <a:rPr lang="en-US" dirty="0" smtClean="0">
                <a:solidFill>
                  <a:schemeClr val="bg1"/>
                </a:solidFill>
              </a:rPr>
              <a:t> par :                        </a:t>
            </a:r>
          </a:p>
          <a:p>
            <a:pPr marL="0" lvl="0" indent="0" algn="l"/>
            <a:r>
              <a:rPr lang="en-US" dirty="0" err="1" smtClean="0">
                <a:solidFill>
                  <a:schemeClr val="bg1"/>
                </a:solidFill>
              </a:rPr>
              <a:t>Filali</a:t>
            </a:r>
            <a:r>
              <a:rPr lang="en-US" dirty="0" smtClean="0">
                <a:solidFill>
                  <a:schemeClr val="bg1"/>
                </a:solidFill>
              </a:rPr>
              <a:t> Mona                                            </a:t>
            </a:r>
            <a:r>
              <a:rPr lang="en-US" dirty="0" err="1"/>
              <a:t>Mr</a:t>
            </a:r>
            <a:r>
              <a:rPr lang="en-US" dirty="0"/>
              <a:t> </a:t>
            </a:r>
            <a:r>
              <a:rPr lang="en-US" dirty="0" err="1"/>
              <a:t>Abdellaoui</a:t>
            </a:r>
            <a:r>
              <a:rPr lang="en-US" dirty="0"/>
              <a:t> </a:t>
            </a:r>
            <a:r>
              <a:rPr lang="en-US" dirty="0" err="1" smtClean="0"/>
              <a:t>Arbi</a:t>
            </a:r>
            <a:endParaRPr lang="en-US" dirty="0" smtClean="0"/>
          </a:p>
          <a:p>
            <a:pPr marL="0" lvl="0" indent="0" algn="l"/>
            <a:r>
              <a:rPr lang="en-US" dirty="0" smtClean="0">
                <a:solidFill>
                  <a:schemeClr val="bg1"/>
                </a:solidFill>
              </a:rPr>
              <a:t>El </a:t>
            </a:r>
            <a:r>
              <a:rPr lang="en-US" dirty="0" err="1" smtClean="0">
                <a:solidFill>
                  <a:schemeClr val="bg1"/>
                </a:solidFill>
              </a:rPr>
              <a:t>iysayoui</a:t>
            </a:r>
            <a:r>
              <a:rPr lang="en-US" dirty="0" smtClean="0">
                <a:solidFill>
                  <a:schemeClr val="bg1"/>
                </a:solidFill>
              </a:rPr>
              <a:t> </a:t>
            </a:r>
            <a:r>
              <a:rPr lang="en-US" dirty="0" err="1" smtClean="0">
                <a:solidFill>
                  <a:schemeClr val="bg1"/>
                </a:solidFill>
              </a:rPr>
              <a:t>Fatimazahra</a:t>
            </a:r>
            <a:endParaRPr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510" name="Google Shape;510;p59"/>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59"/>
          <p:cNvGrpSpPr/>
          <p:nvPr/>
        </p:nvGrpSpPr>
        <p:grpSpPr>
          <a:xfrm>
            <a:off x="629692" y="1105264"/>
            <a:ext cx="144992" cy="269768"/>
            <a:chOff x="629692" y="1105264"/>
            <a:chExt cx="144992" cy="269768"/>
          </a:xfrm>
        </p:grpSpPr>
        <p:sp>
          <p:nvSpPr>
            <p:cNvPr id="512" name="Google Shape;512;p59"/>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9"/>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 name="Google Shape;514;p59">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515" name="Google Shape;515;p59">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516" name="Google Shape;516;p59">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517" name="Google Shape;517;p59">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 name="Titre 1"/>
          <p:cNvSpPr>
            <a:spLocks noGrp="1"/>
          </p:cNvSpPr>
          <p:nvPr>
            <p:ph type="title"/>
          </p:nvPr>
        </p:nvSpPr>
        <p:spPr>
          <a:xfrm>
            <a:off x="1176777" y="944326"/>
            <a:ext cx="7200598" cy="851225"/>
          </a:xfrm>
        </p:spPr>
        <p:txBody>
          <a:bodyPr/>
          <a:lstStyle/>
          <a:p>
            <a:pPr algn="l"/>
            <a:r>
              <a:rPr lang="en-US" sz="2400" b="1" dirty="0" smtClean="0">
                <a:latin typeface="Montserrat" panose="020B0604020202020204" charset="0"/>
              </a:rPr>
              <a:t>Comment </a:t>
            </a:r>
            <a:r>
              <a:rPr lang="en-US" sz="2400" b="1" dirty="0" err="1" smtClean="0">
                <a:latin typeface="Montserrat" panose="020B0604020202020204" charset="0"/>
              </a:rPr>
              <a:t>fonctionne</a:t>
            </a:r>
            <a:r>
              <a:rPr lang="en-US" sz="2400" b="1" dirty="0" smtClean="0">
                <a:latin typeface="Montserrat" panose="020B0604020202020204" charset="0"/>
              </a:rPr>
              <a:t>  le </a:t>
            </a:r>
            <a:r>
              <a:rPr lang="en-US" sz="2400" b="1" dirty="0" err="1" smtClean="0">
                <a:latin typeface="Montserrat" panose="020B0604020202020204" charset="0"/>
              </a:rPr>
              <a:t>protocole</a:t>
            </a:r>
            <a:r>
              <a:rPr lang="en-US" sz="2400" b="1" dirty="0" smtClean="0">
                <a:latin typeface="Montserrat" panose="020B0604020202020204" charset="0"/>
              </a:rPr>
              <a:t> TCP/IP ?</a:t>
            </a:r>
            <a:endParaRPr lang="en-US" sz="2400" b="1" dirty="0">
              <a:latin typeface="Montserrat" panose="020B0604020202020204" charset="0"/>
            </a:endParaRPr>
          </a:p>
        </p:txBody>
      </p:sp>
      <p:sp>
        <p:nvSpPr>
          <p:cNvPr id="4" name="Rectangle 3"/>
          <p:cNvSpPr/>
          <p:nvPr/>
        </p:nvSpPr>
        <p:spPr>
          <a:xfrm>
            <a:off x="1045465" y="1848151"/>
            <a:ext cx="7331910" cy="2031325"/>
          </a:xfrm>
          <a:prstGeom prst="rect">
            <a:avLst/>
          </a:prstGeom>
        </p:spPr>
        <p:txBody>
          <a:bodyPr wrap="square">
            <a:spAutoFit/>
          </a:bodyPr>
          <a:lstStyle/>
          <a:p>
            <a:pPr algn="just"/>
            <a:r>
              <a:rPr lang="fr-FR" sz="1800" dirty="0">
                <a:solidFill>
                  <a:schemeClr val="bg1"/>
                </a:solidFill>
                <a:latin typeface="Montserrat" panose="020B0604020202020204" charset="0"/>
              </a:rPr>
              <a:t>Dès que vous envoyez des informations sur Internet (que ce soit un message, une photo ou un fichier), le modèle TCP/IP décompose ces données en paquets conformément à la procédure en quatre couches Les données envoyées sur Internet passent par ces quatre couches au départ, puis par ces mêmes couches dans l’ordre inverse à l’arrivée, lorsqu’elles sont réassemblées côté destinataire.</a:t>
            </a:r>
          </a:p>
        </p:txBody>
      </p:sp>
    </p:spTree>
    <p:extLst>
      <p:ext uri="{BB962C8B-B14F-4D97-AF65-F5344CB8AC3E}">
        <p14:creationId xmlns:p14="http://schemas.microsoft.com/office/powerpoint/2010/main" val="490932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510" name="Google Shape;510;p59"/>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59"/>
          <p:cNvGrpSpPr/>
          <p:nvPr/>
        </p:nvGrpSpPr>
        <p:grpSpPr>
          <a:xfrm>
            <a:off x="629692" y="1105264"/>
            <a:ext cx="144992" cy="269768"/>
            <a:chOff x="629692" y="1105264"/>
            <a:chExt cx="144992" cy="269768"/>
          </a:xfrm>
        </p:grpSpPr>
        <p:sp>
          <p:nvSpPr>
            <p:cNvPr id="512" name="Google Shape;512;p59"/>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9"/>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 name="Google Shape;514;p59">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515" name="Google Shape;515;p59">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516" name="Google Shape;516;p59">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517" name="Google Shape;517;p59">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600" y="685925"/>
            <a:ext cx="8124424" cy="4156364"/>
          </a:xfrm>
          <a:prstGeom prst="rect">
            <a:avLst/>
          </a:prstGeom>
        </p:spPr>
      </p:pic>
    </p:spTree>
    <p:extLst>
      <p:ext uri="{BB962C8B-B14F-4D97-AF65-F5344CB8AC3E}">
        <p14:creationId xmlns:p14="http://schemas.microsoft.com/office/powerpoint/2010/main" val="3370760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4" name="Google Shape;454;p57"/>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57"/>
          <p:cNvGrpSpPr/>
          <p:nvPr/>
        </p:nvGrpSpPr>
        <p:grpSpPr>
          <a:xfrm>
            <a:off x="629692" y="1105264"/>
            <a:ext cx="144992" cy="269768"/>
            <a:chOff x="629692" y="1105264"/>
            <a:chExt cx="144992" cy="269768"/>
          </a:xfrm>
        </p:grpSpPr>
        <p:sp>
          <p:nvSpPr>
            <p:cNvPr id="456" name="Google Shape;456;p57"/>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7"/>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57">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459" name="Google Shape;459;p57">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460" name="Google Shape;460;p57">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461" name="Google Shape;461;p57">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 name="Rectangle 1"/>
          <p:cNvSpPr/>
          <p:nvPr/>
        </p:nvSpPr>
        <p:spPr>
          <a:xfrm>
            <a:off x="404400" y="1325689"/>
            <a:ext cx="8554070" cy="2308324"/>
          </a:xfrm>
          <a:prstGeom prst="rect">
            <a:avLst/>
          </a:prstGeom>
        </p:spPr>
        <p:txBody>
          <a:bodyPr wrap="square">
            <a:spAutoFit/>
          </a:bodyPr>
          <a:lstStyle/>
          <a:p>
            <a:pPr algn="just"/>
            <a:r>
              <a:rPr lang="fr-FR" sz="1800" dirty="0" smtClean="0">
                <a:solidFill>
                  <a:schemeClr val="bg1"/>
                </a:solidFill>
                <a:latin typeface="Montserrat" panose="020B0604020202020204" charset="0"/>
              </a:rPr>
              <a:t>Schéma précédant  </a:t>
            </a:r>
            <a:r>
              <a:rPr lang="fr-FR" sz="1800" dirty="0">
                <a:solidFill>
                  <a:schemeClr val="bg1"/>
                </a:solidFill>
                <a:latin typeface="Montserrat" panose="020B0604020202020204" charset="0"/>
              </a:rPr>
              <a:t>indiquant comment le modèle TCP/IP décompose les données en paquets et les envoie via 4 couches </a:t>
            </a:r>
            <a:r>
              <a:rPr lang="fr-FR" sz="1800" dirty="0" err="1">
                <a:solidFill>
                  <a:schemeClr val="bg1"/>
                </a:solidFill>
                <a:latin typeface="Montserrat" panose="020B0604020202020204" charset="0"/>
              </a:rPr>
              <a:t>différentes.Le</a:t>
            </a:r>
            <a:r>
              <a:rPr lang="fr-FR" sz="1800" dirty="0">
                <a:solidFill>
                  <a:schemeClr val="bg1"/>
                </a:solidFill>
                <a:latin typeface="Montserrat" panose="020B0604020202020204" charset="0"/>
              </a:rPr>
              <a:t> modèle TCP/IP fonctionne, car tout ce processus est normalisé. </a:t>
            </a:r>
            <a:endParaRPr lang="en-US" sz="1600" dirty="0">
              <a:solidFill>
                <a:schemeClr val="bg1"/>
              </a:solidFill>
              <a:latin typeface="Montserrat" panose="020B0604020202020204" charset="0"/>
            </a:endParaRPr>
          </a:p>
          <a:p>
            <a:pPr algn="just"/>
            <a:endParaRPr lang="fr-FR" sz="1800" dirty="0" smtClean="0">
              <a:solidFill>
                <a:schemeClr val="bg1"/>
              </a:solidFill>
              <a:latin typeface="Montserrat" panose="020B0604020202020204" charset="0"/>
            </a:endParaRPr>
          </a:p>
          <a:p>
            <a:pPr algn="just"/>
            <a:r>
              <a:rPr lang="fr-FR" sz="1800" dirty="0" smtClean="0">
                <a:solidFill>
                  <a:schemeClr val="bg1"/>
                </a:solidFill>
                <a:latin typeface="Montserrat" panose="020B0604020202020204" charset="0"/>
              </a:rPr>
              <a:t>Sans </a:t>
            </a:r>
            <a:r>
              <a:rPr lang="fr-FR" sz="1800" dirty="0">
                <a:solidFill>
                  <a:schemeClr val="bg1"/>
                </a:solidFill>
                <a:latin typeface="Montserrat" panose="020B0604020202020204" charset="0"/>
              </a:rPr>
              <a:t>cette normalisation, la communication deviendrait chaotique et serait ralentie, alors qu’Internet dépend de son efficacité pour rester rapide. En tant que norme globale, le modèle TCP/IP l’est un des moyens les plus efficaces de transmettre des données sur Internet.</a:t>
            </a:r>
            <a:endParaRPr lang="en-US" sz="1600" dirty="0">
              <a:solidFill>
                <a:schemeClr val="bg1"/>
              </a:solidFill>
              <a:latin typeface="Montserrat" panose="020B0604020202020204" charset="0"/>
            </a:endParaRPr>
          </a:p>
        </p:txBody>
      </p:sp>
    </p:spTree>
    <p:extLst>
      <p:ext uri="{BB962C8B-B14F-4D97-AF65-F5344CB8AC3E}">
        <p14:creationId xmlns:p14="http://schemas.microsoft.com/office/powerpoint/2010/main" val="3458614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7"/>
          <p:cNvSpPr txBox="1">
            <a:spLocks noGrp="1"/>
          </p:cNvSpPr>
          <p:nvPr>
            <p:ph type="title"/>
          </p:nvPr>
        </p:nvSpPr>
        <p:spPr>
          <a:xfrm>
            <a:off x="5112424" y="2227050"/>
            <a:ext cx="3395471"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Couche Liaison</a:t>
            </a:r>
            <a:endParaRPr dirty="0"/>
          </a:p>
        </p:txBody>
      </p:sp>
      <p:sp>
        <p:nvSpPr>
          <p:cNvPr id="452" name="Google Shape;452;p57"/>
          <p:cNvSpPr txBox="1">
            <a:spLocks noGrp="1"/>
          </p:cNvSpPr>
          <p:nvPr>
            <p:ph type="title" idx="2"/>
          </p:nvPr>
        </p:nvSpPr>
        <p:spPr>
          <a:xfrm>
            <a:off x="5112425" y="1027125"/>
            <a:ext cx="2445000" cy="841800"/>
          </a:xfrm>
          <a:prstGeom prst="rect">
            <a:avLst/>
          </a:prstGeom>
        </p:spPr>
        <p:txBody>
          <a:bodyPr spcFirstLastPara="1" wrap="square" lIns="182875" tIns="91425" rIns="91425" bIns="91425" anchor="b" anchorCtr="0">
            <a:noAutofit/>
          </a:bodyPr>
          <a:lstStyle/>
          <a:p>
            <a:pPr marL="0" lvl="0" indent="0" algn="l" rtl="0">
              <a:spcBef>
                <a:spcPts val="0"/>
              </a:spcBef>
              <a:spcAft>
                <a:spcPts val="0"/>
              </a:spcAft>
              <a:buNone/>
            </a:pPr>
            <a:r>
              <a:rPr lang="en" dirty="0" smtClean="0"/>
              <a:t>02</a:t>
            </a:r>
            <a:endParaRPr dirty="0"/>
          </a:p>
        </p:txBody>
      </p:sp>
      <p:sp>
        <p:nvSpPr>
          <p:cNvPr id="454" name="Google Shape;454;p57"/>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57"/>
          <p:cNvGrpSpPr/>
          <p:nvPr/>
        </p:nvGrpSpPr>
        <p:grpSpPr>
          <a:xfrm>
            <a:off x="629692" y="1105264"/>
            <a:ext cx="144992" cy="269768"/>
            <a:chOff x="629692" y="1105264"/>
            <a:chExt cx="144992" cy="269768"/>
          </a:xfrm>
        </p:grpSpPr>
        <p:sp>
          <p:nvSpPr>
            <p:cNvPr id="456" name="Google Shape;456;p57"/>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7"/>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57">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459" name="Google Shape;459;p57">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460" name="Google Shape;460;p57">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461" name="Google Shape;461;p57">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grpSp>
        <p:nvGrpSpPr>
          <p:cNvPr id="462" name="Google Shape;462;p57"/>
          <p:cNvGrpSpPr/>
          <p:nvPr/>
        </p:nvGrpSpPr>
        <p:grpSpPr>
          <a:xfrm>
            <a:off x="5017125" y="796150"/>
            <a:ext cx="4246000" cy="1230900"/>
            <a:chOff x="5017125" y="796150"/>
            <a:chExt cx="4246000" cy="1230900"/>
          </a:xfrm>
        </p:grpSpPr>
        <p:sp>
          <p:nvSpPr>
            <p:cNvPr id="463" name="Google Shape;463;p57"/>
            <p:cNvSpPr/>
            <p:nvPr/>
          </p:nvSpPr>
          <p:spPr>
            <a:xfrm>
              <a:off x="5017125"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7"/>
            <p:cNvSpPr/>
            <p:nvPr/>
          </p:nvSpPr>
          <p:spPr>
            <a:xfrm>
              <a:off x="6192625" y="1403775"/>
              <a:ext cx="30705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67332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4" name="Google Shape;454;p57"/>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57"/>
          <p:cNvGrpSpPr/>
          <p:nvPr/>
        </p:nvGrpSpPr>
        <p:grpSpPr>
          <a:xfrm>
            <a:off x="629692" y="1105264"/>
            <a:ext cx="144992" cy="269768"/>
            <a:chOff x="629692" y="1105264"/>
            <a:chExt cx="144992" cy="269768"/>
          </a:xfrm>
        </p:grpSpPr>
        <p:sp>
          <p:nvSpPr>
            <p:cNvPr id="456" name="Google Shape;456;p57"/>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7"/>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57">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459" name="Google Shape;459;p57">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460" name="Google Shape;460;p57">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461" name="Google Shape;461;p57">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 name="Rectangle 1"/>
          <p:cNvSpPr/>
          <p:nvPr/>
        </p:nvSpPr>
        <p:spPr>
          <a:xfrm>
            <a:off x="789775" y="684886"/>
            <a:ext cx="7899400" cy="4247317"/>
          </a:xfrm>
          <a:prstGeom prst="rect">
            <a:avLst/>
          </a:prstGeom>
        </p:spPr>
        <p:txBody>
          <a:bodyPr wrap="square">
            <a:spAutoFit/>
          </a:bodyPr>
          <a:lstStyle/>
          <a:p>
            <a:pPr algn="just"/>
            <a:r>
              <a:rPr lang="en-US" sz="1800" dirty="0">
                <a:solidFill>
                  <a:schemeClr val="bg1"/>
                </a:solidFill>
                <a:latin typeface="Montserrat" panose="020B0604020202020204" charset="0"/>
              </a:rPr>
              <a:t>La </a:t>
            </a:r>
            <a:r>
              <a:rPr lang="en-US" sz="1800" dirty="0" err="1">
                <a:solidFill>
                  <a:schemeClr val="bg1"/>
                </a:solidFill>
                <a:latin typeface="Montserrat" panose="020B0604020202020204" charset="0"/>
              </a:rPr>
              <a:t>couche</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d’accès</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réseau</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aussi</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appelée</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couche</a:t>
            </a:r>
            <a:r>
              <a:rPr lang="en-US" sz="1800" dirty="0">
                <a:solidFill>
                  <a:schemeClr val="bg1"/>
                </a:solidFill>
                <a:latin typeface="Montserrat" panose="020B0604020202020204" charset="0"/>
              </a:rPr>
              <a:t> de liaison de </a:t>
            </a:r>
            <a:r>
              <a:rPr lang="en-US" sz="1800" dirty="0" err="1">
                <a:solidFill>
                  <a:schemeClr val="bg1"/>
                </a:solidFill>
                <a:latin typeface="Montserrat" panose="020B0604020202020204" charset="0"/>
              </a:rPr>
              <a:t>données</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gère</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l’infrastructure</a:t>
            </a:r>
            <a:r>
              <a:rPr lang="en-US" sz="1800" dirty="0">
                <a:solidFill>
                  <a:schemeClr val="bg1"/>
                </a:solidFill>
                <a:latin typeface="Montserrat" panose="020B0604020202020204" charset="0"/>
              </a:rPr>
              <a:t> physique qui </a:t>
            </a:r>
            <a:r>
              <a:rPr lang="en-US" sz="1800" dirty="0" err="1">
                <a:solidFill>
                  <a:schemeClr val="bg1"/>
                </a:solidFill>
                <a:latin typeface="Montserrat" panose="020B0604020202020204" charset="0"/>
              </a:rPr>
              <a:t>permet</a:t>
            </a:r>
            <a:r>
              <a:rPr lang="en-US" sz="1800" dirty="0">
                <a:solidFill>
                  <a:schemeClr val="bg1"/>
                </a:solidFill>
                <a:latin typeface="Montserrat" panose="020B0604020202020204" charset="0"/>
              </a:rPr>
              <a:t> aux </a:t>
            </a:r>
            <a:r>
              <a:rPr lang="en-US" sz="1800" dirty="0" err="1">
                <a:solidFill>
                  <a:schemeClr val="bg1"/>
                </a:solidFill>
                <a:latin typeface="Montserrat" panose="020B0604020202020204" charset="0"/>
              </a:rPr>
              <a:t>ordinateurs</a:t>
            </a:r>
            <a:r>
              <a:rPr lang="en-US" sz="1800" dirty="0">
                <a:solidFill>
                  <a:schemeClr val="bg1"/>
                </a:solidFill>
                <a:latin typeface="Montserrat" panose="020B0604020202020204" charset="0"/>
              </a:rPr>
              <a:t> de </a:t>
            </a:r>
            <a:r>
              <a:rPr lang="en-US" sz="1800" dirty="0" err="1">
                <a:solidFill>
                  <a:schemeClr val="bg1"/>
                </a:solidFill>
                <a:latin typeface="Montserrat" panose="020B0604020202020204" charset="0"/>
              </a:rPr>
              <a:t>communiquer</a:t>
            </a:r>
            <a:r>
              <a:rPr lang="en-US" sz="1800" dirty="0">
                <a:solidFill>
                  <a:schemeClr val="bg1"/>
                </a:solidFill>
                <a:latin typeface="Montserrat" panose="020B0604020202020204" charset="0"/>
              </a:rPr>
              <a:t> entre </a:t>
            </a:r>
            <a:r>
              <a:rPr lang="en-US" sz="1800" dirty="0" err="1">
                <a:solidFill>
                  <a:schemeClr val="bg1"/>
                </a:solidFill>
                <a:latin typeface="Montserrat" panose="020B0604020202020204" charset="0"/>
              </a:rPr>
              <a:t>eux</a:t>
            </a:r>
            <a:r>
              <a:rPr lang="en-US" sz="1800" dirty="0">
                <a:solidFill>
                  <a:schemeClr val="bg1"/>
                </a:solidFill>
                <a:latin typeface="Montserrat" panose="020B0604020202020204" charset="0"/>
              </a:rPr>
              <a:t> via </a:t>
            </a:r>
            <a:r>
              <a:rPr lang="en-US" sz="1800" dirty="0" err="1">
                <a:solidFill>
                  <a:schemeClr val="bg1"/>
                </a:solidFill>
                <a:latin typeface="Montserrat" panose="020B0604020202020204" charset="0"/>
              </a:rPr>
              <a:t>Internet.Voici</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quelques</a:t>
            </a:r>
            <a:r>
              <a:rPr lang="en-US" sz="1800" dirty="0">
                <a:solidFill>
                  <a:schemeClr val="bg1"/>
                </a:solidFill>
                <a:latin typeface="Montserrat" panose="020B0604020202020204" charset="0"/>
              </a:rPr>
              <a:t> points </a:t>
            </a:r>
            <a:r>
              <a:rPr lang="en-US" sz="1800" dirty="0" err="1">
                <a:solidFill>
                  <a:schemeClr val="bg1"/>
                </a:solidFill>
                <a:latin typeface="Montserrat" panose="020B0604020202020204" charset="0"/>
              </a:rPr>
              <a:t>clés</a:t>
            </a:r>
            <a:r>
              <a:rPr lang="en-US" sz="1800" dirty="0">
                <a:solidFill>
                  <a:schemeClr val="bg1"/>
                </a:solidFill>
                <a:latin typeface="Montserrat" panose="020B0604020202020204" charset="0"/>
              </a:rPr>
              <a:t> à </a:t>
            </a:r>
            <a:r>
              <a:rPr lang="en-US" sz="1800" dirty="0" err="1">
                <a:solidFill>
                  <a:schemeClr val="bg1"/>
                </a:solidFill>
                <a:latin typeface="Montserrat" panose="020B0604020202020204" charset="0"/>
              </a:rPr>
              <a:t>considérer</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concernant</a:t>
            </a:r>
            <a:r>
              <a:rPr lang="en-US" sz="1800" dirty="0">
                <a:solidFill>
                  <a:schemeClr val="bg1"/>
                </a:solidFill>
                <a:latin typeface="Montserrat" panose="020B0604020202020204" charset="0"/>
              </a:rPr>
              <a:t> la </a:t>
            </a:r>
            <a:r>
              <a:rPr lang="en-US" sz="1800" dirty="0" err="1">
                <a:solidFill>
                  <a:schemeClr val="bg1"/>
                </a:solidFill>
                <a:latin typeface="Montserrat" panose="020B0604020202020204" charset="0"/>
              </a:rPr>
              <a:t>couche</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d'accès</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réseau</a:t>
            </a:r>
            <a:r>
              <a:rPr lang="en-US" sz="1800" dirty="0">
                <a:solidFill>
                  <a:schemeClr val="bg1"/>
                </a:solidFill>
                <a:latin typeface="Montserrat" panose="020B0604020202020204" charset="0"/>
              </a:rPr>
              <a:t> :Infrastructure Physique :  englobe les </a:t>
            </a:r>
            <a:r>
              <a:rPr lang="en-US" sz="1800" dirty="0" err="1">
                <a:solidFill>
                  <a:schemeClr val="bg1"/>
                </a:solidFill>
                <a:latin typeface="Montserrat" panose="020B0604020202020204" charset="0"/>
              </a:rPr>
              <a:t>composants</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matériels</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essentiels</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tels</a:t>
            </a:r>
            <a:r>
              <a:rPr lang="en-US" sz="1800" dirty="0">
                <a:solidFill>
                  <a:schemeClr val="bg1"/>
                </a:solidFill>
                <a:latin typeface="Montserrat" panose="020B0604020202020204" charset="0"/>
              </a:rPr>
              <a:t> que les </a:t>
            </a:r>
            <a:r>
              <a:rPr lang="en-US" sz="1800" dirty="0" err="1">
                <a:solidFill>
                  <a:schemeClr val="bg1"/>
                </a:solidFill>
                <a:latin typeface="Montserrat" panose="020B0604020202020204" charset="0"/>
              </a:rPr>
              <a:t>câbles</a:t>
            </a:r>
            <a:r>
              <a:rPr lang="en-US" sz="1800" dirty="0">
                <a:solidFill>
                  <a:schemeClr val="bg1"/>
                </a:solidFill>
                <a:latin typeface="Montserrat" panose="020B0604020202020204" charset="0"/>
              </a:rPr>
              <a:t> Ethernet, les </a:t>
            </a:r>
            <a:r>
              <a:rPr lang="en-US" sz="1800" dirty="0" err="1">
                <a:solidFill>
                  <a:schemeClr val="bg1"/>
                </a:solidFill>
                <a:latin typeface="Montserrat" panose="020B0604020202020204" charset="0"/>
              </a:rPr>
              <a:t>réseaux</a:t>
            </a:r>
            <a:r>
              <a:rPr lang="en-US" sz="1800" dirty="0">
                <a:solidFill>
                  <a:schemeClr val="bg1"/>
                </a:solidFill>
                <a:latin typeface="Montserrat" panose="020B0604020202020204" charset="0"/>
              </a:rPr>
              <a:t> sans fil (Wi-Fi), les </a:t>
            </a:r>
            <a:r>
              <a:rPr lang="en-US" sz="1800" dirty="0" err="1">
                <a:solidFill>
                  <a:schemeClr val="bg1"/>
                </a:solidFill>
                <a:latin typeface="Montserrat" panose="020B0604020202020204" charset="0"/>
              </a:rPr>
              <a:t>cartes</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réseau</a:t>
            </a:r>
            <a:r>
              <a:rPr lang="en-US" sz="1800" dirty="0">
                <a:solidFill>
                  <a:schemeClr val="bg1"/>
                </a:solidFill>
                <a:latin typeface="Montserrat" panose="020B0604020202020204" charset="0"/>
              </a:rPr>
              <a:t> (NIC - Network Interface Cards) </a:t>
            </a:r>
            <a:r>
              <a:rPr lang="en-US" sz="1800" dirty="0" err="1">
                <a:solidFill>
                  <a:schemeClr val="bg1"/>
                </a:solidFill>
                <a:latin typeface="Montserrat" panose="020B0604020202020204" charset="0"/>
              </a:rPr>
              <a:t>installées</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dans</a:t>
            </a:r>
            <a:r>
              <a:rPr lang="en-US" sz="1800" dirty="0">
                <a:solidFill>
                  <a:schemeClr val="bg1"/>
                </a:solidFill>
                <a:latin typeface="Montserrat" panose="020B0604020202020204" charset="0"/>
              </a:rPr>
              <a:t> les </a:t>
            </a:r>
            <a:r>
              <a:rPr lang="en-US" sz="1800" dirty="0" err="1">
                <a:solidFill>
                  <a:schemeClr val="bg1"/>
                </a:solidFill>
                <a:latin typeface="Montserrat" panose="020B0604020202020204" charset="0"/>
              </a:rPr>
              <a:t>ordinateurs</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ainsi</a:t>
            </a:r>
            <a:r>
              <a:rPr lang="en-US" sz="1800" dirty="0">
                <a:solidFill>
                  <a:schemeClr val="bg1"/>
                </a:solidFill>
                <a:latin typeface="Montserrat" panose="020B0604020202020204" charset="0"/>
              </a:rPr>
              <a:t> que les </a:t>
            </a:r>
            <a:r>
              <a:rPr lang="en-US" sz="1800" dirty="0" err="1">
                <a:solidFill>
                  <a:schemeClr val="bg1"/>
                </a:solidFill>
                <a:latin typeface="Montserrat" panose="020B0604020202020204" charset="0"/>
              </a:rPr>
              <a:t>routeurs</a:t>
            </a:r>
            <a:r>
              <a:rPr lang="en-US" sz="1800" dirty="0">
                <a:solidFill>
                  <a:schemeClr val="bg1"/>
                </a:solidFill>
                <a:latin typeface="Montserrat" panose="020B0604020202020204" charset="0"/>
              </a:rPr>
              <a:t> et les </a:t>
            </a:r>
            <a:r>
              <a:rPr lang="en-US" sz="1800" dirty="0" err="1">
                <a:solidFill>
                  <a:schemeClr val="bg1"/>
                </a:solidFill>
                <a:latin typeface="Montserrat" panose="020B0604020202020204" charset="0"/>
              </a:rPr>
              <a:t>commutateurs</a:t>
            </a:r>
            <a:r>
              <a:rPr lang="en-US" sz="1800" dirty="0">
                <a:solidFill>
                  <a:schemeClr val="bg1"/>
                </a:solidFill>
                <a:latin typeface="Montserrat" panose="020B0604020202020204" charset="0"/>
              </a:rPr>
              <a:t> qui </a:t>
            </a:r>
            <a:r>
              <a:rPr lang="en-US" sz="1800" dirty="0" err="1">
                <a:solidFill>
                  <a:schemeClr val="bg1"/>
                </a:solidFill>
                <a:latin typeface="Montserrat" panose="020B0604020202020204" charset="0"/>
              </a:rPr>
              <a:t>facilitent</a:t>
            </a:r>
            <a:r>
              <a:rPr lang="en-US" sz="1800" dirty="0">
                <a:solidFill>
                  <a:schemeClr val="bg1"/>
                </a:solidFill>
                <a:latin typeface="Montserrat" panose="020B0604020202020204" charset="0"/>
              </a:rPr>
              <a:t> le </a:t>
            </a:r>
            <a:r>
              <a:rPr lang="en-US" sz="1800" dirty="0" err="1">
                <a:solidFill>
                  <a:schemeClr val="bg1"/>
                </a:solidFill>
                <a:latin typeface="Montserrat" panose="020B0604020202020204" charset="0"/>
              </a:rPr>
              <a:t>transfert</a:t>
            </a:r>
            <a:r>
              <a:rPr lang="en-US" sz="1800" dirty="0">
                <a:solidFill>
                  <a:schemeClr val="bg1"/>
                </a:solidFill>
                <a:latin typeface="Montserrat" panose="020B0604020202020204" charset="0"/>
              </a:rPr>
              <a:t> de </a:t>
            </a:r>
            <a:r>
              <a:rPr lang="en-US" sz="1800" dirty="0" err="1">
                <a:solidFill>
                  <a:schemeClr val="bg1"/>
                </a:solidFill>
                <a:latin typeface="Montserrat" panose="020B0604020202020204" charset="0"/>
              </a:rPr>
              <a:t>données</a:t>
            </a:r>
            <a:r>
              <a:rPr lang="en-US" sz="1800" dirty="0">
                <a:solidFill>
                  <a:schemeClr val="bg1"/>
                </a:solidFill>
                <a:latin typeface="Montserrat" panose="020B0604020202020204" charset="0"/>
              </a:rPr>
              <a:t> entre les </a:t>
            </a:r>
            <a:r>
              <a:rPr lang="en-US" sz="1800" dirty="0" err="1">
                <a:solidFill>
                  <a:schemeClr val="bg1"/>
                </a:solidFill>
                <a:latin typeface="Montserrat" panose="020B0604020202020204" charset="0"/>
              </a:rPr>
              <a:t>différents</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appareils</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connectés</a:t>
            </a:r>
            <a:r>
              <a:rPr lang="en-US" sz="1800" dirty="0">
                <a:solidFill>
                  <a:schemeClr val="bg1"/>
                </a:solidFill>
                <a:latin typeface="Montserrat" panose="020B0604020202020204" charset="0"/>
              </a:rPr>
              <a:t> au </a:t>
            </a:r>
            <a:r>
              <a:rPr lang="en-US" sz="1800" dirty="0" err="1">
                <a:solidFill>
                  <a:schemeClr val="bg1"/>
                </a:solidFill>
                <a:latin typeface="Montserrat" panose="020B0604020202020204" charset="0"/>
              </a:rPr>
              <a:t>réseau.Protocoles</a:t>
            </a:r>
            <a:r>
              <a:rPr lang="en-US" sz="1800" dirty="0">
                <a:solidFill>
                  <a:schemeClr val="bg1"/>
                </a:solidFill>
                <a:latin typeface="Montserrat" panose="020B0604020202020204" charset="0"/>
              </a:rPr>
              <a:t> de Liaison de </a:t>
            </a:r>
            <a:r>
              <a:rPr lang="en-US" sz="1800" dirty="0" err="1">
                <a:solidFill>
                  <a:schemeClr val="bg1"/>
                </a:solidFill>
                <a:latin typeface="Montserrat" panose="020B0604020202020204" charset="0"/>
              </a:rPr>
              <a:t>Données</a:t>
            </a:r>
            <a:r>
              <a:rPr lang="en-US" sz="1800" dirty="0">
                <a:solidFill>
                  <a:schemeClr val="bg1"/>
                </a:solidFill>
                <a:latin typeface="Montserrat" panose="020B0604020202020204" charset="0"/>
              </a:rPr>
              <a:t> : À un </a:t>
            </a:r>
            <a:r>
              <a:rPr lang="en-US" sz="1800" dirty="0" err="1">
                <a:solidFill>
                  <a:schemeClr val="bg1"/>
                </a:solidFill>
                <a:latin typeface="Montserrat" panose="020B0604020202020204" charset="0"/>
              </a:rPr>
              <a:t>niveau</a:t>
            </a:r>
            <a:r>
              <a:rPr lang="en-US" sz="1800" dirty="0">
                <a:solidFill>
                  <a:schemeClr val="bg1"/>
                </a:solidFill>
                <a:latin typeface="Montserrat" panose="020B0604020202020204" charset="0"/>
              </a:rPr>
              <a:t> plus technique, la </a:t>
            </a:r>
            <a:r>
              <a:rPr lang="en-US" sz="1800" dirty="0" err="1">
                <a:solidFill>
                  <a:schemeClr val="bg1"/>
                </a:solidFill>
                <a:latin typeface="Montserrat" panose="020B0604020202020204" charset="0"/>
              </a:rPr>
              <a:t>couche</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d'accès</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réseau</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utilise</a:t>
            </a:r>
            <a:r>
              <a:rPr lang="en-US" sz="1800" dirty="0">
                <a:solidFill>
                  <a:schemeClr val="bg1"/>
                </a:solidFill>
                <a:latin typeface="Montserrat" panose="020B0604020202020204" charset="0"/>
              </a:rPr>
              <a:t> des </a:t>
            </a:r>
            <a:r>
              <a:rPr lang="en-US" sz="1800" dirty="0" err="1">
                <a:solidFill>
                  <a:schemeClr val="bg1"/>
                </a:solidFill>
                <a:latin typeface="Montserrat" panose="020B0604020202020204" charset="0"/>
              </a:rPr>
              <a:t>protocoles</a:t>
            </a:r>
            <a:r>
              <a:rPr lang="en-US" sz="1800" dirty="0">
                <a:solidFill>
                  <a:schemeClr val="bg1"/>
                </a:solidFill>
                <a:latin typeface="Montserrat" panose="020B0604020202020204" charset="0"/>
              </a:rPr>
              <a:t> de liaison de </a:t>
            </a:r>
            <a:r>
              <a:rPr lang="en-US" sz="1800" dirty="0" err="1">
                <a:solidFill>
                  <a:schemeClr val="bg1"/>
                </a:solidFill>
                <a:latin typeface="Montserrat" panose="020B0604020202020204" charset="0"/>
              </a:rPr>
              <a:t>données</a:t>
            </a:r>
            <a:r>
              <a:rPr lang="en-US" sz="1800" dirty="0">
                <a:solidFill>
                  <a:schemeClr val="bg1"/>
                </a:solidFill>
                <a:latin typeface="Montserrat" panose="020B0604020202020204" charset="0"/>
              </a:rPr>
              <a:t> qui </a:t>
            </a:r>
            <a:r>
              <a:rPr lang="en-US" sz="1800" dirty="0" err="1">
                <a:solidFill>
                  <a:schemeClr val="bg1"/>
                </a:solidFill>
                <a:latin typeface="Montserrat" panose="020B0604020202020204" charset="0"/>
              </a:rPr>
              <a:t>sont</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responsables</a:t>
            </a:r>
            <a:r>
              <a:rPr lang="en-US" sz="1800" dirty="0">
                <a:solidFill>
                  <a:schemeClr val="bg1"/>
                </a:solidFill>
                <a:latin typeface="Montserrat" panose="020B0604020202020204" charset="0"/>
              </a:rPr>
              <a:t> de </a:t>
            </a:r>
            <a:r>
              <a:rPr lang="en-US" sz="1800" dirty="0" err="1">
                <a:solidFill>
                  <a:schemeClr val="bg1"/>
                </a:solidFill>
                <a:latin typeface="Montserrat" panose="020B0604020202020204" charset="0"/>
              </a:rPr>
              <a:t>l'encapsulation</a:t>
            </a:r>
            <a:r>
              <a:rPr lang="en-US" sz="1800" dirty="0">
                <a:solidFill>
                  <a:schemeClr val="bg1"/>
                </a:solidFill>
                <a:latin typeface="Montserrat" panose="020B0604020202020204" charset="0"/>
              </a:rPr>
              <a:t> des </a:t>
            </a:r>
            <a:r>
              <a:rPr lang="en-US" sz="1800" dirty="0" err="1">
                <a:solidFill>
                  <a:schemeClr val="bg1"/>
                </a:solidFill>
                <a:latin typeface="Montserrat" panose="020B0604020202020204" charset="0"/>
              </a:rPr>
              <a:t>données</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dans</a:t>
            </a:r>
            <a:r>
              <a:rPr lang="en-US" sz="1800" dirty="0">
                <a:solidFill>
                  <a:schemeClr val="bg1"/>
                </a:solidFill>
                <a:latin typeface="Montserrat" panose="020B0604020202020204" charset="0"/>
              </a:rPr>
              <a:t> des </a:t>
            </a:r>
            <a:r>
              <a:rPr lang="en-US" sz="1800" dirty="0" err="1">
                <a:solidFill>
                  <a:schemeClr val="bg1"/>
                </a:solidFill>
                <a:latin typeface="Montserrat" panose="020B0604020202020204" charset="0"/>
              </a:rPr>
              <a:t>trames</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ou</a:t>
            </a:r>
            <a:r>
              <a:rPr lang="en-US" sz="1800" dirty="0">
                <a:solidFill>
                  <a:schemeClr val="bg1"/>
                </a:solidFill>
                <a:latin typeface="Montserrat" panose="020B0604020202020204" charset="0"/>
              </a:rPr>
              <a:t> des </a:t>
            </a:r>
            <a:r>
              <a:rPr lang="en-US" sz="1800" dirty="0" err="1">
                <a:solidFill>
                  <a:schemeClr val="bg1"/>
                </a:solidFill>
                <a:latin typeface="Montserrat" panose="020B0604020202020204" charset="0"/>
              </a:rPr>
              <a:t>paquets</a:t>
            </a:r>
            <a:r>
              <a:rPr lang="en-US" sz="1800" dirty="0">
                <a:solidFill>
                  <a:schemeClr val="bg1"/>
                </a:solidFill>
                <a:latin typeface="Montserrat" panose="020B0604020202020204" charset="0"/>
              </a:rPr>
              <a:t>, de la </a:t>
            </a:r>
            <a:r>
              <a:rPr lang="en-US" sz="1800" dirty="0" err="1">
                <a:solidFill>
                  <a:schemeClr val="bg1"/>
                </a:solidFill>
                <a:latin typeface="Montserrat" panose="020B0604020202020204" charset="0"/>
              </a:rPr>
              <a:t>détection</a:t>
            </a:r>
            <a:r>
              <a:rPr lang="en-US" sz="1800" dirty="0">
                <a:solidFill>
                  <a:schemeClr val="bg1"/>
                </a:solidFill>
                <a:latin typeface="Montserrat" panose="020B0604020202020204" charset="0"/>
              </a:rPr>
              <a:t> et de la correction </a:t>
            </a:r>
            <a:r>
              <a:rPr lang="en-US" sz="1800" dirty="0" err="1">
                <a:solidFill>
                  <a:schemeClr val="bg1"/>
                </a:solidFill>
                <a:latin typeface="Montserrat" panose="020B0604020202020204" charset="0"/>
              </a:rPr>
              <a:t>d'erreurs</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ainsi</a:t>
            </a:r>
            <a:r>
              <a:rPr lang="en-US" sz="1800" dirty="0">
                <a:solidFill>
                  <a:schemeClr val="bg1"/>
                </a:solidFill>
                <a:latin typeface="Montserrat" panose="020B0604020202020204" charset="0"/>
              </a:rPr>
              <a:t> que du </a:t>
            </a:r>
            <a:r>
              <a:rPr lang="en-US" sz="1800" dirty="0" err="1">
                <a:solidFill>
                  <a:schemeClr val="bg1"/>
                </a:solidFill>
                <a:latin typeface="Montserrat" panose="020B0604020202020204" charset="0"/>
              </a:rPr>
              <a:t>contrôle</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d'accès</a:t>
            </a:r>
            <a:r>
              <a:rPr lang="en-US" sz="1800" dirty="0">
                <a:solidFill>
                  <a:schemeClr val="bg1"/>
                </a:solidFill>
                <a:latin typeface="Montserrat" panose="020B0604020202020204" charset="0"/>
              </a:rPr>
              <a:t> au support (MAC - Media Access Control).</a:t>
            </a:r>
          </a:p>
        </p:txBody>
      </p:sp>
    </p:spTree>
    <p:extLst>
      <p:ext uri="{BB962C8B-B14F-4D97-AF65-F5344CB8AC3E}">
        <p14:creationId xmlns:p14="http://schemas.microsoft.com/office/powerpoint/2010/main" val="946061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4" name="Google Shape;454;p57"/>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57"/>
          <p:cNvGrpSpPr/>
          <p:nvPr/>
        </p:nvGrpSpPr>
        <p:grpSpPr>
          <a:xfrm>
            <a:off x="629692" y="1105264"/>
            <a:ext cx="144992" cy="269768"/>
            <a:chOff x="629692" y="1105264"/>
            <a:chExt cx="144992" cy="269768"/>
          </a:xfrm>
        </p:grpSpPr>
        <p:sp>
          <p:nvSpPr>
            <p:cNvPr id="456" name="Google Shape;456;p57"/>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7"/>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57">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459" name="Google Shape;459;p57">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460" name="Google Shape;460;p57">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461" name="Google Shape;461;p57">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 name="Rectangle 1"/>
          <p:cNvSpPr/>
          <p:nvPr/>
        </p:nvSpPr>
        <p:spPr>
          <a:xfrm>
            <a:off x="789775" y="1240470"/>
            <a:ext cx="7899400" cy="2308324"/>
          </a:xfrm>
          <a:prstGeom prst="rect">
            <a:avLst/>
          </a:prstGeom>
        </p:spPr>
        <p:txBody>
          <a:bodyPr wrap="square">
            <a:spAutoFit/>
          </a:bodyPr>
          <a:lstStyle/>
          <a:p>
            <a:pPr algn="just"/>
            <a:r>
              <a:rPr lang="fr-FR" sz="1800" dirty="0">
                <a:solidFill>
                  <a:schemeClr val="bg1"/>
                </a:solidFill>
                <a:latin typeface="Montserrat" panose="020B0604020202020204" charset="0"/>
              </a:rPr>
              <a:t>Ces mécanismes peuvent inclure des codes de détection d'erreurs tels que le CRC mentionné précédemment, qui permettent au récepteur de vérifier l'intégrité des données reçues et de demander une retransmission en cas de détection </a:t>
            </a:r>
            <a:r>
              <a:rPr lang="fr-FR" sz="1800" dirty="0" smtClean="0">
                <a:solidFill>
                  <a:schemeClr val="bg1"/>
                </a:solidFill>
                <a:latin typeface="Montserrat" panose="020B0604020202020204" charset="0"/>
              </a:rPr>
              <a:t>d'erreurs.</a:t>
            </a:r>
          </a:p>
          <a:p>
            <a:pPr algn="just"/>
            <a:endParaRPr lang="fr-FR" sz="1800" dirty="0">
              <a:solidFill>
                <a:schemeClr val="bg1"/>
              </a:solidFill>
              <a:latin typeface="Montserrat" panose="020B0604020202020204" charset="0"/>
            </a:endParaRPr>
          </a:p>
          <a:p>
            <a:pPr algn="just"/>
            <a:r>
              <a:rPr lang="fr-FR" sz="1800" dirty="0">
                <a:solidFill>
                  <a:schemeClr val="bg1"/>
                </a:solidFill>
                <a:latin typeface="Montserrat" panose="020B0604020202020204" charset="0"/>
              </a:rPr>
              <a:t>Le contrôle d'accès au support (MAC) gère l'accès des appareils à un réseau partagé pour éviter les collisions de données, assurant ainsi une transmission fiable des informations.</a:t>
            </a:r>
            <a:endParaRPr lang="en-US" sz="1800" dirty="0">
              <a:solidFill>
                <a:schemeClr val="bg1"/>
              </a:solidFill>
              <a:latin typeface="Montserrat" panose="020B0604020202020204" charset="0"/>
            </a:endParaRPr>
          </a:p>
        </p:txBody>
      </p:sp>
    </p:spTree>
    <p:extLst>
      <p:ext uri="{BB962C8B-B14F-4D97-AF65-F5344CB8AC3E}">
        <p14:creationId xmlns:p14="http://schemas.microsoft.com/office/powerpoint/2010/main" val="1134181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7"/>
          <p:cNvSpPr txBox="1">
            <a:spLocks noGrp="1"/>
          </p:cNvSpPr>
          <p:nvPr>
            <p:ph type="title"/>
          </p:nvPr>
        </p:nvSpPr>
        <p:spPr>
          <a:xfrm>
            <a:off x="4863548" y="2227050"/>
            <a:ext cx="3644347"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Couche Internet</a:t>
            </a:r>
            <a:endParaRPr dirty="0"/>
          </a:p>
        </p:txBody>
      </p:sp>
      <p:sp>
        <p:nvSpPr>
          <p:cNvPr id="452" name="Google Shape;452;p57"/>
          <p:cNvSpPr txBox="1">
            <a:spLocks noGrp="1"/>
          </p:cNvSpPr>
          <p:nvPr>
            <p:ph type="title" idx="2"/>
          </p:nvPr>
        </p:nvSpPr>
        <p:spPr>
          <a:xfrm>
            <a:off x="5112425" y="1027125"/>
            <a:ext cx="2445000" cy="841800"/>
          </a:xfrm>
          <a:prstGeom prst="rect">
            <a:avLst/>
          </a:prstGeom>
        </p:spPr>
        <p:txBody>
          <a:bodyPr spcFirstLastPara="1" wrap="square" lIns="182875" tIns="91425" rIns="91425" bIns="91425" anchor="b" anchorCtr="0">
            <a:noAutofit/>
          </a:bodyPr>
          <a:lstStyle/>
          <a:p>
            <a:pPr marL="0" lvl="0" indent="0" algn="l" rtl="0">
              <a:spcBef>
                <a:spcPts val="0"/>
              </a:spcBef>
              <a:spcAft>
                <a:spcPts val="0"/>
              </a:spcAft>
              <a:buNone/>
            </a:pPr>
            <a:r>
              <a:rPr lang="en" dirty="0" smtClean="0"/>
              <a:t>03</a:t>
            </a:r>
            <a:endParaRPr dirty="0"/>
          </a:p>
        </p:txBody>
      </p:sp>
      <p:sp>
        <p:nvSpPr>
          <p:cNvPr id="454" name="Google Shape;454;p57"/>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57"/>
          <p:cNvGrpSpPr/>
          <p:nvPr/>
        </p:nvGrpSpPr>
        <p:grpSpPr>
          <a:xfrm>
            <a:off x="629692" y="1105264"/>
            <a:ext cx="144992" cy="269768"/>
            <a:chOff x="629692" y="1105264"/>
            <a:chExt cx="144992" cy="269768"/>
          </a:xfrm>
        </p:grpSpPr>
        <p:sp>
          <p:nvSpPr>
            <p:cNvPr id="456" name="Google Shape;456;p57"/>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7"/>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57">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459" name="Google Shape;459;p57">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460" name="Google Shape;460;p57">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461" name="Google Shape;461;p57">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grpSp>
        <p:nvGrpSpPr>
          <p:cNvPr id="462" name="Google Shape;462;p57"/>
          <p:cNvGrpSpPr/>
          <p:nvPr/>
        </p:nvGrpSpPr>
        <p:grpSpPr>
          <a:xfrm>
            <a:off x="5017125" y="796150"/>
            <a:ext cx="4246000" cy="1230900"/>
            <a:chOff x="5017125" y="796150"/>
            <a:chExt cx="4246000" cy="1230900"/>
          </a:xfrm>
        </p:grpSpPr>
        <p:sp>
          <p:nvSpPr>
            <p:cNvPr id="463" name="Google Shape;463;p57"/>
            <p:cNvSpPr/>
            <p:nvPr/>
          </p:nvSpPr>
          <p:spPr>
            <a:xfrm>
              <a:off x="5017125"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7"/>
            <p:cNvSpPr/>
            <p:nvPr/>
          </p:nvSpPr>
          <p:spPr>
            <a:xfrm>
              <a:off x="6192625" y="1403775"/>
              <a:ext cx="30705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30635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4" name="Google Shape;454;p57"/>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57"/>
          <p:cNvGrpSpPr/>
          <p:nvPr/>
        </p:nvGrpSpPr>
        <p:grpSpPr>
          <a:xfrm>
            <a:off x="629692" y="1105264"/>
            <a:ext cx="144992" cy="269768"/>
            <a:chOff x="629692" y="1105264"/>
            <a:chExt cx="144992" cy="269768"/>
          </a:xfrm>
        </p:grpSpPr>
        <p:sp>
          <p:nvSpPr>
            <p:cNvPr id="456" name="Google Shape;456;p57"/>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7"/>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57">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459" name="Google Shape;459;p57">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460" name="Google Shape;460;p57">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461" name="Google Shape;461;p57">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3" name="ZoneTexte 2"/>
          <p:cNvSpPr txBox="1"/>
          <p:nvPr/>
        </p:nvSpPr>
        <p:spPr>
          <a:xfrm>
            <a:off x="879434" y="617493"/>
            <a:ext cx="7596838" cy="1754326"/>
          </a:xfrm>
          <a:prstGeom prst="rect">
            <a:avLst/>
          </a:prstGeom>
          <a:noFill/>
        </p:spPr>
        <p:txBody>
          <a:bodyPr wrap="square" rtlCol="0">
            <a:spAutoFit/>
          </a:bodyPr>
          <a:lstStyle/>
          <a:p>
            <a:pPr algn="just"/>
            <a:r>
              <a:rPr lang="fr-FR" sz="1800" dirty="0">
                <a:solidFill>
                  <a:schemeClr val="bg1"/>
                </a:solidFill>
              </a:rPr>
              <a:t>L</a:t>
            </a:r>
            <a:r>
              <a:rPr lang="fr-FR" sz="1800" dirty="0">
                <a:solidFill>
                  <a:schemeClr val="bg1"/>
                </a:solidFill>
                <a:latin typeface="Montserrat" panose="020B0604020202020204" charset="0"/>
              </a:rPr>
              <a:t>a couche </a:t>
            </a:r>
            <a:r>
              <a:rPr lang="fr-FR" sz="1800" dirty="0" smtClean="0">
                <a:solidFill>
                  <a:schemeClr val="bg1"/>
                </a:solidFill>
                <a:latin typeface="Montserrat" panose="020B0604020202020204" charset="0"/>
              </a:rPr>
              <a:t>Internet </a:t>
            </a:r>
            <a:r>
              <a:rPr lang="fr-FR" sz="1800" dirty="0">
                <a:solidFill>
                  <a:schemeClr val="bg1"/>
                </a:solidFill>
                <a:latin typeface="Montserrat" panose="020B0604020202020204" charset="0"/>
              </a:rPr>
              <a:t>est la couche "la plus importante" (elles ont toutes leur importance) car c'est elle qui définit les datagrammes, et qui gère les notions d'adressage IP</a:t>
            </a:r>
            <a:r>
              <a:rPr lang="fr-FR" sz="1800" dirty="0" smtClean="0">
                <a:solidFill>
                  <a:schemeClr val="bg1"/>
                </a:solidFill>
                <a:latin typeface="Montserrat" panose="020B0604020202020204" charset="0"/>
              </a:rPr>
              <a:t>.</a:t>
            </a:r>
          </a:p>
          <a:p>
            <a:pPr algn="just"/>
            <a:r>
              <a:rPr lang="fr-FR" sz="1800" dirty="0" smtClean="0">
                <a:solidFill>
                  <a:schemeClr val="bg1"/>
                </a:solidFill>
                <a:latin typeface="Montserrat" panose="020B0604020202020204" charset="0"/>
              </a:rPr>
              <a:t>Elle </a:t>
            </a:r>
            <a:r>
              <a:rPr lang="fr-FR" sz="1800" dirty="0">
                <a:solidFill>
                  <a:schemeClr val="bg1"/>
                </a:solidFill>
                <a:latin typeface="Montserrat" panose="020B0604020202020204" charset="0"/>
              </a:rPr>
              <a:t>permet l'acheminement des datagrammes (paquets de données) vers des machines distantes ainsi que de la gestion de leur fragmentation et de leur assemblage à réception.</a:t>
            </a:r>
            <a:endParaRPr lang="en-US" sz="1800" dirty="0">
              <a:solidFill>
                <a:schemeClr val="bg1"/>
              </a:solidFill>
              <a:latin typeface="Montserrat" panose="020B0604020202020204" charset="0"/>
            </a:endParaRPr>
          </a:p>
        </p:txBody>
      </p:sp>
      <p:sp>
        <p:nvSpPr>
          <p:cNvPr id="4" name="Rectangle 3"/>
          <p:cNvSpPr/>
          <p:nvPr/>
        </p:nvSpPr>
        <p:spPr>
          <a:xfrm>
            <a:off x="771010" y="2357432"/>
            <a:ext cx="7130478" cy="400110"/>
          </a:xfrm>
          <a:prstGeom prst="rect">
            <a:avLst/>
          </a:prstGeom>
        </p:spPr>
        <p:txBody>
          <a:bodyPr wrap="none">
            <a:spAutoFit/>
          </a:bodyPr>
          <a:lstStyle/>
          <a:p>
            <a:r>
              <a:rPr lang="en-US" sz="2000" dirty="0">
                <a:solidFill>
                  <a:srgbClr val="4EF741"/>
                </a:solidFill>
                <a:latin typeface="Montserrat" panose="020B0604020202020204" charset="0"/>
              </a:rPr>
              <a:t>La </a:t>
            </a:r>
            <a:r>
              <a:rPr lang="en-US" sz="2000" dirty="0" err="1">
                <a:solidFill>
                  <a:srgbClr val="4EF741"/>
                </a:solidFill>
                <a:latin typeface="Montserrat" panose="020B0604020202020204" charset="0"/>
              </a:rPr>
              <a:t>couche</a:t>
            </a:r>
            <a:r>
              <a:rPr lang="en-US" sz="2000" dirty="0">
                <a:solidFill>
                  <a:srgbClr val="4EF741"/>
                </a:solidFill>
                <a:latin typeface="Montserrat" panose="020B0604020202020204" charset="0"/>
              </a:rPr>
              <a:t> Internet </a:t>
            </a:r>
            <a:r>
              <a:rPr lang="en-US" sz="2000" dirty="0" err="1">
                <a:solidFill>
                  <a:srgbClr val="4EF741"/>
                </a:solidFill>
                <a:latin typeface="Montserrat" panose="020B0604020202020204" charset="0"/>
              </a:rPr>
              <a:t>contient</a:t>
            </a:r>
            <a:r>
              <a:rPr lang="en-US" sz="2000" dirty="0">
                <a:solidFill>
                  <a:srgbClr val="4EF741"/>
                </a:solidFill>
                <a:latin typeface="Montserrat" panose="020B0604020202020204" charset="0"/>
              </a:rPr>
              <a:t> 3 </a:t>
            </a:r>
            <a:r>
              <a:rPr lang="en-US" sz="2000" dirty="0" err="1">
                <a:solidFill>
                  <a:srgbClr val="4EF741"/>
                </a:solidFill>
                <a:latin typeface="Montserrat" panose="020B0604020202020204" charset="0"/>
              </a:rPr>
              <a:t>principales</a:t>
            </a:r>
            <a:r>
              <a:rPr lang="en-US" sz="2000" dirty="0">
                <a:solidFill>
                  <a:srgbClr val="4EF741"/>
                </a:solidFill>
                <a:latin typeface="Montserrat" panose="020B0604020202020204" charset="0"/>
              </a:rPr>
              <a:t> </a:t>
            </a:r>
            <a:r>
              <a:rPr lang="en-US" sz="2000" dirty="0" err="1">
                <a:solidFill>
                  <a:srgbClr val="4EF741"/>
                </a:solidFill>
                <a:latin typeface="Montserrat" panose="020B0604020202020204" charset="0"/>
              </a:rPr>
              <a:t>protocoles</a:t>
            </a:r>
            <a:r>
              <a:rPr lang="en-US" sz="2000" dirty="0">
                <a:solidFill>
                  <a:srgbClr val="4EF741"/>
                </a:solidFill>
                <a:latin typeface="Montserrat" panose="020B0604020202020204" charset="0"/>
              </a:rPr>
              <a:t> </a:t>
            </a:r>
            <a:r>
              <a:rPr lang="en-US" sz="1800" b="1" dirty="0" smtClean="0">
                <a:solidFill>
                  <a:srgbClr val="4EF741"/>
                </a:solidFill>
              </a:rPr>
              <a:t>:</a:t>
            </a:r>
            <a:endParaRPr lang="en-US" sz="1800" b="1" dirty="0">
              <a:solidFill>
                <a:srgbClr val="4EF741"/>
              </a:solidFill>
            </a:endParaRPr>
          </a:p>
        </p:txBody>
      </p:sp>
      <p:sp>
        <p:nvSpPr>
          <p:cNvPr id="5" name="Rectangle 4"/>
          <p:cNvSpPr/>
          <p:nvPr/>
        </p:nvSpPr>
        <p:spPr>
          <a:xfrm>
            <a:off x="879434" y="2823622"/>
            <a:ext cx="7626627" cy="1754326"/>
          </a:xfrm>
          <a:prstGeom prst="rect">
            <a:avLst/>
          </a:prstGeom>
        </p:spPr>
        <p:txBody>
          <a:bodyPr wrap="square">
            <a:spAutoFit/>
          </a:bodyPr>
          <a:lstStyle/>
          <a:p>
            <a:pPr algn="just"/>
            <a:r>
              <a:rPr lang="en-US" sz="1800" dirty="0" err="1">
                <a:solidFill>
                  <a:srgbClr val="FFFF00"/>
                </a:solidFill>
                <a:latin typeface="Montserrat" panose="020B0604020202020204" charset="0"/>
              </a:rPr>
              <a:t>Protocole</a:t>
            </a:r>
            <a:r>
              <a:rPr lang="en-US" sz="1800" dirty="0">
                <a:solidFill>
                  <a:srgbClr val="FFFF00"/>
                </a:solidFill>
                <a:latin typeface="Montserrat" panose="020B0604020202020204" charset="0"/>
              </a:rPr>
              <a:t> IP (Internet Protocol) : </a:t>
            </a:r>
            <a:r>
              <a:rPr lang="en-US" sz="1800" dirty="0">
                <a:solidFill>
                  <a:schemeClr val="bg1"/>
                </a:solidFill>
                <a:latin typeface="Montserrat" panose="020B0604020202020204" charset="0"/>
              </a:rPr>
              <a:t>Ce </a:t>
            </a:r>
            <a:r>
              <a:rPr lang="en-US" sz="1800" dirty="0" err="1">
                <a:solidFill>
                  <a:schemeClr val="bg1"/>
                </a:solidFill>
                <a:latin typeface="Montserrat" panose="020B0604020202020204" charset="0"/>
              </a:rPr>
              <a:t>protocole</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est</a:t>
            </a:r>
            <a:r>
              <a:rPr lang="en-US" sz="1800" dirty="0">
                <a:solidFill>
                  <a:schemeClr val="bg1"/>
                </a:solidFill>
                <a:latin typeface="Montserrat" panose="020B0604020202020204" charset="0"/>
              </a:rPr>
              <a:t> le </a:t>
            </a:r>
            <a:r>
              <a:rPr lang="en-US" sz="1800" dirty="0" err="1">
                <a:solidFill>
                  <a:schemeClr val="bg1"/>
                </a:solidFill>
                <a:latin typeface="Montserrat" panose="020B0604020202020204" charset="0"/>
              </a:rPr>
              <a:t>cœur</a:t>
            </a:r>
            <a:r>
              <a:rPr lang="en-US" sz="1800" dirty="0">
                <a:solidFill>
                  <a:schemeClr val="bg1"/>
                </a:solidFill>
                <a:latin typeface="Montserrat" panose="020B0604020202020204" charset="0"/>
              </a:rPr>
              <a:t> de la </a:t>
            </a:r>
            <a:r>
              <a:rPr lang="en-US" sz="1800" dirty="0" err="1">
                <a:solidFill>
                  <a:schemeClr val="bg1"/>
                </a:solidFill>
                <a:latin typeface="Montserrat" panose="020B0604020202020204" charset="0"/>
              </a:rPr>
              <a:t>couche</a:t>
            </a:r>
            <a:r>
              <a:rPr lang="en-US" sz="1800" dirty="0">
                <a:solidFill>
                  <a:schemeClr val="bg1"/>
                </a:solidFill>
                <a:latin typeface="Montserrat" panose="020B0604020202020204" charset="0"/>
              </a:rPr>
              <a:t> Internet. Il </a:t>
            </a:r>
            <a:r>
              <a:rPr lang="en-US" sz="1800" dirty="0" err="1">
                <a:solidFill>
                  <a:schemeClr val="bg1"/>
                </a:solidFill>
                <a:latin typeface="Montserrat" panose="020B0604020202020204" charset="0"/>
              </a:rPr>
              <a:t>est</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responsable</a:t>
            </a:r>
            <a:r>
              <a:rPr lang="en-US" sz="1800" dirty="0">
                <a:solidFill>
                  <a:schemeClr val="bg1"/>
                </a:solidFill>
                <a:latin typeface="Montserrat" panose="020B0604020202020204" charset="0"/>
              </a:rPr>
              <a:t> de </a:t>
            </a:r>
            <a:r>
              <a:rPr lang="en-US" sz="1800" dirty="0" err="1">
                <a:solidFill>
                  <a:schemeClr val="bg1"/>
                </a:solidFill>
                <a:latin typeface="Montserrat" panose="020B0604020202020204" charset="0"/>
              </a:rPr>
              <a:t>l'adressage</a:t>
            </a:r>
            <a:r>
              <a:rPr lang="en-US" sz="1800" dirty="0">
                <a:solidFill>
                  <a:schemeClr val="bg1"/>
                </a:solidFill>
                <a:latin typeface="Montserrat" panose="020B0604020202020204" charset="0"/>
              </a:rPr>
              <a:t> et du </a:t>
            </a:r>
            <a:r>
              <a:rPr lang="en-US" sz="1800" dirty="0" err="1">
                <a:solidFill>
                  <a:schemeClr val="bg1"/>
                </a:solidFill>
                <a:latin typeface="Montserrat" panose="020B0604020202020204" charset="0"/>
              </a:rPr>
              <a:t>routage</a:t>
            </a:r>
            <a:r>
              <a:rPr lang="en-US" sz="1800" dirty="0">
                <a:solidFill>
                  <a:schemeClr val="bg1"/>
                </a:solidFill>
                <a:latin typeface="Montserrat" panose="020B0604020202020204" charset="0"/>
              </a:rPr>
              <a:t> des </a:t>
            </a:r>
            <a:r>
              <a:rPr lang="en-US" sz="1800" dirty="0" err="1">
                <a:solidFill>
                  <a:schemeClr val="bg1"/>
                </a:solidFill>
                <a:latin typeface="Montserrat" panose="020B0604020202020204" charset="0"/>
              </a:rPr>
              <a:t>datagrammes</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paquets</a:t>
            </a:r>
            <a:r>
              <a:rPr lang="en-US" sz="1800" dirty="0">
                <a:solidFill>
                  <a:schemeClr val="bg1"/>
                </a:solidFill>
                <a:latin typeface="Montserrat" panose="020B0604020202020204" charset="0"/>
              </a:rPr>
              <a:t> de </a:t>
            </a:r>
            <a:r>
              <a:rPr lang="en-US" sz="1800" dirty="0" err="1">
                <a:solidFill>
                  <a:schemeClr val="bg1"/>
                </a:solidFill>
                <a:latin typeface="Montserrat" panose="020B0604020202020204" charset="0"/>
              </a:rPr>
              <a:t>données</a:t>
            </a:r>
            <a:r>
              <a:rPr lang="en-US" sz="1800" dirty="0">
                <a:solidFill>
                  <a:schemeClr val="bg1"/>
                </a:solidFill>
                <a:latin typeface="Montserrat" panose="020B0604020202020204" charset="0"/>
              </a:rPr>
              <a:t>) à travers le </a:t>
            </a:r>
            <a:r>
              <a:rPr lang="en-US" sz="1800" dirty="0" err="1">
                <a:solidFill>
                  <a:schemeClr val="bg1"/>
                </a:solidFill>
                <a:latin typeface="Montserrat" panose="020B0604020202020204" charset="0"/>
              </a:rPr>
              <a:t>réseau</a:t>
            </a:r>
            <a:r>
              <a:rPr lang="en-US" sz="1800" dirty="0">
                <a:solidFill>
                  <a:schemeClr val="bg1"/>
                </a:solidFill>
                <a:latin typeface="Montserrat" panose="020B0604020202020204" charset="0"/>
              </a:rPr>
              <a:t>. Le </a:t>
            </a:r>
            <a:r>
              <a:rPr lang="en-US" sz="1800" dirty="0" err="1">
                <a:solidFill>
                  <a:schemeClr val="bg1"/>
                </a:solidFill>
                <a:latin typeface="Montserrat" panose="020B0604020202020204" charset="0"/>
              </a:rPr>
              <a:t>protocole</a:t>
            </a:r>
            <a:r>
              <a:rPr lang="en-US" sz="1800" dirty="0">
                <a:solidFill>
                  <a:schemeClr val="bg1"/>
                </a:solidFill>
                <a:latin typeface="Montserrat" panose="020B0604020202020204" charset="0"/>
              </a:rPr>
              <a:t> IP </a:t>
            </a:r>
            <a:r>
              <a:rPr lang="en-US" sz="1800" dirty="0" err="1">
                <a:solidFill>
                  <a:schemeClr val="bg1"/>
                </a:solidFill>
                <a:latin typeface="Montserrat" panose="020B0604020202020204" charset="0"/>
              </a:rPr>
              <a:t>définit</a:t>
            </a:r>
            <a:r>
              <a:rPr lang="en-US" sz="1800" dirty="0">
                <a:solidFill>
                  <a:schemeClr val="bg1"/>
                </a:solidFill>
                <a:latin typeface="Montserrat" panose="020B0604020202020204" charset="0"/>
              </a:rPr>
              <a:t> les </a:t>
            </a:r>
            <a:r>
              <a:rPr lang="en-US" sz="1800" dirty="0" err="1">
                <a:solidFill>
                  <a:schemeClr val="bg1"/>
                </a:solidFill>
                <a:latin typeface="Montserrat" panose="020B0604020202020204" charset="0"/>
              </a:rPr>
              <a:t>règles</a:t>
            </a:r>
            <a:r>
              <a:rPr lang="en-US" sz="1800" dirty="0">
                <a:solidFill>
                  <a:schemeClr val="bg1"/>
                </a:solidFill>
                <a:latin typeface="Montserrat" panose="020B0604020202020204" charset="0"/>
              </a:rPr>
              <a:t> pour la fragmentation et la </a:t>
            </a:r>
            <a:r>
              <a:rPr lang="en-US" sz="1800" dirty="0" err="1">
                <a:solidFill>
                  <a:schemeClr val="bg1"/>
                </a:solidFill>
                <a:latin typeface="Montserrat" panose="020B0604020202020204" charset="0"/>
              </a:rPr>
              <a:t>réassemblage</a:t>
            </a:r>
            <a:r>
              <a:rPr lang="en-US" sz="1800" dirty="0">
                <a:solidFill>
                  <a:schemeClr val="bg1"/>
                </a:solidFill>
                <a:latin typeface="Montserrat" panose="020B0604020202020204" charset="0"/>
              </a:rPr>
              <a:t> des </a:t>
            </a:r>
            <a:r>
              <a:rPr lang="en-US" sz="1800" dirty="0" err="1">
                <a:solidFill>
                  <a:schemeClr val="bg1"/>
                </a:solidFill>
                <a:latin typeface="Montserrat" panose="020B0604020202020204" charset="0"/>
              </a:rPr>
              <a:t>datagrammes</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leur</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acheminement</a:t>
            </a:r>
            <a:r>
              <a:rPr lang="en-US" sz="1800" dirty="0">
                <a:solidFill>
                  <a:schemeClr val="bg1"/>
                </a:solidFill>
                <a:latin typeface="Montserrat" panose="020B0604020202020204" charset="0"/>
              </a:rPr>
              <a:t> à travers les </a:t>
            </a:r>
            <a:r>
              <a:rPr lang="en-US" sz="1800" dirty="0" err="1">
                <a:solidFill>
                  <a:schemeClr val="bg1"/>
                </a:solidFill>
                <a:latin typeface="Montserrat" panose="020B0604020202020204" charset="0"/>
              </a:rPr>
              <a:t>réseaux</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interconnectés</a:t>
            </a:r>
            <a:r>
              <a:rPr lang="en-US" sz="1800" dirty="0">
                <a:solidFill>
                  <a:schemeClr val="bg1"/>
                </a:solidFill>
                <a:latin typeface="Montserrat" panose="020B0604020202020204" charset="0"/>
              </a:rPr>
              <a:t>. </a:t>
            </a:r>
          </a:p>
        </p:txBody>
      </p:sp>
    </p:spTree>
    <p:extLst>
      <p:ext uri="{BB962C8B-B14F-4D97-AF65-F5344CB8AC3E}">
        <p14:creationId xmlns:p14="http://schemas.microsoft.com/office/powerpoint/2010/main" val="2582480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4" name="Google Shape;454;p57"/>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57"/>
          <p:cNvGrpSpPr/>
          <p:nvPr/>
        </p:nvGrpSpPr>
        <p:grpSpPr>
          <a:xfrm>
            <a:off x="629692" y="1105264"/>
            <a:ext cx="144992" cy="269768"/>
            <a:chOff x="629692" y="1105264"/>
            <a:chExt cx="144992" cy="269768"/>
          </a:xfrm>
        </p:grpSpPr>
        <p:sp>
          <p:nvSpPr>
            <p:cNvPr id="456" name="Google Shape;456;p57"/>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7"/>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57">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459" name="Google Shape;459;p57">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460" name="Google Shape;460;p57">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461" name="Google Shape;461;p57">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 name="Rectangle 1"/>
          <p:cNvSpPr/>
          <p:nvPr/>
        </p:nvSpPr>
        <p:spPr>
          <a:xfrm>
            <a:off x="1170502" y="746689"/>
            <a:ext cx="7032594" cy="1477328"/>
          </a:xfrm>
          <a:prstGeom prst="rect">
            <a:avLst/>
          </a:prstGeom>
        </p:spPr>
        <p:txBody>
          <a:bodyPr wrap="square">
            <a:spAutoFit/>
          </a:bodyPr>
          <a:lstStyle/>
          <a:p>
            <a:pPr algn="just"/>
            <a:r>
              <a:rPr lang="en-US" sz="1800" dirty="0" err="1">
                <a:solidFill>
                  <a:srgbClr val="FFFF00"/>
                </a:solidFill>
                <a:latin typeface="Montserrat" panose="020B0604020202020204" charset="0"/>
              </a:rPr>
              <a:t>Protocole</a:t>
            </a:r>
            <a:r>
              <a:rPr lang="en-US" sz="1800" dirty="0">
                <a:solidFill>
                  <a:srgbClr val="FFFF00"/>
                </a:solidFill>
                <a:latin typeface="Montserrat" panose="020B0604020202020204" charset="0"/>
              </a:rPr>
              <a:t> ARP (Address Resolution Protocol) </a:t>
            </a:r>
            <a:r>
              <a:rPr lang="en-US" dirty="0">
                <a:solidFill>
                  <a:srgbClr val="FFFF00"/>
                </a:solidFill>
              </a:rPr>
              <a:t>:</a:t>
            </a:r>
            <a:r>
              <a:rPr lang="en-US" sz="1800" dirty="0">
                <a:solidFill>
                  <a:srgbClr val="FFFF00"/>
                </a:solidFill>
                <a:latin typeface="Montserrat" panose="020B0604020202020204" charset="0"/>
              </a:rPr>
              <a:t> </a:t>
            </a:r>
            <a:r>
              <a:rPr lang="en-US" sz="1800" dirty="0">
                <a:solidFill>
                  <a:schemeClr val="bg1"/>
                </a:solidFill>
                <a:latin typeface="Montserrat" panose="020B0604020202020204" charset="0"/>
              </a:rPr>
              <a:t>Le </a:t>
            </a:r>
            <a:r>
              <a:rPr lang="en-US" sz="1800" dirty="0" err="1">
                <a:solidFill>
                  <a:schemeClr val="bg1"/>
                </a:solidFill>
                <a:latin typeface="Montserrat" panose="020B0604020202020204" charset="0"/>
              </a:rPr>
              <a:t>protocole</a:t>
            </a:r>
            <a:r>
              <a:rPr lang="en-US" sz="1800" dirty="0">
                <a:solidFill>
                  <a:schemeClr val="bg1"/>
                </a:solidFill>
                <a:latin typeface="Montserrat" panose="020B0604020202020204" charset="0"/>
              </a:rPr>
              <a:t> ARP </a:t>
            </a:r>
            <a:r>
              <a:rPr lang="en-US" sz="1800" dirty="0" err="1">
                <a:solidFill>
                  <a:schemeClr val="bg1"/>
                </a:solidFill>
                <a:latin typeface="Montserrat" panose="020B0604020202020204" charset="0"/>
              </a:rPr>
              <a:t>est</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utilisé</a:t>
            </a:r>
            <a:r>
              <a:rPr lang="en-US" sz="1800" dirty="0">
                <a:solidFill>
                  <a:schemeClr val="bg1"/>
                </a:solidFill>
                <a:latin typeface="Montserrat" panose="020B0604020202020204" charset="0"/>
              </a:rPr>
              <a:t> pour </a:t>
            </a:r>
            <a:r>
              <a:rPr lang="en-US" sz="1800" dirty="0" err="1">
                <a:solidFill>
                  <a:schemeClr val="bg1"/>
                </a:solidFill>
                <a:latin typeface="Montserrat" panose="020B0604020202020204" charset="0"/>
              </a:rPr>
              <a:t>résoudre</a:t>
            </a:r>
            <a:r>
              <a:rPr lang="en-US" sz="1800" dirty="0">
                <a:solidFill>
                  <a:schemeClr val="bg1"/>
                </a:solidFill>
                <a:latin typeface="Montserrat" panose="020B0604020202020204" charset="0"/>
              </a:rPr>
              <a:t> les </a:t>
            </a:r>
            <a:r>
              <a:rPr lang="en-US" sz="1800" dirty="0" err="1">
                <a:solidFill>
                  <a:schemeClr val="bg1"/>
                </a:solidFill>
                <a:latin typeface="Montserrat" panose="020B0604020202020204" charset="0"/>
              </a:rPr>
              <a:t>adresses</a:t>
            </a:r>
            <a:r>
              <a:rPr lang="en-US" sz="1800" dirty="0">
                <a:solidFill>
                  <a:schemeClr val="bg1"/>
                </a:solidFill>
                <a:latin typeface="Montserrat" panose="020B0604020202020204" charset="0"/>
              </a:rPr>
              <a:t> IP </a:t>
            </a:r>
            <a:r>
              <a:rPr lang="en-US" sz="1800" dirty="0" err="1">
                <a:solidFill>
                  <a:schemeClr val="bg1"/>
                </a:solidFill>
                <a:latin typeface="Montserrat" panose="020B0604020202020204" charset="0"/>
              </a:rPr>
              <a:t>en</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adresses</a:t>
            </a:r>
            <a:r>
              <a:rPr lang="en-US" sz="1800" dirty="0">
                <a:solidFill>
                  <a:schemeClr val="bg1"/>
                </a:solidFill>
                <a:latin typeface="Montserrat" panose="020B0604020202020204" charset="0"/>
              </a:rPr>
              <a:t> MAC (Media Access Control) </a:t>
            </a:r>
            <a:r>
              <a:rPr lang="en-US" sz="1800" dirty="0" err="1">
                <a:solidFill>
                  <a:schemeClr val="bg1"/>
                </a:solidFill>
                <a:latin typeface="Montserrat" panose="020B0604020202020204" charset="0"/>
              </a:rPr>
              <a:t>correspondantes</a:t>
            </a:r>
            <a:r>
              <a:rPr lang="en-US" sz="1800" dirty="0">
                <a:solidFill>
                  <a:schemeClr val="bg1"/>
                </a:solidFill>
                <a:latin typeface="Montserrat" panose="020B0604020202020204" charset="0"/>
              </a:rPr>
              <a:t> sur un </a:t>
            </a:r>
            <a:r>
              <a:rPr lang="en-US" sz="1800" dirty="0" err="1">
                <a:solidFill>
                  <a:schemeClr val="bg1"/>
                </a:solidFill>
                <a:latin typeface="Montserrat" panose="020B0604020202020204" charset="0"/>
              </a:rPr>
              <a:t>réseau</a:t>
            </a:r>
            <a:r>
              <a:rPr lang="en-US" sz="1800" dirty="0">
                <a:solidFill>
                  <a:schemeClr val="bg1"/>
                </a:solidFill>
                <a:latin typeface="Montserrat" panose="020B0604020202020204" charset="0"/>
              </a:rPr>
              <a:t> local. Il </a:t>
            </a:r>
            <a:r>
              <a:rPr lang="en-US" sz="1800" dirty="0" err="1">
                <a:solidFill>
                  <a:schemeClr val="bg1"/>
                </a:solidFill>
                <a:latin typeface="Montserrat" panose="020B0604020202020204" charset="0"/>
              </a:rPr>
              <a:t>permet</a:t>
            </a:r>
            <a:r>
              <a:rPr lang="en-US" sz="1800" dirty="0">
                <a:solidFill>
                  <a:schemeClr val="bg1"/>
                </a:solidFill>
                <a:latin typeface="Montserrat" panose="020B0604020202020204" charset="0"/>
              </a:rPr>
              <a:t> à un </a:t>
            </a:r>
            <a:r>
              <a:rPr lang="en-US" sz="1800" dirty="0" err="1">
                <a:solidFill>
                  <a:schemeClr val="bg1"/>
                </a:solidFill>
                <a:latin typeface="Montserrat" panose="020B0604020202020204" charset="0"/>
              </a:rPr>
              <a:t>dispositif</a:t>
            </a:r>
            <a:r>
              <a:rPr lang="en-US" sz="1800" dirty="0">
                <a:solidFill>
                  <a:schemeClr val="bg1"/>
                </a:solidFill>
                <a:latin typeface="Montserrat" panose="020B0604020202020204" charset="0"/>
              </a:rPr>
              <a:t> de </a:t>
            </a:r>
            <a:r>
              <a:rPr lang="en-US" sz="1800" dirty="0" err="1">
                <a:solidFill>
                  <a:schemeClr val="bg1"/>
                </a:solidFill>
                <a:latin typeface="Montserrat" panose="020B0604020202020204" charset="0"/>
              </a:rPr>
              <a:t>découvrir</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l'adresse</a:t>
            </a:r>
            <a:r>
              <a:rPr lang="en-US" sz="1800" dirty="0">
                <a:solidFill>
                  <a:schemeClr val="bg1"/>
                </a:solidFill>
                <a:latin typeface="Montserrat" panose="020B0604020202020204" charset="0"/>
              </a:rPr>
              <a:t> physique (MAC) </a:t>
            </a:r>
            <a:r>
              <a:rPr lang="en-US" sz="1800" dirty="0" err="1">
                <a:solidFill>
                  <a:schemeClr val="bg1"/>
                </a:solidFill>
                <a:latin typeface="Montserrat" panose="020B0604020202020204" charset="0"/>
              </a:rPr>
              <a:t>associée</a:t>
            </a:r>
            <a:r>
              <a:rPr lang="en-US" sz="1800" dirty="0">
                <a:solidFill>
                  <a:schemeClr val="bg1"/>
                </a:solidFill>
                <a:latin typeface="Montserrat" panose="020B0604020202020204" charset="0"/>
              </a:rPr>
              <a:t> à </a:t>
            </a:r>
            <a:r>
              <a:rPr lang="en-US" sz="1800" dirty="0" err="1">
                <a:solidFill>
                  <a:schemeClr val="bg1"/>
                </a:solidFill>
                <a:latin typeface="Montserrat" panose="020B0604020202020204" charset="0"/>
              </a:rPr>
              <a:t>une</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adresse</a:t>
            </a:r>
            <a:r>
              <a:rPr lang="en-US" sz="1800" dirty="0">
                <a:solidFill>
                  <a:schemeClr val="bg1"/>
                </a:solidFill>
                <a:latin typeface="Montserrat" panose="020B0604020202020204" charset="0"/>
              </a:rPr>
              <a:t> IP. </a:t>
            </a:r>
          </a:p>
        </p:txBody>
      </p:sp>
      <p:sp>
        <p:nvSpPr>
          <p:cNvPr id="3" name="Rectangle 2"/>
          <p:cNvSpPr/>
          <p:nvPr/>
        </p:nvSpPr>
        <p:spPr>
          <a:xfrm>
            <a:off x="1170502" y="2565955"/>
            <a:ext cx="6924262" cy="1754326"/>
          </a:xfrm>
          <a:prstGeom prst="rect">
            <a:avLst/>
          </a:prstGeom>
        </p:spPr>
        <p:txBody>
          <a:bodyPr wrap="square">
            <a:spAutoFit/>
          </a:bodyPr>
          <a:lstStyle/>
          <a:p>
            <a:pPr algn="just"/>
            <a:r>
              <a:rPr lang="en-US" sz="1800" dirty="0" err="1">
                <a:solidFill>
                  <a:srgbClr val="FFFF00"/>
                </a:solidFill>
                <a:latin typeface="Montserrat" panose="020B0604020202020204" charset="0"/>
              </a:rPr>
              <a:t>Protocole</a:t>
            </a:r>
            <a:r>
              <a:rPr lang="en-US" sz="1800" dirty="0">
                <a:solidFill>
                  <a:srgbClr val="FFFF00"/>
                </a:solidFill>
                <a:latin typeface="Montserrat" panose="020B0604020202020204" charset="0"/>
              </a:rPr>
              <a:t> ICMP (Internet Control Message Protocol) :</a:t>
            </a:r>
            <a:r>
              <a:rPr lang="en-US" sz="1800" dirty="0">
                <a:solidFill>
                  <a:schemeClr val="bg1"/>
                </a:solidFill>
                <a:latin typeface="Montserrat" panose="020B0604020202020204" charset="0"/>
              </a:rPr>
              <a:t>Le </a:t>
            </a:r>
            <a:r>
              <a:rPr lang="en-US" sz="1800" dirty="0" err="1">
                <a:solidFill>
                  <a:schemeClr val="bg1"/>
                </a:solidFill>
                <a:latin typeface="Montserrat" panose="020B0604020202020204" charset="0"/>
              </a:rPr>
              <a:t>protocole</a:t>
            </a:r>
            <a:r>
              <a:rPr lang="en-US" sz="1800" dirty="0">
                <a:solidFill>
                  <a:schemeClr val="bg1"/>
                </a:solidFill>
                <a:latin typeface="Montserrat" panose="020B0604020202020204" charset="0"/>
              </a:rPr>
              <a:t> ICMP </a:t>
            </a:r>
            <a:r>
              <a:rPr lang="en-US" sz="1800" dirty="0" err="1">
                <a:solidFill>
                  <a:schemeClr val="bg1"/>
                </a:solidFill>
                <a:latin typeface="Montserrat" panose="020B0604020202020204" charset="0"/>
              </a:rPr>
              <a:t>est</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utilisé</a:t>
            </a:r>
            <a:r>
              <a:rPr lang="en-US" sz="1800" dirty="0">
                <a:solidFill>
                  <a:schemeClr val="bg1"/>
                </a:solidFill>
                <a:latin typeface="Montserrat" panose="020B0604020202020204" charset="0"/>
              </a:rPr>
              <a:t> pour </a:t>
            </a:r>
            <a:r>
              <a:rPr lang="en-US" sz="1800" dirty="0" err="1">
                <a:solidFill>
                  <a:schemeClr val="bg1"/>
                </a:solidFill>
                <a:latin typeface="Montserrat" panose="020B0604020202020204" charset="0"/>
              </a:rPr>
              <a:t>diagnostiquer</a:t>
            </a:r>
            <a:r>
              <a:rPr lang="en-US" sz="1800" dirty="0">
                <a:solidFill>
                  <a:schemeClr val="bg1"/>
                </a:solidFill>
                <a:latin typeface="Montserrat" panose="020B0604020202020204" charset="0"/>
              </a:rPr>
              <a:t> les </a:t>
            </a:r>
            <a:r>
              <a:rPr lang="en-US" sz="1800" dirty="0" err="1">
                <a:solidFill>
                  <a:schemeClr val="bg1"/>
                </a:solidFill>
                <a:latin typeface="Montserrat" panose="020B0604020202020204" charset="0"/>
              </a:rPr>
              <a:t>problèmes</a:t>
            </a:r>
            <a:r>
              <a:rPr lang="en-US" sz="1800" dirty="0">
                <a:solidFill>
                  <a:schemeClr val="bg1"/>
                </a:solidFill>
                <a:latin typeface="Montserrat" panose="020B0604020202020204" charset="0"/>
              </a:rPr>
              <a:t> et </a:t>
            </a:r>
            <a:r>
              <a:rPr lang="en-US" sz="1800" dirty="0" err="1">
                <a:solidFill>
                  <a:schemeClr val="bg1"/>
                </a:solidFill>
                <a:latin typeface="Montserrat" panose="020B0604020202020204" charset="0"/>
              </a:rPr>
              <a:t>envoyer</a:t>
            </a:r>
            <a:r>
              <a:rPr lang="en-US" sz="1800" dirty="0">
                <a:solidFill>
                  <a:schemeClr val="bg1"/>
                </a:solidFill>
                <a:latin typeface="Montserrat" panose="020B0604020202020204" charset="0"/>
              </a:rPr>
              <a:t> des messages de </a:t>
            </a:r>
            <a:r>
              <a:rPr lang="en-US" sz="1800" dirty="0" err="1">
                <a:solidFill>
                  <a:schemeClr val="bg1"/>
                </a:solidFill>
                <a:latin typeface="Montserrat" panose="020B0604020202020204" charset="0"/>
              </a:rPr>
              <a:t>contrôle</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dans</a:t>
            </a:r>
            <a:r>
              <a:rPr lang="en-US" sz="1800" dirty="0">
                <a:solidFill>
                  <a:schemeClr val="bg1"/>
                </a:solidFill>
                <a:latin typeface="Montserrat" panose="020B0604020202020204" charset="0"/>
              </a:rPr>
              <a:t> les </a:t>
            </a:r>
            <a:r>
              <a:rPr lang="en-US" sz="1800" dirty="0" err="1">
                <a:solidFill>
                  <a:schemeClr val="bg1"/>
                </a:solidFill>
                <a:latin typeface="Montserrat" panose="020B0604020202020204" charset="0"/>
              </a:rPr>
              <a:t>réseaux</a:t>
            </a:r>
            <a:r>
              <a:rPr lang="en-US" sz="1800" dirty="0">
                <a:solidFill>
                  <a:schemeClr val="bg1"/>
                </a:solidFill>
                <a:latin typeface="Montserrat" panose="020B0604020202020204" charset="0"/>
              </a:rPr>
              <a:t> IP, </a:t>
            </a:r>
            <a:r>
              <a:rPr lang="en-US" sz="1800" dirty="0" err="1">
                <a:solidFill>
                  <a:schemeClr val="bg1"/>
                </a:solidFill>
                <a:latin typeface="Montserrat" panose="020B0604020202020204" charset="0"/>
              </a:rPr>
              <a:t>incluant</a:t>
            </a:r>
            <a:r>
              <a:rPr lang="en-US" sz="1800" dirty="0">
                <a:solidFill>
                  <a:schemeClr val="bg1"/>
                </a:solidFill>
                <a:latin typeface="Montserrat" panose="020B0604020202020204" charset="0"/>
              </a:rPr>
              <a:t> les </a:t>
            </a:r>
            <a:r>
              <a:rPr lang="en-US" sz="1800" dirty="0" err="1">
                <a:solidFill>
                  <a:schemeClr val="bg1"/>
                </a:solidFill>
                <a:latin typeface="Montserrat" panose="020B0604020202020204" charset="0"/>
              </a:rPr>
              <a:t>requêtes</a:t>
            </a:r>
            <a:r>
              <a:rPr lang="en-US" sz="1800" dirty="0">
                <a:solidFill>
                  <a:schemeClr val="bg1"/>
                </a:solidFill>
                <a:latin typeface="Montserrat" panose="020B0604020202020204" charset="0"/>
              </a:rPr>
              <a:t> "Ping" pour tester la </a:t>
            </a:r>
            <a:r>
              <a:rPr lang="en-US" sz="1800" dirty="0" err="1">
                <a:solidFill>
                  <a:schemeClr val="bg1"/>
                </a:solidFill>
                <a:latin typeface="Montserrat" panose="020B0604020202020204" charset="0"/>
              </a:rPr>
              <a:t>connectivité</a:t>
            </a:r>
            <a:r>
              <a:rPr lang="en-US" sz="1800" dirty="0">
                <a:solidFill>
                  <a:schemeClr val="bg1"/>
                </a:solidFill>
                <a:latin typeface="Montserrat" panose="020B0604020202020204" charset="0"/>
              </a:rPr>
              <a:t> et les messages </a:t>
            </a:r>
            <a:r>
              <a:rPr lang="en-US" sz="1800" dirty="0" err="1">
                <a:solidFill>
                  <a:schemeClr val="bg1"/>
                </a:solidFill>
                <a:latin typeface="Montserrat" panose="020B0604020202020204" charset="0"/>
              </a:rPr>
              <a:t>d'erreur</a:t>
            </a:r>
            <a:r>
              <a:rPr lang="en-US" sz="1800" dirty="0">
                <a:solidFill>
                  <a:schemeClr val="bg1"/>
                </a:solidFill>
                <a:latin typeface="Montserrat" panose="020B0604020202020204" charset="0"/>
              </a:rPr>
              <a:t> pour les </a:t>
            </a:r>
            <a:r>
              <a:rPr lang="en-US" sz="1800" dirty="0" err="1">
                <a:solidFill>
                  <a:schemeClr val="bg1"/>
                </a:solidFill>
                <a:latin typeface="Montserrat" panose="020B0604020202020204" charset="0"/>
              </a:rPr>
              <a:t>problèmes</a:t>
            </a:r>
            <a:r>
              <a:rPr lang="en-US" sz="1800" dirty="0">
                <a:solidFill>
                  <a:schemeClr val="bg1"/>
                </a:solidFill>
                <a:latin typeface="Montserrat" panose="020B0604020202020204" charset="0"/>
              </a:rPr>
              <a:t> de </a:t>
            </a:r>
            <a:r>
              <a:rPr lang="en-US" sz="1800" dirty="0" err="1">
                <a:solidFill>
                  <a:schemeClr val="bg1"/>
                </a:solidFill>
                <a:latin typeface="Montserrat" panose="020B0604020202020204" charset="0"/>
              </a:rPr>
              <a:t>routage</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ou</a:t>
            </a:r>
            <a:r>
              <a:rPr lang="en-US" sz="1800" dirty="0">
                <a:solidFill>
                  <a:schemeClr val="bg1"/>
                </a:solidFill>
                <a:latin typeface="Montserrat" panose="020B0604020202020204" charset="0"/>
              </a:rPr>
              <a:t> de fragmentation des </a:t>
            </a:r>
            <a:r>
              <a:rPr lang="en-US" sz="1800" dirty="0" err="1">
                <a:solidFill>
                  <a:schemeClr val="bg1"/>
                </a:solidFill>
                <a:latin typeface="Montserrat" panose="020B0604020202020204" charset="0"/>
              </a:rPr>
              <a:t>données</a:t>
            </a:r>
            <a:endParaRPr lang="en-US" sz="1800" dirty="0">
              <a:solidFill>
                <a:schemeClr val="bg1"/>
              </a:solidFill>
              <a:latin typeface="Montserrat" panose="020B0604020202020204" charset="0"/>
            </a:endParaRPr>
          </a:p>
        </p:txBody>
      </p:sp>
    </p:spTree>
    <p:extLst>
      <p:ext uri="{BB962C8B-B14F-4D97-AF65-F5344CB8AC3E}">
        <p14:creationId xmlns:p14="http://schemas.microsoft.com/office/powerpoint/2010/main" val="15067967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7"/>
          <p:cNvSpPr txBox="1">
            <a:spLocks noGrp="1"/>
          </p:cNvSpPr>
          <p:nvPr>
            <p:ph type="title"/>
          </p:nvPr>
        </p:nvSpPr>
        <p:spPr>
          <a:xfrm>
            <a:off x="4452730" y="2227050"/>
            <a:ext cx="4055165"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Couche Transport</a:t>
            </a:r>
            <a:endParaRPr dirty="0"/>
          </a:p>
        </p:txBody>
      </p:sp>
      <p:sp>
        <p:nvSpPr>
          <p:cNvPr id="452" name="Google Shape;452;p57"/>
          <p:cNvSpPr txBox="1">
            <a:spLocks noGrp="1"/>
          </p:cNvSpPr>
          <p:nvPr>
            <p:ph type="title" idx="2"/>
          </p:nvPr>
        </p:nvSpPr>
        <p:spPr>
          <a:xfrm>
            <a:off x="5112425" y="1027125"/>
            <a:ext cx="2445000" cy="841800"/>
          </a:xfrm>
          <a:prstGeom prst="rect">
            <a:avLst/>
          </a:prstGeom>
        </p:spPr>
        <p:txBody>
          <a:bodyPr spcFirstLastPara="1" wrap="square" lIns="182875" tIns="91425" rIns="91425" bIns="91425" anchor="b" anchorCtr="0">
            <a:noAutofit/>
          </a:bodyPr>
          <a:lstStyle/>
          <a:p>
            <a:pPr marL="0" lvl="0" indent="0" algn="l" rtl="0">
              <a:spcBef>
                <a:spcPts val="0"/>
              </a:spcBef>
              <a:spcAft>
                <a:spcPts val="0"/>
              </a:spcAft>
              <a:buNone/>
            </a:pPr>
            <a:r>
              <a:rPr lang="en" dirty="0" smtClean="0"/>
              <a:t>04</a:t>
            </a:r>
            <a:endParaRPr dirty="0"/>
          </a:p>
        </p:txBody>
      </p:sp>
      <p:sp>
        <p:nvSpPr>
          <p:cNvPr id="454" name="Google Shape;454;p57"/>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57"/>
          <p:cNvGrpSpPr/>
          <p:nvPr/>
        </p:nvGrpSpPr>
        <p:grpSpPr>
          <a:xfrm>
            <a:off x="629692" y="1105264"/>
            <a:ext cx="144992" cy="269768"/>
            <a:chOff x="629692" y="1105264"/>
            <a:chExt cx="144992" cy="269768"/>
          </a:xfrm>
        </p:grpSpPr>
        <p:sp>
          <p:nvSpPr>
            <p:cNvPr id="456" name="Google Shape;456;p57"/>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7"/>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57">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459" name="Google Shape;459;p57">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460" name="Google Shape;460;p57">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461" name="Google Shape;461;p57">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grpSp>
        <p:nvGrpSpPr>
          <p:cNvPr id="462" name="Google Shape;462;p57"/>
          <p:cNvGrpSpPr/>
          <p:nvPr/>
        </p:nvGrpSpPr>
        <p:grpSpPr>
          <a:xfrm>
            <a:off x="5017125" y="796150"/>
            <a:ext cx="4246000" cy="1230900"/>
            <a:chOff x="5017125" y="796150"/>
            <a:chExt cx="4246000" cy="1230900"/>
          </a:xfrm>
        </p:grpSpPr>
        <p:sp>
          <p:nvSpPr>
            <p:cNvPr id="463" name="Google Shape;463;p57"/>
            <p:cNvSpPr/>
            <p:nvPr/>
          </p:nvSpPr>
          <p:spPr>
            <a:xfrm>
              <a:off x="5017125"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7"/>
            <p:cNvSpPr/>
            <p:nvPr/>
          </p:nvSpPr>
          <p:spPr>
            <a:xfrm>
              <a:off x="6192625" y="1403775"/>
              <a:ext cx="30705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25364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4">
            <a:hlinkClick r:id="" action="ppaction://noaction"/>
          </p:cNvPr>
          <p:cNvSpPr txBox="1">
            <a:spLocks noGrp="1"/>
          </p:cNvSpPr>
          <p:nvPr>
            <p:ph type="title" idx="4"/>
          </p:nvPr>
        </p:nvSpPr>
        <p:spPr>
          <a:xfrm>
            <a:off x="2477100" y="1502301"/>
            <a:ext cx="657000" cy="7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49" name="Google Shape;349;p54">
            <a:hlinkClick r:id="" action="ppaction://noaction"/>
          </p:cNvPr>
          <p:cNvSpPr txBox="1">
            <a:spLocks noGrp="1"/>
          </p:cNvSpPr>
          <p:nvPr>
            <p:ph type="title" idx="13"/>
          </p:nvPr>
        </p:nvSpPr>
        <p:spPr>
          <a:xfrm>
            <a:off x="2477100" y="2699952"/>
            <a:ext cx="657000" cy="7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52" name="Google Shape;352;p54">
            <a:hlinkClick r:id="" action="ppaction://noaction"/>
          </p:cNvPr>
          <p:cNvSpPr txBox="1">
            <a:spLocks noGrp="1"/>
          </p:cNvSpPr>
          <p:nvPr>
            <p:ph type="title" idx="7"/>
          </p:nvPr>
        </p:nvSpPr>
        <p:spPr>
          <a:xfrm>
            <a:off x="2477100" y="2100572"/>
            <a:ext cx="657000" cy="7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53" name="Google Shape;353;p54">
            <a:hlinkClick r:id="rId3" action="ppaction://hlinksldjump"/>
          </p:cNvPr>
          <p:cNvSpPr txBox="1">
            <a:spLocks noGrp="1"/>
          </p:cNvSpPr>
          <p:nvPr>
            <p:ph type="title" idx="2"/>
          </p:nvPr>
        </p:nvSpPr>
        <p:spPr>
          <a:xfrm>
            <a:off x="2477100" y="902921"/>
            <a:ext cx="657000" cy="7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54" name="Google Shape;354;p54"/>
          <p:cNvSpPr txBox="1">
            <a:spLocks noGrp="1"/>
          </p:cNvSpPr>
          <p:nvPr>
            <p:ph type="title"/>
          </p:nvPr>
        </p:nvSpPr>
        <p:spPr>
          <a:xfrm>
            <a:off x="2400850" y="378225"/>
            <a:ext cx="5970300" cy="51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dirty="0" smtClean="0"/>
              <a:t>Plan</a:t>
            </a:r>
            <a:r>
              <a:rPr lang="en-US" dirty="0" smtClean="0"/>
              <a:t> </a:t>
            </a:r>
            <a:endParaRPr dirty="0"/>
          </a:p>
        </p:txBody>
      </p:sp>
      <p:sp>
        <p:nvSpPr>
          <p:cNvPr id="360" name="Google Shape;360;p54">
            <a:hlinkClick r:id="" action="ppaction://noaction"/>
          </p:cNvPr>
          <p:cNvSpPr txBox="1">
            <a:spLocks noGrp="1"/>
          </p:cNvSpPr>
          <p:nvPr>
            <p:ph type="title" idx="16"/>
          </p:nvPr>
        </p:nvSpPr>
        <p:spPr>
          <a:xfrm>
            <a:off x="2477100" y="3279445"/>
            <a:ext cx="657000" cy="7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sp>
        <p:nvSpPr>
          <p:cNvPr id="369" name="Google Shape;369;p54"/>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54"/>
          <p:cNvGrpSpPr/>
          <p:nvPr/>
        </p:nvGrpSpPr>
        <p:grpSpPr>
          <a:xfrm>
            <a:off x="629692" y="1105264"/>
            <a:ext cx="144992" cy="269768"/>
            <a:chOff x="629692" y="1105264"/>
            <a:chExt cx="144992" cy="269768"/>
          </a:xfrm>
        </p:grpSpPr>
        <p:sp>
          <p:nvSpPr>
            <p:cNvPr id="371" name="Google Shape;371;p54"/>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4"/>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 name="Google Shape;373;p54">
            <a:hlinkClick r:id="rId4"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374" name="Google Shape;374;p54"/>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000"/>
          </a:p>
        </p:txBody>
      </p:sp>
      <p:sp>
        <p:nvSpPr>
          <p:cNvPr id="375" name="Google Shape;375;p54">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376" name="Google Shape;376;p54">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7" name="ZoneTexte 6"/>
          <p:cNvSpPr txBox="1"/>
          <p:nvPr/>
        </p:nvSpPr>
        <p:spPr>
          <a:xfrm>
            <a:off x="2987344" y="1658846"/>
            <a:ext cx="3154017" cy="461665"/>
          </a:xfrm>
          <a:prstGeom prst="rect">
            <a:avLst/>
          </a:prstGeom>
          <a:noFill/>
        </p:spPr>
        <p:txBody>
          <a:bodyPr wrap="square" rtlCol="0">
            <a:spAutoFit/>
          </a:bodyPr>
          <a:lstStyle/>
          <a:p>
            <a:r>
              <a:rPr lang="en-US" sz="2400" b="1" dirty="0">
                <a:solidFill>
                  <a:schemeClr val="bg1"/>
                </a:solidFill>
              </a:rPr>
              <a:t>Couche Liaison</a:t>
            </a:r>
          </a:p>
        </p:txBody>
      </p:sp>
      <p:sp>
        <p:nvSpPr>
          <p:cNvPr id="12" name="Rectangle 11"/>
          <p:cNvSpPr/>
          <p:nvPr/>
        </p:nvSpPr>
        <p:spPr>
          <a:xfrm>
            <a:off x="3007195" y="1060180"/>
            <a:ext cx="2378805" cy="461665"/>
          </a:xfrm>
          <a:prstGeom prst="rect">
            <a:avLst/>
          </a:prstGeom>
        </p:spPr>
        <p:txBody>
          <a:bodyPr wrap="square">
            <a:spAutoFit/>
          </a:bodyPr>
          <a:lstStyle/>
          <a:p>
            <a:r>
              <a:rPr lang="en-US" sz="2400" b="1" dirty="0">
                <a:solidFill>
                  <a:schemeClr val="bg1"/>
                </a:solidFill>
              </a:rPr>
              <a:t>Introduction</a:t>
            </a:r>
          </a:p>
        </p:txBody>
      </p:sp>
      <p:sp>
        <p:nvSpPr>
          <p:cNvPr id="13" name="Rectangle 12"/>
          <p:cNvSpPr/>
          <p:nvPr/>
        </p:nvSpPr>
        <p:spPr>
          <a:xfrm>
            <a:off x="2987344" y="2226567"/>
            <a:ext cx="2611612" cy="461665"/>
          </a:xfrm>
          <a:prstGeom prst="rect">
            <a:avLst/>
          </a:prstGeom>
        </p:spPr>
        <p:txBody>
          <a:bodyPr wrap="none">
            <a:spAutoFit/>
          </a:bodyPr>
          <a:lstStyle/>
          <a:p>
            <a:r>
              <a:rPr lang="en-US" sz="2400" b="1" dirty="0">
                <a:solidFill>
                  <a:schemeClr val="bg1"/>
                </a:solidFill>
              </a:rPr>
              <a:t>Couche </a:t>
            </a:r>
            <a:r>
              <a:rPr lang="en-US" sz="2400" b="1" dirty="0" smtClean="0">
                <a:solidFill>
                  <a:schemeClr val="bg1"/>
                </a:solidFill>
              </a:rPr>
              <a:t>Internet </a:t>
            </a:r>
            <a:endParaRPr lang="en-US" sz="2400" b="1" dirty="0">
              <a:solidFill>
                <a:schemeClr val="bg1"/>
              </a:solidFill>
            </a:endParaRPr>
          </a:p>
        </p:txBody>
      </p:sp>
      <p:sp>
        <p:nvSpPr>
          <p:cNvPr id="14" name="Rectangle 13"/>
          <p:cNvSpPr/>
          <p:nvPr/>
        </p:nvSpPr>
        <p:spPr>
          <a:xfrm>
            <a:off x="2987344" y="2857772"/>
            <a:ext cx="2834430" cy="461665"/>
          </a:xfrm>
          <a:prstGeom prst="rect">
            <a:avLst/>
          </a:prstGeom>
        </p:spPr>
        <p:txBody>
          <a:bodyPr wrap="none">
            <a:spAutoFit/>
          </a:bodyPr>
          <a:lstStyle/>
          <a:p>
            <a:r>
              <a:rPr lang="en-US" sz="2400" b="1" dirty="0">
                <a:solidFill>
                  <a:schemeClr val="bg1"/>
                </a:solidFill>
              </a:rPr>
              <a:t>Couche Transport</a:t>
            </a:r>
          </a:p>
        </p:txBody>
      </p:sp>
      <p:sp>
        <p:nvSpPr>
          <p:cNvPr id="15" name="Rectangle 14"/>
          <p:cNvSpPr/>
          <p:nvPr/>
        </p:nvSpPr>
        <p:spPr>
          <a:xfrm>
            <a:off x="2511288" y="4036645"/>
            <a:ext cx="588623" cy="461665"/>
          </a:xfrm>
          <a:prstGeom prst="rect">
            <a:avLst/>
          </a:prstGeom>
        </p:spPr>
        <p:txBody>
          <a:bodyPr wrap="none">
            <a:spAutoFit/>
          </a:bodyPr>
          <a:lstStyle/>
          <a:p>
            <a:pPr lvl="0" algn="ctr"/>
            <a:r>
              <a:rPr lang="en" sz="2400" b="1" dirty="0" smtClean="0">
                <a:solidFill>
                  <a:schemeClr val="accent2"/>
                </a:solidFill>
                <a:latin typeface="Montserrat" panose="020B0604020202020204" charset="0"/>
              </a:rPr>
              <a:t>06</a:t>
            </a:r>
            <a:endParaRPr lang="en" sz="2400" b="1" dirty="0">
              <a:solidFill>
                <a:schemeClr val="accent2"/>
              </a:solidFill>
              <a:latin typeface="Montserrat" panose="020B0604020202020204" charset="0"/>
            </a:endParaRPr>
          </a:p>
        </p:txBody>
      </p:sp>
      <p:sp>
        <p:nvSpPr>
          <p:cNvPr id="16" name="Rectangle 15"/>
          <p:cNvSpPr/>
          <p:nvPr/>
        </p:nvSpPr>
        <p:spPr>
          <a:xfrm>
            <a:off x="2987344" y="3395859"/>
            <a:ext cx="3071675" cy="461665"/>
          </a:xfrm>
          <a:prstGeom prst="rect">
            <a:avLst/>
          </a:prstGeom>
        </p:spPr>
        <p:txBody>
          <a:bodyPr wrap="none">
            <a:spAutoFit/>
          </a:bodyPr>
          <a:lstStyle/>
          <a:p>
            <a:r>
              <a:rPr lang="en-US" sz="2400" b="1" smtClean="0">
                <a:solidFill>
                  <a:schemeClr val="bg1"/>
                </a:solidFill>
              </a:rPr>
              <a:t>Couche Application</a:t>
            </a:r>
            <a:endParaRPr lang="en-US" sz="2400" b="1" dirty="0">
              <a:solidFill>
                <a:schemeClr val="bg1"/>
              </a:solidFill>
            </a:endParaRPr>
          </a:p>
        </p:txBody>
      </p:sp>
      <p:sp>
        <p:nvSpPr>
          <p:cNvPr id="17" name="Rectangle 16"/>
          <p:cNvSpPr/>
          <p:nvPr/>
        </p:nvSpPr>
        <p:spPr>
          <a:xfrm>
            <a:off x="2987344" y="4046178"/>
            <a:ext cx="1858201" cy="461665"/>
          </a:xfrm>
          <a:prstGeom prst="rect">
            <a:avLst/>
          </a:prstGeom>
        </p:spPr>
        <p:txBody>
          <a:bodyPr wrap="none">
            <a:spAutoFit/>
          </a:bodyPr>
          <a:lstStyle/>
          <a:p>
            <a:r>
              <a:rPr lang="en-US" sz="2400" b="1" dirty="0">
                <a:solidFill>
                  <a:schemeClr val="bg1"/>
                </a:solidFill>
              </a:rPr>
              <a:t>Conclusion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4" name="Google Shape;454;p57"/>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57"/>
          <p:cNvGrpSpPr/>
          <p:nvPr/>
        </p:nvGrpSpPr>
        <p:grpSpPr>
          <a:xfrm>
            <a:off x="629692" y="1105264"/>
            <a:ext cx="144992" cy="269768"/>
            <a:chOff x="629692" y="1105264"/>
            <a:chExt cx="144992" cy="269768"/>
          </a:xfrm>
        </p:grpSpPr>
        <p:sp>
          <p:nvSpPr>
            <p:cNvPr id="456" name="Google Shape;456;p57"/>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7"/>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57">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459" name="Google Shape;459;p57">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460" name="Google Shape;460;p57">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461" name="Google Shape;461;p57">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 name="Rectangle 1"/>
          <p:cNvSpPr/>
          <p:nvPr/>
        </p:nvSpPr>
        <p:spPr>
          <a:xfrm>
            <a:off x="1411356" y="1066461"/>
            <a:ext cx="6937514" cy="3416320"/>
          </a:xfrm>
          <a:prstGeom prst="rect">
            <a:avLst/>
          </a:prstGeom>
        </p:spPr>
        <p:txBody>
          <a:bodyPr wrap="square">
            <a:spAutoFit/>
          </a:bodyPr>
          <a:lstStyle/>
          <a:p>
            <a:pPr algn="just"/>
            <a:r>
              <a:rPr lang="fr-FR" sz="1800" dirty="0">
                <a:solidFill>
                  <a:schemeClr val="bg1"/>
                </a:solidFill>
                <a:latin typeface="Montserrat" panose="020B0604020202020204" charset="0"/>
              </a:rPr>
              <a:t>la couche transport du modèle TCP/IP est responsable de l'acheminement fiable et ordonné des données entre les appareils sur un réseau. Deux protocoles principaux sont utilisés à cette couche : TCP et UDP</a:t>
            </a:r>
            <a:r>
              <a:rPr lang="fr-FR" sz="1800" dirty="0" smtClean="0">
                <a:solidFill>
                  <a:schemeClr val="bg1"/>
                </a:solidFill>
                <a:latin typeface="Montserrat" panose="020B0604020202020204" charset="0"/>
              </a:rPr>
              <a:t>.</a:t>
            </a:r>
          </a:p>
          <a:p>
            <a:pPr algn="just"/>
            <a:endParaRPr lang="fr-FR" sz="1800" dirty="0" smtClean="0">
              <a:solidFill>
                <a:schemeClr val="bg1"/>
              </a:solidFill>
              <a:latin typeface="Montserrat" panose="020B0604020202020204" charset="0"/>
            </a:endParaRPr>
          </a:p>
          <a:p>
            <a:pPr algn="just"/>
            <a:r>
              <a:rPr lang="fr-FR" sz="1800" dirty="0" smtClean="0">
                <a:solidFill>
                  <a:srgbClr val="FFFF00"/>
                </a:solidFill>
                <a:latin typeface="Montserrat" panose="020B0604020202020204" charset="0"/>
              </a:rPr>
              <a:t> </a:t>
            </a:r>
            <a:r>
              <a:rPr lang="fr-FR" sz="1800" dirty="0">
                <a:solidFill>
                  <a:srgbClr val="FFFF00"/>
                </a:solidFill>
                <a:latin typeface="Montserrat" panose="020B0604020202020204" charset="0"/>
              </a:rPr>
              <a:t>TCP </a:t>
            </a:r>
            <a:r>
              <a:rPr lang="fr-FR" sz="1800" dirty="0">
                <a:solidFill>
                  <a:schemeClr val="bg1"/>
                </a:solidFill>
                <a:latin typeface="Montserrat" panose="020B0604020202020204" charset="0"/>
              </a:rPr>
              <a:t>garantit la fiabilité des transmissions en assurant que tous les paquets sont reçus dans l'ordre et sans erreur, tandis qu'</a:t>
            </a:r>
            <a:r>
              <a:rPr lang="fr-FR" sz="1800" dirty="0">
                <a:solidFill>
                  <a:srgbClr val="FFFF00"/>
                </a:solidFill>
                <a:latin typeface="Montserrat" panose="020B0604020202020204" charset="0"/>
              </a:rPr>
              <a:t>UDP</a:t>
            </a:r>
            <a:r>
              <a:rPr lang="fr-FR" sz="1800" dirty="0">
                <a:solidFill>
                  <a:schemeClr val="bg1"/>
                </a:solidFill>
                <a:latin typeface="Montserrat" panose="020B0604020202020204" charset="0"/>
              </a:rPr>
              <a:t> offre des transmissions plus rapides mais moins fiables en évitant les mécanismes de contrôle de flux et de congestion. Cette diversité permet d'adapter les communications réseau en fonction des besoins spécifiques des applications.</a:t>
            </a:r>
            <a:endParaRPr lang="en-US" sz="1800" dirty="0">
              <a:solidFill>
                <a:schemeClr val="bg1"/>
              </a:solidFill>
              <a:latin typeface="Montserrat" panose="020B0604020202020204" charset="0"/>
            </a:endParaRPr>
          </a:p>
        </p:txBody>
      </p:sp>
    </p:spTree>
    <p:extLst>
      <p:ext uri="{BB962C8B-B14F-4D97-AF65-F5344CB8AC3E}">
        <p14:creationId xmlns:p14="http://schemas.microsoft.com/office/powerpoint/2010/main" val="1344910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7"/>
          <p:cNvSpPr txBox="1">
            <a:spLocks noGrp="1"/>
          </p:cNvSpPr>
          <p:nvPr>
            <p:ph type="title"/>
          </p:nvPr>
        </p:nvSpPr>
        <p:spPr>
          <a:xfrm>
            <a:off x="4267200" y="2227050"/>
            <a:ext cx="4240695"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Couche Application</a:t>
            </a:r>
            <a:endParaRPr dirty="0"/>
          </a:p>
        </p:txBody>
      </p:sp>
      <p:sp>
        <p:nvSpPr>
          <p:cNvPr id="452" name="Google Shape;452;p57"/>
          <p:cNvSpPr txBox="1">
            <a:spLocks noGrp="1"/>
          </p:cNvSpPr>
          <p:nvPr>
            <p:ph type="title" idx="2"/>
          </p:nvPr>
        </p:nvSpPr>
        <p:spPr>
          <a:xfrm>
            <a:off x="5112425" y="1027125"/>
            <a:ext cx="2445000" cy="841800"/>
          </a:xfrm>
          <a:prstGeom prst="rect">
            <a:avLst/>
          </a:prstGeom>
        </p:spPr>
        <p:txBody>
          <a:bodyPr spcFirstLastPara="1" wrap="square" lIns="182875" tIns="91425" rIns="91425" bIns="91425" anchor="b" anchorCtr="0">
            <a:noAutofit/>
          </a:bodyPr>
          <a:lstStyle/>
          <a:p>
            <a:pPr marL="0" lvl="0" indent="0" algn="l" rtl="0">
              <a:spcBef>
                <a:spcPts val="0"/>
              </a:spcBef>
              <a:spcAft>
                <a:spcPts val="0"/>
              </a:spcAft>
              <a:buNone/>
            </a:pPr>
            <a:r>
              <a:rPr lang="en" dirty="0" smtClean="0"/>
              <a:t>05</a:t>
            </a:r>
            <a:endParaRPr dirty="0"/>
          </a:p>
        </p:txBody>
      </p:sp>
      <p:sp>
        <p:nvSpPr>
          <p:cNvPr id="454" name="Google Shape;454;p57"/>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57"/>
          <p:cNvGrpSpPr/>
          <p:nvPr/>
        </p:nvGrpSpPr>
        <p:grpSpPr>
          <a:xfrm>
            <a:off x="629692" y="1105264"/>
            <a:ext cx="144992" cy="269768"/>
            <a:chOff x="629692" y="1105264"/>
            <a:chExt cx="144992" cy="269768"/>
          </a:xfrm>
        </p:grpSpPr>
        <p:sp>
          <p:nvSpPr>
            <p:cNvPr id="456" name="Google Shape;456;p57"/>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7"/>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57">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459" name="Google Shape;459;p57">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460" name="Google Shape;460;p57">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461" name="Google Shape;461;p57">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grpSp>
        <p:nvGrpSpPr>
          <p:cNvPr id="462" name="Google Shape;462;p57"/>
          <p:cNvGrpSpPr/>
          <p:nvPr/>
        </p:nvGrpSpPr>
        <p:grpSpPr>
          <a:xfrm>
            <a:off x="5017125" y="796150"/>
            <a:ext cx="4246000" cy="1230900"/>
            <a:chOff x="5017125" y="796150"/>
            <a:chExt cx="4246000" cy="1230900"/>
          </a:xfrm>
        </p:grpSpPr>
        <p:sp>
          <p:nvSpPr>
            <p:cNvPr id="463" name="Google Shape;463;p57"/>
            <p:cNvSpPr/>
            <p:nvPr/>
          </p:nvSpPr>
          <p:spPr>
            <a:xfrm>
              <a:off x="5017125"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7"/>
            <p:cNvSpPr/>
            <p:nvPr/>
          </p:nvSpPr>
          <p:spPr>
            <a:xfrm>
              <a:off x="6192625" y="1403775"/>
              <a:ext cx="30705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93673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4" name="Google Shape;454;p57"/>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57"/>
          <p:cNvGrpSpPr/>
          <p:nvPr/>
        </p:nvGrpSpPr>
        <p:grpSpPr>
          <a:xfrm>
            <a:off x="629692" y="1105264"/>
            <a:ext cx="144992" cy="269768"/>
            <a:chOff x="629692" y="1105264"/>
            <a:chExt cx="144992" cy="269768"/>
          </a:xfrm>
        </p:grpSpPr>
        <p:sp>
          <p:nvSpPr>
            <p:cNvPr id="456" name="Google Shape;456;p57"/>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7"/>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57">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459" name="Google Shape;459;p57">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460" name="Google Shape;460;p57">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461" name="Google Shape;461;p57">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4" name="Rectangle 3"/>
          <p:cNvSpPr/>
          <p:nvPr/>
        </p:nvSpPr>
        <p:spPr>
          <a:xfrm>
            <a:off x="780180" y="1122317"/>
            <a:ext cx="7891461" cy="3416320"/>
          </a:xfrm>
          <a:prstGeom prst="rect">
            <a:avLst/>
          </a:prstGeom>
        </p:spPr>
        <p:txBody>
          <a:bodyPr wrap="square">
            <a:spAutoFit/>
          </a:bodyPr>
          <a:lstStyle/>
          <a:p>
            <a:pPr algn="just"/>
            <a:r>
              <a:rPr lang="en-US" sz="1800" dirty="0">
                <a:solidFill>
                  <a:schemeClr val="bg1"/>
                </a:solidFill>
                <a:latin typeface="Montserrat" panose="020B0604020202020204" charset="0"/>
              </a:rPr>
              <a:t>La </a:t>
            </a:r>
            <a:r>
              <a:rPr lang="en-US" sz="1800" dirty="0" err="1">
                <a:solidFill>
                  <a:schemeClr val="bg1"/>
                </a:solidFill>
                <a:latin typeface="Montserrat" panose="020B0604020202020204" charset="0"/>
              </a:rPr>
              <a:t>couche</a:t>
            </a:r>
            <a:r>
              <a:rPr lang="en-US" sz="1800" dirty="0">
                <a:solidFill>
                  <a:schemeClr val="bg1"/>
                </a:solidFill>
                <a:latin typeface="Montserrat" panose="020B0604020202020204" charset="0"/>
              </a:rPr>
              <a:t> application du </a:t>
            </a:r>
            <a:r>
              <a:rPr lang="en-US" sz="1800" dirty="0" err="1">
                <a:solidFill>
                  <a:schemeClr val="bg1"/>
                </a:solidFill>
                <a:latin typeface="Montserrat" panose="020B0604020202020204" charset="0"/>
              </a:rPr>
              <a:t>modèle</a:t>
            </a:r>
            <a:r>
              <a:rPr lang="en-US" sz="1800" dirty="0">
                <a:solidFill>
                  <a:schemeClr val="bg1"/>
                </a:solidFill>
                <a:latin typeface="Montserrat" panose="020B0604020202020204" charset="0"/>
              </a:rPr>
              <a:t> TCP/IP </a:t>
            </a:r>
            <a:r>
              <a:rPr lang="en-US" sz="1800" dirty="0" err="1">
                <a:solidFill>
                  <a:schemeClr val="bg1"/>
                </a:solidFill>
                <a:latin typeface="Montserrat" panose="020B0604020202020204" charset="0"/>
              </a:rPr>
              <a:t>représente</a:t>
            </a:r>
            <a:r>
              <a:rPr lang="en-US" sz="1800" dirty="0">
                <a:solidFill>
                  <a:schemeClr val="bg1"/>
                </a:solidFill>
                <a:latin typeface="Montserrat" panose="020B0604020202020204" charset="0"/>
              </a:rPr>
              <a:t> le point </a:t>
            </a:r>
            <a:r>
              <a:rPr lang="en-US" sz="1800" dirty="0" err="1">
                <a:solidFill>
                  <a:schemeClr val="bg1"/>
                </a:solidFill>
                <a:latin typeface="Montserrat" panose="020B0604020202020204" charset="0"/>
              </a:rPr>
              <a:t>d'interaction</a:t>
            </a:r>
            <a:r>
              <a:rPr lang="en-US" sz="1800" dirty="0">
                <a:solidFill>
                  <a:schemeClr val="bg1"/>
                </a:solidFill>
                <a:latin typeface="Montserrat" panose="020B0604020202020204" charset="0"/>
              </a:rPr>
              <a:t> entre les </a:t>
            </a:r>
            <a:r>
              <a:rPr lang="en-US" sz="1800" dirty="0" err="1">
                <a:solidFill>
                  <a:schemeClr val="bg1"/>
                </a:solidFill>
                <a:latin typeface="Montserrat" panose="020B0604020202020204" charset="0"/>
              </a:rPr>
              <a:t>utilisateurs</a:t>
            </a:r>
            <a:r>
              <a:rPr lang="en-US" sz="1800" dirty="0">
                <a:solidFill>
                  <a:schemeClr val="bg1"/>
                </a:solidFill>
                <a:latin typeface="Montserrat" panose="020B0604020202020204" charset="0"/>
              </a:rPr>
              <a:t> et le </a:t>
            </a:r>
            <a:r>
              <a:rPr lang="en-US" sz="1800" dirty="0" err="1">
                <a:solidFill>
                  <a:schemeClr val="bg1"/>
                </a:solidFill>
                <a:latin typeface="Montserrat" panose="020B0604020202020204" charset="0"/>
              </a:rPr>
              <a:t>réseau</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informatique</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C'est</a:t>
            </a:r>
            <a:r>
              <a:rPr lang="en-US" sz="1800" dirty="0">
                <a:solidFill>
                  <a:schemeClr val="bg1"/>
                </a:solidFill>
                <a:latin typeface="Montserrat" panose="020B0604020202020204" charset="0"/>
              </a:rPr>
              <a:t> à </a:t>
            </a:r>
            <a:r>
              <a:rPr lang="en-US" sz="1800" dirty="0" err="1">
                <a:solidFill>
                  <a:schemeClr val="bg1"/>
                </a:solidFill>
                <a:latin typeface="Montserrat" panose="020B0604020202020204" charset="0"/>
              </a:rPr>
              <a:t>ce</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niveau</a:t>
            </a:r>
            <a:r>
              <a:rPr lang="en-US" sz="1800" dirty="0">
                <a:solidFill>
                  <a:schemeClr val="bg1"/>
                </a:solidFill>
                <a:latin typeface="Montserrat" panose="020B0604020202020204" charset="0"/>
              </a:rPr>
              <a:t> que se </a:t>
            </a:r>
            <a:r>
              <a:rPr lang="en-US" sz="1800" dirty="0" err="1">
                <a:solidFill>
                  <a:schemeClr val="bg1"/>
                </a:solidFill>
                <a:latin typeface="Montserrat" panose="020B0604020202020204" charset="0"/>
              </a:rPr>
              <a:t>trouvent</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une</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variété</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d'applications</a:t>
            </a:r>
            <a:r>
              <a:rPr lang="en-US" sz="1800" dirty="0">
                <a:solidFill>
                  <a:schemeClr val="bg1"/>
                </a:solidFill>
                <a:latin typeface="Montserrat" panose="020B0604020202020204" charset="0"/>
              </a:rPr>
              <a:t> et de services qui </a:t>
            </a:r>
            <a:r>
              <a:rPr lang="en-US" sz="1800" dirty="0" err="1">
                <a:solidFill>
                  <a:schemeClr val="bg1"/>
                </a:solidFill>
                <a:latin typeface="Montserrat" panose="020B0604020202020204" charset="0"/>
              </a:rPr>
              <a:t>permettent</a:t>
            </a:r>
            <a:r>
              <a:rPr lang="en-US" sz="1800" dirty="0">
                <a:solidFill>
                  <a:schemeClr val="bg1"/>
                </a:solidFill>
                <a:latin typeface="Montserrat" panose="020B0604020202020204" charset="0"/>
              </a:rPr>
              <a:t> aux </a:t>
            </a:r>
            <a:r>
              <a:rPr lang="en-US" sz="1800" dirty="0" err="1">
                <a:solidFill>
                  <a:schemeClr val="bg1"/>
                </a:solidFill>
                <a:latin typeface="Montserrat" panose="020B0604020202020204" charset="0"/>
              </a:rPr>
              <a:t>utilisateurs</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d'envoyer</a:t>
            </a:r>
            <a:r>
              <a:rPr lang="en-US" sz="1800" dirty="0">
                <a:solidFill>
                  <a:schemeClr val="bg1"/>
                </a:solidFill>
                <a:latin typeface="Montserrat" panose="020B0604020202020204" charset="0"/>
              </a:rPr>
              <a:t>, de </a:t>
            </a:r>
            <a:r>
              <a:rPr lang="en-US" sz="1800" dirty="0" err="1">
                <a:solidFill>
                  <a:schemeClr val="bg1"/>
                </a:solidFill>
                <a:latin typeface="Montserrat" panose="020B0604020202020204" charset="0"/>
              </a:rPr>
              <a:t>recevoir</a:t>
            </a:r>
            <a:r>
              <a:rPr lang="en-US" sz="1800" dirty="0">
                <a:solidFill>
                  <a:schemeClr val="bg1"/>
                </a:solidFill>
                <a:latin typeface="Montserrat" panose="020B0604020202020204" charset="0"/>
              </a:rPr>
              <a:t> et de </a:t>
            </a:r>
            <a:r>
              <a:rPr lang="en-US" sz="1800" dirty="0" err="1">
                <a:solidFill>
                  <a:schemeClr val="bg1"/>
                </a:solidFill>
                <a:latin typeface="Montserrat" panose="020B0604020202020204" charset="0"/>
              </a:rPr>
              <a:t>manipuler</a:t>
            </a:r>
            <a:r>
              <a:rPr lang="en-US" sz="1800" dirty="0">
                <a:solidFill>
                  <a:schemeClr val="bg1"/>
                </a:solidFill>
                <a:latin typeface="Montserrat" panose="020B0604020202020204" charset="0"/>
              </a:rPr>
              <a:t> des </a:t>
            </a:r>
            <a:r>
              <a:rPr lang="en-US" sz="1800" dirty="0" err="1">
                <a:solidFill>
                  <a:schemeClr val="bg1"/>
                </a:solidFill>
                <a:latin typeface="Montserrat" panose="020B0604020202020204" charset="0"/>
              </a:rPr>
              <a:t>données</a:t>
            </a:r>
            <a:r>
              <a:rPr lang="en-US" sz="1800" dirty="0">
                <a:solidFill>
                  <a:schemeClr val="bg1"/>
                </a:solidFill>
                <a:latin typeface="Montserrat" panose="020B0604020202020204" charset="0"/>
              </a:rPr>
              <a:t> sur le </a:t>
            </a:r>
            <a:r>
              <a:rPr lang="en-US" sz="1800" dirty="0" err="1">
                <a:solidFill>
                  <a:schemeClr val="bg1"/>
                </a:solidFill>
                <a:latin typeface="Montserrat" panose="020B0604020202020204" charset="0"/>
              </a:rPr>
              <a:t>réseau</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Ces</a:t>
            </a:r>
            <a:r>
              <a:rPr lang="en-US" sz="1800" dirty="0">
                <a:solidFill>
                  <a:schemeClr val="bg1"/>
                </a:solidFill>
                <a:latin typeface="Montserrat" panose="020B0604020202020204" charset="0"/>
              </a:rPr>
              <a:t> applications </a:t>
            </a:r>
            <a:r>
              <a:rPr lang="en-US" sz="1800" dirty="0" err="1">
                <a:solidFill>
                  <a:schemeClr val="bg1"/>
                </a:solidFill>
                <a:latin typeface="Montserrat" panose="020B0604020202020204" charset="0"/>
              </a:rPr>
              <a:t>incluent</a:t>
            </a:r>
            <a:r>
              <a:rPr lang="en-US" sz="1800" dirty="0">
                <a:solidFill>
                  <a:schemeClr val="bg1"/>
                </a:solidFill>
                <a:latin typeface="Montserrat" panose="020B0604020202020204" charset="0"/>
              </a:rPr>
              <a:t> des </a:t>
            </a:r>
            <a:r>
              <a:rPr lang="en-US" sz="1800" dirty="0" err="1">
                <a:solidFill>
                  <a:schemeClr val="bg1"/>
                </a:solidFill>
                <a:latin typeface="Montserrat" panose="020B0604020202020204" charset="0"/>
              </a:rPr>
              <a:t>outils</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familiers</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tels</a:t>
            </a:r>
            <a:r>
              <a:rPr lang="en-US" sz="1800" dirty="0">
                <a:solidFill>
                  <a:schemeClr val="bg1"/>
                </a:solidFill>
                <a:latin typeface="Montserrat" panose="020B0604020202020204" charset="0"/>
              </a:rPr>
              <a:t> que les </a:t>
            </a:r>
            <a:r>
              <a:rPr lang="en-US" sz="1800" dirty="0" err="1">
                <a:solidFill>
                  <a:schemeClr val="bg1"/>
                </a:solidFill>
                <a:latin typeface="Montserrat" panose="020B0604020202020204" charset="0"/>
              </a:rPr>
              <a:t>navigateurs</a:t>
            </a:r>
            <a:r>
              <a:rPr lang="en-US" sz="1800" dirty="0">
                <a:solidFill>
                  <a:schemeClr val="bg1"/>
                </a:solidFill>
                <a:latin typeface="Montserrat" panose="020B0604020202020204" charset="0"/>
              </a:rPr>
              <a:t> Web, les clients de </a:t>
            </a:r>
            <a:r>
              <a:rPr lang="en-US" sz="1800" dirty="0" err="1">
                <a:solidFill>
                  <a:schemeClr val="bg1"/>
                </a:solidFill>
                <a:latin typeface="Montserrat" panose="020B0604020202020204" charset="0"/>
              </a:rPr>
              <a:t>messagerie</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électronique</a:t>
            </a:r>
            <a:r>
              <a:rPr lang="en-US" sz="1800" dirty="0">
                <a:solidFill>
                  <a:schemeClr val="bg1"/>
                </a:solidFill>
                <a:latin typeface="Montserrat" panose="020B0604020202020204" charset="0"/>
              </a:rPr>
              <a:t>, les applications de </a:t>
            </a:r>
            <a:r>
              <a:rPr lang="en-US" sz="1800" dirty="0" err="1">
                <a:solidFill>
                  <a:schemeClr val="bg1"/>
                </a:solidFill>
                <a:latin typeface="Montserrat" panose="020B0604020202020204" charset="0"/>
              </a:rPr>
              <a:t>partage</a:t>
            </a:r>
            <a:r>
              <a:rPr lang="en-US" sz="1800" dirty="0">
                <a:solidFill>
                  <a:schemeClr val="bg1"/>
                </a:solidFill>
                <a:latin typeface="Montserrat" panose="020B0604020202020204" charset="0"/>
              </a:rPr>
              <a:t> de </a:t>
            </a:r>
            <a:r>
              <a:rPr lang="en-US" sz="1800" dirty="0" err="1">
                <a:solidFill>
                  <a:schemeClr val="bg1"/>
                </a:solidFill>
                <a:latin typeface="Montserrat" panose="020B0604020202020204" charset="0"/>
              </a:rPr>
              <a:t>fichiers</a:t>
            </a:r>
            <a:r>
              <a:rPr lang="en-US" sz="1800" dirty="0">
                <a:solidFill>
                  <a:schemeClr val="bg1"/>
                </a:solidFill>
                <a:latin typeface="Montserrat" panose="020B0604020202020204" charset="0"/>
              </a:rPr>
              <a:t> et </a:t>
            </a:r>
            <a:r>
              <a:rPr lang="en-US" sz="1800" dirty="0" err="1">
                <a:solidFill>
                  <a:schemeClr val="bg1"/>
                </a:solidFill>
                <a:latin typeface="Montserrat" panose="020B0604020202020204" charset="0"/>
              </a:rPr>
              <a:t>bien</a:t>
            </a:r>
            <a:r>
              <a:rPr lang="en-US" sz="1800" dirty="0">
                <a:solidFill>
                  <a:schemeClr val="bg1"/>
                </a:solidFill>
                <a:latin typeface="Montserrat" panose="020B0604020202020204" charset="0"/>
              </a:rPr>
              <a:t> plus encore. </a:t>
            </a:r>
            <a:r>
              <a:rPr lang="en-US" sz="1800" dirty="0" err="1">
                <a:solidFill>
                  <a:schemeClr val="bg1"/>
                </a:solidFill>
                <a:latin typeface="Montserrat" panose="020B0604020202020204" charset="0"/>
              </a:rPr>
              <a:t>Chaque</a:t>
            </a:r>
            <a:r>
              <a:rPr lang="en-US" sz="1800" dirty="0">
                <a:solidFill>
                  <a:schemeClr val="bg1"/>
                </a:solidFill>
                <a:latin typeface="Montserrat" panose="020B0604020202020204" charset="0"/>
              </a:rPr>
              <a:t> type </a:t>
            </a:r>
            <a:r>
              <a:rPr lang="en-US" sz="1800" dirty="0" err="1">
                <a:solidFill>
                  <a:schemeClr val="bg1"/>
                </a:solidFill>
                <a:latin typeface="Montserrat" panose="020B0604020202020204" charset="0"/>
              </a:rPr>
              <a:t>d'application</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utilise</a:t>
            </a:r>
            <a:r>
              <a:rPr lang="en-US" sz="1800" dirty="0">
                <a:solidFill>
                  <a:schemeClr val="bg1"/>
                </a:solidFill>
                <a:latin typeface="Montserrat" panose="020B0604020202020204" charset="0"/>
              </a:rPr>
              <a:t> des </a:t>
            </a:r>
            <a:r>
              <a:rPr lang="en-US" sz="1800" dirty="0" err="1">
                <a:solidFill>
                  <a:schemeClr val="bg1"/>
                </a:solidFill>
                <a:latin typeface="Montserrat" panose="020B0604020202020204" charset="0"/>
              </a:rPr>
              <a:t>protocoles</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spécifiques</a:t>
            </a:r>
            <a:r>
              <a:rPr lang="en-US" sz="1800" dirty="0">
                <a:solidFill>
                  <a:schemeClr val="bg1"/>
                </a:solidFill>
                <a:latin typeface="Montserrat" panose="020B0604020202020204" charset="0"/>
              </a:rPr>
              <a:t> pour </a:t>
            </a:r>
            <a:r>
              <a:rPr lang="en-US" sz="1800" dirty="0" err="1">
                <a:solidFill>
                  <a:schemeClr val="bg1"/>
                </a:solidFill>
                <a:latin typeface="Montserrat" panose="020B0604020202020204" charset="0"/>
              </a:rPr>
              <a:t>communiquer</a:t>
            </a:r>
            <a:r>
              <a:rPr lang="en-US" sz="1800" dirty="0">
                <a:solidFill>
                  <a:schemeClr val="bg1"/>
                </a:solidFill>
                <a:latin typeface="Montserrat" panose="020B0604020202020204" charset="0"/>
              </a:rPr>
              <a:t> avec </a:t>
            </a:r>
            <a:r>
              <a:rPr lang="en-US" sz="1800" dirty="0" err="1">
                <a:solidFill>
                  <a:schemeClr val="bg1"/>
                </a:solidFill>
                <a:latin typeface="Montserrat" panose="020B0604020202020204" charset="0"/>
              </a:rPr>
              <a:t>d'autres</a:t>
            </a:r>
            <a:r>
              <a:rPr lang="en-US" sz="1800" dirty="0">
                <a:solidFill>
                  <a:schemeClr val="bg1"/>
                </a:solidFill>
                <a:latin typeface="Montserrat" panose="020B0604020202020204" charset="0"/>
              </a:rPr>
              <a:t> </a:t>
            </a:r>
            <a:r>
              <a:rPr lang="en-US" sz="1800" dirty="0" err="1">
                <a:solidFill>
                  <a:schemeClr val="bg1"/>
                </a:solidFill>
                <a:latin typeface="Montserrat" panose="020B0604020202020204" charset="0"/>
              </a:rPr>
              <a:t>appareils</a:t>
            </a:r>
            <a:r>
              <a:rPr lang="en-US" sz="1800" dirty="0">
                <a:solidFill>
                  <a:schemeClr val="bg1"/>
                </a:solidFill>
                <a:latin typeface="Montserrat" panose="020B0604020202020204" charset="0"/>
              </a:rPr>
              <a:t> sur le </a:t>
            </a:r>
            <a:r>
              <a:rPr lang="en-US" sz="1800" dirty="0" err="1">
                <a:solidFill>
                  <a:schemeClr val="bg1"/>
                </a:solidFill>
                <a:latin typeface="Montserrat" panose="020B0604020202020204" charset="0"/>
              </a:rPr>
              <a:t>réseau</a:t>
            </a:r>
            <a:r>
              <a:rPr lang="en-US" sz="1800" dirty="0">
                <a:solidFill>
                  <a:schemeClr val="bg1"/>
                </a:solidFill>
                <a:latin typeface="Montserrat" panose="020B0604020202020204" charset="0"/>
              </a:rPr>
              <a:t>. </a:t>
            </a:r>
            <a:endParaRPr lang="en-US" sz="1800" dirty="0" smtClean="0">
              <a:solidFill>
                <a:schemeClr val="bg1"/>
              </a:solidFill>
              <a:latin typeface="Montserrat" panose="020B0604020202020204" charset="0"/>
            </a:endParaRPr>
          </a:p>
          <a:p>
            <a:pPr algn="just"/>
            <a:r>
              <a:rPr lang="fr-FR" sz="1800" dirty="0">
                <a:solidFill>
                  <a:schemeClr val="bg1"/>
                </a:solidFill>
                <a:latin typeface="Montserrat" panose="020B0604020202020204" charset="0"/>
              </a:rPr>
              <a:t>C’est ce que l’utilisateur final voit et utilise lorsqu’il envoie et reçoit des données.</a:t>
            </a:r>
            <a:endParaRPr lang="en-US" sz="1800" dirty="0">
              <a:solidFill>
                <a:schemeClr val="bg1"/>
              </a:solidFill>
              <a:latin typeface="Montserrat" panose="020B0604020202020204" charset="0"/>
            </a:endParaRPr>
          </a:p>
        </p:txBody>
      </p:sp>
    </p:spTree>
    <p:extLst>
      <p:ext uri="{BB962C8B-B14F-4D97-AF65-F5344CB8AC3E}">
        <p14:creationId xmlns:p14="http://schemas.microsoft.com/office/powerpoint/2010/main" val="10468271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7"/>
          <p:cNvSpPr txBox="1">
            <a:spLocks noGrp="1"/>
          </p:cNvSpPr>
          <p:nvPr>
            <p:ph type="title"/>
          </p:nvPr>
        </p:nvSpPr>
        <p:spPr>
          <a:xfrm>
            <a:off x="4267200" y="2227050"/>
            <a:ext cx="4240695"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Conclusion</a:t>
            </a:r>
            <a:endParaRPr dirty="0"/>
          </a:p>
        </p:txBody>
      </p:sp>
      <p:sp>
        <p:nvSpPr>
          <p:cNvPr id="452" name="Google Shape;452;p57"/>
          <p:cNvSpPr txBox="1">
            <a:spLocks noGrp="1"/>
          </p:cNvSpPr>
          <p:nvPr>
            <p:ph type="title" idx="2"/>
          </p:nvPr>
        </p:nvSpPr>
        <p:spPr>
          <a:xfrm>
            <a:off x="5112425" y="1027125"/>
            <a:ext cx="2445000" cy="841800"/>
          </a:xfrm>
          <a:prstGeom prst="rect">
            <a:avLst/>
          </a:prstGeom>
        </p:spPr>
        <p:txBody>
          <a:bodyPr spcFirstLastPara="1" wrap="square" lIns="182875" tIns="91425" rIns="91425" bIns="91425" anchor="b" anchorCtr="0">
            <a:noAutofit/>
          </a:bodyPr>
          <a:lstStyle/>
          <a:p>
            <a:pPr marL="0" lvl="0" indent="0" algn="l" rtl="0">
              <a:spcBef>
                <a:spcPts val="0"/>
              </a:spcBef>
              <a:spcAft>
                <a:spcPts val="0"/>
              </a:spcAft>
              <a:buNone/>
            </a:pPr>
            <a:r>
              <a:rPr lang="en" dirty="0" smtClean="0"/>
              <a:t>06</a:t>
            </a:r>
            <a:endParaRPr dirty="0"/>
          </a:p>
        </p:txBody>
      </p:sp>
      <p:sp>
        <p:nvSpPr>
          <p:cNvPr id="454" name="Google Shape;454;p57"/>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57"/>
          <p:cNvGrpSpPr/>
          <p:nvPr/>
        </p:nvGrpSpPr>
        <p:grpSpPr>
          <a:xfrm>
            <a:off x="629692" y="1105264"/>
            <a:ext cx="144992" cy="269768"/>
            <a:chOff x="629692" y="1105264"/>
            <a:chExt cx="144992" cy="269768"/>
          </a:xfrm>
        </p:grpSpPr>
        <p:sp>
          <p:nvSpPr>
            <p:cNvPr id="456" name="Google Shape;456;p57"/>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7"/>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57">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459" name="Google Shape;459;p57">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460" name="Google Shape;460;p57">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461" name="Google Shape;461;p57">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grpSp>
        <p:nvGrpSpPr>
          <p:cNvPr id="462" name="Google Shape;462;p57"/>
          <p:cNvGrpSpPr/>
          <p:nvPr/>
        </p:nvGrpSpPr>
        <p:grpSpPr>
          <a:xfrm>
            <a:off x="5017125" y="796150"/>
            <a:ext cx="4246000" cy="1230900"/>
            <a:chOff x="5017125" y="796150"/>
            <a:chExt cx="4246000" cy="1230900"/>
          </a:xfrm>
        </p:grpSpPr>
        <p:sp>
          <p:nvSpPr>
            <p:cNvPr id="463" name="Google Shape;463;p57"/>
            <p:cNvSpPr/>
            <p:nvPr/>
          </p:nvSpPr>
          <p:spPr>
            <a:xfrm>
              <a:off x="5017125"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7"/>
            <p:cNvSpPr/>
            <p:nvPr/>
          </p:nvSpPr>
          <p:spPr>
            <a:xfrm>
              <a:off x="6192625" y="1403775"/>
              <a:ext cx="30705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91834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36" name="Google Shape;636;p64"/>
          <p:cNvSpPr txBox="1"/>
          <p:nvPr/>
        </p:nvSpPr>
        <p:spPr>
          <a:xfrm>
            <a:off x="1114882" y="1556579"/>
            <a:ext cx="7512283" cy="2207037"/>
          </a:xfrm>
          <a:prstGeom prst="rect">
            <a:avLst/>
          </a:prstGeom>
          <a:noFill/>
          <a:ln>
            <a:noFill/>
          </a:ln>
        </p:spPr>
        <p:txBody>
          <a:bodyPr spcFirstLastPara="1" wrap="square" lIns="91425" tIns="91425" rIns="91425" bIns="91425" anchor="ctr" anchorCtr="0">
            <a:noAutofit/>
          </a:bodyPr>
          <a:lstStyle/>
          <a:p>
            <a:pPr lvl="0" algn="just"/>
            <a:r>
              <a:rPr lang="fr-FR" sz="1800" dirty="0">
                <a:solidFill>
                  <a:schemeClr val="bg1"/>
                </a:solidFill>
                <a:latin typeface="Montserrat" panose="020B0604020202020204" charset="0"/>
              </a:rPr>
              <a:t>le protocole TCP/IP est la base des communications sur Internet et les réseaux informatiques. Il définit les règles pour la transmission de données, garantissant leur fiabilité et leur cohérence. Avec sa structure en quatre couches, il offre une approche pratique pour concevoir et gérer les réseaux. Son rôle central dans les communications modernes en fait un élément essentiel de l'infrastructure technologique </a:t>
            </a:r>
            <a:r>
              <a:rPr lang="fr-FR" sz="1800" dirty="0" smtClean="0">
                <a:solidFill>
                  <a:schemeClr val="bg1"/>
                </a:solidFill>
                <a:latin typeface="Montserrat" panose="020B0604020202020204" charset="0"/>
              </a:rPr>
              <a:t>actuelle.</a:t>
            </a:r>
            <a:endParaRPr sz="1600" dirty="0">
              <a:latin typeface="Montserrat" panose="020B0604020202020204" charset="0"/>
            </a:endParaRPr>
          </a:p>
        </p:txBody>
      </p:sp>
      <p:sp>
        <p:nvSpPr>
          <p:cNvPr id="638" name="Google Shape;638;p64"/>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9" name="Google Shape;639;p64"/>
          <p:cNvGrpSpPr/>
          <p:nvPr/>
        </p:nvGrpSpPr>
        <p:grpSpPr>
          <a:xfrm>
            <a:off x="629692" y="1105264"/>
            <a:ext cx="144992" cy="269768"/>
            <a:chOff x="629692" y="1105264"/>
            <a:chExt cx="144992" cy="269768"/>
          </a:xfrm>
        </p:grpSpPr>
        <p:sp>
          <p:nvSpPr>
            <p:cNvPr id="640" name="Google Shape;640;p64"/>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4"/>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64">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643" name="Google Shape;643;p64">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644" name="Google Shape;644;p64">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645" name="Google Shape;645;p64">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4" name="Google Shape;454;p57"/>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57"/>
          <p:cNvGrpSpPr/>
          <p:nvPr/>
        </p:nvGrpSpPr>
        <p:grpSpPr>
          <a:xfrm>
            <a:off x="629692" y="1105264"/>
            <a:ext cx="144992" cy="269768"/>
            <a:chOff x="629692" y="1105264"/>
            <a:chExt cx="144992" cy="269768"/>
          </a:xfrm>
        </p:grpSpPr>
        <p:sp>
          <p:nvSpPr>
            <p:cNvPr id="456" name="Google Shape;456;p57"/>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7"/>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57">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459" name="Google Shape;459;p57">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460" name="Google Shape;460;p57">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461" name="Google Shape;461;p57">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1319087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7"/>
          <p:cNvSpPr txBox="1">
            <a:spLocks noGrp="1"/>
          </p:cNvSpPr>
          <p:nvPr>
            <p:ph type="title"/>
          </p:nvPr>
        </p:nvSpPr>
        <p:spPr>
          <a:xfrm>
            <a:off x="5112424" y="2227050"/>
            <a:ext cx="3395471"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INTRODUCTION</a:t>
            </a:r>
            <a:endParaRPr dirty="0"/>
          </a:p>
        </p:txBody>
      </p:sp>
      <p:sp>
        <p:nvSpPr>
          <p:cNvPr id="452" name="Google Shape;452;p57"/>
          <p:cNvSpPr txBox="1">
            <a:spLocks noGrp="1"/>
          </p:cNvSpPr>
          <p:nvPr>
            <p:ph type="title" idx="2"/>
          </p:nvPr>
        </p:nvSpPr>
        <p:spPr>
          <a:xfrm>
            <a:off x="5112425" y="1027125"/>
            <a:ext cx="2445000" cy="841800"/>
          </a:xfrm>
          <a:prstGeom prst="rect">
            <a:avLst/>
          </a:prstGeom>
        </p:spPr>
        <p:txBody>
          <a:bodyPr spcFirstLastPara="1" wrap="square" lIns="182875" tIns="91425" rIns="91425" bIns="91425" anchor="b" anchorCtr="0">
            <a:noAutofit/>
          </a:bodyPr>
          <a:lstStyle/>
          <a:p>
            <a:pPr marL="0" lvl="0" indent="0" algn="l" rtl="0">
              <a:spcBef>
                <a:spcPts val="0"/>
              </a:spcBef>
              <a:spcAft>
                <a:spcPts val="0"/>
              </a:spcAft>
              <a:buNone/>
            </a:pPr>
            <a:r>
              <a:rPr lang="en" dirty="0"/>
              <a:t>01</a:t>
            </a:r>
            <a:endParaRPr dirty="0"/>
          </a:p>
        </p:txBody>
      </p:sp>
      <p:sp>
        <p:nvSpPr>
          <p:cNvPr id="454" name="Google Shape;454;p57"/>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57"/>
          <p:cNvGrpSpPr/>
          <p:nvPr/>
        </p:nvGrpSpPr>
        <p:grpSpPr>
          <a:xfrm>
            <a:off x="629692" y="1105264"/>
            <a:ext cx="144992" cy="269768"/>
            <a:chOff x="629692" y="1105264"/>
            <a:chExt cx="144992" cy="269768"/>
          </a:xfrm>
        </p:grpSpPr>
        <p:sp>
          <p:nvSpPr>
            <p:cNvPr id="456" name="Google Shape;456;p57"/>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7"/>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57">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459" name="Google Shape;459;p57">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460" name="Google Shape;460;p57">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461" name="Google Shape;461;p57">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grpSp>
        <p:nvGrpSpPr>
          <p:cNvPr id="462" name="Google Shape;462;p57"/>
          <p:cNvGrpSpPr/>
          <p:nvPr/>
        </p:nvGrpSpPr>
        <p:grpSpPr>
          <a:xfrm>
            <a:off x="5017125" y="796150"/>
            <a:ext cx="4246000" cy="1230900"/>
            <a:chOff x="5017125" y="796150"/>
            <a:chExt cx="4246000" cy="1230900"/>
          </a:xfrm>
        </p:grpSpPr>
        <p:sp>
          <p:nvSpPr>
            <p:cNvPr id="463" name="Google Shape;463;p57"/>
            <p:cNvSpPr/>
            <p:nvPr/>
          </p:nvSpPr>
          <p:spPr>
            <a:xfrm>
              <a:off x="5017125"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7"/>
            <p:cNvSpPr/>
            <p:nvPr/>
          </p:nvSpPr>
          <p:spPr>
            <a:xfrm>
              <a:off x="6192625" y="1403775"/>
              <a:ext cx="30705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5"/>
          <p:cNvSpPr txBox="1">
            <a:spLocks noGrp="1"/>
          </p:cNvSpPr>
          <p:nvPr>
            <p:ph type="title"/>
          </p:nvPr>
        </p:nvSpPr>
        <p:spPr>
          <a:xfrm>
            <a:off x="902126" y="580913"/>
            <a:ext cx="7451849" cy="14512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latin typeface="Montserrat" panose="020B0604020202020204" charset="0"/>
              </a:rPr>
              <a:t>C’est quoi un protocole ?</a:t>
            </a:r>
            <a:endParaRPr b="1" dirty="0">
              <a:latin typeface="Montserrat" panose="020B0604020202020204" charset="0"/>
            </a:endParaRPr>
          </a:p>
        </p:txBody>
      </p:sp>
      <p:sp>
        <p:nvSpPr>
          <p:cNvPr id="382" name="Google Shape;382;p55"/>
          <p:cNvSpPr txBox="1">
            <a:spLocks noGrp="1"/>
          </p:cNvSpPr>
          <p:nvPr>
            <p:ph type="subTitle" idx="1"/>
          </p:nvPr>
        </p:nvSpPr>
        <p:spPr>
          <a:xfrm>
            <a:off x="1118795" y="2110500"/>
            <a:ext cx="7235180" cy="1665600"/>
          </a:xfrm>
          <a:prstGeom prst="rect">
            <a:avLst/>
          </a:prstGeom>
        </p:spPr>
        <p:txBody>
          <a:bodyPr spcFirstLastPara="1" wrap="square" lIns="91425" tIns="91425" rIns="91425" bIns="91425" anchor="t" anchorCtr="0">
            <a:noAutofit/>
          </a:bodyPr>
          <a:lstStyle/>
          <a:p>
            <a:pPr marL="0" lvl="0" indent="0">
              <a:spcBef>
                <a:spcPts val="1600"/>
              </a:spcBef>
            </a:pPr>
            <a:r>
              <a:rPr lang="fr-FR" dirty="0" smtClean="0"/>
              <a:t> </a:t>
            </a:r>
            <a:r>
              <a:rPr lang="fr-FR" sz="1600" dirty="0"/>
              <a:t>un protocole est un ensemble de règles qui définit comment les données sont échangées entre les systèmes informatiques pour assurer une communication cohérente et efficace.</a:t>
            </a:r>
            <a:endParaRPr dirty="0"/>
          </a:p>
        </p:txBody>
      </p:sp>
      <p:sp>
        <p:nvSpPr>
          <p:cNvPr id="383" name="Google Shape;383;p55"/>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 name="Google Shape;384;p55"/>
          <p:cNvGrpSpPr/>
          <p:nvPr/>
        </p:nvGrpSpPr>
        <p:grpSpPr>
          <a:xfrm>
            <a:off x="637325" y="1100102"/>
            <a:ext cx="144992" cy="269768"/>
            <a:chOff x="629692" y="1105264"/>
            <a:chExt cx="144992" cy="269768"/>
          </a:xfrm>
        </p:grpSpPr>
        <p:sp>
          <p:nvSpPr>
            <p:cNvPr id="385" name="Google Shape;385;p55"/>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5"/>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55">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lt1"/>
                </a:solidFill>
                <a:latin typeface="Montserrat"/>
                <a:ea typeface="Montserrat"/>
                <a:cs typeface="Montserrat"/>
                <a:sym typeface="Montserrat"/>
              </a:rPr>
              <a:t>T</a:t>
            </a:r>
            <a:endParaRPr sz="1600" b="1" dirty="0"/>
          </a:p>
        </p:txBody>
      </p:sp>
      <p:sp>
        <p:nvSpPr>
          <p:cNvPr id="388" name="Google Shape;388;p55"/>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000"/>
          </a:p>
        </p:txBody>
      </p:sp>
      <p:sp>
        <p:nvSpPr>
          <p:cNvPr id="389" name="Google Shape;389;p55">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390" name="Google Shape;390;p55">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2">
                                            <p:txEl>
                                              <p:pRg st="0" end="0"/>
                                            </p:txEl>
                                          </p:spTgt>
                                        </p:tgtEl>
                                        <p:attrNameLst>
                                          <p:attrName>style.visibility</p:attrName>
                                        </p:attrNameLst>
                                      </p:cBhvr>
                                      <p:to>
                                        <p:strVal val="visible"/>
                                      </p:to>
                                    </p:set>
                                    <p:anim calcmode="lin" valueType="num">
                                      <p:cBhvr additive="base">
                                        <p:cTn id="7" dur="500" fill="hold"/>
                                        <p:tgtEl>
                                          <p:spTgt spid="3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83" name="Google Shape;483;p58"/>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484;p58"/>
          <p:cNvGrpSpPr/>
          <p:nvPr/>
        </p:nvGrpSpPr>
        <p:grpSpPr>
          <a:xfrm>
            <a:off x="629692" y="1105264"/>
            <a:ext cx="144992" cy="269768"/>
            <a:chOff x="629692" y="1105264"/>
            <a:chExt cx="144992" cy="269768"/>
          </a:xfrm>
        </p:grpSpPr>
        <p:sp>
          <p:nvSpPr>
            <p:cNvPr id="485" name="Google Shape;485;p58"/>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8"/>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58">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488" name="Google Shape;488;p58">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489" name="Google Shape;489;p58">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490" name="Google Shape;490;p58">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3" name="ZoneTexte 2"/>
          <p:cNvSpPr txBox="1"/>
          <p:nvPr/>
        </p:nvSpPr>
        <p:spPr>
          <a:xfrm>
            <a:off x="1194954" y="2146970"/>
            <a:ext cx="6951518" cy="1477328"/>
          </a:xfrm>
          <a:prstGeom prst="rect">
            <a:avLst/>
          </a:prstGeom>
          <a:noFill/>
        </p:spPr>
        <p:txBody>
          <a:bodyPr wrap="square" rtlCol="0">
            <a:spAutoFit/>
          </a:bodyPr>
          <a:lstStyle/>
          <a:p>
            <a:pPr algn="just"/>
            <a:r>
              <a:rPr lang="fr-FR" sz="1800" dirty="0">
                <a:solidFill>
                  <a:schemeClr val="bg1"/>
                </a:solidFill>
                <a:latin typeface="Montserrat" panose="020B0604020202020204" charset="0"/>
              </a:rPr>
              <a:t>Le protocole TCP/IP (Transmission Control Protocol/Internet Protocol) est un ensemble de règles et de normes qui gouvernent la communication sur les réseaux informatiques, en particulier sur </a:t>
            </a:r>
            <a:r>
              <a:rPr lang="fr-FR" sz="1800" dirty="0" smtClean="0">
                <a:solidFill>
                  <a:schemeClr val="bg1"/>
                </a:solidFill>
                <a:latin typeface="Montserrat" panose="020B0604020202020204" charset="0"/>
              </a:rPr>
              <a:t>Internet</a:t>
            </a:r>
            <a:r>
              <a:rPr lang="fr-FR" sz="1600" dirty="0" smtClean="0">
                <a:latin typeface="Montserrat" panose="020B0604020202020204" charset="0"/>
              </a:rPr>
              <a:t>  </a:t>
            </a:r>
            <a:r>
              <a:rPr lang="fr-FR" sz="1800" dirty="0">
                <a:solidFill>
                  <a:schemeClr val="bg1"/>
                </a:solidFill>
                <a:latin typeface="Montserrat" panose="020B0604020202020204" charset="0"/>
              </a:rPr>
              <a:t>Il est composé de deux protocoles principaux </a:t>
            </a:r>
            <a:r>
              <a:rPr lang="fr-FR" sz="1800" dirty="0">
                <a:solidFill>
                  <a:schemeClr val="bg1"/>
                </a:solidFill>
              </a:rPr>
              <a:t>:</a:t>
            </a:r>
            <a:endParaRPr lang="en-US" sz="1800" dirty="0">
              <a:solidFill>
                <a:schemeClr val="bg1"/>
              </a:solidFill>
            </a:endParaRPr>
          </a:p>
        </p:txBody>
      </p:sp>
      <p:sp>
        <p:nvSpPr>
          <p:cNvPr id="4" name="ZoneTexte 3"/>
          <p:cNvSpPr txBox="1"/>
          <p:nvPr/>
        </p:nvSpPr>
        <p:spPr>
          <a:xfrm>
            <a:off x="1194954" y="1325689"/>
            <a:ext cx="3927763" cy="523220"/>
          </a:xfrm>
          <a:prstGeom prst="rect">
            <a:avLst/>
          </a:prstGeom>
          <a:noFill/>
        </p:spPr>
        <p:txBody>
          <a:bodyPr wrap="square" rtlCol="0">
            <a:spAutoFit/>
          </a:bodyPr>
          <a:lstStyle/>
          <a:p>
            <a:r>
              <a:rPr lang="en-US" sz="2400" b="1" dirty="0" err="1" smtClean="0">
                <a:solidFill>
                  <a:schemeClr val="bg1"/>
                </a:solidFill>
                <a:latin typeface="Montserrat" panose="020B0604020202020204" charset="0"/>
              </a:rPr>
              <a:t>Protocole</a:t>
            </a:r>
            <a:r>
              <a:rPr lang="en-US" sz="2400" b="1" dirty="0" smtClean="0">
                <a:solidFill>
                  <a:schemeClr val="bg1"/>
                </a:solidFill>
                <a:latin typeface="Montserrat" panose="020B0604020202020204" charset="0"/>
              </a:rPr>
              <a:t> TCP/IP </a:t>
            </a:r>
            <a:r>
              <a:rPr lang="en-US" sz="2800" b="1" dirty="0" smtClean="0">
                <a:solidFill>
                  <a:schemeClr val="bg1"/>
                </a:solidFill>
              </a:rPr>
              <a:t>:</a:t>
            </a:r>
            <a:endParaRPr lang="en-US" sz="2800" b="1"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83" name="Google Shape;483;p58"/>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484;p58"/>
          <p:cNvGrpSpPr/>
          <p:nvPr/>
        </p:nvGrpSpPr>
        <p:grpSpPr>
          <a:xfrm>
            <a:off x="629692" y="1105264"/>
            <a:ext cx="144992" cy="269768"/>
            <a:chOff x="629692" y="1105264"/>
            <a:chExt cx="144992" cy="269768"/>
          </a:xfrm>
        </p:grpSpPr>
        <p:sp>
          <p:nvSpPr>
            <p:cNvPr id="485" name="Google Shape;485;p58"/>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8"/>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58">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488" name="Google Shape;488;p58">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489" name="Google Shape;489;p58">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490" name="Google Shape;490;p58">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3" name="ZoneTexte 2"/>
          <p:cNvSpPr txBox="1"/>
          <p:nvPr/>
        </p:nvSpPr>
        <p:spPr>
          <a:xfrm>
            <a:off x="1199682" y="1325689"/>
            <a:ext cx="6951518" cy="1200329"/>
          </a:xfrm>
          <a:prstGeom prst="rect">
            <a:avLst/>
          </a:prstGeom>
          <a:noFill/>
        </p:spPr>
        <p:txBody>
          <a:bodyPr wrap="square" rtlCol="0">
            <a:spAutoFit/>
          </a:bodyPr>
          <a:lstStyle/>
          <a:p>
            <a:pPr algn="just"/>
            <a:r>
              <a:rPr lang="fr-FR" sz="1800" dirty="0">
                <a:solidFill>
                  <a:schemeClr val="bg1"/>
                </a:solidFill>
                <a:latin typeface="Montserrat" panose="020B0604020202020204" charset="0"/>
              </a:rPr>
              <a:t>Il garantit la transmission fiable et ordonnée des données en divisant les messages en segments, les numérotant, vérifiant la réception et demandant la retransmission des segments </a:t>
            </a:r>
            <a:r>
              <a:rPr lang="fr-FR" sz="1800" dirty="0" smtClean="0">
                <a:solidFill>
                  <a:schemeClr val="bg1"/>
                </a:solidFill>
                <a:latin typeface="Montserrat" panose="020B0604020202020204" charset="0"/>
              </a:rPr>
              <a:t>perdus.</a:t>
            </a:r>
            <a:endParaRPr lang="en-US" sz="1800" dirty="0">
              <a:latin typeface="Montserrat" panose="020B0604020202020204" charset="0"/>
            </a:endParaRPr>
          </a:p>
        </p:txBody>
      </p:sp>
      <p:sp>
        <p:nvSpPr>
          <p:cNvPr id="4" name="ZoneTexte 3"/>
          <p:cNvSpPr txBox="1"/>
          <p:nvPr/>
        </p:nvSpPr>
        <p:spPr>
          <a:xfrm>
            <a:off x="1087598" y="963687"/>
            <a:ext cx="4906802" cy="369332"/>
          </a:xfrm>
          <a:prstGeom prst="rect">
            <a:avLst/>
          </a:prstGeom>
          <a:noFill/>
        </p:spPr>
        <p:txBody>
          <a:bodyPr wrap="square" rtlCol="0">
            <a:spAutoFit/>
          </a:bodyPr>
          <a:lstStyle/>
          <a:p>
            <a:r>
              <a:rPr lang="en-US" sz="1800" b="1" dirty="0">
                <a:solidFill>
                  <a:schemeClr val="accent2"/>
                </a:solidFill>
                <a:latin typeface="Montserrat" panose="020B0604020202020204" charset="0"/>
              </a:rPr>
              <a:t>Transmission Control Protocol (TCP</a:t>
            </a:r>
            <a:r>
              <a:rPr lang="en-US" sz="1800" b="1" dirty="0" smtClean="0">
                <a:solidFill>
                  <a:schemeClr val="accent2"/>
                </a:solidFill>
                <a:latin typeface="Montserrat" panose="020B0604020202020204" charset="0"/>
              </a:rPr>
              <a:t>) : </a:t>
            </a:r>
            <a:endParaRPr lang="en-US" sz="3600" b="1" dirty="0">
              <a:solidFill>
                <a:schemeClr val="accent2"/>
              </a:solidFill>
              <a:latin typeface="Montserrat" panose="020B0604020202020204" charset="0"/>
            </a:endParaRPr>
          </a:p>
        </p:txBody>
      </p:sp>
      <p:sp>
        <p:nvSpPr>
          <p:cNvPr id="2" name="Rectangle 1"/>
          <p:cNvSpPr/>
          <p:nvPr/>
        </p:nvSpPr>
        <p:spPr>
          <a:xfrm>
            <a:off x="1199682" y="2587308"/>
            <a:ext cx="2866490" cy="369332"/>
          </a:xfrm>
          <a:prstGeom prst="rect">
            <a:avLst/>
          </a:prstGeom>
        </p:spPr>
        <p:txBody>
          <a:bodyPr wrap="none">
            <a:spAutoFit/>
          </a:bodyPr>
          <a:lstStyle/>
          <a:p>
            <a:r>
              <a:rPr lang="en-US" sz="1800" b="1" dirty="0">
                <a:solidFill>
                  <a:schemeClr val="accent2"/>
                </a:solidFill>
                <a:latin typeface="Montserrat" panose="020B0604020202020204" charset="0"/>
              </a:rPr>
              <a:t>Internet Protocol (IP)</a:t>
            </a:r>
            <a:r>
              <a:rPr lang="en-US" sz="1800" dirty="0">
                <a:solidFill>
                  <a:schemeClr val="accent2"/>
                </a:solidFill>
                <a:latin typeface="Montserrat" panose="020B0604020202020204" charset="0"/>
              </a:rPr>
              <a:t> </a:t>
            </a:r>
            <a:r>
              <a:rPr lang="en-US" sz="1800" dirty="0">
                <a:solidFill>
                  <a:schemeClr val="accent2"/>
                </a:solidFill>
              </a:rPr>
              <a:t>:</a:t>
            </a:r>
            <a:endParaRPr lang="en-US" sz="1800" b="1" dirty="0">
              <a:solidFill>
                <a:schemeClr val="accent2"/>
              </a:solidFill>
            </a:endParaRPr>
          </a:p>
        </p:txBody>
      </p:sp>
      <p:sp>
        <p:nvSpPr>
          <p:cNvPr id="5" name="Rectangle 4"/>
          <p:cNvSpPr/>
          <p:nvPr/>
        </p:nvSpPr>
        <p:spPr>
          <a:xfrm>
            <a:off x="1246371" y="3082140"/>
            <a:ext cx="6904829" cy="1200329"/>
          </a:xfrm>
          <a:prstGeom prst="rect">
            <a:avLst/>
          </a:prstGeom>
        </p:spPr>
        <p:txBody>
          <a:bodyPr wrap="square">
            <a:spAutoFit/>
          </a:bodyPr>
          <a:lstStyle/>
          <a:p>
            <a:pPr algn="just"/>
            <a:r>
              <a:rPr lang="fr-FR" sz="1800" dirty="0">
                <a:solidFill>
                  <a:schemeClr val="bg1"/>
                </a:solidFill>
              </a:rPr>
              <a:t>Il est responsable du routage des données en les acheminant entre les différents nœuds du réseau. Il attribue des adresses IP uniques à chaque appareil connecté au réseau et assure le transfert des données vers la bonne destination.</a:t>
            </a:r>
            <a:endParaRPr lang="en-US" sz="1800" dirty="0">
              <a:solidFill>
                <a:schemeClr val="bg1"/>
              </a:solidFill>
            </a:endParaRPr>
          </a:p>
        </p:txBody>
      </p:sp>
    </p:spTree>
    <p:extLst>
      <p:ext uri="{BB962C8B-B14F-4D97-AF65-F5344CB8AC3E}">
        <p14:creationId xmlns:p14="http://schemas.microsoft.com/office/powerpoint/2010/main" val="1294278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510" name="Google Shape;510;p59"/>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59"/>
          <p:cNvGrpSpPr/>
          <p:nvPr/>
        </p:nvGrpSpPr>
        <p:grpSpPr>
          <a:xfrm>
            <a:off x="629692" y="1105264"/>
            <a:ext cx="144992" cy="269768"/>
            <a:chOff x="629692" y="1105264"/>
            <a:chExt cx="144992" cy="269768"/>
          </a:xfrm>
        </p:grpSpPr>
        <p:sp>
          <p:nvSpPr>
            <p:cNvPr id="512" name="Google Shape;512;p59"/>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9"/>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 name="Google Shape;514;p59">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515" name="Google Shape;515;p59">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516" name="Google Shape;516;p59">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517" name="Google Shape;517;p59">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 name="Titre 1"/>
          <p:cNvSpPr>
            <a:spLocks noGrp="1"/>
          </p:cNvSpPr>
          <p:nvPr>
            <p:ph type="title"/>
          </p:nvPr>
        </p:nvSpPr>
        <p:spPr>
          <a:xfrm>
            <a:off x="1170502" y="378224"/>
            <a:ext cx="7200598" cy="851225"/>
          </a:xfrm>
        </p:spPr>
        <p:txBody>
          <a:bodyPr/>
          <a:lstStyle/>
          <a:p>
            <a:pPr algn="l"/>
            <a:r>
              <a:rPr lang="en-US" dirty="0" smtClean="0"/>
              <a:t> </a:t>
            </a:r>
            <a:r>
              <a:rPr lang="en-US" sz="2400" b="1" dirty="0" smtClean="0">
                <a:latin typeface="Montserrat" panose="020B0604020202020204" charset="0"/>
              </a:rPr>
              <a:t>Le </a:t>
            </a:r>
            <a:r>
              <a:rPr lang="en-US" sz="2400" b="1" dirty="0" err="1" smtClean="0">
                <a:latin typeface="Montserrat" panose="020B0604020202020204" charset="0"/>
              </a:rPr>
              <a:t>modéle</a:t>
            </a:r>
            <a:r>
              <a:rPr lang="en-US" sz="2400" b="1" dirty="0" smtClean="0">
                <a:latin typeface="Montserrat" panose="020B0604020202020204" charset="0"/>
              </a:rPr>
              <a:t> TCP/IP VS le </a:t>
            </a:r>
            <a:r>
              <a:rPr lang="en-US" sz="2400" b="1" dirty="0" err="1" smtClean="0">
                <a:latin typeface="Montserrat" panose="020B0604020202020204" charset="0"/>
              </a:rPr>
              <a:t>modéle</a:t>
            </a:r>
            <a:r>
              <a:rPr lang="en-US" sz="2400" b="1" dirty="0" smtClean="0">
                <a:latin typeface="Montserrat" panose="020B0604020202020204" charset="0"/>
              </a:rPr>
              <a:t> OSI</a:t>
            </a:r>
            <a:endParaRPr lang="en-US" sz="2400" b="1" dirty="0">
              <a:latin typeface="Montserrat" panose="020B0604020202020204" charset="0"/>
            </a:endParaRPr>
          </a:p>
        </p:txBody>
      </p:sp>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9045" y="844347"/>
            <a:ext cx="5209077" cy="398100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510" name="Google Shape;510;p59"/>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59"/>
          <p:cNvGrpSpPr/>
          <p:nvPr/>
        </p:nvGrpSpPr>
        <p:grpSpPr>
          <a:xfrm>
            <a:off x="629692" y="1105264"/>
            <a:ext cx="144992" cy="269768"/>
            <a:chOff x="629692" y="1105264"/>
            <a:chExt cx="144992" cy="269768"/>
          </a:xfrm>
        </p:grpSpPr>
        <p:sp>
          <p:nvSpPr>
            <p:cNvPr id="512" name="Google Shape;512;p59"/>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9"/>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 name="Google Shape;514;p59">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515" name="Google Shape;515;p59">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516" name="Google Shape;516;p59">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517" name="Google Shape;517;p59">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 name="Titre 1"/>
          <p:cNvSpPr>
            <a:spLocks noGrp="1"/>
          </p:cNvSpPr>
          <p:nvPr>
            <p:ph type="title"/>
          </p:nvPr>
        </p:nvSpPr>
        <p:spPr>
          <a:xfrm>
            <a:off x="1170502" y="378224"/>
            <a:ext cx="7200598" cy="851225"/>
          </a:xfrm>
        </p:spPr>
        <p:txBody>
          <a:bodyPr/>
          <a:lstStyle/>
          <a:p>
            <a:pPr algn="l"/>
            <a:r>
              <a:rPr lang="fr-FR" sz="2400" b="1" dirty="0">
                <a:latin typeface="Montserrat" panose="020B0604020202020204" charset="0"/>
              </a:rPr>
              <a:t>La raison pour la quelle on a changé le modèle OSI par TCP/IP </a:t>
            </a:r>
            <a:endParaRPr lang="en-US" sz="2400" b="1" dirty="0">
              <a:latin typeface="Montserrat" panose="020B0604020202020204" charset="0"/>
            </a:endParaRPr>
          </a:p>
        </p:txBody>
      </p:sp>
      <p:sp>
        <p:nvSpPr>
          <p:cNvPr id="4" name="ZoneTexte 3"/>
          <p:cNvSpPr txBox="1"/>
          <p:nvPr/>
        </p:nvSpPr>
        <p:spPr>
          <a:xfrm>
            <a:off x="620751" y="1213009"/>
            <a:ext cx="8403020" cy="2862322"/>
          </a:xfrm>
          <a:prstGeom prst="rect">
            <a:avLst/>
          </a:prstGeom>
          <a:noFill/>
        </p:spPr>
        <p:txBody>
          <a:bodyPr wrap="square" rtlCol="0">
            <a:spAutoFit/>
          </a:bodyPr>
          <a:lstStyle/>
          <a:p>
            <a:r>
              <a:rPr lang="fr-FR" sz="1800" dirty="0">
                <a:solidFill>
                  <a:schemeClr val="bg1"/>
                </a:solidFill>
                <a:latin typeface="Montserrat" panose="020B0604020202020204" charset="0"/>
              </a:rPr>
              <a:t>Le modèle</a:t>
            </a:r>
            <a:r>
              <a:rPr lang="fr-FR" sz="1800" dirty="0">
                <a:solidFill>
                  <a:srgbClr val="4EF741"/>
                </a:solidFill>
                <a:latin typeface="Montserrat" panose="020B0604020202020204" charset="0"/>
              </a:rPr>
              <a:t> OSI </a:t>
            </a:r>
            <a:r>
              <a:rPr lang="fr-FR" sz="1800" dirty="0">
                <a:solidFill>
                  <a:schemeClr val="bg1"/>
                </a:solidFill>
                <a:latin typeface="Montserrat" panose="020B0604020202020204" charset="0"/>
              </a:rPr>
              <a:t>(Open </a:t>
            </a:r>
            <a:r>
              <a:rPr lang="fr-FR" sz="1800" dirty="0" err="1">
                <a:solidFill>
                  <a:schemeClr val="bg1"/>
                </a:solidFill>
                <a:latin typeface="Montserrat" panose="020B0604020202020204" charset="0"/>
              </a:rPr>
              <a:t>Systems</a:t>
            </a:r>
            <a:r>
              <a:rPr lang="fr-FR" sz="1800" dirty="0">
                <a:solidFill>
                  <a:schemeClr val="bg1"/>
                </a:solidFill>
                <a:latin typeface="Montserrat" panose="020B0604020202020204" charset="0"/>
              </a:rPr>
              <a:t> </a:t>
            </a:r>
            <a:r>
              <a:rPr lang="fr-FR" sz="1800" dirty="0" err="1">
                <a:solidFill>
                  <a:schemeClr val="bg1"/>
                </a:solidFill>
                <a:latin typeface="Montserrat" panose="020B0604020202020204" charset="0"/>
              </a:rPr>
              <a:t>Interconnection</a:t>
            </a:r>
            <a:r>
              <a:rPr lang="fr-FR" sz="1800" dirty="0">
                <a:solidFill>
                  <a:schemeClr val="bg1"/>
                </a:solidFill>
                <a:latin typeface="Montserrat" panose="020B0604020202020204" charset="0"/>
              </a:rPr>
              <a:t>) et le modèle </a:t>
            </a:r>
            <a:r>
              <a:rPr lang="fr-FR" sz="1800" dirty="0">
                <a:solidFill>
                  <a:srgbClr val="4EF741"/>
                </a:solidFill>
                <a:latin typeface="Montserrat" panose="020B0604020202020204" charset="0"/>
              </a:rPr>
              <a:t>TCP/IP</a:t>
            </a:r>
            <a:r>
              <a:rPr lang="fr-FR" sz="1800" dirty="0">
                <a:solidFill>
                  <a:schemeClr val="bg1"/>
                </a:solidFill>
                <a:latin typeface="Montserrat" panose="020B0604020202020204" charset="0"/>
              </a:rPr>
              <a:t> (Transmission Control Protocol/Internet Protocol) sont tous deux des modèles de référence utilisés pour décrire la communication entre ordinateurs. La principale raison pour laquelle le modèle </a:t>
            </a:r>
            <a:r>
              <a:rPr lang="fr-FR" sz="1800" dirty="0">
                <a:solidFill>
                  <a:srgbClr val="4EF741"/>
                </a:solidFill>
                <a:latin typeface="Montserrat" panose="020B0604020202020204" charset="0"/>
              </a:rPr>
              <a:t>TCP/IP </a:t>
            </a:r>
            <a:r>
              <a:rPr lang="fr-FR" sz="1800" dirty="0">
                <a:solidFill>
                  <a:schemeClr val="bg1"/>
                </a:solidFill>
                <a:latin typeface="Montserrat" panose="020B0604020202020204" charset="0"/>
              </a:rPr>
              <a:t>est aujourd'hui plus largement utilisé que le modèle </a:t>
            </a:r>
            <a:r>
              <a:rPr lang="fr-FR" sz="1800" dirty="0">
                <a:solidFill>
                  <a:srgbClr val="4EF741"/>
                </a:solidFill>
                <a:latin typeface="Montserrat" panose="020B0604020202020204" charset="0"/>
              </a:rPr>
              <a:t>OSI</a:t>
            </a:r>
            <a:r>
              <a:rPr lang="fr-FR" sz="1800" dirty="0">
                <a:solidFill>
                  <a:schemeClr val="bg1"/>
                </a:solidFill>
                <a:latin typeface="Montserrat" panose="020B0604020202020204" charset="0"/>
              </a:rPr>
              <a:t> est qu'il est plus simple et plus facile à implémenter. Le modèle TCP/IP a été conçu pour être utilisé sur des réseaux hétérogènes (c'est-à-dire des réseaux comprenant différents types d'ordinateurs et de systèmes d'exploitation), ce qui le rend plus adaptable et plus pratique pour la plupart des applications</a:t>
            </a:r>
            <a:r>
              <a:rPr lang="fr-FR" sz="1800" dirty="0" smtClean="0">
                <a:solidFill>
                  <a:schemeClr val="bg1"/>
                </a:solidFill>
                <a:latin typeface="Montserrat" panose="020B0604020202020204" charset="0"/>
              </a:rPr>
              <a:t>.</a:t>
            </a:r>
          </a:p>
        </p:txBody>
      </p:sp>
    </p:spTree>
    <p:extLst>
      <p:ext uri="{BB962C8B-B14F-4D97-AF65-F5344CB8AC3E}">
        <p14:creationId xmlns:p14="http://schemas.microsoft.com/office/powerpoint/2010/main" val="4294948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4" name="Google Shape;454;p57"/>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57"/>
          <p:cNvGrpSpPr/>
          <p:nvPr/>
        </p:nvGrpSpPr>
        <p:grpSpPr>
          <a:xfrm>
            <a:off x="629692" y="1105264"/>
            <a:ext cx="144992" cy="269768"/>
            <a:chOff x="629692" y="1105264"/>
            <a:chExt cx="144992" cy="269768"/>
          </a:xfrm>
        </p:grpSpPr>
        <p:sp>
          <p:nvSpPr>
            <p:cNvPr id="456" name="Google Shape;456;p57"/>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7"/>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57">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459" name="Google Shape;459;p57">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460" name="Google Shape;460;p57">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461" name="Google Shape;461;p57">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 name="Rectangle 1"/>
          <p:cNvSpPr/>
          <p:nvPr/>
        </p:nvSpPr>
        <p:spPr>
          <a:xfrm>
            <a:off x="879434" y="1172867"/>
            <a:ext cx="7599908" cy="2031325"/>
          </a:xfrm>
          <a:prstGeom prst="rect">
            <a:avLst/>
          </a:prstGeom>
        </p:spPr>
        <p:txBody>
          <a:bodyPr wrap="square">
            <a:spAutoFit/>
          </a:bodyPr>
          <a:lstStyle/>
          <a:p>
            <a:pPr algn="just"/>
            <a:r>
              <a:rPr lang="fr-FR" sz="1800" dirty="0">
                <a:solidFill>
                  <a:schemeClr val="bg1"/>
                </a:solidFill>
                <a:latin typeface="Montserrat" panose="020B0604020202020204" charset="0"/>
              </a:rPr>
              <a:t>En outre, le modèle TCP/IP a été largement adopté par l'industrie informatique et est aujourd'hui considéré comme le modèle de référence standard pour la communication sur Internet. Il est également devenu le modèle de référence pour de nombreux protocoles de communication, tels que HTTP (utilisé pour les pages web) et SMTP (utilisé pour le courrier électronique).</a:t>
            </a:r>
            <a:endParaRPr lang="en-US" sz="1800" dirty="0">
              <a:solidFill>
                <a:schemeClr val="bg1"/>
              </a:solidFill>
              <a:latin typeface="Montserrat" panose="020B0604020202020204" charset="0"/>
            </a:endParaRPr>
          </a:p>
        </p:txBody>
      </p:sp>
    </p:spTree>
    <p:extLst>
      <p:ext uri="{BB962C8B-B14F-4D97-AF65-F5344CB8AC3E}">
        <p14:creationId xmlns:p14="http://schemas.microsoft.com/office/powerpoint/2010/main" val="1519784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any Branding Guidelines XL by Slidesgo">
  <a:themeElements>
    <a:clrScheme name="Simple Light">
      <a:dk1>
        <a:srgbClr val="011446"/>
      </a:dk1>
      <a:lt1>
        <a:srgbClr val="FFFFFF"/>
      </a:lt1>
      <a:dk2>
        <a:srgbClr val="02227F"/>
      </a:dk2>
      <a:lt2>
        <a:srgbClr val="B7B7B7"/>
      </a:lt2>
      <a:accent1>
        <a:srgbClr val="FFFFFF"/>
      </a:accent1>
      <a:accent2>
        <a:srgbClr val="06BAD6"/>
      </a:accent2>
      <a:accent3>
        <a:srgbClr val="A1F1FE"/>
      </a:accent3>
      <a:accent4>
        <a:srgbClr val="079AB1"/>
      </a:accent4>
      <a:accent5>
        <a:srgbClr val="0081B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TotalTime>
  <Words>1657</Words>
  <Application>Microsoft Office PowerPoint</Application>
  <PresentationFormat>Affichage à l'écran (16:9)</PresentationFormat>
  <Paragraphs>162</Paragraphs>
  <Slides>25</Slides>
  <Notes>25</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25</vt:i4>
      </vt:variant>
    </vt:vector>
  </HeadingPairs>
  <TitlesOfParts>
    <vt:vector size="36" baseType="lpstr">
      <vt:lpstr>Caveat</vt:lpstr>
      <vt:lpstr>Barlow</vt:lpstr>
      <vt:lpstr>Montserrat Alternates</vt:lpstr>
      <vt:lpstr>Fira Sans Condensed</vt:lpstr>
      <vt:lpstr>Montserrat Light</vt:lpstr>
      <vt:lpstr>Yanone Kaffeesatz</vt:lpstr>
      <vt:lpstr>Montserrat</vt:lpstr>
      <vt:lpstr>Ubuntu</vt:lpstr>
      <vt:lpstr>Arial</vt:lpstr>
      <vt:lpstr>Montserrat ExtraBold</vt:lpstr>
      <vt:lpstr>Tech Company Branding Guidelines XL by Slidesgo</vt:lpstr>
      <vt:lpstr>Le protocole TCP/IP </vt:lpstr>
      <vt:lpstr>02</vt:lpstr>
      <vt:lpstr>INTRODUCTION</vt:lpstr>
      <vt:lpstr>C’est quoi un protocole ?</vt:lpstr>
      <vt:lpstr>Présentation PowerPoint</vt:lpstr>
      <vt:lpstr>Présentation PowerPoint</vt:lpstr>
      <vt:lpstr> Le modéle TCP/IP VS le modéle OSI</vt:lpstr>
      <vt:lpstr>La raison pour la quelle on a changé le modèle OSI par TCP/IP </vt:lpstr>
      <vt:lpstr>Présentation PowerPoint</vt:lpstr>
      <vt:lpstr>Comment fonctionne  le protocole TCP/IP ?</vt:lpstr>
      <vt:lpstr>Présentation PowerPoint</vt:lpstr>
      <vt:lpstr>Présentation PowerPoint</vt:lpstr>
      <vt:lpstr>Couche Liaison</vt:lpstr>
      <vt:lpstr>Présentation PowerPoint</vt:lpstr>
      <vt:lpstr>Présentation PowerPoint</vt:lpstr>
      <vt:lpstr>Couche Internet</vt:lpstr>
      <vt:lpstr>Présentation PowerPoint</vt:lpstr>
      <vt:lpstr>Présentation PowerPoint</vt:lpstr>
      <vt:lpstr>Couche Transport</vt:lpstr>
      <vt:lpstr>Présentation PowerPoint</vt:lpstr>
      <vt:lpstr>Couche Application</vt:lpstr>
      <vt:lpstr>Présentation PowerPoint</vt:lpstr>
      <vt:lpstr>Conclusion</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Company Branding Guidelines</dc:title>
  <cp:lastModifiedBy>lenovo</cp:lastModifiedBy>
  <cp:revision>35</cp:revision>
  <dcterms:modified xsi:type="dcterms:W3CDTF">2024-04-20T20:12:58Z</dcterms:modified>
</cp:coreProperties>
</file>