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52" r:id="rId14"/>
    <p:sldId id="349" r:id="rId15"/>
    <p:sldId id="350" r:id="rId16"/>
    <p:sldId id="353" r:id="rId17"/>
    <p:sldId id="340" r:id="rId18"/>
  </p:sldIdLst>
  <p:sldSz cx="12192000" cy="6858000"/>
  <p:notesSz cx="6858000" cy="9144000"/>
  <p:embeddedFontLst>
    <p:embeddedFont>
      <p:font typeface="_PDMS_Kalam" panose="00000400000000000000" pitchFamily="2" charset="-78"/>
      <p:regular r:id="rId20"/>
    </p:embeddedFont>
    <p:embeddedFont>
      <p:font typeface="ae_AlArabiya" panose="02060603050605020204" pitchFamily="18" charset="-78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F1E00"/>
    <a:srgbClr val="476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8BA36-A16A-4C16-8F63-9AEE3FB76278}" type="doc">
      <dgm:prSet loTypeId="urn:microsoft.com/office/officeart/2005/8/layout/radial1" loCatId="relationship" qsTypeId="urn:microsoft.com/office/officeart/2005/8/quickstyle/simple5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B1F156E4-2EDF-43F3-8C40-178FC59A58B3}">
      <dgm:prSet phldrT="[Texte]"/>
      <dgm:spPr>
        <a:solidFill>
          <a:schemeClr val="tx2"/>
        </a:solidFill>
      </dgm:spPr>
      <dgm:t>
        <a:bodyPr/>
        <a:lstStyle/>
        <a:p>
          <a:r>
            <a:rPr lang="ar-MA" dirty="0"/>
            <a:t>الحق </a:t>
          </a:r>
          <a:endParaRPr lang="fr-FR" dirty="0"/>
        </a:p>
      </dgm:t>
    </dgm:pt>
    <dgm:pt modelId="{66430E3E-AE00-4E28-B868-6E7B3A7976DD}" type="parTrans" cxnId="{DEBD93B3-28B6-49D3-8C35-F6D815DFE23A}">
      <dgm:prSet/>
      <dgm:spPr/>
      <dgm:t>
        <a:bodyPr/>
        <a:lstStyle/>
        <a:p>
          <a:endParaRPr lang="fr-FR"/>
        </a:p>
      </dgm:t>
    </dgm:pt>
    <dgm:pt modelId="{EC3D1791-ABC6-45B9-A1F6-6A9F279D12F5}" type="sibTrans" cxnId="{DEBD93B3-28B6-49D3-8C35-F6D815DFE23A}">
      <dgm:prSet/>
      <dgm:spPr/>
      <dgm:t>
        <a:bodyPr/>
        <a:lstStyle/>
        <a:p>
          <a:endParaRPr lang="fr-FR"/>
        </a:p>
      </dgm:t>
    </dgm:pt>
    <dgm:pt modelId="{8F47AD2A-5DFC-4CA9-9DB0-AC61B8D9450E}">
      <dgm:prSet phldrT="[Texte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ar-MA" dirty="0"/>
            <a:t>الثابت</a:t>
          </a:r>
          <a:endParaRPr lang="fr-FR" dirty="0"/>
        </a:p>
      </dgm:t>
    </dgm:pt>
    <dgm:pt modelId="{E928F9F8-B6D3-4B87-A247-535740EF6C59}" type="parTrans" cxnId="{79B9F45C-D558-499D-99D3-9E3B89E35C7A}">
      <dgm:prSet/>
      <dgm:spPr/>
      <dgm:t>
        <a:bodyPr/>
        <a:lstStyle/>
        <a:p>
          <a:endParaRPr lang="fr-FR"/>
        </a:p>
      </dgm:t>
    </dgm:pt>
    <dgm:pt modelId="{C4D82343-DCFE-4C89-B4A6-0AE51FFD8A77}" type="sibTrans" cxnId="{79B9F45C-D558-499D-99D3-9E3B89E35C7A}">
      <dgm:prSet/>
      <dgm:spPr/>
      <dgm:t>
        <a:bodyPr/>
        <a:lstStyle/>
        <a:p>
          <a:endParaRPr lang="fr-FR"/>
        </a:p>
      </dgm:t>
    </dgm:pt>
    <dgm:pt modelId="{26CB208A-B12A-40B1-9065-23D2124DF95E}">
      <dgm:prSet phldrT="[Texte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ar-MA" dirty="0"/>
            <a:t>الحظ </a:t>
          </a:r>
        </a:p>
        <a:p>
          <a:r>
            <a:rPr lang="ar-MA" dirty="0"/>
            <a:t>و النصيب </a:t>
          </a:r>
          <a:endParaRPr lang="fr-FR" dirty="0"/>
        </a:p>
      </dgm:t>
    </dgm:pt>
    <dgm:pt modelId="{8D224A99-EA1D-43A5-AD1D-78FBDBB43881}" type="parTrans" cxnId="{7DA3DF11-84B3-4B76-B8FB-DAF4AB56B864}">
      <dgm:prSet/>
      <dgm:spPr/>
      <dgm:t>
        <a:bodyPr/>
        <a:lstStyle/>
        <a:p>
          <a:endParaRPr lang="fr-FR"/>
        </a:p>
      </dgm:t>
    </dgm:pt>
    <dgm:pt modelId="{337AE077-4595-42FC-B76F-65BAD35528E9}" type="sibTrans" cxnId="{7DA3DF11-84B3-4B76-B8FB-DAF4AB56B864}">
      <dgm:prSet/>
      <dgm:spPr/>
      <dgm:t>
        <a:bodyPr/>
        <a:lstStyle/>
        <a:p>
          <a:endParaRPr lang="fr-FR"/>
        </a:p>
      </dgm:t>
    </dgm:pt>
    <dgm:pt modelId="{8DEDE2F7-C7F0-4978-81C1-F85C3E773A04}">
      <dgm:prSet phldrT="[Texte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ar-MA" dirty="0"/>
            <a:t>الوجوب</a:t>
          </a:r>
          <a:endParaRPr lang="fr-FR" dirty="0"/>
        </a:p>
      </dgm:t>
    </dgm:pt>
    <dgm:pt modelId="{AE15BF9E-8850-406D-BA2C-4411E48D6CFC}" type="parTrans" cxnId="{C753796E-D255-490F-82E5-F7A2BF18A012}">
      <dgm:prSet/>
      <dgm:spPr/>
      <dgm:t>
        <a:bodyPr/>
        <a:lstStyle/>
        <a:p>
          <a:endParaRPr lang="fr-FR"/>
        </a:p>
      </dgm:t>
    </dgm:pt>
    <dgm:pt modelId="{0C52E1B9-EC99-49DD-BA9D-F77626547A57}" type="sibTrans" cxnId="{C753796E-D255-490F-82E5-F7A2BF18A012}">
      <dgm:prSet/>
      <dgm:spPr/>
      <dgm:t>
        <a:bodyPr/>
        <a:lstStyle/>
        <a:p>
          <a:endParaRPr lang="fr-FR"/>
        </a:p>
      </dgm:t>
    </dgm:pt>
    <dgm:pt modelId="{53113C84-E7CF-4C9A-8A93-F11B60990AF1}">
      <dgm:prSet phldrT="[Texte]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ar-MA" dirty="0"/>
            <a:t>نقيض الباطل</a:t>
          </a:r>
          <a:endParaRPr lang="fr-FR" dirty="0"/>
        </a:p>
      </dgm:t>
    </dgm:pt>
    <dgm:pt modelId="{3AEF687E-671B-4CF4-85B7-0E406C04DDD0}" type="parTrans" cxnId="{ADE15242-6E82-4A95-BFF8-08EB46410B12}">
      <dgm:prSet/>
      <dgm:spPr/>
      <dgm:t>
        <a:bodyPr/>
        <a:lstStyle/>
        <a:p>
          <a:endParaRPr lang="fr-FR"/>
        </a:p>
      </dgm:t>
    </dgm:pt>
    <dgm:pt modelId="{3896E1BD-B453-4EDA-A9A8-1A85E73B32D8}" type="sibTrans" cxnId="{ADE15242-6E82-4A95-BFF8-08EB46410B12}">
      <dgm:prSet/>
      <dgm:spPr/>
      <dgm:t>
        <a:bodyPr/>
        <a:lstStyle/>
        <a:p>
          <a:endParaRPr lang="fr-FR"/>
        </a:p>
      </dgm:t>
    </dgm:pt>
    <dgm:pt modelId="{1E1996EF-0038-4974-B6AC-35E0390FA72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ar-MA" dirty="0"/>
            <a:t>اسم من أسماء الله تعالى </a:t>
          </a:r>
          <a:endParaRPr lang="fr-FR" dirty="0"/>
        </a:p>
      </dgm:t>
    </dgm:pt>
    <dgm:pt modelId="{91C36A52-BE3A-429B-AF0A-D64FEC251811}" type="parTrans" cxnId="{0815CA8B-F562-494B-9224-566AB7424185}">
      <dgm:prSet/>
      <dgm:spPr/>
      <dgm:t>
        <a:bodyPr/>
        <a:lstStyle/>
        <a:p>
          <a:endParaRPr lang="fr-FR"/>
        </a:p>
      </dgm:t>
    </dgm:pt>
    <dgm:pt modelId="{400A6D6C-A31E-45AD-828B-2EC6E769F224}" type="sibTrans" cxnId="{0815CA8B-F562-494B-9224-566AB7424185}">
      <dgm:prSet/>
      <dgm:spPr/>
      <dgm:t>
        <a:bodyPr/>
        <a:lstStyle/>
        <a:p>
          <a:endParaRPr lang="fr-FR"/>
        </a:p>
      </dgm:t>
    </dgm:pt>
    <dgm:pt modelId="{192CFC74-E70F-40DB-8C39-39A8769B6BB1}" type="pres">
      <dgm:prSet presAssocID="{AB08BA36-A16A-4C16-8F63-9AEE3FB7627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49777E9-2DDA-4F96-A7FA-40F7F4119498}" type="pres">
      <dgm:prSet presAssocID="{B1F156E4-2EDF-43F3-8C40-178FC59A58B3}" presName="centerShape" presStyleLbl="node0" presStyleIdx="0" presStyleCnt="1"/>
      <dgm:spPr/>
    </dgm:pt>
    <dgm:pt modelId="{C711837A-820F-4BA1-B9B7-32F16FB4FAC5}" type="pres">
      <dgm:prSet presAssocID="{E928F9F8-B6D3-4B87-A247-535740EF6C59}" presName="Name9" presStyleLbl="parChTrans1D2" presStyleIdx="0" presStyleCnt="5"/>
      <dgm:spPr/>
    </dgm:pt>
    <dgm:pt modelId="{83AB5692-B29C-4EE9-9176-31C8AB213483}" type="pres">
      <dgm:prSet presAssocID="{E928F9F8-B6D3-4B87-A247-535740EF6C59}" presName="connTx" presStyleLbl="parChTrans1D2" presStyleIdx="0" presStyleCnt="5"/>
      <dgm:spPr/>
    </dgm:pt>
    <dgm:pt modelId="{96BB5E2B-820D-4D16-8B51-F3942E977742}" type="pres">
      <dgm:prSet presAssocID="{8F47AD2A-5DFC-4CA9-9DB0-AC61B8D9450E}" presName="node" presStyleLbl="node1" presStyleIdx="0" presStyleCnt="5">
        <dgm:presLayoutVars>
          <dgm:bulletEnabled val="1"/>
        </dgm:presLayoutVars>
      </dgm:prSet>
      <dgm:spPr/>
    </dgm:pt>
    <dgm:pt modelId="{6D07F956-35EF-4835-8F37-EF20D4CF1440}" type="pres">
      <dgm:prSet presAssocID="{8D224A99-EA1D-43A5-AD1D-78FBDBB43881}" presName="Name9" presStyleLbl="parChTrans1D2" presStyleIdx="1" presStyleCnt="5"/>
      <dgm:spPr/>
    </dgm:pt>
    <dgm:pt modelId="{11D99B6E-1C44-44DA-8218-225DF2307021}" type="pres">
      <dgm:prSet presAssocID="{8D224A99-EA1D-43A5-AD1D-78FBDBB43881}" presName="connTx" presStyleLbl="parChTrans1D2" presStyleIdx="1" presStyleCnt="5"/>
      <dgm:spPr/>
    </dgm:pt>
    <dgm:pt modelId="{2141F237-5EC9-4699-A2EC-B671FA205ED4}" type="pres">
      <dgm:prSet presAssocID="{26CB208A-B12A-40B1-9065-23D2124DF95E}" presName="node" presStyleLbl="node1" presStyleIdx="1" presStyleCnt="5" custScaleY="98306">
        <dgm:presLayoutVars>
          <dgm:bulletEnabled val="1"/>
        </dgm:presLayoutVars>
      </dgm:prSet>
      <dgm:spPr/>
    </dgm:pt>
    <dgm:pt modelId="{2CE859DF-9A8E-4023-9F6B-CA1EA070D390}" type="pres">
      <dgm:prSet presAssocID="{AE15BF9E-8850-406D-BA2C-4411E48D6CFC}" presName="Name9" presStyleLbl="parChTrans1D2" presStyleIdx="2" presStyleCnt="5"/>
      <dgm:spPr/>
    </dgm:pt>
    <dgm:pt modelId="{F94261C4-DDBD-4F5A-8731-4511DA7D0380}" type="pres">
      <dgm:prSet presAssocID="{AE15BF9E-8850-406D-BA2C-4411E48D6CFC}" presName="connTx" presStyleLbl="parChTrans1D2" presStyleIdx="2" presStyleCnt="5"/>
      <dgm:spPr/>
    </dgm:pt>
    <dgm:pt modelId="{1E8D0825-ECBB-41A5-A115-4BA0FC2AF544}" type="pres">
      <dgm:prSet presAssocID="{8DEDE2F7-C7F0-4978-81C1-F85C3E773A04}" presName="node" presStyleLbl="node1" presStyleIdx="2" presStyleCnt="5">
        <dgm:presLayoutVars>
          <dgm:bulletEnabled val="1"/>
        </dgm:presLayoutVars>
      </dgm:prSet>
      <dgm:spPr/>
    </dgm:pt>
    <dgm:pt modelId="{DBF24FC8-6605-43B9-A3F1-E75D12C96C7E}" type="pres">
      <dgm:prSet presAssocID="{3AEF687E-671B-4CF4-85B7-0E406C04DDD0}" presName="Name9" presStyleLbl="parChTrans1D2" presStyleIdx="3" presStyleCnt="5"/>
      <dgm:spPr/>
    </dgm:pt>
    <dgm:pt modelId="{2E09CA81-057C-4DC8-B113-F5979314121C}" type="pres">
      <dgm:prSet presAssocID="{3AEF687E-671B-4CF4-85B7-0E406C04DDD0}" presName="connTx" presStyleLbl="parChTrans1D2" presStyleIdx="3" presStyleCnt="5"/>
      <dgm:spPr/>
    </dgm:pt>
    <dgm:pt modelId="{689BB079-5925-4011-9D95-63CDFC47A15D}" type="pres">
      <dgm:prSet presAssocID="{53113C84-E7CF-4C9A-8A93-F11B60990AF1}" presName="node" presStyleLbl="node1" presStyleIdx="3" presStyleCnt="5">
        <dgm:presLayoutVars>
          <dgm:bulletEnabled val="1"/>
        </dgm:presLayoutVars>
      </dgm:prSet>
      <dgm:spPr/>
    </dgm:pt>
    <dgm:pt modelId="{4A7634F3-CB22-47AF-BBDE-7F1F21EE1214}" type="pres">
      <dgm:prSet presAssocID="{91C36A52-BE3A-429B-AF0A-D64FEC251811}" presName="Name9" presStyleLbl="parChTrans1D2" presStyleIdx="4" presStyleCnt="5"/>
      <dgm:spPr/>
    </dgm:pt>
    <dgm:pt modelId="{F7E91905-FB6C-412A-8682-3E4DB8EEBF46}" type="pres">
      <dgm:prSet presAssocID="{91C36A52-BE3A-429B-AF0A-D64FEC251811}" presName="connTx" presStyleLbl="parChTrans1D2" presStyleIdx="4" presStyleCnt="5"/>
      <dgm:spPr/>
    </dgm:pt>
    <dgm:pt modelId="{610D5D78-B953-4D80-8CA2-8134BE2AC98B}" type="pres">
      <dgm:prSet presAssocID="{1E1996EF-0038-4974-B6AC-35E0390FA72D}" presName="node" presStyleLbl="node1" presStyleIdx="4" presStyleCnt="5" custRadScaleRad="100567" custRadScaleInc="2691">
        <dgm:presLayoutVars>
          <dgm:bulletEnabled val="1"/>
        </dgm:presLayoutVars>
      </dgm:prSet>
      <dgm:spPr/>
    </dgm:pt>
  </dgm:ptLst>
  <dgm:cxnLst>
    <dgm:cxn modelId="{7DA3DF11-84B3-4B76-B8FB-DAF4AB56B864}" srcId="{B1F156E4-2EDF-43F3-8C40-178FC59A58B3}" destId="{26CB208A-B12A-40B1-9065-23D2124DF95E}" srcOrd="1" destOrd="0" parTransId="{8D224A99-EA1D-43A5-AD1D-78FBDBB43881}" sibTransId="{337AE077-4595-42FC-B76F-65BAD35528E9}"/>
    <dgm:cxn modelId="{09DCD418-8E59-4085-8AE6-92A1E1448932}" type="presOf" srcId="{3AEF687E-671B-4CF4-85B7-0E406C04DDD0}" destId="{DBF24FC8-6605-43B9-A3F1-E75D12C96C7E}" srcOrd="0" destOrd="0" presId="urn:microsoft.com/office/officeart/2005/8/layout/radial1"/>
    <dgm:cxn modelId="{E4BAB137-90E7-49A1-8C43-9D8499DE236C}" type="presOf" srcId="{91C36A52-BE3A-429B-AF0A-D64FEC251811}" destId="{F7E91905-FB6C-412A-8682-3E4DB8EEBF46}" srcOrd="1" destOrd="0" presId="urn:microsoft.com/office/officeart/2005/8/layout/radial1"/>
    <dgm:cxn modelId="{B44EAC38-67BA-4C37-A05E-F0F060DB0CC2}" type="presOf" srcId="{8D224A99-EA1D-43A5-AD1D-78FBDBB43881}" destId="{6D07F956-35EF-4835-8F37-EF20D4CF1440}" srcOrd="0" destOrd="0" presId="urn:microsoft.com/office/officeart/2005/8/layout/radial1"/>
    <dgm:cxn modelId="{79B9F45C-D558-499D-99D3-9E3B89E35C7A}" srcId="{B1F156E4-2EDF-43F3-8C40-178FC59A58B3}" destId="{8F47AD2A-5DFC-4CA9-9DB0-AC61B8D9450E}" srcOrd="0" destOrd="0" parTransId="{E928F9F8-B6D3-4B87-A247-535740EF6C59}" sibTransId="{C4D82343-DCFE-4C89-B4A6-0AE51FFD8A77}"/>
    <dgm:cxn modelId="{ADE15242-6E82-4A95-BFF8-08EB46410B12}" srcId="{B1F156E4-2EDF-43F3-8C40-178FC59A58B3}" destId="{53113C84-E7CF-4C9A-8A93-F11B60990AF1}" srcOrd="3" destOrd="0" parTransId="{3AEF687E-671B-4CF4-85B7-0E406C04DDD0}" sibTransId="{3896E1BD-B453-4EDA-A9A8-1A85E73B32D8}"/>
    <dgm:cxn modelId="{EE339362-4F6A-4AC4-B11A-0490BE8DF3A0}" type="presOf" srcId="{E928F9F8-B6D3-4B87-A247-535740EF6C59}" destId="{C711837A-820F-4BA1-B9B7-32F16FB4FAC5}" srcOrd="0" destOrd="0" presId="urn:microsoft.com/office/officeart/2005/8/layout/radial1"/>
    <dgm:cxn modelId="{C753796E-D255-490F-82E5-F7A2BF18A012}" srcId="{B1F156E4-2EDF-43F3-8C40-178FC59A58B3}" destId="{8DEDE2F7-C7F0-4978-81C1-F85C3E773A04}" srcOrd="2" destOrd="0" parTransId="{AE15BF9E-8850-406D-BA2C-4411E48D6CFC}" sibTransId="{0C52E1B9-EC99-49DD-BA9D-F77626547A57}"/>
    <dgm:cxn modelId="{19E6F573-58BF-49C2-B7C1-0F9445722239}" type="presOf" srcId="{AE15BF9E-8850-406D-BA2C-4411E48D6CFC}" destId="{F94261C4-DDBD-4F5A-8731-4511DA7D0380}" srcOrd="1" destOrd="0" presId="urn:microsoft.com/office/officeart/2005/8/layout/radial1"/>
    <dgm:cxn modelId="{57EA9356-A62F-45E2-A815-F53E16610A54}" type="presOf" srcId="{91C36A52-BE3A-429B-AF0A-D64FEC251811}" destId="{4A7634F3-CB22-47AF-BBDE-7F1F21EE1214}" srcOrd="0" destOrd="0" presId="urn:microsoft.com/office/officeart/2005/8/layout/radial1"/>
    <dgm:cxn modelId="{0815CA8B-F562-494B-9224-566AB7424185}" srcId="{B1F156E4-2EDF-43F3-8C40-178FC59A58B3}" destId="{1E1996EF-0038-4974-B6AC-35E0390FA72D}" srcOrd="4" destOrd="0" parTransId="{91C36A52-BE3A-429B-AF0A-D64FEC251811}" sibTransId="{400A6D6C-A31E-45AD-828B-2EC6E769F224}"/>
    <dgm:cxn modelId="{5FCB258E-5AFD-4F64-BFEE-81C26ED09206}" type="presOf" srcId="{1E1996EF-0038-4974-B6AC-35E0390FA72D}" destId="{610D5D78-B953-4D80-8CA2-8134BE2AC98B}" srcOrd="0" destOrd="0" presId="urn:microsoft.com/office/officeart/2005/8/layout/radial1"/>
    <dgm:cxn modelId="{385B9B92-4FA3-4FF1-B4E8-2F5ADE16DF4F}" type="presOf" srcId="{8F47AD2A-5DFC-4CA9-9DB0-AC61B8D9450E}" destId="{96BB5E2B-820D-4D16-8B51-F3942E977742}" srcOrd="0" destOrd="0" presId="urn:microsoft.com/office/officeart/2005/8/layout/radial1"/>
    <dgm:cxn modelId="{163DE096-F8E2-41D8-A11B-AD3094F31CA8}" type="presOf" srcId="{E928F9F8-B6D3-4B87-A247-535740EF6C59}" destId="{83AB5692-B29C-4EE9-9176-31C8AB213483}" srcOrd="1" destOrd="0" presId="urn:microsoft.com/office/officeart/2005/8/layout/radial1"/>
    <dgm:cxn modelId="{8FAD6598-9304-4798-A4A7-A4D07926511D}" type="presOf" srcId="{8DEDE2F7-C7F0-4978-81C1-F85C3E773A04}" destId="{1E8D0825-ECBB-41A5-A115-4BA0FC2AF544}" srcOrd="0" destOrd="0" presId="urn:microsoft.com/office/officeart/2005/8/layout/radial1"/>
    <dgm:cxn modelId="{EC6CB39B-553C-442D-AB71-1DDA6F5CE242}" type="presOf" srcId="{26CB208A-B12A-40B1-9065-23D2124DF95E}" destId="{2141F237-5EC9-4699-A2EC-B671FA205ED4}" srcOrd="0" destOrd="0" presId="urn:microsoft.com/office/officeart/2005/8/layout/radial1"/>
    <dgm:cxn modelId="{DAF5E4AD-4AED-439F-BE26-2E2AFCBE0394}" type="presOf" srcId="{B1F156E4-2EDF-43F3-8C40-178FC59A58B3}" destId="{449777E9-2DDA-4F96-A7FA-40F7F4119498}" srcOrd="0" destOrd="0" presId="urn:microsoft.com/office/officeart/2005/8/layout/radial1"/>
    <dgm:cxn modelId="{DEBD93B3-28B6-49D3-8C35-F6D815DFE23A}" srcId="{AB08BA36-A16A-4C16-8F63-9AEE3FB76278}" destId="{B1F156E4-2EDF-43F3-8C40-178FC59A58B3}" srcOrd="0" destOrd="0" parTransId="{66430E3E-AE00-4E28-B868-6E7B3A7976DD}" sibTransId="{EC3D1791-ABC6-45B9-A1F6-6A9F279D12F5}"/>
    <dgm:cxn modelId="{5F7B6EB4-3115-4651-9BE0-C03C8F35A679}" type="presOf" srcId="{8D224A99-EA1D-43A5-AD1D-78FBDBB43881}" destId="{11D99B6E-1C44-44DA-8218-225DF2307021}" srcOrd="1" destOrd="0" presId="urn:microsoft.com/office/officeart/2005/8/layout/radial1"/>
    <dgm:cxn modelId="{07FE69C9-61E2-41BC-AE47-2CEE16EB6674}" type="presOf" srcId="{3AEF687E-671B-4CF4-85B7-0E406C04DDD0}" destId="{2E09CA81-057C-4DC8-B113-F5979314121C}" srcOrd="1" destOrd="0" presId="urn:microsoft.com/office/officeart/2005/8/layout/radial1"/>
    <dgm:cxn modelId="{451A52D4-84A0-472E-9B4D-60C756D71AB1}" type="presOf" srcId="{AB08BA36-A16A-4C16-8F63-9AEE3FB76278}" destId="{192CFC74-E70F-40DB-8C39-39A8769B6BB1}" srcOrd="0" destOrd="0" presId="urn:microsoft.com/office/officeart/2005/8/layout/radial1"/>
    <dgm:cxn modelId="{317477F5-887D-49BD-B3DC-E2D58C90B3DB}" type="presOf" srcId="{AE15BF9E-8850-406D-BA2C-4411E48D6CFC}" destId="{2CE859DF-9A8E-4023-9F6B-CA1EA070D390}" srcOrd="0" destOrd="0" presId="urn:microsoft.com/office/officeart/2005/8/layout/radial1"/>
    <dgm:cxn modelId="{040CF1F8-1FDD-4905-BC17-35645FB518AE}" type="presOf" srcId="{53113C84-E7CF-4C9A-8A93-F11B60990AF1}" destId="{689BB079-5925-4011-9D95-63CDFC47A15D}" srcOrd="0" destOrd="0" presId="urn:microsoft.com/office/officeart/2005/8/layout/radial1"/>
    <dgm:cxn modelId="{E734DD06-9092-4DB4-9F0F-F44CB28E7E18}" type="presParOf" srcId="{192CFC74-E70F-40DB-8C39-39A8769B6BB1}" destId="{449777E9-2DDA-4F96-A7FA-40F7F4119498}" srcOrd="0" destOrd="0" presId="urn:microsoft.com/office/officeart/2005/8/layout/radial1"/>
    <dgm:cxn modelId="{C8D0FB3A-59F9-46AF-ADFB-D0FAA3659F4F}" type="presParOf" srcId="{192CFC74-E70F-40DB-8C39-39A8769B6BB1}" destId="{C711837A-820F-4BA1-B9B7-32F16FB4FAC5}" srcOrd="1" destOrd="0" presId="urn:microsoft.com/office/officeart/2005/8/layout/radial1"/>
    <dgm:cxn modelId="{2D875D1B-12ED-4D2C-9A52-07D078D6EFAB}" type="presParOf" srcId="{C711837A-820F-4BA1-B9B7-32F16FB4FAC5}" destId="{83AB5692-B29C-4EE9-9176-31C8AB213483}" srcOrd="0" destOrd="0" presId="urn:microsoft.com/office/officeart/2005/8/layout/radial1"/>
    <dgm:cxn modelId="{11FF4EBE-F33E-4150-AF2E-86C8985343B1}" type="presParOf" srcId="{192CFC74-E70F-40DB-8C39-39A8769B6BB1}" destId="{96BB5E2B-820D-4D16-8B51-F3942E977742}" srcOrd="2" destOrd="0" presId="urn:microsoft.com/office/officeart/2005/8/layout/radial1"/>
    <dgm:cxn modelId="{0BE3BED8-1158-4551-A8BF-04FDC16DB9CC}" type="presParOf" srcId="{192CFC74-E70F-40DB-8C39-39A8769B6BB1}" destId="{6D07F956-35EF-4835-8F37-EF20D4CF1440}" srcOrd="3" destOrd="0" presId="urn:microsoft.com/office/officeart/2005/8/layout/radial1"/>
    <dgm:cxn modelId="{CCF912FD-F8F2-4C21-92B7-7FD81CA34DCC}" type="presParOf" srcId="{6D07F956-35EF-4835-8F37-EF20D4CF1440}" destId="{11D99B6E-1C44-44DA-8218-225DF2307021}" srcOrd="0" destOrd="0" presId="urn:microsoft.com/office/officeart/2005/8/layout/radial1"/>
    <dgm:cxn modelId="{58D575A3-B641-4F72-948D-BB6167D1A399}" type="presParOf" srcId="{192CFC74-E70F-40DB-8C39-39A8769B6BB1}" destId="{2141F237-5EC9-4699-A2EC-B671FA205ED4}" srcOrd="4" destOrd="0" presId="urn:microsoft.com/office/officeart/2005/8/layout/radial1"/>
    <dgm:cxn modelId="{927B9B93-5135-4EDF-AF56-359AADC93A15}" type="presParOf" srcId="{192CFC74-E70F-40DB-8C39-39A8769B6BB1}" destId="{2CE859DF-9A8E-4023-9F6B-CA1EA070D390}" srcOrd="5" destOrd="0" presId="urn:microsoft.com/office/officeart/2005/8/layout/radial1"/>
    <dgm:cxn modelId="{B176D758-991D-4813-A8FC-02F7AAA5048C}" type="presParOf" srcId="{2CE859DF-9A8E-4023-9F6B-CA1EA070D390}" destId="{F94261C4-DDBD-4F5A-8731-4511DA7D0380}" srcOrd="0" destOrd="0" presId="urn:microsoft.com/office/officeart/2005/8/layout/radial1"/>
    <dgm:cxn modelId="{E2242DB5-F4AA-4AD0-9227-B13B9A5F33DC}" type="presParOf" srcId="{192CFC74-E70F-40DB-8C39-39A8769B6BB1}" destId="{1E8D0825-ECBB-41A5-A115-4BA0FC2AF544}" srcOrd="6" destOrd="0" presId="urn:microsoft.com/office/officeart/2005/8/layout/radial1"/>
    <dgm:cxn modelId="{B3449872-6369-4FD2-8AD5-3DE350116876}" type="presParOf" srcId="{192CFC74-E70F-40DB-8C39-39A8769B6BB1}" destId="{DBF24FC8-6605-43B9-A3F1-E75D12C96C7E}" srcOrd="7" destOrd="0" presId="urn:microsoft.com/office/officeart/2005/8/layout/radial1"/>
    <dgm:cxn modelId="{C0777C4F-F9D5-4864-AEF6-BF970F47FA9D}" type="presParOf" srcId="{DBF24FC8-6605-43B9-A3F1-E75D12C96C7E}" destId="{2E09CA81-057C-4DC8-B113-F5979314121C}" srcOrd="0" destOrd="0" presId="urn:microsoft.com/office/officeart/2005/8/layout/radial1"/>
    <dgm:cxn modelId="{C9147538-1552-49AB-8BD7-A81731108215}" type="presParOf" srcId="{192CFC74-E70F-40DB-8C39-39A8769B6BB1}" destId="{689BB079-5925-4011-9D95-63CDFC47A15D}" srcOrd="8" destOrd="0" presId="urn:microsoft.com/office/officeart/2005/8/layout/radial1"/>
    <dgm:cxn modelId="{237CCBD6-0137-4134-914C-FF2A9D5221EA}" type="presParOf" srcId="{192CFC74-E70F-40DB-8C39-39A8769B6BB1}" destId="{4A7634F3-CB22-47AF-BBDE-7F1F21EE1214}" srcOrd="9" destOrd="0" presId="urn:microsoft.com/office/officeart/2005/8/layout/radial1"/>
    <dgm:cxn modelId="{B99EE140-D032-4B92-97CA-C0E1AF86B847}" type="presParOf" srcId="{4A7634F3-CB22-47AF-BBDE-7F1F21EE1214}" destId="{F7E91905-FB6C-412A-8682-3E4DB8EEBF46}" srcOrd="0" destOrd="0" presId="urn:microsoft.com/office/officeart/2005/8/layout/radial1"/>
    <dgm:cxn modelId="{0FE80A8B-60B0-44ED-822F-98320FDA7F02}" type="presParOf" srcId="{192CFC74-E70F-40DB-8C39-39A8769B6BB1}" destId="{610D5D78-B953-4D80-8CA2-8134BE2AC98B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777E9-2DDA-4F96-A7FA-40F7F4119498}">
      <dsp:nvSpPr>
        <dsp:cNvPr id="0" name=""/>
        <dsp:cNvSpPr/>
      </dsp:nvSpPr>
      <dsp:spPr>
        <a:xfrm>
          <a:off x="1892674" y="1943794"/>
          <a:ext cx="1479323" cy="1479323"/>
        </a:xfrm>
        <a:prstGeom prst="ellipse">
          <a:avLst/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MA" sz="3800" kern="1200" dirty="0"/>
            <a:t>الحق </a:t>
          </a:r>
          <a:endParaRPr lang="fr-FR" sz="3800" kern="1200" dirty="0"/>
        </a:p>
      </dsp:txBody>
      <dsp:txXfrm>
        <a:off x="2109316" y="2160436"/>
        <a:ext cx="1046039" cy="1046039"/>
      </dsp:txXfrm>
    </dsp:sp>
    <dsp:sp modelId="{C711837A-820F-4BA1-B9B7-32F16FB4FAC5}">
      <dsp:nvSpPr>
        <dsp:cNvPr id="0" name=""/>
        <dsp:cNvSpPr/>
      </dsp:nvSpPr>
      <dsp:spPr>
        <a:xfrm rot="16200000">
          <a:off x="2409278" y="1695447"/>
          <a:ext cx="446115" cy="50578"/>
        </a:xfrm>
        <a:custGeom>
          <a:avLst/>
          <a:gdLst/>
          <a:ahLst/>
          <a:cxnLst/>
          <a:rect l="0" t="0" r="0" b="0"/>
          <a:pathLst>
            <a:path>
              <a:moveTo>
                <a:pt x="0" y="25289"/>
              </a:moveTo>
              <a:lnTo>
                <a:pt x="446115" y="252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621183" y="1709583"/>
        <a:ext cx="22305" cy="22305"/>
      </dsp:txXfrm>
    </dsp:sp>
    <dsp:sp modelId="{96BB5E2B-820D-4D16-8B51-F3942E977742}">
      <dsp:nvSpPr>
        <dsp:cNvPr id="0" name=""/>
        <dsp:cNvSpPr/>
      </dsp:nvSpPr>
      <dsp:spPr>
        <a:xfrm>
          <a:off x="1892674" y="18355"/>
          <a:ext cx="1479323" cy="1479323"/>
        </a:xfrm>
        <a:prstGeom prst="ellipse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MA" sz="1700" kern="1200" dirty="0"/>
            <a:t>الثابت</a:t>
          </a:r>
          <a:endParaRPr lang="fr-FR" sz="1700" kern="1200" dirty="0"/>
        </a:p>
      </dsp:txBody>
      <dsp:txXfrm>
        <a:off x="2109316" y="234997"/>
        <a:ext cx="1046039" cy="1046039"/>
      </dsp:txXfrm>
    </dsp:sp>
    <dsp:sp modelId="{6D07F956-35EF-4835-8F37-EF20D4CF1440}">
      <dsp:nvSpPr>
        <dsp:cNvPr id="0" name=""/>
        <dsp:cNvSpPr/>
      </dsp:nvSpPr>
      <dsp:spPr>
        <a:xfrm rot="20520000">
          <a:off x="3324848" y="2360481"/>
          <a:ext cx="447340" cy="50578"/>
        </a:xfrm>
        <a:custGeom>
          <a:avLst/>
          <a:gdLst/>
          <a:ahLst/>
          <a:cxnLst/>
          <a:rect l="0" t="0" r="0" b="0"/>
          <a:pathLst>
            <a:path>
              <a:moveTo>
                <a:pt x="0" y="25289"/>
              </a:moveTo>
              <a:lnTo>
                <a:pt x="447340" y="252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537335" y="2374586"/>
        <a:ext cx="22367" cy="22367"/>
      </dsp:txXfrm>
    </dsp:sp>
    <dsp:sp modelId="{2141F237-5EC9-4699-A2EC-B671FA205ED4}">
      <dsp:nvSpPr>
        <dsp:cNvPr id="0" name=""/>
        <dsp:cNvSpPr/>
      </dsp:nvSpPr>
      <dsp:spPr>
        <a:xfrm>
          <a:off x="3723875" y="1361330"/>
          <a:ext cx="1479323" cy="1454263"/>
        </a:xfrm>
        <a:prstGeom prst="ellipse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MA" sz="1700" kern="1200" dirty="0"/>
            <a:t>الحظ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MA" sz="1700" kern="1200" dirty="0"/>
            <a:t>و النصيب </a:t>
          </a:r>
          <a:endParaRPr lang="fr-FR" sz="1700" kern="1200" dirty="0"/>
        </a:p>
      </dsp:txBody>
      <dsp:txXfrm>
        <a:off x="3940517" y="1574302"/>
        <a:ext cx="1046039" cy="1028319"/>
      </dsp:txXfrm>
    </dsp:sp>
    <dsp:sp modelId="{2CE859DF-9A8E-4023-9F6B-CA1EA070D390}">
      <dsp:nvSpPr>
        <dsp:cNvPr id="0" name=""/>
        <dsp:cNvSpPr/>
      </dsp:nvSpPr>
      <dsp:spPr>
        <a:xfrm rot="3240000">
          <a:off x="2975150" y="3437023"/>
          <a:ext cx="446115" cy="50578"/>
        </a:xfrm>
        <a:custGeom>
          <a:avLst/>
          <a:gdLst/>
          <a:ahLst/>
          <a:cxnLst/>
          <a:rect l="0" t="0" r="0" b="0"/>
          <a:pathLst>
            <a:path>
              <a:moveTo>
                <a:pt x="0" y="25289"/>
              </a:moveTo>
              <a:lnTo>
                <a:pt x="446115" y="252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187055" y="3451159"/>
        <a:ext cx="22305" cy="22305"/>
      </dsp:txXfrm>
    </dsp:sp>
    <dsp:sp modelId="{1E8D0825-ECBB-41A5-A115-4BA0FC2AF544}">
      <dsp:nvSpPr>
        <dsp:cNvPr id="0" name=""/>
        <dsp:cNvSpPr/>
      </dsp:nvSpPr>
      <dsp:spPr>
        <a:xfrm>
          <a:off x="3024419" y="3501507"/>
          <a:ext cx="1479323" cy="1479323"/>
        </a:xfrm>
        <a:prstGeom prst="ellipse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MA" sz="1700" kern="1200" dirty="0"/>
            <a:t>الوجوب</a:t>
          </a:r>
          <a:endParaRPr lang="fr-FR" sz="1700" kern="1200" dirty="0"/>
        </a:p>
      </dsp:txBody>
      <dsp:txXfrm>
        <a:off x="3241061" y="3718149"/>
        <a:ext cx="1046039" cy="1046039"/>
      </dsp:txXfrm>
    </dsp:sp>
    <dsp:sp modelId="{DBF24FC8-6605-43B9-A3F1-E75D12C96C7E}">
      <dsp:nvSpPr>
        <dsp:cNvPr id="0" name=""/>
        <dsp:cNvSpPr/>
      </dsp:nvSpPr>
      <dsp:spPr>
        <a:xfrm rot="7560000">
          <a:off x="1843405" y="3437023"/>
          <a:ext cx="446115" cy="50578"/>
        </a:xfrm>
        <a:custGeom>
          <a:avLst/>
          <a:gdLst/>
          <a:ahLst/>
          <a:cxnLst/>
          <a:rect l="0" t="0" r="0" b="0"/>
          <a:pathLst>
            <a:path>
              <a:moveTo>
                <a:pt x="0" y="25289"/>
              </a:moveTo>
              <a:lnTo>
                <a:pt x="446115" y="252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2055310" y="3451159"/>
        <a:ext cx="22305" cy="22305"/>
      </dsp:txXfrm>
    </dsp:sp>
    <dsp:sp modelId="{689BB079-5925-4011-9D95-63CDFC47A15D}">
      <dsp:nvSpPr>
        <dsp:cNvPr id="0" name=""/>
        <dsp:cNvSpPr/>
      </dsp:nvSpPr>
      <dsp:spPr>
        <a:xfrm>
          <a:off x="760929" y="3501507"/>
          <a:ext cx="1479323" cy="1479323"/>
        </a:xfrm>
        <a:prstGeom prst="ellipse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MA" sz="1700" kern="1200" dirty="0"/>
            <a:t>نقيض الباطل</a:t>
          </a:r>
          <a:endParaRPr lang="fr-FR" sz="1700" kern="1200" dirty="0"/>
        </a:p>
      </dsp:txBody>
      <dsp:txXfrm>
        <a:off x="977571" y="3718149"/>
        <a:ext cx="1046039" cy="1046039"/>
      </dsp:txXfrm>
    </dsp:sp>
    <dsp:sp modelId="{4A7634F3-CB22-47AF-BBDE-7F1F21EE1214}">
      <dsp:nvSpPr>
        <dsp:cNvPr id="0" name=""/>
        <dsp:cNvSpPr/>
      </dsp:nvSpPr>
      <dsp:spPr>
        <a:xfrm rot="11938126">
          <a:off x="1488217" y="2343458"/>
          <a:ext cx="457033" cy="50578"/>
        </a:xfrm>
        <a:custGeom>
          <a:avLst/>
          <a:gdLst/>
          <a:ahLst/>
          <a:cxnLst/>
          <a:rect l="0" t="0" r="0" b="0"/>
          <a:pathLst>
            <a:path>
              <a:moveTo>
                <a:pt x="0" y="25289"/>
              </a:moveTo>
              <a:lnTo>
                <a:pt x="457033" y="2528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 rot="10800000">
        <a:off x="1705307" y="2357321"/>
        <a:ext cx="22851" cy="22851"/>
      </dsp:txXfrm>
    </dsp:sp>
    <dsp:sp modelId="{610D5D78-B953-4D80-8CA2-8134BE2AC98B}">
      <dsp:nvSpPr>
        <dsp:cNvPr id="0" name=""/>
        <dsp:cNvSpPr/>
      </dsp:nvSpPr>
      <dsp:spPr>
        <a:xfrm>
          <a:off x="61469" y="1314376"/>
          <a:ext cx="1479323" cy="1479323"/>
        </a:xfrm>
        <a:prstGeom prst="ellipse">
          <a:avLst/>
        </a:prstGeom>
        <a:solidFill>
          <a:schemeClr val="bg2">
            <a:lumMod val="2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MA" sz="1700" kern="1200" dirty="0"/>
            <a:t>اسم من أسماء الله تعالى </a:t>
          </a:r>
          <a:endParaRPr lang="fr-FR" sz="1700" kern="1200" dirty="0"/>
        </a:p>
      </dsp:txBody>
      <dsp:txXfrm>
        <a:off x="278111" y="1531018"/>
        <a:ext cx="1046039" cy="1046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94EEF-79A4-4DBC-97AB-5A005E39BAB5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dirty="0"/>
              <a:t>انقر لتحرير أنماط نص الشكل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10DCECA-AFBD-44B7-A5E5-8291765D819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3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42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419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189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329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7199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95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677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35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67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24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83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74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فارغ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DE3A0B46-FB67-1BA5-13D9-58AF504C54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1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عنصر نائب للصورة 7">
            <a:extLst>
              <a:ext uri="{FF2B5EF4-FFF2-40B4-BE49-F238E27FC236}">
                <a16:creationId xmlns:a16="http://schemas.microsoft.com/office/drawing/2014/main" id="{8BBE2365-5ACD-8767-28D8-4372645C536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340736" y="1393825"/>
            <a:ext cx="1446278" cy="1670050"/>
          </a:xfrm>
          <a:custGeom>
            <a:avLst/>
            <a:gdLst>
              <a:gd name="connsiteX0" fmla="*/ 723139 w 1446278"/>
              <a:gd name="connsiteY0" fmla="*/ 0 h 1670050"/>
              <a:gd name="connsiteX1" fmla="*/ 1446278 w 1446278"/>
              <a:gd name="connsiteY1" fmla="*/ 417513 h 1670050"/>
              <a:gd name="connsiteX2" fmla="*/ 1446278 w 1446278"/>
              <a:gd name="connsiteY2" fmla="*/ 1252538 h 1670050"/>
              <a:gd name="connsiteX3" fmla="*/ 723139 w 1446278"/>
              <a:gd name="connsiteY3" fmla="*/ 1670050 h 1670050"/>
              <a:gd name="connsiteX4" fmla="*/ 0 w 1446278"/>
              <a:gd name="connsiteY4" fmla="*/ 1252538 h 1670050"/>
              <a:gd name="connsiteX5" fmla="*/ 0 w 1446278"/>
              <a:gd name="connsiteY5" fmla="*/ 417513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6278" h="1670050">
                <a:moveTo>
                  <a:pt x="723139" y="0"/>
                </a:moveTo>
                <a:lnTo>
                  <a:pt x="1446278" y="417513"/>
                </a:lnTo>
                <a:lnTo>
                  <a:pt x="1446278" y="1252538"/>
                </a:lnTo>
                <a:lnTo>
                  <a:pt x="723139" y="1670050"/>
                </a:lnTo>
                <a:lnTo>
                  <a:pt x="0" y="1252538"/>
                </a:lnTo>
                <a:lnTo>
                  <a:pt x="0" y="41751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8" name="عنصر نائب للصورة 7">
            <a:extLst>
              <a:ext uri="{FF2B5EF4-FFF2-40B4-BE49-F238E27FC236}">
                <a16:creationId xmlns:a16="http://schemas.microsoft.com/office/drawing/2014/main" id="{D6A82071-2D36-B700-0709-157CEB8A1F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26836" y="4892675"/>
            <a:ext cx="1446278" cy="1670050"/>
          </a:xfrm>
          <a:custGeom>
            <a:avLst/>
            <a:gdLst>
              <a:gd name="connsiteX0" fmla="*/ 723139 w 1446278"/>
              <a:gd name="connsiteY0" fmla="*/ 0 h 1670050"/>
              <a:gd name="connsiteX1" fmla="*/ 1446278 w 1446278"/>
              <a:gd name="connsiteY1" fmla="*/ 417513 h 1670050"/>
              <a:gd name="connsiteX2" fmla="*/ 1446278 w 1446278"/>
              <a:gd name="connsiteY2" fmla="*/ 1252538 h 1670050"/>
              <a:gd name="connsiteX3" fmla="*/ 723139 w 1446278"/>
              <a:gd name="connsiteY3" fmla="*/ 1670050 h 1670050"/>
              <a:gd name="connsiteX4" fmla="*/ 0 w 1446278"/>
              <a:gd name="connsiteY4" fmla="*/ 1252538 h 1670050"/>
              <a:gd name="connsiteX5" fmla="*/ 0 w 1446278"/>
              <a:gd name="connsiteY5" fmla="*/ 417513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6278" h="1670050">
                <a:moveTo>
                  <a:pt x="723139" y="0"/>
                </a:moveTo>
                <a:lnTo>
                  <a:pt x="1446278" y="417513"/>
                </a:lnTo>
                <a:lnTo>
                  <a:pt x="1446278" y="1252538"/>
                </a:lnTo>
                <a:lnTo>
                  <a:pt x="723139" y="1670050"/>
                </a:lnTo>
                <a:lnTo>
                  <a:pt x="0" y="1252538"/>
                </a:lnTo>
                <a:lnTo>
                  <a:pt x="0" y="41751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9" name="عنصر نائب للصورة 8">
            <a:extLst>
              <a:ext uri="{FF2B5EF4-FFF2-40B4-BE49-F238E27FC236}">
                <a16:creationId xmlns:a16="http://schemas.microsoft.com/office/drawing/2014/main" id="{9528B9AA-4A13-D400-59D8-5BAD60ED927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16186" y="4892675"/>
            <a:ext cx="1446278" cy="1670050"/>
          </a:xfrm>
          <a:custGeom>
            <a:avLst/>
            <a:gdLst>
              <a:gd name="connsiteX0" fmla="*/ 723139 w 1446278"/>
              <a:gd name="connsiteY0" fmla="*/ 0 h 1670050"/>
              <a:gd name="connsiteX1" fmla="*/ 1446278 w 1446278"/>
              <a:gd name="connsiteY1" fmla="*/ 417513 h 1670050"/>
              <a:gd name="connsiteX2" fmla="*/ 1446278 w 1446278"/>
              <a:gd name="connsiteY2" fmla="*/ 1252538 h 1670050"/>
              <a:gd name="connsiteX3" fmla="*/ 723139 w 1446278"/>
              <a:gd name="connsiteY3" fmla="*/ 1670050 h 1670050"/>
              <a:gd name="connsiteX4" fmla="*/ 0 w 1446278"/>
              <a:gd name="connsiteY4" fmla="*/ 1252538 h 1670050"/>
              <a:gd name="connsiteX5" fmla="*/ 0 w 1446278"/>
              <a:gd name="connsiteY5" fmla="*/ 417513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6278" h="1670050">
                <a:moveTo>
                  <a:pt x="723139" y="0"/>
                </a:moveTo>
                <a:lnTo>
                  <a:pt x="1446278" y="417513"/>
                </a:lnTo>
                <a:lnTo>
                  <a:pt x="1446278" y="1252538"/>
                </a:lnTo>
                <a:lnTo>
                  <a:pt x="723139" y="1670050"/>
                </a:lnTo>
                <a:lnTo>
                  <a:pt x="0" y="1252538"/>
                </a:lnTo>
                <a:lnTo>
                  <a:pt x="0" y="41751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13204A97-CCA8-0FA5-8AFC-2BD6DD2B77F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لصورة 6">
            <a:extLst>
              <a:ext uri="{FF2B5EF4-FFF2-40B4-BE49-F238E27FC236}">
                <a16:creationId xmlns:a16="http://schemas.microsoft.com/office/drawing/2014/main" id="{83764593-8567-C1F7-53E7-739891FBF6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6232" y="1143000"/>
            <a:ext cx="6392068" cy="4565650"/>
          </a:xfrm>
          <a:custGeom>
            <a:avLst/>
            <a:gdLst>
              <a:gd name="connsiteX0" fmla="*/ 0 w 6392068"/>
              <a:gd name="connsiteY0" fmla="*/ 0 h 4565650"/>
              <a:gd name="connsiteX1" fmla="*/ 6392068 w 6392068"/>
              <a:gd name="connsiteY1" fmla="*/ 0 h 4565650"/>
              <a:gd name="connsiteX2" fmla="*/ 6392068 w 6392068"/>
              <a:gd name="connsiteY2" fmla="*/ 4565650 h 4565650"/>
              <a:gd name="connsiteX3" fmla="*/ 0 w 6392068"/>
              <a:gd name="connsiteY3" fmla="*/ 4565650 h 456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2068" h="4565650">
                <a:moveTo>
                  <a:pt x="0" y="0"/>
                </a:moveTo>
                <a:lnTo>
                  <a:pt x="6392068" y="0"/>
                </a:lnTo>
                <a:lnTo>
                  <a:pt x="6392068" y="4565650"/>
                </a:lnTo>
                <a:lnTo>
                  <a:pt x="0" y="456565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E7B85DDF-5259-0FE5-12E1-E0EC0A08FD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صر نائب للصورة 8">
            <a:extLst>
              <a:ext uri="{FF2B5EF4-FFF2-40B4-BE49-F238E27FC236}">
                <a16:creationId xmlns:a16="http://schemas.microsoft.com/office/drawing/2014/main" id="{6C75F736-53BC-CD38-4FFD-25C7452D24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3174" y="0"/>
            <a:ext cx="12198351" cy="3441700"/>
          </a:xfrm>
          <a:custGeom>
            <a:avLst/>
            <a:gdLst>
              <a:gd name="connsiteX0" fmla="*/ 0 w 12198351"/>
              <a:gd name="connsiteY0" fmla="*/ 0 h 3441700"/>
              <a:gd name="connsiteX1" fmla="*/ 12198351 w 12198351"/>
              <a:gd name="connsiteY1" fmla="*/ 0 h 3441700"/>
              <a:gd name="connsiteX2" fmla="*/ 12198351 w 12198351"/>
              <a:gd name="connsiteY2" fmla="*/ 3441700 h 3441700"/>
              <a:gd name="connsiteX3" fmla="*/ 0 w 12198351"/>
              <a:gd name="connsiteY3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1" h="3441700">
                <a:moveTo>
                  <a:pt x="0" y="0"/>
                </a:moveTo>
                <a:lnTo>
                  <a:pt x="12198351" y="0"/>
                </a:lnTo>
                <a:lnTo>
                  <a:pt x="12198351" y="3441700"/>
                </a:lnTo>
                <a:lnTo>
                  <a:pt x="0" y="34417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صورة 13">
            <a:extLst>
              <a:ext uri="{FF2B5EF4-FFF2-40B4-BE49-F238E27FC236}">
                <a16:creationId xmlns:a16="http://schemas.microsoft.com/office/drawing/2014/main" id="{AF7C90C6-EDCD-A175-17C6-C3F198732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16000"/>
            </a:blip>
            <a:srcRect/>
            <a:tile tx="0" ty="0" sx="100000" sy="100000" flip="none" algn="ctr"/>
          </a:blipFill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ar-S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صر نائب للصورة 7">
            <a:extLst>
              <a:ext uri="{FF2B5EF4-FFF2-40B4-BE49-F238E27FC236}">
                <a16:creationId xmlns:a16="http://schemas.microsoft.com/office/drawing/2014/main" id="{07915586-98E3-ECA6-566B-38D862B36DF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16661" y="2205299"/>
            <a:ext cx="1142971" cy="1142971"/>
          </a:xfrm>
          <a:custGeom>
            <a:avLst/>
            <a:gdLst>
              <a:gd name="connsiteX0" fmla="*/ 1142971 w 2285942"/>
              <a:gd name="connsiteY0" fmla="*/ 0 h 2285942"/>
              <a:gd name="connsiteX1" fmla="*/ 1951127 w 2285942"/>
              <a:gd name="connsiteY1" fmla="*/ 334815 h 2285942"/>
              <a:gd name="connsiteX2" fmla="*/ 1951127 w 2285942"/>
              <a:gd name="connsiteY2" fmla="*/ 1951127 h 2285942"/>
              <a:gd name="connsiteX3" fmla="*/ 334815 w 2285942"/>
              <a:gd name="connsiteY3" fmla="*/ 1951127 h 2285942"/>
              <a:gd name="connsiteX4" fmla="*/ 334815 w 2285942"/>
              <a:gd name="connsiteY4" fmla="*/ 334815 h 2285942"/>
              <a:gd name="connsiteX5" fmla="*/ 1142971 w 2285942"/>
              <a:gd name="connsiteY5" fmla="*/ 0 h 228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5942" h="2285942">
                <a:moveTo>
                  <a:pt x="1142971" y="0"/>
                </a:moveTo>
                <a:cubicBezTo>
                  <a:pt x="1435473" y="0"/>
                  <a:pt x="1727975" y="111605"/>
                  <a:pt x="1951127" y="334815"/>
                </a:cubicBezTo>
                <a:cubicBezTo>
                  <a:pt x="2397547" y="781119"/>
                  <a:pt x="2397547" y="1504823"/>
                  <a:pt x="1951127" y="1951127"/>
                </a:cubicBezTo>
                <a:cubicBezTo>
                  <a:pt x="1504823" y="2397547"/>
                  <a:pt x="781119" y="2397547"/>
                  <a:pt x="334815" y="1951127"/>
                </a:cubicBezTo>
                <a:cubicBezTo>
                  <a:pt x="-111605" y="1504823"/>
                  <a:pt x="-111605" y="781119"/>
                  <a:pt x="334815" y="334815"/>
                </a:cubicBezTo>
                <a:cubicBezTo>
                  <a:pt x="557967" y="111605"/>
                  <a:pt x="850469" y="0"/>
                  <a:pt x="1142971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8B7D1A1-7B34-8514-A081-D1F3184837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صر نائب للصورة 7">
            <a:extLst>
              <a:ext uri="{FF2B5EF4-FFF2-40B4-BE49-F238E27FC236}">
                <a16:creationId xmlns:a16="http://schemas.microsoft.com/office/drawing/2014/main" id="{AF56753D-6096-7D3C-69CE-BA135E4206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155700"/>
            <a:ext cx="9772650" cy="4864100"/>
          </a:xfrm>
          <a:custGeom>
            <a:avLst/>
            <a:gdLst>
              <a:gd name="connsiteX0" fmla="*/ 0 w 9772650"/>
              <a:gd name="connsiteY0" fmla="*/ 0 h 4864100"/>
              <a:gd name="connsiteX1" fmla="*/ 9772650 w 9772650"/>
              <a:gd name="connsiteY1" fmla="*/ 0 h 4864100"/>
              <a:gd name="connsiteX2" fmla="*/ 9772650 w 9772650"/>
              <a:gd name="connsiteY2" fmla="*/ 4864100 h 4864100"/>
              <a:gd name="connsiteX3" fmla="*/ 0 w 9772650"/>
              <a:gd name="connsiteY3" fmla="*/ 4864100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2650" h="4864100">
                <a:moveTo>
                  <a:pt x="0" y="0"/>
                </a:moveTo>
                <a:lnTo>
                  <a:pt x="9772650" y="0"/>
                </a:lnTo>
                <a:lnTo>
                  <a:pt x="9772650" y="4864100"/>
                </a:lnTo>
                <a:lnTo>
                  <a:pt x="0" y="48641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D37966AF-26C4-6949-860F-5908A0C7B5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8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عنصر نائب للصورة 10">
            <a:extLst>
              <a:ext uri="{FF2B5EF4-FFF2-40B4-BE49-F238E27FC236}">
                <a16:creationId xmlns:a16="http://schemas.microsoft.com/office/drawing/2014/main" id="{8F4CF39F-96DD-86E8-8FDE-9551473A27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34400" y="1663700"/>
            <a:ext cx="3663950" cy="4254500"/>
          </a:xfrm>
          <a:custGeom>
            <a:avLst/>
            <a:gdLst>
              <a:gd name="connsiteX0" fmla="*/ 0 w 3663950"/>
              <a:gd name="connsiteY0" fmla="*/ 0 h 4254500"/>
              <a:gd name="connsiteX1" fmla="*/ 3663950 w 3663950"/>
              <a:gd name="connsiteY1" fmla="*/ 0 h 4254500"/>
              <a:gd name="connsiteX2" fmla="*/ 3663950 w 3663950"/>
              <a:gd name="connsiteY2" fmla="*/ 4254500 h 4254500"/>
              <a:gd name="connsiteX3" fmla="*/ 0 w 3663950"/>
              <a:gd name="connsiteY3" fmla="*/ 42545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3950" h="4254500">
                <a:moveTo>
                  <a:pt x="0" y="0"/>
                </a:moveTo>
                <a:lnTo>
                  <a:pt x="3663950" y="0"/>
                </a:lnTo>
                <a:lnTo>
                  <a:pt x="3663950" y="4254500"/>
                </a:lnTo>
                <a:lnTo>
                  <a:pt x="0" y="42545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187A68A9-F687-31BE-D142-EF190AEE0F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عنصر نائب للصورة 11">
            <a:extLst>
              <a:ext uri="{FF2B5EF4-FFF2-40B4-BE49-F238E27FC236}">
                <a16:creationId xmlns:a16="http://schemas.microsoft.com/office/drawing/2014/main" id="{D51FE871-C1F4-7632-84B9-FF1F4A5B6B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663700"/>
            <a:ext cx="3663950" cy="4254500"/>
          </a:xfrm>
          <a:custGeom>
            <a:avLst/>
            <a:gdLst>
              <a:gd name="connsiteX0" fmla="*/ 0 w 3663950"/>
              <a:gd name="connsiteY0" fmla="*/ 0 h 4254500"/>
              <a:gd name="connsiteX1" fmla="*/ 3663950 w 3663950"/>
              <a:gd name="connsiteY1" fmla="*/ 0 h 4254500"/>
              <a:gd name="connsiteX2" fmla="*/ 3663950 w 3663950"/>
              <a:gd name="connsiteY2" fmla="*/ 4254500 h 4254500"/>
              <a:gd name="connsiteX3" fmla="*/ 0 w 3663950"/>
              <a:gd name="connsiteY3" fmla="*/ 4254500 h 425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3950" h="4254500">
                <a:moveTo>
                  <a:pt x="0" y="0"/>
                </a:moveTo>
                <a:lnTo>
                  <a:pt x="3663950" y="0"/>
                </a:lnTo>
                <a:lnTo>
                  <a:pt x="3663950" y="4254500"/>
                </a:lnTo>
                <a:lnTo>
                  <a:pt x="0" y="42545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3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صر نائب للصورة 7">
            <a:extLst>
              <a:ext uri="{FF2B5EF4-FFF2-40B4-BE49-F238E27FC236}">
                <a16:creationId xmlns:a16="http://schemas.microsoft.com/office/drawing/2014/main" id="{98FCC5F9-23B4-3794-2060-F59275C9FF4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6388" y="1022350"/>
            <a:ext cx="11652250" cy="1733550"/>
          </a:xfrm>
          <a:custGeom>
            <a:avLst/>
            <a:gdLst>
              <a:gd name="connsiteX0" fmla="*/ 0 w 11652250"/>
              <a:gd name="connsiteY0" fmla="*/ 0 h 1733550"/>
              <a:gd name="connsiteX1" fmla="*/ 11652250 w 11652250"/>
              <a:gd name="connsiteY1" fmla="*/ 0 h 1733550"/>
              <a:gd name="connsiteX2" fmla="*/ 11652250 w 11652250"/>
              <a:gd name="connsiteY2" fmla="*/ 1733550 h 1733550"/>
              <a:gd name="connsiteX3" fmla="*/ 0 w 11652250"/>
              <a:gd name="connsiteY3" fmla="*/ 173355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2250" h="1733550">
                <a:moveTo>
                  <a:pt x="0" y="0"/>
                </a:moveTo>
                <a:lnTo>
                  <a:pt x="11652250" y="0"/>
                </a:lnTo>
                <a:lnTo>
                  <a:pt x="11652250" y="1733550"/>
                </a:lnTo>
                <a:lnTo>
                  <a:pt x="0" y="173355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ACA9625B-A141-FFFF-1401-4E110EC9FB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صر نائب للصورة 12">
            <a:extLst>
              <a:ext uri="{FF2B5EF4-FFF2-40B4-BE49-F238E27FC236}">
                <a16:creationId xmlns:a16="http://schemas.microsoft.com/office/drawing/2014/main" id="{E9DA28D4-2897-17FD-A111-F3C3FF9488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98800" y="1690676"/>
            <a:ext cx="939776" cy="939776"/>
          </a:xfrm>
          <a:custGeom>
            <a:avLst/>
            <a:gdLst>
              <a:gd name="connsiteX0" fmla="*/ 469888 w 939776"/>
              <a:gd name="connsiteY0" fmla="*/ 0 h 939776"/>
              <a:gd name="connsiteX1" fmla="*/ 802130 w 939776"/>
              <a:gd name="connsiteY1" fmla="*/ 137646 h 939776"/>
              <a:gd name="connsiteX2" fmla="*/ 802130 w 939776"/>
              <a:gd name="connsiteY2" fmla="*/ 802130 h 939776"/>
              <a:gd name="connsiteX3" fmla="*/ 137646 w 939776"/>
              <a:gd name="connsiteY3" fmla="*/ 802130 h 939776"/>
              <a:gd name="connsiteX4" fmla="*/ 137646 w 939776"/>
              <a:gd name="connsiteY4" fmla="*/ 137646 h 939776"/>
              <a:gd name="connsiteX5" fmla="*/ 469888 w 939776"/>
              <a:gd name="connsiteY5" fmla="*/ 0 h 93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9776" h="939776">
                <a:moveTo>
                  <a:pt x="469888" y="0"/>
                </a:moveTo>
                <a:cubicBezTo>
                  <a:pt x="590139" y="0"/>
                  <a:pt x="710390" y="45882"/>
                  <a:pt x="802130" y="137646"/>
                </a:cubicBezTo>
                <a:cubicBezTo>
                  <a:pt x="985658" y="321127"/>
                  <a:pt x="985658" y="618650"/>
                  <a:pt x="802130" y="802130"/>
                </a:cubicBezTo>
                <a:cubicBezTo>
                  <a:pt x="618650" y="985658"/>
                  <a:pt x="321127" y="985658"/>
                  <a:pt x="137646" y="802130"/>
                </a:cubicBezTo>
                <a:cubicBezTo>
                  <a:pt x="-45882" y="618650"/>
                  <a:pt x="-45882" y="321127"/>
                  <a:pt x="137646" y="137646"/>
                </a:cubicBezTo>
                <a:cubicBezTo>
                  <a:pt x="229386" y="45882"/>
                  <a:pt x="349637" y="0"/>
                  <a:pt x="46988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12" name="عنصر نائب للصورة 11">
            <a:extLst>
              <a:ext uri="{FF2B5EF4-FFF2-40B4-BE49-F238E27FC236}">
                <a16:creationId xmlns:a16="http://schemas.microsoft.com/office/drawing/2014/main" id="{162893E2-F81D-3CE0-3AF7-62A2D7212FC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29450" y="1690676"/>
            <a:ext cx="939776" cy="939776"/>
          </a:xfrm>
          <a:custGeom>
            <a:avLst/>
            <a:gdLst>
              <a:gd name="connsiteX0" fmla="*/ 469888 w 939776"/>
              <a:gd name="connsiteY0" fmla="*/ 0 h 939776"/>
              <a:gd name="connsiteX1" fmla="*/ 802130 w 939776"/>
              <a:gd name="connsiteY1" fmla="*/ 137646 h 939776"/>
              <a:gd name="connsiteX2" fmla="*/ 802130 w 939776"/>
              <a:gd name="connsiteY2" fmla="*/ 802130 h 939776"/>
              <a:gd name="connsiteX3" fmla="*/ 137646 w 939776"/>
              <a:gd name="connsiteY3" fmla="*/ 802130 h 939776"/>
              <a:gd name="connsiteX4" fmla="*/ 137646 w 939776"/>
              <a:gd name="connsiteY4" fmla="*/ 137646 h 939776"/>
              <a:gd name="connsiteX5" fmla="*/ 469888 w 939776"/>
              <a:gd name="connsiteY5" fmla="*/ 0 h 93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9776" h="939776">
                <a:moveTo>
                  <a:pt x="469888" y="0"/>
                </a:moveTo>
                <a:cubicBezTo>
                  <a:pt x="590139" y="0"/>
                  <a:pt x="710390" y="45882"/>
                  <a:pt x="802130" y="137646"/>
                </a:cubicBezTo>
                <a:cubicBezTo>
                  <a:pt x="985658" y="321127"/>
                  <a:pt x="985658" y="618650"/>
                  <a:pt x="802130" y="802130"/>
                </a:cubicBezTo>
                <a:cubicBezTo>
                  <a:pt x="618650" y="985658"/>
                  <a:pt x="321127" y="985658"/>
                  <a:pt x="137646" y="802130"/>
                </a:cubicBezTo>
                <a:cubicBezTo>
                  <a:pt x="-45882" y="618650"/>
                  <a:pt x="-45882" y="321127"/>
                  <a:pt x="137646" y="137646"/>
                </a:cubicBezTo>
                <a:cubicBezTo>
                  <a:pt x="229386" y="45882"/>
                  <a:pt x="349637" y="0"/>
                  <a:pt x="46988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11" name="عنصر نائب للصورة 10">
            <a:extLst>
              <a:ext uri="{FF2B5EF4-FFF2-40B4-BE49-F238E27FC236}">
                <a16:creationId xmlns:a16="http://schemas.microsoft.com/office/drawing/2014/main" id="{1B799894-2D18-0B14-6C53-F0362B25F00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890238" y="1690676"/>
            <a:ext cx="939776" cy="939776"/>
          </a:xfrm>
          <a:custGeom>
            <a:avLst/>
            <a:gdLst>
              <a:gd name="connsiteX0" fmla="*/ 469888 w 939776"/>
              <a:gd name="connsiteY0" fmla="*/ 0 h 939776"/>
              <a:gd name="connsiteX1" fmla="*/ 802130 w 939776"/>
              <a:gd name="connsiteY1" fmla="*/ 137646 h 939776"/>
              <a:gd name="connsiteX2" fmla="*/ 802130 w 939776"/>
              <a:gd name="connsiteY2" fmla="*/ 802130 h 939776"/>
              <a:gd name="connsiteX3" fmla="*/ 137646 w 939776"/>
              <a:gd name="connsiteY3" fmla="*/ 802130 h 939776"/>
              <a:gd name="connsiteX4" fmla="*/ 137646 w 939776"/>
              <a:gd name="connsiteY4" fmla="*/ 137646 h 939776"/>
              <a:gd name="connsiteX5" fmla="*/ 469888 w 939776"/>
              <a:gd name="connsiteY5" fmla="*/ 0 h 93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9776" h="939776">
                <a:moveTo>
                  <a:pt x="469888" y="0"/>
                </a:moveTo>
                <a:cubicBezTo>
                  <a:pt x="590139" y="0"/>
                  <a:pt x="710390" y="45882"/>
                  <a:pt x="802130" y="137646"/>
                </a:cubicBezTo>
                <a:cubicBezTo>
                  <a:pt x="985658" y="321127"/>
                  <a:pt x="985658" y="618650"/>
                  <a:pt x="802130" y="802130"/>
                </a:cubicBezTo>
                <a:cubicBezTo>
                  <a:pt x="618650" y="985658"/>
                  <a:pt x="321127" y="985658"/>
                  <a:pt x="137646" y="802130"/>
                </a:cubicBezTo>
                <a:cubicBezTo>
                  <a:pt x="-45882" y="618650"/>
                  <a:pt x="-45882" y="321127"/>
                  <a:pt x="137646" y="137646"/>
                </a:cubicBezTo>
                <a:cubicBezTo>
                  <a:pt x="229386" y="45882"/>
                  <a:pt x="349637" y="0"/>
                  <a:pt x="46988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68712F92-14D8-7F76-98F6-8CDB3624787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صر نائب للصورة 9">
            <a:extLst>
              <a:ext uri="{FF2B5EF4-FFF2-40B4-BE49-F238E27FC236}">
                <a16:creationId xmlns:a16="http://schemas.microsoft.com/office/drawing/2014/main" id="{B6425FE7-605A-89A4-E968-35241FB12C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47793" y="1393825"/>
            <a:ext cx="1446278" cy="1670050"/>
          </a:xfrm>
          <a:custGeom>
            <a:avLst/>
            <a:gdLst>
              <a:gd name="connsiteX0" fmla="*/ 723139 w 1446278"/>
              <a:gd name="connsiteY0" fmla="*/ 0 h 1670050"/>
              <a:gd name="connsiteX1" fmla="*/ 1446278 w 1446278"/>
              <a:gd name="connsiteY1" fmla="*/ 417513 h 1670050"/>
              <a:gd name="connsiteX2" fmla="*/ 1446278 w 1446278"/>
              <a:gd name="connsiteY2" fmla="*/ 1252538 h 1670050"/>
              <a:gd name="connsiteX3" fmla="*/ 723139 w 1446278"/>
              <a:gd name="connsiteY3" fmla="*/ 1670050 h 1670050"/>
              <a:gd name="connsiteX4" fmla="*/ 0 w 1446278"/>
              <a:gd name="connsiteY4" fmla="*/ 1252538 h 1670050"/>
              <a:gd name="connsiteX5" fmla="*/ 0 w 1446278"/>
              <a:gd name="connsiteY5" fmla="*/ 417513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6278" h="1670050">
                <a:moveTo>
                  <a:pt x="723139" y="0"/>
                </a:moveTo>
                <a:lnTo>
                  <a:pt x="1446278" y="417513"/>
                </a:lnTo>
                <a:lnTo>
                  <a:pt x="1446278" y="1252538"/>
                </a:lnTo>
                <a:lnTo>
                  <a:pt x="723139" y="1670050"/>
                </a:lnTo>
                <a:lnTo>
                  <a:pt x="0" y="1252538"/>
                </a:lnTo>
                <a:lnTo>
                  <a:pt x="0" y="41751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9" name="عنصر نائب للصورة 8">
            <a:extLst>
              <a:ext uri="{FF2B5EF4-FFF2-40B4-BE49-F238E27FC236}">
                <a16:creationId xmlns:a16="http://schemas.microsoft.com/office/drawing/2014/main" id="{C0064CBE-AF42-B804-2A5C-DC5A924F4C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16493" y="4892675"/>
            <a:ext cx="1446278" cy="1670050"/>
          </a:xfrm>
          <a:custGeom>
            <a:avLst/>
            <a:gdLst>
              <a:gd name="connsiteX0" fmla="*/ 723139 w 1446278"/>
              <a:gd name="connsiteY0" fmla="*/ 0 h 1670050"/>
              <a:gd name="connsiteX1" fmla="*/ 1446278 w 1446278"/>
              <a:gd name="connsiteY1" fmla="*/ 417513 h 1670050"/>
              <a:gd name="connsiteX2" fmla="*/ 1446278 w 1446278"/>
              <a:gd name="connsiteY2" fmla="*/ 1252538 h 1670050"/>
              <a:gd name="connsiteX3" fmla="*/ 723139 w 1446278"/>
              <a:gd name="connsiteY3" fmla="*/ 1670050 h 1670050"/>
              <a:gd name="connsiteX4" fmla="*/ 0 w 1446278"/>
              <a:gd name="connsiteY4" fmla="*/ 1252538 h 1670050"/>
              <a:gd name="connsiteX5" fmla="*/ 0 w 1446278"/>
              <a:gd name="connsiteY5" fmla="*/ 417513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6278" h="1670050">
                <a:moveTo>
                  <a:pt x="723139" y="0"/>
                </a:moveTo>
                <a:lnTo>
                  <a:pt x="1446278" y="417513"/>
                </a:lnTo>
                <a:lnTo>
                  <a:pt x="1446278" y="1252538"/>
                </a:lnTo>
                <a:lnTo>
                  <a:pt x="723139" y="1670050"/>
                </a:lnTo>
                <a:lnTo>
                  <a:pt x="0" y="1252538"/>
                </a:lnTo>
                <a:lnTo>
                  <a:pt x="0" y="41751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A3CE69A9-E178-2241-8640-82D8941167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5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صر نائب للصورة 7">
            <a:extLst>
              <a:ext uri="{FF2B5EF4-FFF2-40B4-BE49-F238E27FC236}">
                <a16:creationId xmlns:a16="http://schemas.microsoft.com/office/drawing/2014/main" id="{D6A82071-2D36-B700-0709-157CEB8A1F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16836" y="4892675"/>
            <a:ext cx="1446278" cy="1670050"/>
          </a:xfrm>
          <a:custGeom>
            <a:avLst/>
            <a:gdLst>
              <a:gd name="connsiteX0" fmla="*/ 723139 w 1446278"/>
              <a:gd name="connsiteY0" fmla="*/ 0 h 1670050"/>
              <a:gd name="connsiteX1" fmla="*/ 1446278 w 1446278"/>
              <a:gd name="connsiteY1" fmla="*/ 417513 h 1670050"/>
              <a:gd name="connsiteX2" fmla="*/ 1446278 w 1446278"/>
              <a:gd name="connsiteY2" fmla="*/ 1252538 h 1670050"/>
              <a:gd name="connsiteX3" fmla="*/ 723139 w 1446278"/>
              <a:gd name="connsiteY3" fmla="*/ 1670050 h 1670050"/>
              <a:gd name="connsiteX4" fmla="*/ 0 w 1446278"/>
              <a:gd name="connsiteY4" fmla="*/ 1252538 h 1670050"/>
              <a:gd name="connsiteX5" fmla="*/ 0 w 1446278"/>
              <a:gd name="connsiteY5" fmla="*/ 417513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6278" h="1670050">
                <a:moveTo>
                  <a:pt x="723139" y="0"/>
                </a:moveTo>
                <a:lnTo>
                  <a:pt x="1446278" y="417513"/>
                </a:lnTo>
                <a:lnTo>
                  <a:pt x="1446278" y="1252538"/>
                </a:lnTo>
                <a:lnTo>
                  <a:pt x="723139" y="1670050"/>
                </a:lnTo>
                <a:lnTo>
                  <a:pt x="0" y="1252538"/>
                </a:lnTo>
                <a:lnTo>
                  <a:pt x="0" y="41751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9" name="عنصر نائب للصورة 8">
            <a:extLst>
              <a:ext uri="{FF2B5EF4-FFF2-40B4-BE49-F238E27FC236}">
                <a16:creationId xmlns:a16="http://schemas.microsoft.com/office/drawing/2014/main" id="{9528B9AA-4A13-D400-59D8-5BAD60ED927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28886" y="1393825"/>
            <a:ext cx="1446278" cy="1670050"/>
          </a:xfrm>
          <a:custGeom>
            <a:avLst/>
            <a:gdLst>
              <a:gd name="connsiteX0" fmla="*/ 723139 w 1446278"/>
              <a:gd name="connsiteY0" fmla="*/ 0 h 1670050"/>
              <a:gd name="connsiteX1" fmla="*/ 1446278 w 1446278"/>
              <a:gd name="connsiteY1" fmla="*/ 417513 h 1670050"/>
              <a:gd name="connsiteX2" fmla="*/ 1446278 w 1446278"/>
              <a:gd name="connsiteY2" fmla="*/ 1252538 h 1670050"/>
              <a:gd name="connsiteX3" fmla="*/ 723139 w 1446278"/>
              <a:gd name="connsiteY3" fmla="*/ 1670050 h 1670050"/>
              <a:gd name="connsiteX4" fmla="*/ 0 w 1446278"/>
              <a:gd name="connsiteY4" fmla="*/ 1252538 h 1670050"/>
              <a:gd name="connsiteX5" fmla="*/ 0 w 1446278"/>
              <a:gd name="connsiteY5" fmla="*/ 417513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6278" h="1670050">
                <a:moveTo>
                  <a:pt x="723139" y="0"/>
                </a:moveTo>
                <a:lnTo>
                  <a:pt x="1446278" y="417513"/>
                </a:lnTo>
                <a:lnTo>
                  <a:pt x="1446278" y="1252538"/>
                </a:lnTo>
                <a:lnTo>
                  <a:pt x="723139" y="1670050"/>
                </a:lnTo>
                <a:lnTo>
                  <a:pt x="0" y="1252538"/>
                </a:lnTo>
                <a:lnTo>
                  <a:pt x="0" y="41751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/>
          <a:lstStyle>
            <a:lvl1pPr>
              <a:defRPr lang="en-US" dirty="0">
                <a:latin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ar-SA" dirty="0"/>
              <a:t> </a:t>
            </a:r>
            <a:endParaRPr lang="en-US" dirty="0"/>
          </a:p>
        </p:txBody>
      </p: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13204A97-CCA8-0FA5-8AFC-2BD6DD2B77F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;p87">
            <a:extLst>
              <a:ext uri="{FF2B5EF4-FFF2-40B4-BE49-F238E27FC236}">
                <a16:creationId xmlns:a16="http://schemas.microsoft.com/office/drawing/2014/main" id="{7821DEBB-F7E5-19BD-2825-FACE26A38A6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2919" y="198872"/>
            <a:ext cx="921730" cy="53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1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D0D9E2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Montserra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1" i="0" u="none" strike="noStrike" cap="none">
                <a:solidFill>
                  <a:srgbClr val="D0D9E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1" i="0" u="none" strike="noStrike" cap="none">
                <a:solidFill>
                  <a:srgbClr val="D0D9E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1" i="0" u="none" strike="noStrike" cap="none">
                <a:solidFill>
                  <a:srgbClr val="D0D9E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1" i="0" u="none" strike="noStrike" cap="none">
                <a:solidFill>
                  <a:srgbClr val="D0D9E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1" i="0" u="none" strike="noStrike" cap="none">
                <a:solidFill>
                  <a:srgbClr val="D0D9E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1" i="0" u="none" strike="noStrike" cap="none">
                <a:solidFill>
                  <a:srgbClr val="D0D9E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1" i="0" u="none" strike="noStrike" cap="none">
                <a:solidFill>
                  <a:srgbClr val="D0D9E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1" i="0" u="none" strike="noStrike" cap="none">
                <a:solidFill>
                  <a:srgbClr val="D0D9E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عنصر نائب للصورة 21">
            <a:extLst>
              <a:ext uri="{FF2B5EF4-FFF2-40B4-BE49-F238E27FC236}">
                <a16:creationId xmlns:a16="http://schemas.microsoft.com/office/drawing/2014/main" id="{05E1ED70-F998-1133-1357-1F8A1FD8134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9" name="Google Shape;59;p1"/>
          <p:cNvSpPr/>
          <p:nvPr/>
        </p:nvSpPr>
        <p:spPr>
          <a:xfrm>
            <a:off x="436374" y="2163189"/>
            <a:ext cx="1131925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96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حقوق و واجبات الأستاذ</a:t>
            </a:r>
            <a:endParaRPr lang="fr-FR" sz="7200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6701914" y="3729294"/>
            <a:ext cx="479872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ar-MA" sz="20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تحت اشراف : ذ . ادريس فخور </a:t>
            </a:r>
            <a:endParaRPr lang="fr-FR" sz="2000" b="1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</a:endParaRPr>
          </a:p>
        </p:txBody>
      </p:sp>
      <p:cxnSp>
        <p:nvCxnSpPr>
          <p:cNvPr id="61" name="Google Shape;61;p1"/>
          <p:cNvCxnSpPr>
            <a:cxnSpLocks/>
          </p:cNvCxnSpPr>
          <p:nvPr/>
        </p:nvCxnSpPr>
        <p:spPr>
          <a:xfrm>
            <a:off x="9115923" y="3640517"/>
            <a:ext cx="238976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EA0DF19-0829-C0D4-6418-2E8EECF7C5F2}"/>
              </a:ext>
            </a:extLst>
          </p:cNvPr>
          <p:cNvSpPr/>
          <p:nvPr/>
        </p:nvSpPr>
        <p:spPr>
          <a:xfrm>
            <a:off x="9703293" y="4287920"/>
            <a:ext cx="2052333" cy="234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>
              <a:lnSpc>
                <a:spcPct val="150000"/>
              </a:lnSpc>
            </a:pPr>
            <a:r>
              <a:rPr lang="ar-MA" sz="2000" b="1" u="sng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من اعداد:</a:t>
            </a:r>
            <a:br>
              <a:rPr lang="ar-MA" sz="2000" b="1" u="sng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ar-MA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نوال </a:t>
            </a:r>
            <a:r>
              <a:rPr lang="ar-MA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اورميش</a:t>
            </a:r>
            <a:br>
              <a:rPr lang="ar-MA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ar-MA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كوثر اوبا</a:t>
            </a:r>
            <a:br>
              <a:rPr lang="ar-MA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ar-MA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ندى </a:t>
            </a:r>
            <a:r>
              <a:rPr lang="ar-MA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حناج</a:t>
            </a:r>
            <a:br>
              <a:rPr lang="ar-MA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ar-MA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منال الصفا</a:t>
            </a:r>
            <a:endParaRPr lang="fr-MA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 hasBounce="1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084CDF-C211-1AC0-3216-8F407EEF9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1450" y="-714067"/>
            <a:ext cx="10676874" cy="7119306"/>
          </a:xfrm>
          <a:prstGeom prst="rect">
            <a:avLst/>
          </a:prstGeom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3964928" y="177408"/>
            <a:ext cx="80041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صفات الأستاذ</a:t>
            </a:r>
            <a:endParaRPr lang="fr-FR" sz="7200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" name="Google Shape;94;p4">
            <a:extLst>
              <a:ext uri="{FF2B5EF4-FFF2-40B4-BE49-F238E27FC236}">
                <a16:creationId xmlns:a16="http://schemas.microsoft.com/office/drawing/2014/main" id="{DE0A4772-ED57-F7CC-9A7F-8D89C101F810}"/>
              </a:ext>
            </a:extLst>
          </p:cNvPr>
          <p:cNvSpPr/>
          <p:nvPr/>
        </p:nvSpPr>
        <p:spPr>
          <a:xfrm flipH="1">
            <a:off x="1722268" y="1882066"/>
            <a:ext cx="10022889" cy="347782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2400" b="1" dirty="0">
                <a:solidFill>
                  <a:srgbClr val="000000"/>
                </a:solidFill>
              </a:rPr>
              <a:t>  </a:t>
            </a:r>
          </a:p>
          <a:p>
            <a:r>
              <a:rPr lang="fr-FR" sz="2400" b="1" dirty="0">
                <a:solidFill>
                  <a:srgbClr val="000000"/>
                </a:solidFill>
              </a:rPr>
              <a:t> </a:t>
            </a:r>
            <a:r>
              <a:rPr lang="ar-MA" sz="4000" b="1" dirty="0">
                <a:solidFill>
                  <a:srgbClr val="000000"/>
                </a:solidFill>
              </a:rPr>
              <a:t>الصفات : </a:t>
            </a:r>
            <a:r>
              <a:rPr lang="ar-MA" sz="2800" b="1" dirty="0">
                <a:solidFill>
                  <a:srgbClr val="000000"/>
                </a:solidFill>
              </a:rPr>
              <a:t>الحب، التسامح، </a:t>
            </a:r>
            <a:r>
              <a:rPr lang="ar-MA" sz="2800" b="1" dirty="0" err="1">
                <a:solidFill>
                  <a:srgbClr val="000000"/>
                </a:solidFill>
              </a:rPr>
              <a:t>التواضع،الثقة</a:t>
            </a:r>
            <a:r>
              <a:rPr lang="ar-MA" sz="2800" b="1" dirty="0">
                <a:solidFill>
                  <a:srgbClr val="000000"/>
                </a:solidFill>
              </a:rPr>
              <a:t> بالنفس، التمسك بالمبادئ...فكل هذه الصفات تترك في نفس التلميذ أثارا يصعب محوها، ويظهر هذا فيما رواه الجاحظ في البيان والتبيين عن عقبة بن أبي سفيان </a:t>
            </a:r>
            <a:r>
              <a:rPr lang="ar-MA" sz="2800" b="1" dirty="0" err="1">
                <a:solidFill>
                  <a:srgbClr val="000000"/>
                </a:solidFill>
              </a:rPr>
              <a:t>لمؤذب</a:t>
            </a:r>
            <a:r>
              <a:rPr lang="ar-MA" sz="2800" b="1" dirty="0">
                <a:solidFill>
                  <a:srgbClr val="000000"/>
                </a:solidFill>
              </a:rPr>
              <a:t> ولده فيقول": ليكن أول ما تبدأ به من إصلاح بنيَّ، إصلاح نفسك فإن أعينهم معقودة بعينك، فالحسن عندهم ما استحسنته والقبيح عندهم ما استقبحت"</a:t>
            </a:r>
            <a:br>
              <a:rPr lang="ar-MA" sz="2800" b="1" dirty="0">
                <a:solidFill>
                  <a:srgbClr val="000000"/>
                </a:solidFill>
              </a:rPr>
            </a:br>
            <a:endParaRPr sz="2800" b="1" dirty="0">
              <a:solidFill>
                <a:srgbClr val="000000"/>
              </a:solidFill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34973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084CDF-C211-1AC0-3216-8F407EEF9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3414" y="-130653"/>
            <a:ext cx="10676874" cy="7119306"/>
          </a:xfrm>
          <a:prstGeom prst="rect">
            <a:avLst/>
          </a:prstGeom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3964928" y="177408"/>
            <a:ext cx="80041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كفايات الاستاذ</a:t>
            </a:r>
            <a:endParaRPr lang="fr-FR" sz="7200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" name="Google Shape;94;p4">
            <a:extLst>
              <a:ext uri="{FF2B5EF4-FFF2-40B4-BE49-F238E27FC236}">
                <a16:creationId xmlns:a16="http://schemas.microsoft.com/office/drawing/2014/main" id="{DE0A4772-ED57-F7CC-9A7F-8D89C101F810}"/>
              </a:ext>
            </a:extLst>
          </p:cNvPr>
          <p:cNvSpPr/>
          <p:nvPr/>
        </p:nvSpPr>
        <p:spPr>
          <a:xfrm flipH="1">
            <a:off x="4184072" y="1593465"/>
            <a:ext cx="7357882" cy="457415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>
                <a:solidFill>
                  <a:srgbClr val="000000"/>
                </a:solidFill>
              </a:rPr>
              <a:t>-  </a:t>
            </a:r>
            <a:r>
              <a:rPr lang="ar-MA" sz="2800" b="1" dirty="0">
                <a:solidFill>
                  <a:srgbClr val="000000"/>
                </a:solidFill>
              </a:rPr>
              <a:t>الكفاية التخصصية او النوعية</a:t>
            </a:r>
            <a:r>
              <a:rPr lang="fr-FR" sz="2800" b="1" dirty="0">
                <a:solidFill>
                  <a:srgbClr val="000000"/>
                </a:solidFill>
              </a:rPr>
              <a:t>.</a:t>
            </a:r>
            <a:br>
              <a:rPr lang="ar-MA" sz="2800" b="1" dirty="0">
                <a:solidFill>
                  <a:srgbClr val="000000"/>
                </a:solidFill>
              </a:rPr>
            </a:br>
            <a:r>
              <a:rPr lang="fr-FR" sz="2800" b="1" dirty="0">
                <a:solidFill>
                  <a:srgbClr val="000000"/>
                </a:solidFill>
              </a:rPr>
              <a:t>-  </a:t>
            </a:r>
            <a:r>
              <a:rPr lang="ar-MA" sz="2800" b="1" dirty="0">
                <a:solidFill>
                  <a:srgbClr val="000000"/>
                </a:solidFill>
              </a:rPr>
              <a:t>الكفاية </a:t>
            </a:r>
            <a:r>
              <a:rPr lang="ar-MA" sz="2800" b="1" dirty="0" err="1">
                <a:solidFill>
                  <a:srgbClr val="000000"/>
                </a:solidFill>
              </a:rPr>
              <a:t>الديداكتيكية</a:t>
            </a:r>
            <a:r>
              <a:rPr lang="fr-FR" sz="2800" b="1" dirty="0">
                <a:solidFill>
                  <a:srgbClr val="000000"/>
                </a:solidFill>
              </a:rPr>
              <a:t>.</a:t>
            </a:r>
            <a:br>
              <a:rPr lang="ar-MA" sz="2800" b="1" dirty="0">
                <a:solidFill>
                  <a:srgbClr val="000000"/>
                </a:solidFill>
              </a:rPr>
            </a:br>
            <a:r>
              <a:rPr lang="fr-FR" sz="2800" b="1" dirty="0">
                <a:solidFill>
                  <a:srgbClr val="000000"/>
                </a:solidFill>
              </a:rPr>
              <a:t>-  </a:t>
            </a:r>
            <a:r>
              <a:rPr lang="ar-MA" sz="2800" b="1" dirty="0">
                <a:solidFill>
                  <a:srgbClr val="000000"/>
                </a:solidFill>
              </a:rPr>
              <a:t>الكفاية في علم النفس التربوي</a:t>
            </a:r>
            <a:r>
              <a:rPr lang="fr-FR" sz="2800" b="1" dirty="0">
                <a:solidFill>
                  <a:srgbClr val="000000"/>
                </a:solidFill>
              </a:rPr>
              <a:t>.</a:t>
            </a:r>
            <a:br>
              <a:rPr lang="ar-MA" sz="2800" b="1" dirty="0">
                <a:solidFill>
                  <a:srgbClr val="000000"/>
                </a:solidFill>
              </a:rPr>
            </a:br>
            <a:r>
              <a:rPr lang="fr-FR" sz="2800" b="1" dirty="0">
                <a:solidFill>
                  <a:srgbClr val="000000"/>
                </a:solidFill>
              </a:rPr>
              <a:t>-  </a:t>
            </a:r>
            <a:r>
              <a:rPr lang="ar-MA" sz="2800" b="1" dirty="0">
                <a:solidFill>
                  <a:srgbClr val="000000"/>
                </a:solidFill>
              </a:rPr>
              <a:t>الكفاية التواصلية</a:t>
            </a:r>
            <a:r>
              <a:rPr lang="fr-FR" sz="2800" b="1" dirty="0">
                <a:solidFill>
                  <a:srgbClr val="000000"/>
                </a:solidFill>
              </a:rPr>
              <a:t>.</a:t>
            </a:r>
            <a:br>
              <a:rPr lang="ar-MA" sz="2800" b="1" dirty="0">
                <a:solidFill>
                  <a:srgbClr val="000000"/>
                </a:solidFill>
              </a:rPr>
            </a:br>
            <a:r>
              <a:rPr lang="fr-FR" sz="2800" b="1" dirty="0">
                <a:solidFill>
                  <a:srgbClr val="000000"/>
                </a:solidFill>
              </a:rPr>
              <a:t>-  </a:t>
            </a:r>
            <a:r>
              <a:rPr lang="ar-MA" sz="2800" b="1" dirty="0">
                <a:solidFill>
                  <a:srgbClr val="000000"/>
                </a:solidFill>
              </a:rPr>
              <a:t>كفاية ضبط القسم</a:t>
            </a:r>
            <a:r>
              <a:rPr lang="fr-FR" sz="2800" b="1" dirty="0">
                <a:solidFill>
                  <a:srgbClr val="000000"/>
                </a:solidFill>
              </a:rPr>
              <a:t>.</a:t>
            </a:r>
            <a:br>
              <a:rPr lang="ar-MA" sz="2800" b="1" dirty="0">
                <a:solidFill>
                  <a:srgbClr val="000000"/>
                </a:solidFill>
              </a:rPr>
            </a:br>
            <a:r>
              <a:rPr lang="fr-FR" sz="2800" b="1" dirty="0">
                <a:solidFill>
                  <a:srgbClr val="000000"/>
                </a:solidFill>
              </a:rPr>
              <a:t>-  </a:t>
            </a:r>
            <a:r>
              <a:rPr lang="ar-MA" sz="2800" b="1" dirty="0">
                <a:solidFill>
                  <a:srgbClr val="000000"/>
                </a:solidFill>
              </a:rPr>
              <a:t>كفاية التحكم في الانفعال</a:t>
            </a:r>
            <a:r>
              <a:rPr lang="fr-FR" sz="2800" b="1" dirty="0">
                <a:solidFill>
                  <a:srgbClr val="000000"/>
                </a:solidFill>
              </a:rPr>
              <a:t>.</a:t>
            </a:r>
            <a:br>
              <a:rPr lang="ar-MA" sz="2800" b="1" dirty="0">
                <a:solidFill>
                  <a:srgbClr val="000000"/>
                </a:solidFill>
              </a:rPr>
            </a:br>
            <a:r>
              <a:rPr lang="fr-FR" sz="2800" b="1" dirty="0">
                <a:solidFill>
                  <a:srgbClr val="000000"/>
                </a:solidFill>
              </a:rPr>
              <a:t>-  </a:t>
            </a:r>
            <a:r>
              <a:rPr lang="ar-MA" sz="2800" b="1" dirty="0">
                <a:solidFill>
                  <a:srgbClr val="000000"/>
                </a:solidFill>
              </a:rPr>
              <a:t>كفاية الالتزام</a:t>
            </a:r>
            <a:r>
              <a:rPr lang="fr-FR" sz="2800" b="1" dirty="0">
                <a:solidFill>
                  <a:srgbClr val="000000"/>
                </a:solidFill>
              </a:rPr>
              <a:t>.</a:t>
            </a:r>
            <a:endParaRPr sz="2800" b="1" dirty="0">
              <a:solidFill>
                <a:srgbClr val="000000"/>
              </a:solidFill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839923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084CDF-C211-1AC0-3216-8F407EEF9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3414" y="-130653"/>
            <a:ext cx="10676874" cy="7119306"/>
          </a:xfrm>
          <a:prstGeom prst="rect">
            <a:avLst/>
          </a:prstGeom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3914971" y="-104922"/>
            <a:ext cx="80041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حقوق المدرس </a:t>
            </a:r>
            <a:endParaRPr lang="fr-FR" sz="7200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" name="Google Shape;94;p4">
            <a:extLst>
              <a:ext uri="{FF2B5EF4-FFF2-40B4-BE49-F238E27FC236}">
                <a16:creationId xmlns:a16="http://schemas.microsoft.com/office/drawing/2014/main" id="{DE0A4772-ED57-F7CC-9A7F-8D89C101F810}"/>
              </a:ext>
            </a:extLst>
          </p:cNvPr>
          <p:cNvSpPr/>
          <p:nvPr/>
        </p:nvSpPr>
        <p:spPr>
          <a:xfrm flipH="1">
            <a:off x="530388" y="1000582"/>
            <a:ext cx="11476883" cy="5233964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ar-MA" sz="2400" b="1" u="sng" dirty="0">
                <a:solidFill>
                  <a:srgbClr val="000000"/>
                </a:solidFill>
              </a:rPr>
              <a:t>تتنوع حقوق المدرس بين تلك التي لها طابع مادي والتي لها طابع معنوي ويمكن إجمالها فيما يلي:</a:t>
            </a:r>
            <a:br>
              <a:rPr lang="fr-FR" sz="2400" b="1" u="sng" dirty="0">
                <a:solidFill>
                  <a:srgbClr val="000000"/>
                </a:solidFill>
              </a:rPr>
            </a:br>
            <a:r>
              <a:rPr lang="ar-MA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•الحق في الراتب أو الأجرة </a:t>
            </a:r>
            <a:br>
              <a:rPr lang="fr-FR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</a:br>
            <a:r>
              <a:rPr lang="ar-MA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•الحق في الترقية</a:t>
            </a:r>
            <a:br>
              <a:rPr lang="fr-FR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</a:br>
            <a:r>
              <a:rPr lang="ar-MA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•الحق في الاستفادة من الرخص</a:t>
            </a:r>
            <a:br>
              <a:rPr lang="fr-FR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</a:br>
            <a:r>
              <a:rPr lang="ar-MA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•الحق في الإضراب</a:t>
            </a:r>
            <a:br>
              <a:rPr lang="fr-FR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</a:br>
            <a:r>
              <a:rPr lang="ar-MA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•الحق في الانخراط النقابي</a:t>
            </a:r>
            <a:br>
              <a:rPr lang="fr-FR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</a:br>
            <a:r>
              <a:rPr lang="ar-MA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•الحق في الحماية من التهديدات والتهجمات والإهانات</a:t>
            </a:r>
            <a:br>
              <a:rPr lang="fr-FR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</a:br>
            <a:r>
              <a:rPr lang="ar-MA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•الحق في التقاعد</a:t>
            </a:r>
            <a:br>
              <a:rPr lang="fr-FR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</a:br>
            <a:r>
              <a:rPr lang="ar-MA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•الحق في التكوين المستمر</a:t>
            </a:r>
            <a:br>
              <a:rPr lang="fr-FR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</a:br>
            <a:r>
              <a:rPr lang="ar-MA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•الحق في الخدمات الاجتماعية </a:t>
            </a:r>
            <a:br>
              <a:rPr lang="fr-FR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</a:br>
            <a:r>
              <a:rPr lang="ar-MA" sz="2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•الحق في الانتقال</a:t>
            </a:r>
            <a:endParaRPr lang="ar-MA" sz="2000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6840672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084CDF-C211-1AC0-3216-8F407EEF9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3414" y="-130653"/>
            <a:ext cx="10676874" cy="7119306"/>
          </a:xfrm>
          <a:prstGeom prst="rect">
            <a:avLst/>
          </a:prstGeom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4036985" y="0"/>
            <a:ext cx="80041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b="1" u="sng" dirty="0">
                <a:solidFill>
                  <a:srgbClr val="000000"/>
                </a:solidFill>
              </a:rPr>
              <a:t>واجبات الاستاذ</a:t>
            </a:r>
            <a:endParaRPr lang="fr-FR" sz="7200" b="1" u="sng" dirty="0">
              <a:solidFill>
                <a:srgbClr val="000000"/>
              </a:solidFill>
            </a:endParaRPr>
          </a:p>
        </p:txBody>
      </p:sp>
      <p:sp>
        <p:nvSpPr>
          <p:cNvPr id="2" name="Google Shape;94;p4">
            <a:extLst>
              <a:ext uri="{FF2B5EF4-FFF2-40B4-BE49-F238E27FC236}">
                <a16:creationId xmlns:a16="http://schemas.microsoft.com/office/drawing/2014/main" id="{DE0A4772-ED57-F7CC-9A7F-8D89C101F810}"/>
              </a:ext>
            </a:extLst>
          </p:cNvPr>
          <p:cNvSpPr/>
          <p:nvPr/>
        </p:nvSpPr>
        <p:spPr>
          <a:xfrm flipH="1">
            <a:off x="102843" y="1437520"/>
            <a:ext cx="11818219" cy="4603061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fr-FR" sz="2400" b="1" dirty="0">
                <a:solidFill>
                  <a:srgbClr val="000000"/>
                </a:solidFill>
              </a:rPr>
              <a:t> -</a:t>
            </a:r>
            <a:r>
              <a:rPr lang="ar-SA" sz="2400" b="1" dirty="0">
                <a:solidFill>
                  <a:srgbClr val="000000"/>
                </a:solidFill>
              </a:rPr>
              <a:t>الحرص على الارتقاء بالمهنة والسعي الى تطويرها وتحسين أدائها والابداع فيها؛</a:t>
            </a:r>
            <a:br>
              <a:rPr lang="fr-FR" sz="2400" b="1" dirty="0">
                <a:solidFill>
                  <a:srgbClr val="000000"/>
                </a:solidFill>
              </a:rPr>
            </a:br>
            <a:r>
              <a:rPr lang="fr-FR" sz="2400" b="1" dirty="0">
                <a:solidFill>
                  <a:srgbClr val="000000"/>
                </a:solidFill>
              </a:rPr>
              <a:t>-</a:t>
            </a:r>
            <a:r>
              <a:rPr lang="ar-SA" sz="2400" b="1" dirty="0">
                <a:solidFill>
                  <a:srgbClr val="000000"/>
                </a:solidFill>
              </a:rPr>
              <a:t>التزام الحياد السياسي والإيديولوجي داخل المؤسسة</a:t>
            </a:r>
            <a:br>
              <a:rPr lang="fr-FR" sz="2400" b="1" dirty="0">
                <a:solidFill>
                  <a:srgbClr val="000000"/>
                </a:solidFill>
              </a:rPr>
            </a:br>
            <a:r>
              <a:rPr lang="fr-FR" sz="2400" b="1" dirty="0">
                <a:solidFill>
                  <a:srgbClr val="000000"/>
                </a:solidFill>
              </a:rPr>
              <a:t>-</a:t>
            </a:r>
            <a:r>
              <a:rPr lang="ar-SA" sz="2400" b="1" dirty="0">
                <a:solidFill>
                  <a:srgbClr val="000000"/>
                </a:solidFill>
              </a:rPr>
              <a:t>تبني المقاربة التشاركية في الفصل الدراسي </a:t>
            </a:r>
            <a:br>
              <a:rPr lang="fr-FR" sz="2400" b="1" dirty="0">
                <a:solidFill>
                  <a:srgbClr val="000000"/>
                </a:solidFill>
              </a:rPr>
            </a:br>
            <a:r>
              <a:rPr lang="fr-FR" sz="2400" b="1" dirty="0">
                <a:solidFill>
                  <a:srgbClr val="000000"/>
                </a:solidFill>
              </a:rPr>
              <a:t>-</a:t>
            </a:r>
            <a:r>
              <a:rPr lang="ar-SA" sz="2400" b="1" dirty="0">
                <a:solidFill>
                  <a:srgbClr val="000000"/>
                </a:solidFill>
              </a:rPr>
              <a:t>احترام حقوق و كرامة التلميذات و التلاميذ و عدم التمييز بينهم بسبب الجنس او اللون او العرق او المعتقد او الثقافة او الانتماء الاجتماعي او الجهوي او اللغوي</a:t>
            </a:r>
            <a:br>
              <a:rPr lang="fr-FR" sz="2400" b="1" dirty="0">
                <a:solidFill>
                  <a:srgbClr val="000000"/>
                </a:solidFill>
              </a:rPr>
            </a:br>
            <a:r>
              <a:rPr lang="fr-FR" sz="2400" b="1" dirty="0">
                <a:solidFill>
                  <a:srgbClr val="000000"/>
                </a:solidFill>
              </a:rPr>
              <a:t>-</a:t>
            </a:r>
            <a:r>
              <a:rPr lang="ar-SA" sz="2400" b="1" dirty="0">
                <a:solidFill>
                  <a:srgbClr val="000000"/>
                </a:solidFill>
              </a:rPr>
              <a:t>احترام سلطة الدولة و العمل على احترامها</a:t>
            </a:r>
            <a:br>
              <a:rPr lang="fr-FR" sz="2400" b="1" dirty="0">
                <a:solidFill>
                  <a:srgbClr val="000000"/>
                </a:solidFill>
              </a:rPr>
            </a:br>
            <a:r>
              <a:rPr lang="fr-FR" sz="2400" b="1" dirty="0">
                <a:solidFill>
                  <a:srgbClr val="000000"/>
                </a:solidFill>
              </a:rPr>
              <a:t>-</a:t>
            </a:r>
            <a:r>
              <a:rPr lang="ar-SA" sz="2400" b="1" dirty="0">
                <a:solidFill>
                  <a:srgbClr val="000000"/>
                </a:solidFill>
              </a:rPr>
              <a:t>الانضباط و احترام الرؤساء</a:t>
            </a:r>
            <a:br>
              <a:rPr lang="fr-FR" sz="2400" b="1" dirty="0">
                <a:solidFill>
                  <a:srgbClr val="000000"/>
                </a:solidFill>
              </a:rPr>
            </a:br>
            <a:r>
              <a:rPr lang="fr-FR" sz="2400" b="1" dirty="0">
                <a:solidFill>
                  <a:srgbClr val="000000"/>
                </a:solidFill>
              </a:rPr>
              <a:t>-</a:t>
            </a:r>
            <a:r>
              <a:rPr lang="ar-SA" sz="2400" b="1" dirty="0" err="1">
                <a:solidFill>
                  <a:srgbClr val="000000"/>
                </a:solidFill>
              </a:rPr>
              <a:t>التنفيد</a:t>
            </a:r>
            <a:r>
              <a:rPr lang="ar-SA" sz="2400" b="1" dirty="0">
                <a:solidFill>
                  <a:srgbClr val="000000"/>
                </a:solidFill>
              </a:rPr>
              <a:t> السليم للمهام المسندة اليه</a:t>
            </a:r>
            <a:br>
              <a:rPr lang="fr-FR" sz="2400" b="1" dirty="0">
                <a:solidFill>
                  <a:srgbClr val="000000"/>
                </a:solidFill>
              </a:rPr>
            </a:br>
            <a:endParaRPr sz="2400" b="1" dirty="0">
              <a:solidFill>
                <a:srgbClr val="000000"/>
              </a:solidFill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9741035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084CDF-C211-1AC0-3216-8F407EEF9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3414" y="-130653"/>
            <a:ext cx="10676874" cy="7119306"/>
          </a:xfrm>
          <a:prstGeom prst="rect">
            <a:avLst/>
          </a:prstGeom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4036985" y="0"/>
            <a:ext cx="80041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b="1" u="sng" dirty="0">
                <a:solidFill>
                  <a:srgbClr val="000000"/>
                </a:solidFill>
              </a:rPr>
              <a:t>واجبات الاستاذ</a:t>
            </a:r>
            <a:endParaRPr lang="fr-FR" sz="7200" b="1" u="sng" dirty="0">
              <a:solidFill>
                <a:srgbClr val="000000"/>
              </a:solidFill>
            </a:endParaRPr>
          </a:p>
        </p:txBody>
      </p:sp>
      <p:sp>
        <p:nvSpPr>
          <p:cNvPr id="2" name="Google Shape;94;p4">
            <a:extLst>
              <a:ext uri="{FF2B5EF4-FFF2-40B4-BE49-F238E27FC236}">
                <a16:creationId xmlns:a16="http://schemas.microsoft.com/office/drawing/2014/main" id="{DE0A4772-ED57-F7CC-9A7F-8D89C101F810}"/>
              </a:ext>
            </a:extLst>
          </p:cNvPr>
          <p:cNvSpPr/>
          <p:nvPr/>
        </p:nvSpPr>
        <p:spPr>
          <a:xfrm flipH="1">
            <a:off x="323272" y="1107996"/>
            <a:ext cx="11302224" cy="550350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fr-FR" sz="2000" b="1" dirty="0">
                <a:solidFill>
                  <a:srgbClr val="000000"/>
                </a:solidFill>
              </a:rPr>
              <a:t> -</a:t>
            </a:r>
            <a:r>
              <a:rPr lang="ar-SA" sz="2000" b="1" dirty="0">
                <a:solidFill>
                  <a:srgbClr val="000000"/>
                </a:solidFill>
              </a:rPr>
              <a:t>احترام أوقات العمل 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 -</a:t>
            </a:r>
            <a:r>
              <a:rPr lang="ar-SA" sz="2000" b="1" dirty="0">
                <a:solidFill>
                  <a:srgbClr val="000000"/>
                </a:solidFill>
              </a:rPr>
              <a:t>احترام أخلاقية المهنة 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- </a:t>
            </a:r>
            <a:r>
              <a:rPr lang="ar-SA" sz="2000" b="1" dirty="0">
                <a:solidFill>
                  <a:srgbClr val="000000"/>
                </a:solidFill>
              </a:rPr>
              <a:t>حضور الدورات التكوينية التي تنظمها المديرية الإقليمية او الاكاديمية او السلطة الحكومية المكلفة بالتربية الوطنية 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- </a:t>
            </a:r>
            <a:r>
              <a:rPr lang="ar-SA" sz="2000" b="1" dirty="0">
                <a:solidFill>
                  <a:srgbClr val="000000"/>
                </a:solidFill>
              </a:rPr>
              <a:t>المحافظة على التجهيزات و الممتلكات العقارية و المنقولة للأكاديمية 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 -</a:t>
            </a:r>
            <a:r>
              <a:rPr lang="ar-SA" sz="2000" b="1" dirty="0">
                <a:solidFill>
                  <a:srgbClr val="000000"/>
                </a:solidFill>
              </a:rPr>
              <a:t>ان يكونوا رهن إشارة الاكاديمية او المديريات الإقليمية التابعة لها فيما يخص تحديد مقر العمل 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 -</a:t>
            </a:r>
            <a:r>
              <a:rPr lang="ar-SA" sz="2000" b="1" dirty="0">
                <a:solidFill>
                  <a:srgbClr val="000000"/>
                </a:solidFill>
              </a:rPr>
              <a:t>الامتثال ل توجيهات و تعليمات السلطة الرئاسية 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 -</a:t>
            </a:r>
            <a:r>
              <a:rPr lang="ar-SA" sz="2000" b="1" dirty="0">
                <a:solidFill>
                  <a:srgbClr val="000000"/>
                </a:solidFill>
              </a:rPr>
              <a:t>كثمان السر المهني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 -</a:t>
            </a:r>
            <a:r>
              <a:rPr lang="ar-SA" sz="2000" b="1" dirty="0">
                <a:solidFill>
                  <a:srgbClr val="000000"/>
                </a:solidFill>
              </a:rPr>
              <a:t>الامتناع عن ممارسة أي نشاط حر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 -</a:t>
            </a:r>
            <a:r>
              <a:rPr lang="ar-SA" sz="2000" b="1" dirty="0">
                <a:solidFill>
                  <a:srgbClr val="000000"/>
                </a:solidFill>
              </a:rPr>
              <a:t>العمل بصفة منتظمة طيلة كل الموسم الدراسي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 -</a:t>
            </a:r>
            <a:r>
              <a:rPr lang="ar-SA" sz="2000" b="1" dirty="0">
                <a:solidFill>
                  <a:srgbClr val="000000"/>
                </a:solidFill>
              </a:rPr>
              <a:t>احترام النظام  الداخلي للمؤسسة التعليمية 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 -</a:t>
            </a:r>
            <a:r>
              <a:rPr lang="ar-SA" sz="2000" b="1" dirty="0">
                <a:solidFill>
                  <a:srgbClr val="000000"/>
                </a:solidFill>
              </a:rPr>
              <a:t>التقيد بالمناهج الرسمية و العمل على انجاز المقررات داخل الآجال المطلوبة </a:t>
            </a:r>
            <a:br>
              <a:rPr lang="ar-SA" sz="2000" b="1" dirty="0">
                <a:solidFill>
                  <a:srgbClr val="000000"/>
                </a:solidFill>
              </a:rPr>
            </a:br>
            <a:r>
              <a:rPr lang="fr-FR" sz="2000" b="1" dirty="0">
                <a:solidFill>
                  <a:srgbClr val="000000"/>
                </a:solidFill>
              </a:rPr>
              <a:t> -</a:t>
            </a:r>
            <a:r>
              <a:rPr lang="ar-SA" sz="2000" b="1" dirty="0">
                <a:solidFill>
                  <a:srgbClr val="000000"/>
                </a:solidFill>
              </a:rPr>
              <a:t>تقييم </a:t>
            </a:r>
            <a:r>
              <a:rPr lang="ar-SA" sz="2000" b="1" dirty="0" err="1">
                <a:solidFill>
                  <a:srgbClr val="000000"/>
                </a:solidFill>
              </a:rPr>
              <a:t>تعلمات</a:t>
            </a:r>
            <a:r>
              <a:rPr lang="ar-SA" sz="2000" b="1" dirty="0">
                <a:solidFill>
                  <a:srgbClr val="000000"/>
                </a:solidFill>
              </a:rPr>
              <a:t> التلاميذ</a:t>
            </a:r>
            <a:endParaRPr lang="ar-SA" sz="2000" b="1" dirty="0">
              <a:solidFill>
                <a:srgbClr val="000000"/>
              </a:solidFill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9790101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084CDF-C211-1AC0-3216-8F407EEF9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3414" y="-130653"/>
            <a:ext cx="10676874" cy="7119306"/>
          </a:xfrm>
          <a:prstGeom prst="rect">
            <a:avLst/>
          </a:prstGeom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2447637" y="0"/>
            <a:ext cx="959350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ar-MA" sz="7200" b="1" u="sng" dirty="0">
                <a:solidFill>
                  <a:srgbClr val="000000"/>
                </a:solidFill>
              </a:rPr>
              <a:t>العلاقة بين الحق و الواجب </a:t>
            </a:r>
          </a:p>
        </p:txBody>
      </p:sp>
      <p:sp>
        <p:nvSpPr>
          <p:cNvPr id="2" name="Google Shape;94;p4">
            <a:extLst>
              <a:ext uri="{FF2B5EF4-FFF2-40B4-BE49-F238E27FC236}">
                <a16:creationId xmlns:a16="http://schemas.microsoft.com/office/drawing/2014/main" id="{DE0A4772-ED57-F7CC-9A7F-8D89C101F810}"/>
              </a:ext>
            </a:extLst>
          </p:cNvPr>
          <p:cNvSpPr/>
          <p:nvPr/>
        </p:nvSpPr>
        <p:spPr>
          <a:xfrm flipH="1">
            <a:off x="186890" y="1725215"/>
            <a:ext cx="11818219" cy="2508716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/>
            <a:r>
              <a:rPr lang="ar-MA" sz="4400" b="1" dirty="0">
                <a:solidFill>
                  <a:srgbClr val="000000"/>
                </a:solidFill>
              </a:rPr>
              <a:t> كل حق في الغالب يقابله واجب، وكل واجب يقابله حق، فما هو حق لإنسان هو واجب على الآخر وكل واجب على إنسان هو حق لآخر.</a:t>
            </a:r>
            <a:endParaRPr lang="fr-FR" sz="4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9431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084CDF-C211-1AC0-3216-8F407EEF9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3414" y="-130653"/>
            <a:ext cx="10676874" cy="7119306"/>
          </a:xfrm>
          <a:prstGeom prst="rect">
            <a:avLst/>
          </a:prstGeom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3914971" y="-104922"/>
            <a:ext cx="80041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المراجع</a:t>
            </a:r>
            <a:endParaRPr lang="fr-FR" sz="7200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" name="Google Shape;94;p4">
            <a:extLst>
              <a:ext uri="{FF2B5EF4-FFF2-40B4-BE49-F238E27FC236}">
                <a16:creationId xmlns:a16="http://schemas.microsoft.com/office/drawing/2014/main" id="{DE0A4772-ED57-F7CC-9A7F-8D89C101F810}"/>
              </a:ext>
            </a:extLst>
          </p:cNvPr>
          <p:cNvSpPr/>
          <p:nvPr/>
        </p:nvSpPr>
        <p:spPr>
          <a:xfrm flipH="1">
            <a:off x="-282413" y="1440872"/>
            <a:ext cx="11476883" cy="363912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>
              <a:lnSpc>
                <a:spcPct val="150000"/>
              </a:lnSpc>
            </a:pPr>
            <a:br>
              <a:rPr lang="fr-FR" sz="2400" b="1" u="sng" dirty="0">
                <a:solidFill>
                  <a:srgbClr val="000000"/>
                </a:solidFill>
              </a:rPr>
            </a:br>
            <a:r>
              <a:rPr lang="fr-FR" sz="2400" b="1" dirty="0">
                <a:solidFill>
                  <a:srgbClr val="000000"/>
                </a:solidFill>
              </a:rPr>
              <a:t> _</a:t>
            </a:r>
            <a:r>
              <a:rPr lang="ar-MA" sz="2400" b="1" u="sng" dirty="0">
                <a:solidFill>
                  <a:srgbClr val="000000"/>
                </a:solidFill>
              </a:rPr>
              <a:t>الظهير الشريف</a:t>
            </a:r>
            <a:endParaRPr lang="fr-FR" sz="2400" b="1" u="sng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2400" b="1" dirty="0">
                <a:solidFill>
                  <a:srgbClr val="000000"/>
                </a:solidFill>
              </a:rPr>
              <a:t>_</a:t>
            </a:r>
            <a:r>
              <a:rPr lang="ar-MA" sz="2400" b="1" dirty="0">
                <a:solidFill>
                  <a:srgbClr val="000000"/>
                </a:solidFill>
              </a:rPr>
              <a:t> </a:t>
            </a:r>
            <a:r>
              <a:rPr lang="ar-MA" sz="2400" b="1" u="sng" dirty="0">
                <a:solidFill>
                  <a:srgbClr val="000000"/>
                </a:solidFill>
              </a:rPr>
              <a:t>النظام الاساسي للوظيفة العمومية</a:t>
            </a:r>
            <a:br>
              <a:rPr lang="ar-MA" sz="2400" b="1" u="sng" dirty="0">
                <a:solidFill>
                  <a:srgbClr val="000000"/>
                </a:solidFill>
              </a:rPr>
            </a:br>
            <a:r>
              <a:rPr lang="fr-FR" sz="2400" b="1" dirty="0">
                <a:solidFill>
                  <a:srgbClr val="000000"/>
                </a:solidFill>
              </a:rPr>
              <a:t> _</a:t>
            </a:r>
            <a:r>
              <a:rPr lang="ar-MA" sz="2400" b="1" u="sng" dirty="0">
                <a:solidFill>
                  <a:srgbClr val="000000"/>
                </a:solidFill>
              </a:rPr>
              <a:t>الديمقراطية وحقوق الانسان، لمحمد الجابري</a:t>
            </a:r>
            <a:br>
              <a:rPr lang="fr-FR" sz="2400" b="1" u="sng" dirty="0">
                <a:solidFill>
                  <a:srgbClr val="000000"/>
                </a:solidFill>
              </a:rPr>
            </a:br>
            <a:r>
              <a:rPr lang="fr-FR" sz="2400" b="1" dirty="0">
                <a:solidFill>
                  <a:srgbClr val="000000"/>
                </a:solidFill>
              </a:rPr>
              <a:t> _</a:t>
            </a:r>
            <a:r>
              <a:rPr lang="ar-MA" sz="2400" b="1" u="sng" dirty="0">
                <a:solidFill>
                  <a:srgbClr val="000000"/>
                </a:solidFill>
              </a:rPr>
              <a:t>مشـــــروع النظام الداخلي النموذجي لمؤسسات التربية والتعليم العمومي، المتضمن "لميثاق التلميذ</a:t>
            </a:r>
            <a:br>
              <a:rPr lang="ar-MA" sz="2400" b="1" u="sng" dirty="0">
                <a:solidFill>
                  <a:srgbClr val="000000"/>
                </a:solidFill>
              </a:rPr>
            </a:br>
            <a:endParaRPr lang="ar-MA" sz="2400" b="1" u="sng" dirty="0">
              <a:solidFill>
                <a:srgbClr val="000000"/>
              </a:solidFill>
              <a:sym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5687032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عنصر نائب للصورة 9" descr="صورة تحتوي على قرص العسل, عنصر في الخارج, مرصوف, قبة&#10;&#10;تم إنشاء الوصف تلقائياً">
            <a:extLst>
              <a:ext uri="{FF2B5EF4-FFF2-40B4-BE49-F238E27FC236}">
                <a16:creationId xmlns:a16="http://schemas.microsoft.com/office/drawing/2014/main" id="{10A40683-FE07-4900-E7A9-281A2B6FF2F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646" name="Google Shape;2646;p85"/>
          <p:cNvSpPr/>
          <p:nvPr/>
        </p:nvSpPr>
        <p:spPr>
          <a:xfrm>
            <a:off x="4320628" y="1819275"/>
            <a:ext cx="3409950" cy="3219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sz="2800" dirty="0">
              <a:solidFill>
                <a:srgbClr val="000000"/>
              </a:solidFill>
              <a:latin typeface="Arial" panose="020B0604020202020204" pitchFamily="34" charset="0"/>
              <a:ea typeface="Open Sans Light"/>
              <a:sym typeface="Open Sans Light"/>
            </a:endParaRPr>
          </a:p>
        </p:txBody>
      </p:sp>
      <p:sp>
        <p:nvSpPr>
          <p:cNvPr id="2647" name="Google Shape;2647;p85"/>
          <p:cNvSpPr/>
          <p:nvPr/>
        </p:nvSpPr>
        <p:spPr>
          <a:xfrm>
            <a:off x="4565851" y="3013501"/>
            <a:ext cx="29195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/>
            <a:r>
              <a:rPr lang="ar-SA" sz="5400" b="1" dirty="0">
                <a:solidFill>
                  <a:srgbClr val="262E31"/>
                </a:solidFill>
                <a:latin typeface="Arial" panose="020B0604020202020204" pitchFamily="34" charset="0"/>
                <a:ea typeface="Montserrat"/>
                <a:sym typeface="Montserrat"/>
              </a:rPr>
              <a:t>شكـرًا لك</a:t>
            </a:r>
            <a:r>
              <a:rPr lang="ar-MA" sz="5400" b="1" dirty="0">
                <a:solidFill>
                  <a:srgbClr val="262E31"/>
                </a:solidFill>
                <a:latin typeface="Arial" panose="020B0604020202020204" pitchFamily="34" charset="0"/>
                <a:ea typeface="Montserrat"/>
                <a:sym typeface="Montserrat"/>
              </a:rPr>
              <a:t>م</a:t>
            </a:r>
            <a:endParaRPr sz="5400" dirty="0">
              <a:latin typeface="Arial" panose="020B0604020202020204" pitchFamily="34" charset="0"/>
            </a:endParaRPr>
          </a:p>
        </p:txBody>
      </p:sp>
      <p:cxnSp>
        <p:nvCxnSpPr>
          <p:cNvPr id="2649" name="Google Shape;2649;p85"/>
          <p:cNvCxnSpPr>
            <a:cxnSpLocks/>
          </p:cNvCxnSpPr>
          <p:nvPr/>
        </p:nvCxnSpPr>
        <p:spPr>
          <a:xfrm>
            <a:off x="5599529" y="3867529"/>
            <a:ext cx="992942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 rot="10800000">
            <a:off x="2178050" y="-12700"/>
            <a:ext cx="10013950" cy="68707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sz="2800" dirty="0">
              <a:solidFill>
                <a:srgbClr val="000000"/>
              </a:solidFill>
              <a:latin typeface="Arial" panose="020B0604020202020204" pitchFamily="34" charset="0"/>
              <a:ea typeface="Open Sans Light"/>
              <a:sym typeface="Open Sans Light"/>
            </a:endParaRPr>
          </a:p>
        </p:txBody>
      </p:sp>
      <p:cxnSp>
        <p:nvCxnSpPr>
          <p:cNvPr id="70" name="Google Shape;70;p2"/>
          <p:cNvCxnSpPr>
            <a:cxnSpLocks/>
          </p:cNvCxnSpPr>
          <p:nvPr/>
        </p:nvCxnSpPr>
        <p:spPr>
          <a:xfrm flipH="1">
            <a:off x="10839635" y="1083197"/>
            <a:ext cx="786545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80C53ADF-1044-9289-7630-03D803612A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149F40-4F8F-2B98-C26D-A0670F318140}"/>
              </a:ext>
            </a:extLst>
          </p:cNvPr>
          <p:cNvSpPr txBox="1"/>
          <p:nvPr/>
        </p:nvSpPr>
        <p:spPr>
          <a:xfrm>
            <a:off x="6800295" y="198873"/>
            <a:ext cx="5007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sz="60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محاور العرض</a:t>
            </a:r>
            <a:endParaRPr lang="fr-MA" sz="6000" b="1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9F09E9-2E95-C81F-3545-344A4551C925}"/>
              </a:ext>
            </a:extLst>
          </p:cNvPr>
          <p:cNvSpPr txBox="1"/>
          <p:nvPr/>
        </p:nvSpPr>
        <p:spPr>
          <a:xfrm>
            <a:off x="5568955" y="1328017"/>
            <a:ext cx="527068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a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تقديم</a:t>
            </a:r>
            <a:r>
              <a:rPr lang="f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a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تعريف الحق</a:t>
            </a:r>
            <a:r>
              <a:rPr lang="f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.</a:t>
            </a:r>
            <a:r>
              <a:rPr lang="a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 </a:t>
            </a:r>
            <a:endParaRPr lang="fr-FR" sz="3200" dirty="0">
              <a:solidFill>
                <a:srgbClr val="000000"/>
              </a:solidFill>
              <a:latin typeface="ae_AlArabiya" panose="02060603050605020204" pitchFamily="18" charset="-78"/>
              <a:ea typeface="Tahoma" panose="020B0604030504040204" pitchFamily="34" charset="0"/>
              <a:cs typeface="ae_AlArabiya" panose="02060603050605020204" pitchFamily="18" charset="-7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a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تعريف الواجب</a:t>
            </a:r>
            <a:r>
              <a:rPr lang="f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.</a:t>
            </a:r>
            <a:endParaRPr lang="ar-MA" sz="3200" dirty="0">
              <a:solidFill>
                <a:srgbClr val="000000"/>
              </a:solidFill>
              <a:latin typeface="ae_AlArabiya" panose="02060603050605020204" pitchFamily="18" charset="-78"/>
              <a:ea typeface="Tahoma" panose="020B0604030504040204" pitchFamily="34" charset="0"/>
              <a:cs typeface="ae_AlArabiya" panose="02060603050605020204" pitchFamily="18" charset="-7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a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تعريف المدرس</a:t>
            </a:r>
            <a:r>
              <a:rPr lang="f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.</a:t>
            </a:r>
            <a:endParaRPr lang="ar-MA" sz="3200" dirty="0">
              <a:solidFill>
                <a:srgbClr val="000000"/>
              </a:solidFill>
              <a:latin typeface="ae_AlArabiya" panose="02060603050605020204" pitchFamily="18" charset="-78"/>
              <a:ea typeface="Tahoma" panose="020B0604030504040204" pitchFamily="34" charset="0"/>
              <a:cs typeface="ae_AlArabiya" panose="02060603050605020204" pitchFamily="18" charset="-7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a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حقوق المدرس</a:t>
            </a:r>
            <a:r>
              <a:rPr lang="f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.</a:t>
            </a:r>
            <a:endParaRPr lang="ar-MA" sz="3200" dirty="0">
              <a:solidFill>
                <a:srgbClr val="000000"/>
              </a:solidFill>
              <a:latin typeface="ae_AlArabiya" panose="02060603050605020204" pitchFamily="18" charset="-78"/>
              <a:ea typeface="Tahoma" panose="020B0604030504040204" pitchFamily="34" charset="0"/>
              <a:cs typeface="ae_AlArabiya" panose="02060603050605020204" pitchFamily="18" charset="-7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a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واجبات المدرس</a:t>
            </a:r>
            <a:r>
              <a:rPr lang="f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.</a:t>
            </a:r>
            <a:endParaRPr lang="ar-MA" sz="3200" dirty="0">
              <a:solidFill>
                <a:srgbClr val="000000"/>
              </a:solidFill>
              <a:latin typeface="ae_AlArabiya" panose="02060603050605020204" pitchFamily="18" charset="-78"/>
              <a:ea typeface="Tahoma" panose="020B0604030504040204" pitchFamily="34" charset="0"/>
              <a:cs typeface="ae_AlArabiya" panose="02060603050605020204" pitchFamily="18" charset="-7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a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العلاقة بين الحق و الواجب</a:t>
            </a:r>
            <a:r>
              <a:rPr lang="fr-MA" sz="3200" dirty="0">
                <a:solidFill>
                  <a:srgbClr val="000000"/>
                </a:solidFill>
                <a:latin typeface="ae_AlArabiya" panose="02060603050605020204" pitchFamily="18" charset="-78"/>
                <a:ea typeface="Tahoma" panose="020B0604030504040204" pitchFamily="34" charset="0"/>
                <a:cs typeface="ae_AlArabiya" panose="02060603050605020204" pitchFamily="18" charset="-78"/>
              </a:rPr>
              <a:t>.</a:t>
            </a:r>
            <a:endParaRPr lang="fr-FR" sz="3200" dirty="0">
              <a:solidFill>
                <a:srgbClr val="000000"/>
              </a:solidFill>
              <a:latin typeface="ae_AlArabiya" panose="02060603050605020204" pitchFamily="18" charset="-78"/>
              <a:ea typeface="Tahoma" panose="020B0604030504040204" pitchFamily="34" charset="0"/>
              <a:cs typeface="ae_AlArabiya" panose="02060603050605020204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A67CE1-A0E9-9301-25FB-42CDA8402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5" y="0"/>
            <a:ext cx="6858000" cy="6858000"/>
          </a:xfrm>
          <a:prstGeom prst="rect">
            <a:avLst/>
          </a:prstGeom>
        </p:spPr>
      </p:pic>
      <p:cxnSp>
        <p:nvCxnSpPr>
          <p:cNvPr id="85" name="Google Shape;85;p3"/>
          <p:cNvCxnSpPr/>
          <p:nvPr/>
        </p:nvCxnSpPr>
        <p:spPr>
          <a:xfrm flipH="1">
            <a:off x="10722768" y="1025433"/>
            <a:ext cx="472282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عنصر نائب لرقم الشريحة 2">
            <a:extLst>
              <a:ext uri="{FF2B5EF4-FFF2-40B4-BE49-F238E27FC236}">
                <a16:creationId xmlns:a16="http://schemas.microsoft.com/office/drawing/2014/main" id="{46F9FB9B-2830-5A85-0B2E-D94F552CD5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Google Shape;2611;p84">
            <a:extLst>
              <a:ext uri="{FF2B5EF4-FFF2-40B4-BE49-F238E27FC236}">
                <a16:creationId xmlns:a16="http://schemas.microsoft.com/office/drawing/2014/main" id="{B4C2BB27-8124-7661-7FD4-F17588B3B476}"/>
              </a:ext>
            </a:extLst>
          </p:cNvPr>
          <p:cNvSpPr/>
          <p:nvPr/>
        </p:nvSpPr>
        <p:spPr>
          <a:xfrm>
            <a:off x="7095623" y="92412"/>
            <a:ext cx="409942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6600" b="1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تقديم</a:t>
            </a:r>
            <a:r>
              <a:rPr lang="ar-MA" sz="4400" b="1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endParaRPr lang="ar-EG" sz="4400" b="1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88955C9-F5CA-F62A-ADD6-FA9C0FC0AE55}"/>
              </a:ext>
            </a:extLst>
          </p:cNvPr>
          <p:cNvSpPr/>
          <p:nvPr/>
        </p:nvSpPr>
        <p:spPr>
          <a:xfrm>
            <a:off x="4447713" y="1936443"/>
            <a:ext cx="6747337" cy="1492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MA" sz="400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 </a:t>
            </a:r>
            <a:r>
              <a:rPr lang="ar-MA" sz="40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قف للمعلم و فه </a:t>
            </a:r>
            <a:r>
              <a:rPr lang="ar-MA" sz="4000" b="1" dirty="0" err="1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التبجيلا</a:t>
            </a:r>
            <a:r>
              <a:rPr lang="ar-MA" sz="40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 ... </a:t>
            </a:r>
          </a:p>
          <a:p>
            <a:r>
              <a:rPr lang="ar-MA" sz="40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كاد المعلم ان يكون رسولا</a:t>
            </a:r>
            <a:endParaRPr lang="fr-FR" sz="4000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/>
          <p:nvPr/>
        </p:nvSpPr>
        <p:spPr>
          <a:xfrm flipH="1">
            <a:off x="7971423" y="1287262"/>
            <a:ext cx="3441030" cy="674704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MA" sz="2800" b="1" u="sng" dirty="0">
                <a:solidFill>
                  <a:srgbClr val="000000"/>
                </a:solidFill>
              </a:rPr>
              <a:t>الحق لغويا</a:t>
            </a:r>
            <a:r>
              <a:rPr lang="fr-MA" sz="2800" b="1" u="sng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fr-FR" sz="1200" b="1" u="sng" dirty="0">
              <a:solidFill>
                <a:srgbClr val="000000"/>
              </a:solidFill>
            </a:endParaRPr>
          </a:p>
          <a:p>
            <a:endParaRPr sz="2800" dirty="0">
              <a:solidFill>
                <a:srgbClr val="000000"/>
              </a:solidFill>
              <a:latin typeface="Arial" panose="020B0604020202020204" pitchFamily="34" charset="0"/>
              <a:ea typeface="Open Sans Light"/>
              <a:sym typeface="Open Sans Light"/>
            </a:endParaRPr>
          </a:p>
        </p:txBody>
      </p:sp>
      <p:pic>
        <p:nvPicPr>
          <p:cNvPr id="6" name="Image 5" descr="Une image contenant échelle, périphérique, trépied&#10;&#10;Description générée automatiquement">
            <a:extLst>
              <a:ext uri="{FF2B5EF4-FFF2-40B4-BE49-F238E27FC236}">
                <a16:creationId xmlns:a16="http://schemas.microsoft.com/office/drawing/2014/main" id="{5AA300D4-D1F3-09DA-28B8-EF1F868FD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83" y="1056443"/>
            <a:ext cx="5153724" cy="4997552"/>
          </a:xfrm>
          <a:prstGeom prst="rect">
            <a:avLst/>
          </a:prstGeom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7642225" y="47704"/>
            <a:ext cx="409942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ما هو الحق؟</a:t>
            </a:r>
            <a:endParaRPr lang="ar-EG" sz="900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aphicFrame>
        <p:nvGraphicFramePr>
          <p:cNvPr id="7" name="Espace réservé du contenu 2" descr="Graphique SmartArt de barre de planning">
            <a:extLst>
              <a:ext uri="{FF2B5EF4-FFF2-40B4-BE49-F238E27FC236}">
                <a16:creationId xmlns:a16="http://schemas.microsoft.com/office/drawing/2014/main" id="{2B22A15F-3BF1-5D11-2DF0-92D76B4964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503304"/>
              </p:ext>
            </p:extLst>
          </p:nvPr>
        </p:nvGraphicFramePr>
        <p:xfrm>
          <a:off x="5465471" y="1564074"/>
          <a:ext cx="5264672" cy="4999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07DBD44-0825-7D32-F40D-6C986D892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28" y="890260"/>
            <a:ext cx="5264672" cy="5446810"/>
          </a:xfrm>
          <a:prstGeom prst="rect">
            <a:avLst/>
          </a:prstGeom>
        </p:spPr>
      </p:pic>
      <p:sp>
        <p:nvSpPr>
          <p:cNvPr id="94" name="Google Shape;94;p4"/>
          <p:cNvSpPr/>
          <p:nvPr/>
        </p:nvSpPr>
        <p:spPr>
          <a:xfrm flipH="1">
            <a:off x="4909351" y="1704512"/>
            <a:ext cx="6832301" cy="1909153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MA" sz="3200" b="1" u="sng" dirty="0">
                <a:solidFill>
                  <a:srgbClr val="000000"/>
                </a:solidFill>
              </a:rPr>
              <a:t>الحق</a:t>
            </a:r>
            <a:r>
              <a:rPr lang="fr-MA" sz="3200" b="1" u="sng" dirty="0">
                <a:solidFill>
                  <a:srgbClr val="000000"/>
                </a:solidFill>
              </a:rPr>
              <a:t> </a:t>
            </a:r>
            <a:r>
              <a:rPr lang="ar-MA" sz="3200" b="1" u="sng" dirty="0">
                <a:solidFill>
                  <a:srgbClr val="000000"/>
                </a:solidFill>
              </a:rPr>
              <a:t>اصطلاح</a:t>
            </a:r>
            <a:r>
              <a:rPr lang="fr-MA" sz="3200" b="1" u="sng" dirty="0">
                <a:solidFill>
                  <a:srgbClr val="000000"/>
                </a:solidFill>
              </a:rPr>
              <a:t>:</a:t>
            </a:r>
            <a:r>
              <a:rPr lang="ar-MA" sz="3200" baseline="0" dirty="0"/>
              <a:t>ا</a:t>
            </a:r>
            <a:endParaRPr lang="fr-MA" sz="3200" dirty="0"/>
          </a:p>
          <a:p>
            <a:pPr>
              <a:lnSpc>
                <a:spcPct val="150000"/>
              </a:lnSpc>
            </a:pPr>
            <a:endParaRPr lang="fr-MA" sz="2800" b="1" u="sng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fr-FR" sz="1200" b="1" u="sng" dirty="0">
              <a:solidFill>
                <a:srgbClr val="000000"/>
              </a:solidFill>
            </a:endParaRPr>
          </a:p>
          <a:p>
            <a:endParaRPr sz="2800" dirty="0">
              <a:solidFill>
                <a:srgbClr val="000000"/>
              </a:solidFill>
              <a:latin typeface="Arial" panose="020B0604020202020204" pitchFamily="34" charset="0"/>
              <a:ea typeface="Open Sans Light"/>
              <a:sym typeface="Open Sans Light"/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7642225" y="47704"/>
            <a:ext cx="409942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ما هو الحق؟</a:t>
            </a:r>
            <a:endParaRPr lang="ar-EG" sz="900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ED00D8-CFE0-6EFA-F05C-425427A8ABCC}"/>
              </a:ext>
            </a:extLst>
          </p:cNvPr>
          <p:cNvSpPr txBox="1"/>
          <p:nvPr/>
        </p:nvSpPr>
        <p:spPr>
          <a:xfrm>
            <a:off x="5871887" y="2505670"/>
            <a:ext cx="5333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sz="2400" b="1" baseline="0" dirty="0">
                <a:solidFill>
                  <a:srgbClr val="000000"/>
                </a:solidFill>
              </a:rPr>
              <a:t>هو ما يقره القانون للأشخاص سواء أكان حكم القانون بتكليف مالي أو غير مالي أو سلطة.</a:t>
            </a:r>
            <a:endParaRPr lang="fr-MA" sz="2400" b="1" dirty="0">
              <a:solidFill>
                <a:srgbClr val="000000"/>
              </a:solidFill>
            </a:endParaRPr>
          </a:p>
          <a:p>
            <a:endParaRPr lang="fr-M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0030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EE4E7400-A173-8606-2458-7B3F5D70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724"/>
            <a:ext cx="5441826" cy="5441826"/>
          </a:xfrm>
          <a:prstGeom prst="rect">
            <a:avLst/>
          </a:prstGeom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7642225" y="47704"/>
            <a:ext cx="409942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ما هو الحق؟</a:t>
            </a:r>
            <a:endParaRPr lang="ar-EG" sz="900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157836-DB83-41E4-956D-A15CCCBA447F}"/>
              </a:ext>
            </a:extLst>
          </p:cNvPr>
          <p:cNvGrpSpPr/>
          <p:nvPr/>
        </p:nvGrpSpPr>
        <p:grpSpPr>
          <a:xfrm>
            <a:off x="6596105" y="3678834"/>
            <a:ext cx="4894556" cy="2565468"/>
            <a:chOff x="4137226" y="4377856"/>
            <a:chExt cx="3565005" cy="1301781"/>
          </a:xfrm>
        </p:grpSpPr>
        <p:sp>
          <p:nvSpPr>
            <p:cNvPr id="15" name="Flowchart: Decision 1">
              <a:extLst>
                <a:ext uri="{FF2B5EF4-FFF2-40B4-BE49-F238E27FC236}">
                  <a16:creationId xmlns:a16="http://schemas.microsoft.com/office/drawing/2014/main" id="{5067CFC8-BFCB-4F86-91CA-635B922321BF}"/>
                </a:ext>
              </a:extLst>
            </p:cNvPr>
            <p:cNvSpPr/>
            <p:nvPr/>
          </p:nvSpPr>
          <p:spPr>
            <a:xfrm>
              <a:off x="4137226" y="4377856"/>
              <a:ext cx="3565002" cy="587495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Parallelogram 13">
              <a:extLst>
                <a:ext uri="{FF2B5EF4-FFF2-40B4-BE49-F238E27FC236}">
                  <a16:creationId xmlns:a16="http://schemas.microsoft.com/office/drawing/2014/main" id="{823E8CAE-4C42-4CD6-9AE9-662BABD48BE3}"/>
                </a:ext>
              </a:extLst>
            </p:cNvPr>
            <p:cNvSpPr/>
            <p:nvPr/>
          </p:nvSpPr>
          <p:spPr>
            <a:xfrm rot="5400000">
              <a:off x="4524461" y="4284371"/>
              <a:ext cx="1008031" cy="1782501"/>
            </a:xfrm>
            <a:prstGeom prst="parallelogram">
              <a:avLst>
                <a:gd name="adj" fmla="val 29132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Parallelogram 14">
              <a:extLst>
                <a:ext uri="{FF2B5EF4-FFF2-40B4-BE49-F238E27FC236}">
                  <a16:creationId xmlns:a16="http://schemas.microsoft.com/office/drawing/2014/main" id="{CF1AAEA3-6A56-4C71-8028-DD1A9457CF86}"/>
                </a:ext>
              </a:extLst>
            </p:cNvPr>
            <p:cNvSpPr/>
            <p:nvPr/>
          </p:nvSpPr>
          <p:spPr>
            <a:xfrm rot="5400000" flipV="1">
              <a:off x="6306965" y="4284371"/>
              <a:ext cx="1008032" cy="1782500"/>
            </a:xfrm>
            <a:prstGeom prst="parallelogram">
              <a:avLst>
                <a:gd name="adj" fmla="val 2917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6F1D9846-746B-4E8E-B35C-FB7BFF440607}"/>
              </a:ext>
            </a:extLst>
          </p:cNvPr>
          <p:cNvGrpSpPr/>
          <p:nvPr/>
        </p:nvGrpSpPr>
        <p:grpSpPr>
          <a:xfrm>
            <a:off x="7232099" y="2580180"/>
            <a:ext cx="3622576" cy="1898760"/>
            <a:chOff x="4137226" y="4377856"/>
            <a:chExt cx="3565005" cy="1301781"/>
          </a:xfrm>
        </p:grpSpPr>
        <p:sp>
          <p:nvSpPr>
            <p:cNvPr id="12" name="Flowchart: Decision 22">
              <a:extLst>
                <a:ext uri="{FF2B5EF4-FFF2-40B4-BE49-F238E27FC236}">
                  <a16:creationId xmlns:a16="http://schemas.microsoft.com/office/drawing/2014/main" id="{58F2C9E4-EB3E-4E43-9C97-CAC085E60C51}"/>
                </a:ext>
              </a:extLst>
            </p:cNvPr>
            <p:cNvSpPr/>
            <p:nvPr/>
          </p:nvSpPr>
          <p:spPr>
            <a:xfrm>
              <a:off x="4137226" y="4377856"/>
              <a:ext cx="3565002" cy="5874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Parallelogram 23">
              <a:extLst>
                <a:ext uri="{FF2B5EF4-FFF2-40B4-BE49-F238E27FC236}">
                  <a16:creationId xmlns:a16="http://schemas.microsoft.com/office/drawing/2014/main" id="{597E1619-36C7-483B-840B-D1FA11853C3C}"/>
                </a:ext>
              </a:extLst>
            </p:cNvPr>
            <p:cNvSpPr/>
            <p:nvPr/>
          </p:nvSpPr>
          <p:spPr>
            <a:xfrm rot="5400000">
              <a:off x="4524461" y="4284371"/>
              <a:ext cx="1008031" cy="1782501"/>
            </a:xfrm>
            <a:prstGeom prst="parallelogram">
              <a:avLst>
                <a:gd name="adj" fmla="val 2913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Parallelogram 24">
              <a:extLst>
                <a:ext uri="{FF2B5EF4-FFF2-40B4-BE49-F238E27FC236}">
                  <a16:creationId xmlns:a16="http://schemas.microsoft.com/office/drawing/2014/main" id="{62C452ED-CED1-44FB-B720-28DE4619F21B}"/>
                </a:ext>
              </a:extLst>
            </p:cNvPr>
            <p:cNvSpPr/>
            <p:nvPr/>
          </p:nvSpPr>
          <p:spPr>
            <a:xfrm rot="5400000" flipV="1">
              <a:off x="6306965" y="4284371"/>
              <a:ext cx="1008032" cy="1782500"/>
            </a:xfrm>
            <a:prstGeom prst="parallelogram">
              <a:avLst>
                <a:gd name="adj" fmla="val 29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25">
            <a:extLst>
              <a:ext uri="{FF2B5EF4-FFF2-40B4-BE49-F238E27FC236}">
                <a16:creationId xmlns:a16="http://schemas.microsoft.com/office/drawing/2014/main" id="{26956502-1750-4934-A5D2-F85268575FA9}"/>
              </a:ext>
            </a:extLst>
          </p:cNvPr>
          <p:cNvGrpSpPr/>
          <p:nvPr/>
        </p:nvGrpSpPr>
        <p:grpSpPr>
          <a:xfrm>
            <a:off x="7615698" y="1663007"/>
            <a:ext cx="2855372" cy="1496630"/>
            <a:chOff x="4137226" y="4377856"/>
            <a:chExt cx="3565005" cy="1301781"/>
          </a:xfrm>
        </p:grpSpPr>
        <p:sp>
          <p:nvSpPr>
            <p:cNvPr id="9" name="Flowchart: Decision 26">
              <a:extLst>
                <a:ext uri="{FF2B5EF4-FFF2-40B4-BE49-F238E27FC236}">
                  <a16:creationId xmlns:a16="http://schemas.microsoft.com/office/drawing/2014/main" id="{37D70F86-AA74-46B5-B452-B1099CA8C04F}"/>
                </a:ext>
              </a:extLst>
            </p:cNvPr>
            <p:cNvSpPr/>
            <p:nvPr/>
          </p:nvSpPr>
          <p:spPr>
            <a:xfrm>
              <a:off x="4137226" y="4377856"/>
              <a:ext cx="3565002" cy="587495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Parallelogram 27">
              <a:extLst>
                <a:ext uri="{FF2B5EF4-FFF2-40B4-BE49-F238E27FC236}">
                  <a16:creationId xmlns:a16="http://schemas.microsoft.com/office/drawing/2014/main" id="{F5DE0881-6230-4217-AA2B-ED3E4F6FAE3D}"/>
                </a:ext>
              </a:extLst>
            </p:cNvPr>
            <p:cNvSpPr/>
            <p:nvPr/>
          </p:nvSpPr>
          <p:spPr>
            <a:xfrm rot="5400000">
              <a:off x="4524461" y="4284371"/>
              <a:ext cx="1008031" cy="1782501"/>
            </a:xfrm>
            <a:prstGeom prst="parallelogram">
              <a:avLst>
                <a:gd name="adj" fmla="val 2913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Parallelogram 28">
              <a:extLst>
                <a:ext uri="{FF2B5EF4-FFF2-40B4-BE49-F238E27FC236}">
                  <a16:creationId xmlns:a16="http://schemas.microsoft.com/office/drawing/2014/main" id="{5D7597C3-7616-45E3-9921-E80728A2E2E3}"/>
                </a:ext>
              </a:extLst>
            </p:cNvPr>
            <p:cNvSpPr/>
            <p:nvPr/>
          </p:nvSpPr>
          <p:spPr>
            <a:xfrm rot="5400000" flipV="1">
              <a:off x="6306965" y="4284371"/>
              <a:ext cx="1008032" cy="1782500"/>
            </a:xfrm>
            <a:prstGeom prst="parallelogram">
              <a:avLst>
                <a:gd name="adj" fmla="val 2917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val 42">
            <a:extLst>
              <a:ext uri="{FF2B5EF4-FFF2-40B4-BE49-F238E27FC236}">
                <a16:creationId xmlns:a16="http://schemas.microsoft.com/office/drawing/2014/main" id="{5CBEA206-30A3-4EC0-B498-D8EF0D8F27C0}"/>
              </a:ext>
            </a:extLst>
          </p:cNvPr>
          <p:cNvSpPr/>
          <p:nvPr/>
        </p:nvSpPr>
        <p:spPr>
          <a:xfrm>
            <a:off x="5361100" y="216072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/>
              </a:rPr>
              <a:t>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45">
            <a:extLst>
              <a:ext uri="{FF2B5EF4-FFF2-40B4-BE49-F238E27FC236}">
                <a16:creationId xmlns:a16="http://schemas.microsoft.com/office/drawing/2014/main" id="{65935268-297F-46AB-A09D-CDD5F6F2F7A5}"/>
              </a:ext>
            </a:extLst>
          </p:cNvPr>
          <p:cNvSpPr/>
          <p:nvPr/>
        </p:nvSpPr>
        <p:spPr>
          <a:xfrm>
            <a:off x="5361100" y="3490605"/>
            <a:ext cx="506366" cy="506366"/>
          </a:xfrm>
          <a:prstGeom prst="ellipse">
            <a:avLst/>
          </a:prstGeom>
          <a:solidFill>
            <a:srgbClr val="476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MA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47">
            <a:extLst>
              <a:ext uri="{FF2B5EF4-FFF2-40B4-BE49-F238E27FC236}">
                <a16:creationId xmlns:a16="http://schemas.microsoft.com/office/drawing/2014/main" id="{282F2B23-94CC-4073-BC84-B3F0BF4D1110}"/>
              </a:ext>
            </a:extLst>
          </p:cNvPr>
          <p:cNvSpPr/>
          <p:nvPr/>
        </p:nvSpPr>
        <p:spPr>
          <a:xfrm>
            <a:off x="5361100" y="4820481"/>
            <a:ext cx="506366" cy="506366"/>
          </a:xfrm>
          <a:prstGeom prst="ellipse">
            <a:avLst/>
          </a:prstGeom>
          <a:solidFill>
            <a:srgbClr val="AF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MA" b="1" dirty="0">
                <a:solidFill>
                  <a:srgbClr val="FFFFFF"/>
                </a:solidFill>
                <a:latin typeface="Calibri" panose="020F0502020204030204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25396CC-480E-A89E-3AED-CAAC9E8B1782}"/>
              </a:ext>
            </a:extLst>
          </p:cNvPr>
          <p:cNvSpPr/>
          <p:nvPr/>
        </p:nvSpPr>
        <p:spPr>
          <a:xfrm>
            <a:off x="920074" y="2080725"/>
            <a:ext cx="4208016" cy="666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3600" b="1" baseline="0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النظرية الشخصية</a:t>
            </a:r>
            <a:endParaRPr lang="fr-FR" sz="3600" b="1" baseline="0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F4E7FBA-D40C-085F-FE01-FE236A1C1C49}"/>
              </a:ext>
            </a:extLst>
          </p:cNvPr>
          <p:cNvSpPr/>
          <p:nvPr/>
        </p:nvSpPr>
        <p:spPr>
          <a:xfrm>
            <a:off x="920073" y="3345647"/>
            <a:ext cx="4208016" cy="666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36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النظرية الموضوعية</a:t>
            </a:r>
            <a:endParaRPr lang="fr-FR" sz="3600" b="1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930C47A-FBDB-0187-F317-D2BDE1E76697}"/>
              </a:ext>
            </a:extLst>
          </p:cNvPr>
          <p:cNvSpPr/>
          <p:nvPr/>
        </p:nvSpPr>
        <p:spPr>
          <a:xfrm>
            <a:off x="920073" y="4740477"/>
            <a:ext cx="4208016" cy="666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36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النظرية المختلطة</a:t>
            </a:r>
            <a:endParaRPr lang="fr-FR" sz="3600" b="1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998589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 descr="Une image contenant texte, horloge, jauge&#10;&#10;Description générée automatiquement">
            <a:extLst>
              <a:ext uri="{FF2B5EF4-FFF2-40B4-BE49-F238E27FC236}">
                <a16:creationId xmlns:a16="http://schemas.microsoft.com/office/drawing/2014/main" id="{1DB45FD8-4E1E-F1F9-DF42-6BADBC53E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42" y="244162"/>
            <a:ext cx="5971712" cy="5971712"/>
          </a:xfrm>
          <a:prstGeom prst="rect">
            <a:avLst/>
          </a:prstGeom>
        </p:spPr>
      </p:pic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7057747" y="47704"/>
            <a:ext cx="468390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ما هو الواجب ؟</a:t>
            </a:r>
            <a:endParaRPr lang="ar-EG" sz="900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" name="Google Shape;94;p4">
            <a:extLst>
              <a:ext uri="{FF2B5EF4-FFF2-40B4-BE49-F238E27FC236}">
                <a16:creationId xmlns:a16="http://schemas.microsoft.com/office/drawing/2014/main" id="{DE0A4772-ED57-F7CC-9A7F-8D89C101F810}"/>
              </a:ext>
            </a:extLst>
          </p:cNvPr>
          <p:cNvSpPr/>
          <p:nvPr/>
        </p:nvSpPr>
        <p:spPr>
          <a:xfrm flipH="1">
            <a:off x="5992426" y="1617128"/>
            <a:ext cx="5749225" cy="2004962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MA" sz="3200" b="1" u="sng" dirty="0">
                <a:solidFill>
                  <a:srgbClr val="000000"/>
                </a:solidFill>
              </a:rPr>
              <a:t>الواجب لغويا</a:t>
            </a:r>
            <a:r>
              <a:rPr lang="fr-MA" sz="3200" b="1" u="sng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fr-FR" sz="1200" b="1" u="sng" dirty="0">
              <a:solidFill>
                <a:srgbClr val="000000"/>
              </a:solidFill>
            </a:endParaRPr>
          </a:p>
          <a:p>
            <a:endParaRPr sz="2800" dirty="0">
              <a:solidFill>
                <a:srgbClr val="000000"/>
              </a:solidFill>
              <a:latin typeface="Arial" panose="020B0604020202020204" pitchFamily="34" charset="0"/>
              <a:ea typeface="Open Sans Light"/>
              <a:sym typeface="Open Sans Light"/>
            </a:endParaRPr>
          </a:p>
        </p:txBody>
      </p:sp>
      <p:sp>
        <p:nvSpPr>
          <p:cNvPr id="3" name="Google Shape;94;p4">
            <a:extLst>
              <a:ext uri="{FF2B5EF4-FFF2-40B4-BE49-F238E27FC236}">
                <a16:creationId xmlns:a16="http://schemas.microsoft.com/office/drawing/2014/main" id="{31AE7D9C-F891-2B90-1FE7-4E3FF53D8236}"/>
              </a:ext>
            </a:extLst>
          </p:cNvPr>
          <p:cNvSpPr/>
          <p:nvPr/>
        </p:nvSpPr>
        <p:spPr>
          <a:xfrm flipH="1">
            <a:off x="5992425" y="4083518"/>
            <a:ext cx="5749225" cy="2004962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MA" sz="3200" b="1" u="sng" dirty="0">
                <a:solidFill>
                  <a:srgbClr val="000000"/>
                </a:solidFill>
              </a:rPr>
              <a:t>الواجب اصطلاحيا </a:t>
            </a:r>
            <a:r>
              <a:rPr lang="fr-MA" sz="3200" b="1" u="sng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fr-FR" sz="1200" b="1" u="sng" dirty="0">
              <a:solidFill>
                <a:srgbClr val="000000"/>
              </a:solidFill>
            </a:endParaRPr>
          </a:p>
          <a:p>
            <a:endParaRPr sz="2800" dirty="0">
              <a:solidFill>
                <a:srgbClr val="000000"/>
              </a:solidFill>
              <a:latin typeface="Arial" panose="020B0604020202020204" pitchFamily="34" charset="0"/>
              <a:ea typeface="Open Sans Light"/>
              <a:sym typeface="Open Sans Light"/>
            </a:endParaRPr>
          </a:p>
        </p:txBody>
      </p:sp>
      <p:sp>
        <p:nvSpPr>
          <p:cNvPr id="24" name="Flèche : gauche 23">
            <a:extLst>
              <a:ext uri="{FF2B5EF4-FFF2-40B4-BE49-F238E27FC236}">
                <a16:creationId xmlns:a16="http://schemas.microsoft.com/office/drawing/2014/main" id="{2D730B72-2DC0-A761-BC65-CF9D9F3CEC6D}"/>
              </a:ext>
            </a:extLst>
          </p:cNvPr>
          <p:cNvSpPr/>
          <p:nvPr/>
        </p:nvSpPr>
        <p:spPr>
          <a:xfrm>
            <a:off x="4429956" y="4403324"/>
            <a:ext cx="1367162" cy="435006"/>
          </a:xfrm>
          <a:prstGeom prst="lef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5" name="Flèche : gauche 24">
            <a:extLst>
              <a:ext uri="{FF2B5EF4-FFF2-40B4-BE49-F238E27FC236}">
                <a16:creationId xmlns:a16="http://schemas.microsoft.com/office/drawing/2014/main" id="{C54A0F74-840C-790D-01C2-12814A8D1E18}"/>
              </a:ext>
            </a:extLst>
          </p:cNvPr>
          <p:cNvSpPr/>
          <p:nvPr/>
        </p:nvSpPr>
        <p:spPr>
          <a:xfrm>
            <a:off x="4429956" y="5328081"/>
            <a:ext cx="1367162" cy="435006"/>
          </a:xfrm>
          <a:prstGeom prst="leftArrow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81B31D38-FF1B-315E-B58A-652D9B1D75A7}"/>
              </a:ext>
            </a:extLst>
          </p:cNvPr>
          <p:cNvSpPr/>
          <p:nvPr/>
        </p:nvSpPr>
        <p:spPr>
          <a:xfrm>
            <a:off x="949910" y="4210130"/>
            <a:ext cx="3195962" cy="821394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36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واجبات أخلاقية 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C2C39CF-FF53-1840-14A3-55AC4112CD21}"/>
              </a:ext>
            </a:extLst>
          </p:cNvPr>
          <p:cNvSpPr/>
          <p:nvPr/>
        </p:nvSpPr>
        <p:spPr>
          <a:xfrm>
            <a:off x="949910" y="5180119"/>
            <a:ext cx="3195962" cy="730929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36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واجبات اجتماعية</a:t>
            </a:r>
            <a:endParaRPr lang="fr-FR" sz="3600" b="1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C786439-10DB-428C-C50D-7BB28D88B8A6}"/>
              </a:ext>
            </a:extLst>
          </p:cNvPr>
          <p:cNvSpPr txBox="1"/>
          <p:nvPr/>
        </p:nvSpPr>
        <p:spPr>
          <a:xfrm>
            <a:off x="6200357" y="2278676"/>
            <a:ext cx="5333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sz="2400" b="1" dirty="0">
                <a:solidFill>
                  <a:srgbClr val="000000"/>
                </a:solidFill>
              </a:rPr>
              <a:t>اسم فاعل من وجب لازم، ما </a:t>
            </a:r>
            <a:r>
              <a:rPr lang="ar-MA" sz="2400" b="1" dirty="0" err="1">
                <a:solidFill>
                  <a:srgbClr val="000000"/>
                </a:solidFill>
              </a:rPr>
              <a:t>بتحتم</a:t>
            </a:r>
            <a:r>
              <a:rPr lang="ar-MA" sz="2400" b="1" dirty="0">
                <a:solidFill>
                  <a:srgbClr val="000000"/>
                </a:solidFill>
              </a:rPr>
              <a:t> على الشخص أن يفعله ما يقابل الجائز والممكن والممتنع</a:t>
            </a:r>
            <a:r>
              <a:rPr lang="ar-MA" sz="2400" b="1" baseline="0" dirty="0">
                <a:solidFill>
                  <a:srgbClr val="000000"/>
                </a:solidFill>
              </a:rPr>
              <a:t>.</a:t>
            </a:r>
            <a:endParaRPr lang="fr-MA" sz="2400" b="1" dirty="0">
              <a:solidFill>
                <a:srgbClr val="000000"/>
              </a:solidFill>
            </a:endParaRPr>
          </a:p>
          <a:p>
            <a:endParaRPr lang="fr-MA" dirty="0">
              <a:solidFill>
                <a:srgbClr val="00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364197-D7B5-EA1D-712D-A20225CE1EF6}"/>
              </a:ext>
            </a:extLst>
          </p:cNvPr>
          <p:cNvSpPr txBox="1"/>
          <p:nvPr/>
        </p:nvSpPr>
        <p:spPr>
          <a:xfrm>
            <a:off x="6200357" y="4738546"/>
            <a:ext cx="5333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sz="2400" b="1" dirty="0">
                <a:solidFill>
                  <a:srgbClr val="000000"/>
                </a:solidFill>
              </a:rPr>
              <a:t>هو ما يلزم به الشخص تجاه من حوله وفي عدم التزامه مفسدة للمجتمع وللواجب شقان لا ينفصلان:</a:t>
            </a:r>
            <a:endParaRPr lang="fr-MA" sz="2400" b="1" dirty="0">
              <a:solidFill>
                <a:srgbClr val="000000"/>
              </a:solidFill>
            </a:endParaRPr>
          </a:p>
          <a:p>
            <a:endParaRPr lang="fr-M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2303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7057747" y="47704"/>
            <a:ext cx="468390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ما هو الواجب ؟</a:t>
            </a:r>
            <a:endParaRPr lang="ar-EG" sz="900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" name="Google Shape;94;p4">
            <a:extLst>
              <a:ext uri="{FF2B5EF4-FFF2-40B4-BE49-F238E27FC236}">
                <a16:creationId xmlns:a16="http://schemas.microsoft.com/office/drawing/2014/main" id="{DE0A4772-ED57-F7CC-9A7F-8D89C101F810}"/>
              </a:ext>
            </a:extLst>
          </p:cNvPr>
          <p:cNvSpPr/>
          <p:nvPr/>
        </p:nvSpPr>
        <p:spPr>
          <a:xfrm flipH="1">
            <a:off x="6237122" y="2832830"/>
            <a:ext cx="5749225" cy="341646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800" dirty="0">
              <a:solidFill>
                <a:srgbClr val="000000"/>
              </a:solidFill>
              <a:latin typeface="Arial" panose="020B0604020202020204" pitchFamily="34" charset="0"/>
              <a:ea typeface="Open Sans Light"/>
              <a:sym typeface="Open Sans Light"/>
            </a:endParaRPr>
          </a:p>
        </p:txBody>
      </p:sp>
      <p:sp>
        <p:nvSpPr>
          <p:cNvPr id="3" name="Google Shape;94;p4">
            <a:extLst>
              <a:ext uri="{FF2B5EF4-FFF2-40B4-BE49-F238E27FC236}">
                <a16:creationId xmlns:a16="http://schemas.microsoft.com/office/drawing/2014/main" id="{31AE7D9C-F891-2B90-1FE7-4E3FF53D8236}"/>
              </a:ext>
            </a:extLst>
          </p:cNvPr>
          <p:cNvSpPr/>
          <p:nvPr/>
        </p:nvSpPr>
        <p:spPr>
          <a:xfrm flipH="1">
            <a:off x="222921" y="2832830"/>
            <a:ext cx="5749225" cy="341646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800" dirty="0">
              <a:solidFill>
                <a:srgbClr val="000000"/>
              </a:solidFill>
              <a:latin typeface="Arial" panose="020B0604020202020204" pitchFamily="34" charset="0"/>
              <a:ea typeface="Open Sans Light"/>
              <a:sym typeface="Open Sans Light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81B31D38-FF1B-315E-B58A-652D9B1D75A7}"/>
              </a:ext>
            </a:extLst>
          </p:cNvPr>
          <p:cNvSpPr/>
          <p:nvPr/>
        </p:nvSpPr>
        <p:spPr>
          <a:xfrm>
            <a:off x="7513755" y="1470143"/>
            <a:ext cx="3195962" cy="1107997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8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الحق و الواجب من منظور فلسفي </a:t>
            </a:r>
            <a:endParaRPr lang="fr-FR" sz="2800" b="1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C786439-10DB-428C-C50D-7BB28D88B8A6}"/>
              </a:ext>
            </a:extLst>
          </p:cNvPr>
          <p:cNvSpPr txBox="1"/>
          <p:nvPr/>
        </p:nvSpPr>
        <p:spPr>
          <a:xfrm>
            <a:off x="335659" y="3202309"/>
            <a:ext cx="5523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sz="2400" b="1" dirty="0">
                <a:solidFill>
                  <a:srgbClr val="000000"/>
                </a:solidFill>
              </a:rPr>
              <a:t>في الفصل 37 من دستور 2011, ينص </a:t>
            </a:r>
            <a:r>
              <a:rPr lang="ar-MA" sz="2400" b="1" dirty="0" err="1">
                <a:solidFill>
                  <a:srgbClr val="000000"/>
                </a:solidFill>
              </a:rPr>
              <a:t>المشرععلى</a:t>
            </a:r>
            <a:r>
              <a:rPr lang="ar-MA" sz="2400" b="1" dirty="0">
                <a:solidFill>
                  <a:srgbClr val="000000"/>
                </a:solidFill>
              </a:rPr>
              <a:t> ثلاثية: الحق, الحرية و الواجب إذ أنه « </a:t>
            </a:r>
            <a:r>
              <a:rPr lang="ar-MA" sz="2400" b="1" dirty="0" err="1">
                <a:solidFill>
                  <a:srgbClr val="000000"/>
                </a:solidFill>
              </a:rPr>
              <a:t>علىجميع</a:t>
            </a:r>
            <a:r>
              <a:rPr lang="ar-MA" sz="2400" b="1" dirty="0">
                <a:solidFill>
                  <a:srgbClr val="000000"/>
                </a:solidFill>
              </a:rPr>
              <a:t> المواطنات والمواطنين احترام </a:t>
            </a:r>
            <a:r>
              <a:rPr lang="ar-MA" sz="2400" b="1" dirty="0" err="1">
                <a:solidFill>
                  <a:srgbClr val="000000"/>
                </a:solidFill>
              </a:rPr>
              <a:t>الدستوروالتقيد</a:t>
            </a:r>
            <a:r>
              <a:rPr lang="ar-MA" sz="2400" b="1" dirty="0">
                <a:solidFill>
                  <a:srgbClr val="000000"/>
                </a:solidFill>
              </a:rPr>
              <a:t> بالقانون. ويتعين عليهم ممارسة </a:t>
            </a:r>
            <a:r>
              <a:rPr lang="ar-MA" sz="2400" b="1" dirty="0" err="1">
                <a:solidFill>
                  <a:srgbClr val="000000"/>
                </a:solidFill>
              </a:rPr>
              <a:t>الحقوقوالحريات</a:t>
            </a:r>
            <a:r>
              <a:rPr lang="ar-MA" sz="2400" b="1" dirty="0">
                <a:solidFill>
                  <a:srgbClr val="000000"/>
                </a:solidFill>
              </a:rPr>
              <a:t> التي يكفلها الدستور بروح </a:t>
            </a:r>
            <a:r>
              <a:rPr lang="ar-MA" sz="2400" b="1" dirty="0" err="1">
                <a:solidFill>
                  <a:srgbClr val="000000"/>
                </a:solidFill>
              </a:rPr>
              <a:t>المسؤوليةوالمواطنة</a:t>
            </a:r>
            <a:r>
              <a:rPr lang="ar-MA" sz="2400" b="1" dirty="0">
                <a:solidFill>
                  <a:srgbClr val="000000"/>
                </a:solidFill>
              </a:rPr>
              <a:t> الملتزمة, التي تتلازم فيها </a:t>
            </a:r>
            <a:r>
              <a:rPr lang="ar-MA" sz="2400" b="1" dirty="0" err="1">
                <a:solidFill>
                  <a:srgbClr val="000000"/>
                </a:solidFill>
              </a:rPr>
              <a:t>ممارسةالحقوق</a:t>
            </a:r>
            <a:r>
              <a:rPr lang="ar-MA" sz="2400" b="1" dirty="0">
                <a:solidFill>
                  <a:srgbClr val="000000"/>
                </a:solidFill>
              </a:rPr>
              <a:t> بالنهوض بأداء الواجبات». </a:t>
            </a:r>
            <a:endParaRPr lang="fr-MA" dirty="0">
              <a:solidFill>
                <a:srgbClr val="00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364197-D7B5-EA1D-712D-A20225CE1EF6}"/>
              </a:ext>
            </a:extLst>
          </p:cNvPr>
          <p:cNvSpPr txBox="1"/>
          <p:nvPr/>
        </p:nvSpPr>
        <p:spPr>
          <a:xfrm>
            <a:off x="6219855" y="3448865"/>
            <a:ext cx="554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MA" sz="2400" b="1" dirty="0">
                <a:solidFill>
                  <a:srgbClr val="000000"/>
                </a:solidFill>
              </a:rPr>
              <a:t>تطرح إشكالية الأسبقية أهي للحق أم للواجب؟</a:t>
            </a:r>
            <a:br>
              <a:rPr lang="ar-MA" sz="2400" b="1" dirty="0">
                <a:solidFill>
                  <a:srgbClr val="000000"/>
                </a:solidFill>
              </a:rPr>
            </a:br>
            <a:r>
              <a:rPr lang="ar-MA" sz="2400" b="1" dirty="0">
                <a:solidFill>
                  <a:srgbClr val="000000"/>
                </a:solidFill>
              </a:rPr>
              <a:t>فلاسفة القانون الطبيعي أفلاطون : أداء الفرد</a:t>
            </a:r>
            <a:r>
              <a:rPr lang="fr-MA" sz="2400" b="1" dirty="0">
                <a:solidFill>
                  <a:srgbClr val="000000"/>
                </a:solidFill>
              </a:rPr>
              <a:t> </a:t>
            </a:r>
            <a:r>
              <a:rPr lang="ar-MA" sz="2400" b="1" dirty="0">
                <a:solidFill>
                  <a:srgbClr val="000000"/>
                </a:solidFill>
              </a:rPr>
              <a:t>لواجبه وامتلاكه لما يخصه</a:t>
            </a:r>
            <a:br>
              <a:rPr lang="ar-MA" sz="2400" b="1" dirty="0">
                <a:solidFill>
                  <a:srgbClr val="000000"/>
                </a:solidFill>
              </a:rPr>
            </a:br>
            <a:r>
              <a:rPr lang="ar-MA" sz="2400" b="1" dirty="0">
                <a:solidFill>
                  <a:srgbClr val="000000"/>
                </a:solidFill>
              </a:rPr>
              <a:t>الفلسفة الحديثة</a:t>
            </a:r>
            <a:br>
              <a:rPr lang="ar-MA" sz="2400" b="1" dirty="0">
                <a:solidFill>
                  <a:srgbClr val="000000"/>
                </a:solidFill>
              </a:rPr>
            </a:br>
            <a:r>
              <a:rPr lang="ar-MA" sz="2400" b="1" dirty="0">
                <a:solidFill>
                  <a:srgbClr val="000000"/>
                </a:solidFill>
              </a:rPr>
              <a:t> علماء </a:t>
            </a:r>
            <a:r>
              <a:rPr lang="ar-MA" sz="2400" b="1" dirty="0" err="1">
                <a:solidFill>
                  <a:srgbClr val="000000"/>
                </a:solidFill>
              </a:rPr>
              <a:t>الإجتماع</a:t>
            </a:r>
            <a:r>
              <a:rPr lang="ar-MA" sz="2400" b="1" dirty="0">
                <a:solidFill>
                  <a:srgbClr val="000000"/>
                </a:solidFill>
              </a:rPr>
              <a:t> : دوركايم</a:t>
            </a:r>
            <a:endParaRPr lang="fr-MA" sz="2400" b="1" dirty="0">
              <a:solidFill>
                <a:srgbClr val="000000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BD372E-176A-602A-E130-5D36103FE977}"/>
              </a:ext>
            </a:extLst>
          </p:cNvPr>
          <p:cNvSpPr/>
          <p:nvPr/>
        </p:nvSpPr>
        <p:spPr>
          <a:xfrm>
            <a:off x="1482285" y="1470143"/>
            <a:ext cx="3195962" cy="1107997"/>
          </a:xfrm>
          <a:prstGeom prst="round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MA" sz="28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الحق و الواجب</a:t>
            </a:r>
          </a:p>
          <a:p>
            <a:pPr algn="ctr"/>
            <a:r>
              <a:rPr lang="ar-MA" sz="2800" b="1" dirty="0">
                <a:solidFill>
                  <a:srgbClr val="000000"/>
                </a:solidFill>
                <a:latin typeface="_PDMS_Kalam" panose="00000400000000000000" pitchFamily="2" charset="-78"/>
                <a:cs typeface="_PDMS_Kalam" panose="00000400000000000000" pitchFamily="2" charset="-78"/>
              </a:rPr>
              <a:t> من منظور قانوني </a:t>
            </a:r>
            <a:endParaRPr lang="fr-FR" sz="2800" b="1" dirty="0">
              <a:solidFill>
                <a:srgbClr val="000000"/>
              </a:solidFill>
              <a:latin typeface="_PDMS_Kalam" panose="00000400000000000000" pitchFamily="2" charset="-78"/>
              <a:cs typeface="_PDMS_Kal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6344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A3069DA7-CD0D-B1C5-070C-FA75AE885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" y="2494625"/>
            <a:ext cx="6553942" cy="4369294"/>
          </a:xfrm>
          <a:prstGeom prst="rect">
            <a:avLst/>
          </a:prstGeom>
        </p:spPr>
      </p:pic>
      <p:sp>
        <p:nvSpPr>
          <p:cNvPr id="7" name="Flèche : trois pointes 6">
            <a:extLst>
              <a:ext uri="{FF2B5EF4-FFF2-40B4-BE49-F238E27FC236}">
                <a16:creationId xmlns:a16="http://schemas.microsoft.com/office/drawing/2014/main" id="{F5789E32-515B-C41F-C48A-670F694DDCAB}"/>
              </a:ext>
            </a:extLst>
          </p:cNvPr>
          <p:cNvSpPr/>
          <p:nvPr/>
        </p:nvSpPr>
        <p:spPr>
          <a:xfrm flipV="1">
            <a:off x="5555672" y="2494625"/>
            <a:ext cx="1995055" cy="1744865"/>
          </a:xfrm>
          <a:prstGeom prst="leftRightUpArrow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E4A61B-52C0-DF09-DDBB-7C0F4ACA78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Google Shape;2611;p84">
            <a:extLst>
              <a:ext uri="{FF2B5EF4-FFF2-40B4-BE49-F238E27FC236}">
                <a16:creationId xmlns:a16="http://schemas.microsoft.com/office/drawing/2014/main" id="{5CF1BCEE-16B2-5558-9C75-B98B32B55E1C}"/>
              </a:ext>
            </a:extLst>
          </p:cNvPr>
          <p:cNvSpPr/>
          <p:nvPr/>
        </p:nvSpPr>
        <p:spPr>
          <a:xfrm>
            <a:off x="3964928" y="177408"/>
            <a:ext cx="80041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ar-MA" sz="7200" dirty="0">
                <a:solidFill>
                  <a:srgbClr val="00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المدرس , المعلم , الاستاذ</a:t>
            </a:r>
            <a:endParaRPr lang="fr-FR" sz="7200" dirty="0">
              <a:solidFill>
                <a:srgbClr val="00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" name="Google Shape;94;p4">
            <a:extLst>
              <a:ext uri="{FF2B5EF4-FFF2-40B4-BE49-F238E27FC236}">
                <a16:creationId xmlns:a16="http://schemas.microsoft.com/office/drawing/2014/main" id="{DE0A4772-ED57-F7CC-9A7F-8D89C101F810}"/>
              </a:ext>
            </a:extLst>
          </p:cNvPr>
          <p:cNvSpPr/>
          <p:nvPr/>
        </p:nvSpPr>
        <p:spPr>
          <a:xfrm flipH="1">
            <a:off x="7010399" y="1498309"/>
            <a:ext cx="4839855" cy="186874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2400" b="1" dirty="0">
                <a:solidFill>
                  <a:srgbClr val="000000"/>
                </a:solidFill>
              </a:rPr>
              <a:t> </a:t>
            </a:r>
            <a:r>
              <a:rPr lang="ar-MA" sz="2800" b="1" u="sng" dirty="0">
                <a:solidFill>
                  <a:srgbClr val="000000"/>
                </a:solidFill>
              </a:rPr>
              <a:t>المدرس</a:t>
            </a:r>
            <a:r>
              <a:rPr lang="ar-MA" sz="2800" b="1" dirty="0">
                <a:solidFill>
                  <a:srgbClr val="000000"/>
                </a:solidFill>
              </a:rPr>
              <a:t>: </a:t>
            </a:r>
            <a:r>
              <a:rPr lang="ar-MA" sz="2400" b="1" dirty="0">
                <a:solidFill>
                  <a:srgbClr val="000000"/>
                </a:solidFill>
              </a:rPr>
              <a:t>اسم فاعل من دَرَّسَ، من يمارس مهنة التدريس في المدارس يركز على موضوع التدريس المكلف به من ناحية وتحصيل التلاميذ من ناحية</a:t>
            </a:r>
            <a:endParaRPr lang="fr-FR" sz="2400" b="1" dirty="0">
              <a:solidFill>
                <a:srgbClr val="000000"/>
              </a:solidFill>
            </a:endParaRPr>
          </a:p>
        </p:txBody>
      </p:sp>
      <p:sp>
        <p:nvSpPr>
          <p:cNvPr id="3" name="Google Shape;94;p4">
            <a:extLst>
              <a:ext uri="{FF2B5EF4-FFF2-40B4-BE49-F238E27FC236}">
                <a16:creationId xmlns:a16="http://schemas.microsoft.com/office/drawing/2014/main" id="{0E0DC8DA-2194-0D55-3566-5864B4225F14}"/>
              </a:ext>
            </a:extLst>
          </p:cNvPr>
          <p:cNvSpPr/>
          <p:nvPr/>
        </p:nvSpPr>
        <p:spPr>
          <a:xfrm flipH="1">
            <a:off x="1256145" y="1560251"/>
            <a:ext cx="4839855" cy="186874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FR" sz="2400" b="1" dirty="0">
                <a:solidFill>
                  <a:srgbClr val="000000"/>
                </a:solidFill>
              </a:rPr>
              <a:t> </a:t>
            </a:r>
            <a:r>
              <a:rPr lang="ar-MA" sz="2800" b="1" u="sng" dirty="0">
                <a:solidFill>
                  <a:srgbClr val="000000"/>
                </a:solidFill>
              </a:rPr>
              <a:t>المعلم: </a:t>
            </a:r>
            <a:r>
              <a:rPr lang="ar-MA" sz="2400" b="1" dirty="0">
                <a:solidFill>
                  <a:srgbClr val="000000"/>
                </a:solidFill>
              </a:rPr>
              <a:t>اسم فاعل من عَلَّمَ، هو انسان يملك علما ويستطيع في الوقت نفسه تبليغه إلى تلاميذه وهو معلم ومربي، جانب وضيفي وإنساني </a:t>
            </a:r>
            <a:endParaRPr lang="fr-FR" sz="2400" b="1" dirty="0">
              <a:solidFill>
                <a:srgbClr val="000000"/>
              </a:solidFill>
            </a:endParaRPr>
          </a:p>
          <a:p>
            <a:endParaRPr sz="2400" b="1" dirty="0">
              <a:solidFill>
                <a:srgbClr val="000000"/>
              </a:solidFill>
              <a:sym typeface="Open Sans Light"/>
            </a:endParaRPr>
          </a:p>
        </p:txBody>
      </p:sp>
      <p:sp>
        <p:nvSpPr>
          <p:cNvPr id="4" name="Google Shape;94;p4">
            <a:extLst>
              <a:ext uri="{FF2B5EF4-FFF2-40B4-BE49-F238E27FC236}">
                <a16:creationId xmlns:a16="http://schemas.microsoft.com/office/drawing/2014/main" id="{1ED5B0E3-E60A-4257-EA42-6F3DC1A78868}"/>
              </a:ext>
            </a:extLst>
          </p:cNvPr>
          <p:cNvSpPr/>
          <p:nvPr/>
        </p:nvSpPr>
        <p:spPr>
          <a:xfrm flipH="1">
            <a:off x="4133271" y="4514337"/>
            <a:ext cx="4839855" cy="186874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ar-MA" sz="2800" b="1" u="sng" dirty="0">
                <a:solidFill>
                  <a:srgbClr val="000000"/>
                </a:solidFill>
              </a:rPr>
              <a:t>الأستاذ: </a:t>
            </a:r>
            <a:r>
              <a:rPr lang="ar-MA" sz="2400" b="1" dirty="0">
                <a:solidFill>
                  <a:srgbClr val="000000"/>
                </a:solidFill>
              </a:rPr>
              <a:t>فهو من أتقن علمه ومهر في أداء مهمته فهو بهذا المفهوم أغنى خبرة وأرحب أفقا فهو متخصص في حقل معين، وإنيان يجمع في عادته بين المعلم والمدرس</a:t>
            </a:r>
            <a:endParaRPr lang="fr-FR" sz="2400" b="1" dirty="0">
              <a:solidFill>
                <a:srgbClr val="000000"/>
              </a:solidFill>
            </a:endParaRPr>
          </a:p>
          <a:p>
            <a:endParaRPr lang="fr-FR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491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رسمات - من ادركها بوربوينت">
  <a:themeElements>
    <a:clrScheme name="مخصص 13">
      <a:dk1>
        <a:srgbClr val="EEF1F8"/>
      </a:dk1>
      <a:lt1>
        <a:srgbClr val="FFFFFF"/>
      </a:lt1>
      <a:dk2>
        <a:srgbClr val="262E31"/>
      </a:dk2>
      <a:lt2>
        <a:srgbClr val="FFFFFF"/>
      </a:lt2>
      <a:accent1>
        <a:srgbClr val="EEF1F8"/>
      </a:accent1>
      <a:accent2>
        <a:srgbClr val="8A96A2"/>
      </a:accent2>
      <a:accent3>
        <a:srgbClr val="BBC1CD"/>
      </a:accent3>
      <a:accent4>
        <a:srgbClr val="54616A"/>
      </a:accent4>
      <a:accent5>
        <a:srgbClr val="F5F7FB"/>
      </a:accent5>
      <a:accent6>
        <a:srgbClr val="FF7A5F"/>
      </a:accent6>
      <a:hlink>
        <a:srgbClr val="54616A"/>
      </a:hlink>
      <a:folHlink>
        <a:srgbClr val="8A96A2"/>
      </a:folHlink>
    </a:clrScheme>
    <a:fontScheme name="خط دبي">
      <a:majorFont>
        <a:latin typeface="Dubai Medium"/>
        <a:ea typeface=""/>
        <a:cs typeface="Dubai Medium"/>
      </a:majorFont>
      <a:minorFont>
        <a:latin typeface="Dubai "/>
        <a:ea typeface=""/>
        <a:cs typeface="Duba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843</Words>
  <Application>Microsoft Office PowerPoint</Application>
  <PresentationFormat>Grand écran</PresentationFormat>
  <Paragraphs>83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Tahoma</vt:lpstr>
      <vt:lpstr>Calibri</vt:lpstr>
      <vt:lpstr>Montserrat</vt:lpstr>
      <vt:lpstr>_PDMS_Kalam</vt:lpstr>
      <vt:lpstr>ae_AlArabiya</vt:lpstr>
      <vt:lpstr>Arial</vt:lpstr>
      <vt:lpstr>Dubai </vt:lpstr>
      <vt:lpstr>رسمات - من ادركها بوربوينت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ادركها بوربوينت</dc:creator>
  <cp:lastModifiedBy>Youssef BENALI</cp:lastModifiedBy>
  <cp:revision>21</cp:revision>
  <dcterms:created xsi:type="dcterms:W3CDTF">2022-03-18T21:31:23Z</dcterms:created>
  <dcterms:modified xsi:type="dcterms:W3CDTF">2022-11-25T10:41:41Z</dcterms:modified>
</cp:coreProperties>
</file>