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9" r:id="rId10"/>
    <p:sldId id="263" r:id="rId11"/>
    <p:sldId id="264" r:id="rId12"/>
    <p:sldId id="266" r:id="rId13"/>
    <p:sldId id="270" r:id="rId14"/>
    <p:sldId id="271" r:id="rId15"/>
    <p:sldId id="268" r:id="rId16"/>
    <p:sldId id="27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98" d="100"/>
          <a:sy n="98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B3917-0097-4488-B24C-E31CBD032815}" type="datetimeFigureOut">
              <a:rPr lang="fr-MA" smtClean="0"/>
              <a:t>20/12/2022</a:t>
            </a:fld>
            <a:endParaRPr lang="fr-M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M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9AB6B-B08A-4629-A5F0-B2D8C7FE7DF5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390333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D1D5D16-DD3A-4EF4-B743-467F8A14A112}" type="datetime1">
              <a:rPr lang="fr-MA" smtClean="0"/>
              <a:t>20/12/2022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EAACA4E-77D1-4D09-8F7D-BD1ECB603CBF}" type="slidenum">
              <a:rPr lang="fr-MA" smtClean="0"/>
              <a:t>‹N°›</a:t>
            </a:fld>
            <a:endParaRPr lang="fr-M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9904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C4E0-E98A-46F9-AA8B-22FBD742CA36}" type="datetime1">
              <a:rPr lang="fr-MA" smtClean="0"/>
              <a:t>20/12/2022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CA4E-77D1-4D09-8F7D-BD1ECB603CB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3305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22E9-30E3-4613-88EF-62CBF52DDEA1}" type="datetime1">
              <a:rPr lang="fr-MA" smtClean="0"/>
              <a:t>20/12/2022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CA4E-77D1-4D09-8F7D-BD1ECB603CB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46580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751D-6DB3-45D8-96B1-95BCF76D0F85}" type="datetime1">
              <a:rPr lang="fr-MA" smtClean="0"/>
              <a:t>20/12/2022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CA4E-77D1-4D09-8F7D-BD1ECB603CB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39793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4137-2DAD-4BBE-8569-D3653E9FD5DA}" type="datetime1">
              <a:rPr lang="fr-MA" smtClean="0"/>
              <a:t>20/12/2022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CA4E-77D1-4D09-8F7D-BD1ECB603CBF}" type="slidenum">
              <a:rPr lang="fr-MA" smtClean="0"/>
              <a:t>‹N°›</a:t>
            </a:fld>
            <a:endParaRPr lang="fr-M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1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1F77-6900-4AD1-AF36-EA84226D9777}" type="datetime1">
              <a:rPr lang="fr-MA" smtClean="0"/>
              <a:t>20/12/2022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CA4E-77D1-4D09-8F7D-BD1ECB603CB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88279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9889-14CF-420B-A69B-2B1F28DF89AE}" type="datetime1">
              <a:rPr lang="fr-MA" smtClean="0"/>
              <a:t>20/12/2022</a:t>
            </a:fld>
            <a:endParaRPr lang="fr-M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CA4E-77D1-4D09-8F7D-BD1ECB603CB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24458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96B6-E441-4F11-9D20-D1597E793717}" type="datetime1">
              <a:rPr lang="fr-MA" smtClean="0"/>
              <a:t>20/12/2022</a:t>
            </a:fld>
            <a:endParaRPr lang="fr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CA4E-77D1-4D09-8F7D-BD1ECB603CB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1304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3766-0254-4A2C-9D2E-622B4DD0F23A}" type="datetime1">
              <a:rPr lang="fr-MA" smtClean="0"/>
              <a:t>20/12/2022</a:t>
            </a:fld>
            <a:endParaRPr lang="fr-M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CA4E-77D1-4D09-8F7D-BD1ECB603CB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07979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551F-FB4E-48E5-B827-F1973734A011}" type="datetime1">
              <a:rPr lang="fr-MA" smtClean="0"/>
              <a:t>20/12/2022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CA4E-77D1-4D09-8F7D-BD1ECB603CB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6858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61CD-B0D9-4C6D-9BE6-20C5C29D7C89}" type="datetime1">
              <a:rPr lang="fr-MA" smtClean="0"/>
              <a:t>20/12/2022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CA4E-77D1-4D09-8F7D-BD1ECB603CB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11810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FE54498-27FC-414B-B363-4CAF54365B40}" type="datetime1">
              <a:rPr lang="fr-MA" smtClean="0"/>
              <a:t>20/12/2022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EAACA4E-77D1-4D09-8F7D-BD1ECB603CB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10851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Imprimante" TargetMode="External"/><Relationship Id="rId2" Type="http://schemas.openxmlformats.org/officeDocument/2006/relationships/hyperlink" Target="https://fr.wikipedia.org/wiki/Fichier_informatique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/index.php?title=DEC_PATHWORKS&amp;action=edit&amp;redlink=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i6O6LoXE3w&amp;t=800s&amp;ab_channel=jaridchaimae" TargetMode="External"/><Relationship Id="rId2" Type="http://schemas.openxmlformats.org/officeDocument/2006/relationships/hyperlink" Target="http://www.samba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EjIszWQZu2I&amp;t=92s&amp;ab_channel=Net4maroc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erveur_informatique" TargetMode="External"/><Relationship Id="rId2" Type="http://schemas.openxmlformats.org/officeDocument/2006/relationships/hyperlink" Target="https://fr.wikipedia.org/wiki/Client_(informatique)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iki/Server_Message_Block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6B693-6ABC-9171-3B7A-6867AA31D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4981" y="1396504"/>
            <a:ext cx="7521352" cy="2288218"/>
          </a:xfrm>
        </p:spPr>
        <p:txBody>
          <a:bodyPr>
            <a:normAutofit/>
          </a:bodyPr>
          <a:lstStyle/>
          <a:p>
            <a:pPr algn="ctr"/>
            <a:r>
              <a:rPr lang="fr-FR" sz="6600" b="1" i="1" dirty="0"/>
              <a:t>Serveur Samba sous Linux</a:t>
            </a:r>
            <a:endParaRPr lang="fr-MA" sz="6600" b="1" i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DD0548-F82B-6C19-F706-F51FBAAC1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664" y="5279994"/>
            <a:ext cx="2440116" cy="1280604"/>
          </a:xfrm>
        </p:spPr>
        <p:txBody>
          <a:bodyPr>
            <a:normAutofit fontScale="77500" lnSpcReduction="20000"/>
          </a:bodyPr>
          <a:lstStyle/>
          <a:p>
            <a:r>
              <a:rPr lang="fr-FR" sz="2800" b="1" u="sng" dirty="0"/>
              <a:t>Présenter par :</a:t>
            </a:r>
          </a:p>
          <a:p>
            <a:r>
              <a:rPr lang="fr-FR" sz="2100" dirty="0" err="1"/>
              <a:t>Allali</a:t>
            </a:r>
            <a:r>
              <a:rPr lang="fr-FR" sz="2100" dirty="0"/>
              <a:t> </a:t>
            </a:r>
            <a:r>
              <a:rPr lang="fr-FR" sz="2100" dirty="0" err="1"/>
              <a:t>Ouissal</a:t>
            </a:r>
            <a:endParaRPr lang="fr-FR" sz="2100" dirty="0"/>
          </a:p>
          <a:p>
            <a:r>
              <a:rPr lang="fr-FR" sz="2100" dirty="0" err="1"/>
              <a:t>Zribah</a:t>
            </a:r>
            <a:r>
              <a:rPr lang="fr-FR" sz="2100" dirty="0"/>
              <a:t> Salma</a:t>
            </a:r>
            <a:endParaRPr lang="fr-MA" sz="21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42D6F6-F5FB-3E32-0B06-81D7B52E30E7}"/>
              </a:ext>
            </a:extLst>
          </p:cNvPr>
          <p:cNvSpPr txBox="1"/>
          <p:nvPr/>
        </p:nvSpPr>
        <p:spPr>
          <a:xfrm>
            <a:off x="8611340" y="5279994"/>
            <a:ext cx="2235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Encadré par:</a:t>
            </a:r>
          </a:p>
          <a:p>
            <a:endParaRPr lang="fr-FR" sz="2000" b="1" u="sng" dirty="0"/>
          </a:p>
          <a:p>
            <a:r>
              <a:rPr lang="fr-FR" sz="1400" dirty="0"/>
              <a:t>Pr .</a:t>
            </a:r>
            <a:r>
              <a:rPr lang="fr-FR" sz="1400" dirty="0" err="1"/>
              <a:t>Moukhafi</a:t>
            </a:r>
            <a:r>
              <a:rPr lang="fr-FR" sz="1400" dirty="0"/>
              <a:t> Mehdi</a:t>
            </a:r>
          </a:p>
          <a:p>
            <a:endParaRPr lang="fr-FR" sz="1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0914508-5027-DA6A-DEA0-27AD91403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010" y="-23248"/>
            <a:ext cx="6447295" cy="122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17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8994C23-11D9-C8F5-00AE-480D8B75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450" y="516278"/>
            <a:ext cx="2477477" cy="1304310"/>
          </a:xfrm>
        </p:spPr>
        <p:txBody>
          <a:bodyPr>
            <a:normAutofit/>
          </a:bodyPr>
          <a:lstStyle/>
          <a:p>
            <a:r>
              <a:rPr lang="fr-MA" sz="6000" b="1" dirty="0"/>
              <a:t>SMB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BB3ADFF-3CA5-5F60-AE7D-B7E5AED25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1101" y="2509136"/>
            <a:ext cx="8329798" cy="2528277"/>
          </a:xfrm>
        </p:spPr>
        <p:txBody>
          <a:bodyPr>
            <a:normAutofit/>
          </a:bodyPr>
          <a:lstStyle/>
          <a:p>
            <a:pPr algn="just"/>
            <a:r>
              <a:rPr lang="fr-MA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protocole </a:t>
            </a:r>
            <a:r>
              <a:rPr lang="fr-MA" sz="1800" b="1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SMB</a:t>
            </a:r>
            <a:r>
              <a:rPr lang="fr-MA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(</a:t>
            </a:r>
            <a:r>
              <a:rPr lang="fr-MA" sz="1800" b="1" i="1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Server Message Block</a:t>
            </a:r>
            <a:r>
              <a:rPr lang="fr-MA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est un </a:t>
            </a:r>
            <a:r>
              <a:rPr lang="fr-MA" sz="180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protocole client/</a:t>
            </a:r>
            <a:r>
              <a:rPr lang="fr-MA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serveur</a:t>
            </a:r>
          </a:p>
          <a:p>
            <a:pPr algn="just"/>
            <a:r>
              <a:rPr lang="fr-MA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qui permet d’accès à des ressources via le réseau , </a:t>
            </a:r>
            <a:r>
              <a:rPr lang="fr-MA" sz="18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p</a:t>
            </a:r>
            <a:r>
              <a:rPr lang="fr-MA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ermet</a:t>
            </a:r>
            <a:r>
              <a:rPr lang="fr-MA" sz="18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MA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 </a:t>
            </a:r>
            <a:r>
              <a:rPr lang="fr-MA" sz="180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partage de</a:t>
            </a:r>
          </a:p>
          <a:p>
            <a:pPr algn="just"/>
            <a:r>
              <a:rPr lang="fr-MA" sz="180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ressource </a:t>
            </a:r>
            <a:r>
              <a:rPr lang="fr-MA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fr-MA" sz="180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 tooltip="Fichier informatiqu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fichiers</a:t>
            </a:r>
            <a:r>
              <a:rPr lang="fr-MA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et </a:t>
            </a:r>
            <a:r>
              <a:rPr lang="fr-MA" sz="1800" u="sng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 tooltip="Impriman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imprimantes</a:t>
            </a:r>
            <a:r>
              <a:rPr lang="fr-MA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sur des réseaux locaux des PC</a:t>
            </a:r>
          </a:p>
          <a:p>
            <a:pPr algn="just"/>
            <a:r>
              <a:rPr lang="fr-MA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sous </a:t>
            </a:r>
            <a:r>
              <a:rPr lang="fr-MA" sz="180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Windows </a:t>
            </a:r>
            <a:r>
              <a:rPr lang="fr-MA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Le protocole SMB utilise le port 139 ou le port 445 , Il n’utilise</a:t>
            </a:r>
          </a:p>
          <a:p>
            <a:pPr algn="just"/>
            <a:r>
              <a:rPr lang="fr-MA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 l</a:t>
            </a:r>
            <a:r>
              <a:rPr lang="fr-MA" sz="18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 deux en même temps .</a:t>
            </a:r>
            <a:endParaRPr lang="fr-MA" sz="1800" dirty="0">
              <a:solidFill>
                <a:srgbClr val="202122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fr-MA" sz="1800" dirty="0">
              <a:solidFill>
                <a:srgbClr val="202122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fr-M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fr-MA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C036C24-E217-7120-715E-90F437B8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8489" y="6303936"/>
            <a:ext cx="583511" cy="554064"/>
          </a:xfrm>
        </p:spPr>
        <p:txBody>
          <a:bodyPr>
            <a:normAutofit/>
          </a:bodyPr>
          <a:lstStyle/>
          <a:p>
            <a:r>
              <a:rPr lang="fr-MA" sz="2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3606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A8F79-B9B7-E020-5ABF-CFAB111E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795" y="576775"/>
            <a:ext cx="4493846" cy="1275471"/>
          </a:xfrm>
        </p:spPr>
        <p:txBody>
          <a:bodyPr>
            <a:normAutofit fontScale="90000"/>
          </a:bodyPr>
          <a:lstStyle/>
          <a:p>
            <a:r>
              <a:rPr lang="fr-FR" sz="4900" b="1" dirty="0"/>
              <a:t>Histoire samba</a:t>
            </a:r>
            <a:br>
              <a:rPr lang="fr-FR" sz="4400" b="1" dirty="0"/>
            </a:b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E2B82A-6D22-7049-E295-A96A14CCA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038" y="2500922"/>
            <a:ext cx="8595360" cy="3008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MA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Andrew </a:t>
            </a:r>
            <a:r>
              <a:rPr lang="fr-MA" sz="180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Tridgell</a:t>
            </a:r>
            <a:r>
              <a:rPr lang="fr-MA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développé la première version de Samba Unix, en 1992, à</a:t>
            </a:r>
          </a:p>
          <a:p>
            <a:pPr marL="0" indent="0" algn="just">
              <a:buNone/>
            </a:pPr>
            <a:r>
              <a:rPr lang="fr-FR" dirty="0">
                <a:solidFill>
                  <a:srgbClr val="202122"/>
                </a:solidFill>
                <a:latin typeface="Arial" panose="020B0604020202020204" pitchFamily="34" charset="0"/>
              </a:rPr>
              <a:t>publié en décembre 1993 à </a:t>
            </a:r>
            <a:r>
              <a:rPr lang="fr-FR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l</a:t>
            </a:r>
            <a:r>
              <a:rPr lang="fr-FR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hlinkClick r:id="rId2" tooltip="DEC PATHWORKS (page inexistant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’Australie national </a:t>
            </a:r>
            <a:r>
              <a:rPr lang="fr-FR" u="sng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hlinkClick r:id="rId2" tooltip="DEC PATHWORKS (page inexistant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university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la deuxième version</a:t>
            </a:r>
          </a:p>
          <a:p>
            <a:pPr marL="0" indent="0" algn="just">
              <a:buNone/>
            </a:pP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apparait en 1999, la troisième version en 2003. A l’origine SAMBA était appelé</a:t>
            </a:r>
          </a:p>
          <a:p>
            <a:pPr marL="0" indent="0" algn="just">
              <a:buNone/>
            </a:pP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SMB service le nom a du être change en raison de l’opposition de la société</a:t>
            </a:r>
          </a:p>
          <a:p>
            <a:pPr marL="0" indent="0" algn="just">
              <a:buNone/>
            </a:pP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« syntaxe » qui vendait un produit nommée </a:t>
            </a:r>
            <a:r>
              <a:rPr lang="fr-FR" dirty="0">
                <a:solidFill>
                  <a:srgbClr val="202122"/>
                </a:solidFill>
                <a:latin typeface="Arial" panose="020B0604020202020204" pitchFamily="34" charset="0"/>
              </a:rPr>
              <a:t>Total Net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Advanced server et</a:t>
            </a:r>
          </a:p>
          <a:p>
            <a:pPr marL="0" indent="0" algn="just">
              <a:buNone/>
            </a:pP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propriétaire de la marque « SMB server ».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FD40EC-F9F8-6D99-B27D-23A5522A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252" y="6358180"/>
            <a:ext cx="699748" cy="499820"/>
          </a:xfrm>
        </p:spPr>
        <p:txBody>
          <a:bodyPr>
            <a:normAutofit/>
          </a:bodyPr>
          <a:lstStyle/>
          <a:p>
            <a:r>
              <a:rPr lang="fr-MA" sz="2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8939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FACA1-997B-D648-74A0-4003CD83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96" y="381391"/>
            <a:ext cx="8702743" cy="1325562"/>
          </a:xfrm>
        </p:spPr>
        <p:txBody>
          <a:bodyPr>
            <a:normAutofit fontScale="90000"/>
          </a:bodyPr>
          <a:lstStyle/>
          <a:p>
            <a:r>
              <a:rPr lang="fr-FR" sz="4400" b="1" dirty="0"/>
              <a:t>Installation du serveur samba</a:t>
            </a:r>
            <a:br>
              <a:rPr lang="fr-FR" sz="4400" b="1" dirty="0"/>
            </a:br>
            <a:endParaRPr lang="fr-MA" dirty="0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25D7A9E-7A32-1054-FF27-ACCC88B10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5" y="1413165"/>
            <a:ext cx="9642763" cy="5063444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7C5ACE8-E9CA-2AE5-1CF7-00AD8C70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485" y="6303936"/>
            <a:ext cx="552515" cy="554064"/>
          </a:xfrm>
        </p:spPr>
        <p:txBody>
          <a:bodyPr>
            <a:normAutofit/>
          </a:bodyPr>
          <a:lstStyle/>
          <a:p>
            <a:r>
              <a:rPr lang="fr-MA" sz="24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7631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équipement électronique, ordinateur&#10;&#10;Description générée automatiquement">
            <a:extLst>
              <a:ext uri="{FF2B5EF4-FFF2-40B4-BE49-F238E27FC236}">
                <a16:creationId xmlns:a16="http://schemas.microsoft.com/office/drawing/2014/main" id="{E67EBB7B-BF13-C94E-10B3-9EDE58985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3" y="434109"/>
            <a:ext cx="9790544" cy="5828146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35AD0D2-6534-0E4E-3347-08071BCF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1736" y="6377354"/>
            <a:ext cx="560264" cy="480646"/>
          </a:xfrm>
        </p:spPr>
        <p:txBody>
          <a:bodyPr>
            <a:noAutofit/>
          </a:bodyPr>
          <a:lstStyle/>
          <a:p>
            <a:r>
              <a:rPr lang="fr-MA" sz="2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97422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8FAFEEB-6CC5-DB3F-3940-138B58FF9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1" y="701964"/>
            <a:ext cx="9144000" cy="556029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054363D-1181-8F85-8734-900E92E7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991" y="6373678"/>
            <a:ext cx="599009" cy="484322"/>
          </a:xfrm>
        </p:spPr>
        <p:txBody>
          <a:bodyPr>
            <a:normAutofit/>
          </a:bodyPr>
          <a:lstStyle/>
          <a:p>
            <a:r>
              <a:rPr lang="fr-MA" sz="24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09328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26BEC79-6746-5023-08BC-CAD8C2E80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4951" y="2394487"/>
            <a:ext cx="6102097" cy="1569203"/>
          </a:xfrm>
        </p:spPr>
        <p:txBody>
          <a:bodyPr>
            <a:normAutofit/>
          </a:bodyPr>
          <a:lstStyle/>
          <a:p>
            <a:pPr algn="ctr"/>
            <a:r>
              <a:rPr lang="fr-MA" b="1" dirty="0"/>
              <a:t>Pratique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67C5CDF-F5AA-2560-78CA-E303D0C4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492" y="6264275"/>
            <a:ext cx="684508" cy="593725"/>
          </a:xfrm>
        </p:spPr>
        <p:txBody>
          <a:bodyPr>
            <a:normAutofit/>
          </a:bodyPr>
          <a:lstStyle/>
          <a:p>
            <a:r>
              <a:rPr lang="fr-MA" sz="24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5595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241A5-5584-981E-2334-054B41F2E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087" y="0"/>
            <a:ext cx="5464392" cy="68239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800" b="1" dirty="0"/>
              <a:t>Les sources</a:t>
            </a:r>
            <a:endParaRPr lang="fr-MA" sz="4800" b="1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FCDC83-BF9F-575B-5108-58023C19A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625" y="682390"/>
            <a:ext cx="10681897" cy="6105868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www.samba.org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u="sng" dirty="0">
                <a:solidFill>
                  <a:schemeClr val="accent2">
                    <a:lumMod val="75000"/>
                  </a:schemeClr>
                </a:solidFill>
              </a:rPr>
              <a:t>Formatux.fr</a:t>
            </a:r>
          </a:p>
          <a:p>
            <a:r>
              <a:rPr lang="fr-FR" u="sng" dirty="0">
                <a:solidFill>
                  <a:schemeClr val="accent2">
                    <a:lumMod val="75000"/>
                  </a:schemeClr>
                </a:solidFill>
              </a:rPr>
              <a:t>Techotopia.com</a:t>
            </a:r>
          </a:p>
          <a:p>
            <a:r>
              <a:rPr lang="fr-FR" u="sng" dirty="0">
                <a:solidFill>
                  <a:schemeClr val="accent2">
                    <a:lumMod val="75000"/>
                  </a:schemeClr>
                </a:solidFill>
              </a:rPr>
              <a:t>TechViewlei.com</a:t>
            </a:r>
          </a:p>
          <a:p>
            <a:r>
              <a:rPr lang="fr-FR" u="sng" dirty="0">
                <a:solidFill>
                  <a:schemeClr val="accent2">
                    <a:lumMod val="75000"/>
                  </a:schemeClr>
                </a:solidFill>
              </a:rPr>
              <a:t>Developper.mozilla.org</a:t>
            </a:r>
          </a:p>
          <a:p>
            <a:r>
              <a:rPr lang="fr-FR" i="0" u="sng" dirty="0">
                <a:solidFill>
                  <a:schemeClr val="accent2">
                    <a:lumMod val="75000"/>
                  </a:schemeClr>
                </a:solidFill>
                <a:effectLst/>
                <a:latin typeface="YouTube Sans"/>
              </a:rPr>
              <a:t>https://www.youtube.com/watch?v=MUGULxs0Qvc&amp;t=38s&amp;ab_channel=ConnaisseurITInstallation et configuration serveur SAMBA sous Linux - </a:t>
            </a:r>
            <a:r>
              <a:rPr lang="fr-FR" i="0" u="sng" dirty="0" err="1">
                <a:solidFill>
                  <a:schemeClr val="accent2">
                    <a:lumMod val="75000"/>
                  </a:schemeClr>
                </a:solidFill>
                <a:effectLst/>
                <a:latin typeface="YouTube Sans"/>
              </a:rPr>
              <a:t>Fedora</a:t>
            </a:r>
            <a:endParaRPr lang="fr-FR" i="0" u="sng" dirty="0">
              <a:solidFill>
                <a:schemeClr val="accent2">
                  <a:lumMod val="75000"/>
                </a:schemeClr>
              </a:solidFill>
              <a:effectLst/>
              <a:latin typeface="YouTube Sans"/>
            </a:endParaRPr>
          </a:p>
          <a:p>
            <a:r>
              <a:rPr lang="fr-FR" i="0" u="sng" dirty="0">
                <a:solidFill>
                  <a:schemeClr val="accent2">
                    <a:lumMod val="75000"/>
                  </a:schemeClr>
                </a:solidFill>
                <a:effectLst/>
                <a:latin typeface="YouTube Sans"/>
              </a:rPr>
              <a:t>https://www.youtube.com/watch?v=Ty3PR-ov8i8&amp;t=1386s&amp;ab_channel=ELOUARDIMohamed</a:t>
            </a:r>
            <a:r>
              <a:rPr lang="fr-MA" i="0" u="sng" dirty="0">
                <a:solidFill>
                  <a:schemeClr val="accent2">
                    <a:lumMod val="75000"/>
                  </a:schemeClr>
                </a:solidFill>
                <a:effectLst/>
                <a:latin typeface="YouTube Sans"/>
              </a:rPr>
              <a:t>Serveur samba</a:t>
            </a:r>
          </a:p>
          <a:p>
            <a:r>
              <a:rPr lang="fr-MA" i="0" u="sng" dirty="0">
                <a:solidFill>
                  <a:schemeClr val="accent2">
                    <a:lumMod val="75000"/>
                  </a:schemeClr>
                </a:solidFill>
                <a:effectLst/>
                <a:latin typeface="YouTube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https://www.youtube.com/watch?v=8i6O6LoXE3w&amp;t=800s&amp;ab_channel=jaridchaimae</a:t>
            </a:r>
            <a:endParaRPr lang="fr-MA" i="0" u="sng" dirty="0">
              <a:solidFill>
                <a:schemeClr val="accent2">
                  <a:lumMod val="75000"/>
                </a:schemeClr>
              </a:solidFill>
              <a:effectLst/>
              <a:latin typeface="YouTube Sans"/>
            </a:endParaRPr>
          </a:p>
          <a:p>
            <a:r>
              <a:rPr lang="fr-MA" u="sng" dirty="0">
                <a:solidFill>
                  <a:schemeClr val="accent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https://www.youtube.com/watch?v=EjIszWQZu2I&amp;t=92s&amp;ab_channel=Net4maroc</a:t>
            </a:r>
            <a:endParaRPr lang="fr-MA" u="sng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MA" u="sng" dirty="0">
                <a:solidFill>
                  <a:schemeClr val="accent2">
                    <a:lumMod val="75000"/>
                  </a:schemeClr>
                </a:solidFill>
              </a:rPr>
              <a:t>https://www.youtube.com/watch?v=hCj9cSqmYYo&amp;t=349s&amp;ab_channel=AliEL-ABBADI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E55A25A-6D20-42B0-AE37-67DD8532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5375" y="6315559"/>
            <a:ext cx="546624" cy="542441"/>
          </a:xfrm>
        </p:spPr>
        <p:txBody>
          <a:bodyPr>
            <a:normAutofit/>
          </a:bodyPr>
          <a:lstStyle/>
          <a:p>
            <a:r>
              <a:rPr lang="fr-MA" sz="24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314737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2F20DB2E-4DD6-2AAA-42C4-B51FF42D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02339"/>
            <a:ext cx="10097477" cy="1195753"/>
          </a:xfrm>
        </p:spPr>
        <p:txBody>
          <a:bodyPr>
            <a:noAutofit/>
          </a:bodyPr>
          <a:lstStyle/>
          <a:p>
            <a:r>
              <a:rPr lang="fr-MA" sz="5400" b="1" dirty="0">
                <a:solidFill>
                  <a:schemeClr val="tx1"/>
                </a:solidFill>
              </a:rPr>
              <a:t>Merci pour votre attention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26C99F5-C67E-ED7A-5FD2-50D5877B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6496" y="6353906"/>
            <a:ext cx="645504" cy="535354"/>
          </a:xfrm>
        </p:spPr>
        <p:txBody>
          <a:bodyPr>
            <a:normAutofit/>
          </a:bodyPr>
          <a:lstStyle/>
          <a:p>
            <a:r>
              <a:rPr lang="fr-MA" sz="24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1192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C45EC8-515B-4177-AB61-722682DE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127" y="447043"/>
            <a:ext cx="2114572" cy="724809"/>
          </a:xfrm>
        </p:spPr>
        <p:txBody>
          <a:bodyPr>
            <a:normAutofit/>
          </a:bodyPr>
          <a:lstStyle/>
          <a:p>
            <a:r>
              <a:rPr lang="fr-FR" b="1" u="sng" dirty="0"/>
              <a:t>Plan :</a:t>
            </a:r>
            <a:endParaRPr lang="fr-MA" b="1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57AAAA-353F-1193-993A-9B1C6D077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800" b="1" dirty="0"/>
              <a:t>1. Introduction</a:t>
            </a:r>
          </a:p>
          <a:p>
            <a:pPr marL="0" indent="0">
              <a:buNone/>
            </a:pPr>
            <a:r>
              <a:rPr lang="fr-FR" sz="2800" b="1" dirty="0"/>
              <a:t>2. Client / Serveur</a:t>
            </a:r>
          </a:p>
          <a:p>
            <a:pPr marL="0" indent="0">
              <a:buNone/>
            </a:pPr>
            <a:r>
              <a:rPr lang="fr-FR" dirty="0"/>
              <a:t>         a. Définition de serveur</a:t>
            </a:r>
          </a:p>
          <a:p>
            <a:pPr marL="0" indent="0">
              <a:buNone/>
            </a:pPr>
            <a:r>
              <a:rPr lang="fr-FR" dirty="0"/>
              <a:t>         b. Client / serveur</a:t>
            </a:r>
          </a:p>
          <a:p>
            <a:pPr marL="0" indent="0">
              <a:buNone/>
            </a:pPr>
            <a:r>
              <a:rPr lang="fr-FR" dirty="0"/>
              <a:t>         c. Type de serveur</a:t>
            </a:r>
          </a:p>
          <a:p>
            <a:pPr marL="0" indent="0">
              <a:buNone/>
            </a:pPr>
            <a:r>
              <a:rPr lang="fr-FR" sz="2800" b="1" dirty="0"/>
              <a:t>3. Serveur samba</a:t>
            </a:r>
          </a:p>
          <a:p>
            <a:pPr marL="0" indent="0">
              <a:buNone/>
            </a:pPr>
            <a:r>
              <a:rPr lang="fr-FR" dirty="0"/>
              <a:t>         a. Définition du serveur samba</a:t>
            </a:r>
          </a:p>
          <a:p>
            <a:pPr marL="0" indent="0">
              <a:buNone/>
            </a:pPr>
            <a:r>
              <a:rPr lang="fr-FR" dirty="0"/>
              <a:t>         b.</a:t>
            </a:r>
            <a:r>
              <a:rPr lang="fr-MA" sz="1800" b="1" dirty="0"/>
              <a:t> </a:t>
            </a:r>
            <a:r>
              <a:rPr lang="fr-MA" sz="1800" dirty="0"/>
              <a:t>Les services de serveur samba</a:t>
            </a:r>
            <a:r>
              <a:rPr lang="fr-MA" sz="1800" b="1" dirty="0"/>
              <a:t>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   c. Protocole SMB</a:t>
            </a:r>
          </a:p>
          <a:p>
            <a:pPr marL="0" indent="0">
              <a:buNone/>
            </a:pPr>
            <a:r>
              <a:rPr lang="fr-FR" sz="2800" b="1" dirty="0"/>
              <a:t>4. Histoire samba</a:t>
            </a:r>
          </a:p>
          <a:p>
            <a:pPr marL="0" indent="0">
              <a:buNone/>
            </a:pPr>
            <a:r>
              <a:rPr lang="fr-FR" sz="2800" b="1" dirty="0"/>
              <a:t>5. Installation du serveur samba</a:t>
            </a:r>
          </a:p>
          <a:p>
            <a:pPr marL="400050" indent="-400050">
              <a:buFont typeface="+mj-lt"/>
              <a:buAutoNum type="romanUcPeriod"/>
            </a:pPr>
            <a:endParaRPr lang="fr-FR" dirty="0"/>
          </a:p>
          <a:p>
            <a:pPr marL="400050" indent="-400050">
              <a:buFont typeface="+mj-lt"/>
              <a:buAutoNum type="romanUcPeriod"/>
            </a:pPr>
            <a:endParaRPr lang="fr-FR" dirty="0"/>
          </a:p>
          <a:p>
            <a:pPr marL="400050" indent="-400050">
              <a:buFont typeface="+mj-lt"/>
              <a:buAutoNum type="romanUcPeriod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7E8156-C2F5-FF98-85BA-1A2D59C2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6718" y="6369802"/>
            <a:ext cx="475281" cy="488197"/>
          </a:xfrm>
        </p:spPr>
        <p:txBody>
          <a:bodyPr>
            <a:normAutofit/>
          </a:bodyPr>
          <a:lstStyle/>
          <a:p>
            <a:r>
              <a:rPr lang="fr-MA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9673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D059CCF-3B77-F429-56C9-58ADFBC3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206" y="337351"/>
            <a:ext cx="5763087" cy="1704513"/>
          </a:xfrm>
        </p:spPr>
        <p:txBody>
          <a:bodyPr>
            <a:normAutofit fontScale="90000"/>
          </a:bodyPr>
          <a:lstStyle/>
          <a:p>
            <a:r>
              <a:rPr lang="fr-FR" sz="7200" b="1" dirty="0"/>
              <a:t>Introduction</a:t>
            </a:r>
            <a:br>
              <a:rPr lang="fr-FR" sz="7200" b="1" dirty="0"/>
            </a:br>
            <a:endParaRPr lang="fr-M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5CDBB-8A45-5FCD-230E-41374F158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994" y="2041864"/>
            <a:ext cx="10014011" cy="3124940"/>
          </a:xfrm>
        </p:spPr>
        <p:txBody>
          <a:bodyPr/>
          <a:lstStyle/>
          <a:p>
            <a:pPr algn="just"/>
            <a:r>
              <a:rPr lang="fr-FR" dirty="0">
                <a:solidFill>
                  <a:schemeClr val="tx1"/>
                </a:solidFill>
              </a:rPr>
              <a:t>Historiquement , les système Windows utilisent leur propre protocole </a:t>
            </a:r>
          </a:p>
          <a:p>
            <a:pPr algn="just"/>
            <a:r>
              <a:rPr lang="fr-FR" dirty="0">
                <a:solidFill>
                  <a:schemeClr val="tx1"/>
                </a:solidFill>
              </a:rPr>
              <a:t>de partage de fichiers : SMB /CIFS . Le logiciel Samba a été développer</a:t>
            </a:r>
          </a:p>
          <a:p>
            <a:pPr algn="just"/>
            <a:r>
              <a:rPr lang="fr-FR" dirty="0">
                <a:solidFill>
                  <a:schemeClr val="tx1"/>
                </a:solidFill>
              </a:rPr>
              <a:t>pour permettre aux système UNIX (dont Linux et </a:t>
            </a:r>
            <a:r>
              <a:rPr lang="fr-FR" dirty="0" err="1">
                <a:solidFill>
                  <a:schemeClr val="tx1"/>
                </a:solidFill>
              </a:rPr>
              <a:t>MacOS</a:t>
            </a:r>
            <a:r>
              <a:rPr lang="fr-FR" dirty="0">
                <a:solidFill>
                  <a:schemeClr val="tx1"/>
                </a:solidFill>
              </a:rPr>
              <a:t> x) d’utiliser </a:t>
            </a:r>
          </a:p>
          <a:p>
            <a:pPr algn="just"/>
            <a:r>
              <a:rPr lang="fr-FR" dirty="0">
                <a:solidFill>
                  <a:schemeClr val="tx1"/>
                </a:solidFill>
              </a:rPr>
              <a:t>également ce protocole .</a:t>
            </a:r>
            <a:endParaRPr lang="fr-MA" dirty="0">
              <a:solidFill>
                <a:schemeClr val="tx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EA4091D-53E5-31DD-6388-8EF3BE1D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485" y="6373678"/>
            <a:ext cx="552515" cy="484322"/>
          </a:xfrm>
        </p:spPr>
        <p:txBody>
          <a:bodyPr>
            <a:normAutofit/>
          </a:bodyPr>
          <a:lstStyle/>
          <a:p>
            <a:r>
              <a:rPr lang="fr-MA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641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12DFA1-A876-9FDE-5BE7-D5FEBD17F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670" y="2732103"/>
            <a:ext cx="8595360" cy="13937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400" dirty="0"/>
              <a:t>C’est quoi un serveur ?</a:t>
            </a:r>
            <a:endParaRPr lang="fr-MA" sz="44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4DC758C-37D5-C86A-E504-2F93B37B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3471" y="6385302"/>
            <a:ext cx="498530" cy="472698"/>
          </a:xfrm>
        </p:spPr>
        <p:txBody>
          <a:bodyPr>
            <a:normAutofit/>
          </a:bodyPr>
          <a:lstStyle/>
          <a:p>
            <a:r>
              <a:rPr lang="fr-MA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8165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9375F-4C12-F8D2-E036-76472C23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055" y="447043"/>
            <a:ext cx="3781889" cy="697023"/>
          </a:xfrm>
        </p:spPr>
        <p:txBody>
          <a:bodyPr>
            <a:noAutofit/>
          </a:bodyPr>
          <a:lstStyle/>
          <a:p>
            <a:r>
              <a:rPr lang="fr-FR" sz="6000" b="1" dirty="0"/>
              <a:t>Serveur</a:t>
            </a:r>
            <a:endParaRPr lang="fr-MA" sz="6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EA74A5-A144-1ADE-0481-C9E5E48CA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905" y="2467012"/>
            <a:ext cx="8595360" cy="2946400"/>
          </a:xfrm>
        </p:spPr>
        <p:txBody>
          <a:bodyPr/>
          <a:lstStyle/>
          <a:p>
            <a:pPr marL="0" indent="0">
              <a:buNone/>
            </a:pPr>
            <a:r>
              <a:rPr lang="fr-MA" sz="28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 serveur</a:t>
            </a:r>
            <a:r>
              <a:rPr lang="fr-MA" sz="28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informatique offre des services accessibles via un réseau. Il peut être matériel ou logiciel, c’est un ordinateur qui exécute des opérations suivant les requêtes effectuées par un autre ordinateur appelé « client » .</a:t>
            </a:r>
            <a:endParaRPr lang="fr-M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M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779842-EDE2-05E6-5F99-D486B006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1478" y="6369803"/>
            <a:ext cx="560522" cy="488197"/>
          </a:xfrm>
        </p:spPr>
        <p:txBody>
          <a:bodyPr>
            <a:normAutofit/>
          </a:bodyPr>
          <a:lstStyle/>
          <a:p>
            <a:r>
              <a:rPr lang="fr-MA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5917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7A2D4E-40F8-183F-361C-A9CDC02E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492" y="584722"/>
            <a:ext cx="4783015" cy="1325562"/>
          </a:xfrm>
        </p:spPr>
        <p:txBody>
          <a:bodyPr>
            <a:normAutofit fontScale="90000"/>
          </a:bodyPr>
          <a:lstStyle/>
          <a:p>
            <a:r>
              <a:rPr lang="fr-FR" sz="4800" b="1" dirty="0"/>
              <a:t>Client / serveur</a:t>
            </a:r>
            <a:br>
              <a:rPr lang="fr-FR" dirty="0"/>
            </a:b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C4FF8C-0B6A-C148-130E-06767A474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149" y="2576602"/>
            <a:ext cx="8595360" cy="3696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 protocole ou environnement </a:t>
            </a:r>
            <a:r>
              <a:rPr lang="fr-F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client–serveur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désigne un mode de transaction (souvent à travers un </a:t>
            </a:r>
            <a:r>
              <a:rPr lang="fr-FR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réseau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entre plusieurs </a:t>
            </a:r>
            <a:r>
              <a:rPr lang="fr-FR" sz="2400" b="0" i="0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programmes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ou </a:t>
            </a:r>
            <a:r>
              <a:rPr lang="fr-FR" sz="24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processus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: l'un, qualifié de </a:t>
            </a:r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hlinkClick r:id="rId2" tooltip="Client (informatiqu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client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envoie des requêtes ; l'autre, qualifié de</a:t>
            </a:r>
            <a:r>
              <a:rPr lang="fr-F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r-FR" sz="24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hlinkClick r:id="rId3" tooltip="Serveur informatiqu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serveur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attend les requêtes des clients et y répond. </a:t>
            </a:r>
            <a:r>
              <a:rPr lang="fr-MA" sz="2400" dirty="0">
                <a:solidFill>
                  <a:srgbClr val="000000"/>
                </a:solidFill>
                <a:latin typeface="Source Sans Pro" panose="020B05030304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fr-MA" sz="24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entend souvent parler de relation « client/serveur ». </a:t>
            </a:r>
            <a:endParaRPr lang="fr-M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174AF7-48FC-4C8F-26EA-10675B75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3987" y="6327183"/>
            <a:ext cx="568013" cy="530817"/>
          </a:xfrm>
        </p:spPr>
        <p:txBody>
          <a:bodyPr>
            <a:normAutofit/>
          </a:bodyPr>
          <a:lstStyle/>
          <a:p>
            <a:r>
              <a:rPr lang="fr-MA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8510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EE091-8250-1B42-CAB3-F768F5A0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457" y="311516"/>
            <a:ext cx="4798646" cy="1325562"/>
          </a:xfrm>
        </p:spPr>
        <p:txBody>
          <a:bodyPr>
            <a:normAutofit fontScale="90000"/>
          </a:bodyPr>
          <a:lstStyle/>
          <a:p>
            <a:r>
              <a:rPr lang="fr-FR" sz="4800" b="1" dirty="0"/>
              <a:t>Type de serveur</a:t>
            </a:r>
            <a:br>
              <a:rPr lang="fr-FR" dirty="0"/>
            </a:b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938F5F-8136-02F3-96C4-F22FCEC1B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211" y="1294108"/>
            <a:ext cx="9640630" cy="5256331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fr-MA" sz="18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serveur offre plusieurs services, ainsi il existe plusieurs types de serveurs informatiques :</a:t>
            </a:r>
            <a:endParaRPr lang="fr-M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MA" sz="1800" b="1" dirty="0">
                <a:solidFill>
                  <a:schemeClr val="accent2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DNS: </a:t>
            </a:r>
            <a:r>
              <a:rPr lang="fr-MA" sz="1800" dirty="0">
                <a:solidFill>
                  <a:schemeClr val="accent2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(domaine Name System , système de nom de domaine) </a:t>
            </a:r>
            <a:r>
              <a:rPr lang="fr-MA" sz="1800" dirty="0"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 un service dont la principale fonction est de traduire un nom de domaine rn adresse IP.</a:t>
            </a:r>
          </a:p>
          <a:p>
            <a:pPr marL="342900" lvl="0" indent="-342900" algn="just">
              <a:lnSpc>
                <a:spcPts val="18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MA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WEB: </a:t>
            </a:r>
            <a:r>
              <a:rPr lang="fr-MA" dirty="0"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serveur web est un serveur qui fournit le service de ressources web </a:t>
            </a:r>
            <a:r>
              <a:rPr lang="fr-MA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(serveur http), </a:t>
            </a:r>
            <a:r>
              <a:rPr lang="fr-MA" dirty="0"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 un serveur informatique qui répond à des requête du </a:t>
            </a:r>
            <a:r>
              <a:rPr lang="fr-MA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 Wide Web (www) </a:t>
            </a:r>
            <a:r>
              <a:rPr lang="fr-MA" dirty="0"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le réseau internet </a:t>
            </a:r>
          </a:p>
          <a:p>
            <a:pPr marL="342900" indent="-342900" algn="just">
              <a:lnSpc>
                <a:spcPts val="18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MA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Messagerie: </a:t>
            </a:r>
            <a:r>
              <a:rPr lang="fr-MA" dirty="0">
                <a:solidFill>
                  <a:srgbClr val="000000"/>
                </a:solidFill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permet de gérer la distribution des mails et d’y avoir accès à distance exemple : </a:t>
            </a:r>
            <a:r>
              <a:rPr lang="fr-MA" dirty="0" err="1">
                <a:solidFill>
                  <a:srgbClr val="000000"/>
                </a:solidFill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outLook</a:t>
            </a:r>
            <a:r>
              <a:rPr lang="fr-MA" dirty="0">
                <a:solidFill>
                  <a:srgbClr val="000000"/>
                </a:solidFill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Gmail …..</a:t>
            </a:r>
          </a:p>
          <a:p>
            <a:pPr marL="342900" indent="-342900" algn="just">
              <a:lnSpc>
                <a:spcPts val="18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MA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Serveur d’imagerie: </a:t>
            </a:r>
            <a:r>
              <a:rPr lang="fr-M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 serveur qui permet de traiter et de partager des ensembles d’image auprès d’un vaste public exemple : </a:t>
            </a:r>
            <a:r>
              <a:rPr lang="fr-MA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Pexels</a:t>
            </a:r>
            <a:r>
              <a:rPr lang="fr-M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, Google image ….</a:t>
            </a:r>
          </a:p>
          <a:p>
            <a:pPr marL="342900" indent="-342900" algn="just">
              <a:lnSpc>
                <a:spcPts val="18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MA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Serveur de stockage: </a:t>
            </a:r>
            <a:r>
              <a:rPr lang="fr-M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 serveur qui fournit le service de stockage en ligne ou stockage cloud offres la possibilité à un utilisateur d’envoyer une copie de ses fichiers sur le serveur de données qui stocke les fichiers reçus exemple : Google Drive, Dropbox ….</a:t>
            </a:r>
          </a:p>
          <a:p>
            <a:pPr marL="342900" indent="-342900" algn="just">
              <a:lnSpc>
                <a:spcPts val="18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MA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Serveur vidéo: </a:t>
            </a:r>
            <a:r>
              <a:rPr lang="fr-MA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(vidéo server en anglais) </a:t>
            </a:r>
            <a:r>
              <a:rPr lang="fr-M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 un système de stockage d’application vidéo , offre des ressources audiovisuelles à un réseau d’ordinateur clients.</a:t>
            </a:r>
          </a:p>
          <a:p>
            <a:pPr marL="342900" indent="-342900" algn="just">
              <a:lnSpc>
                <a:spcPts val="18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ts val="18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fr-M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fr-MA" sz="1800" b="1" dirty="0">
              <a:solidFill>
                <a:schemeClr val="accent2">
                  <a:lumMod val="75000"/>
                </a:schemeClr>
              </a:solidFill>
              <a:effectLst/>
              <a:latin typeface="Source Sans Pro" panose="020B05030304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fr-M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F06D6A-6B46-3736-DEE9-AB39F4E6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479" y="6389176"/>
            <a:ext cx="490521" cy="468824"/>
          </a:xfrm>
        </p:spPr>
        <p:txBody>
          <a:bodyPr>
            <a:normAutofit/>
          </a:bodyPr>
          <a:lstStyle/>
          <a:p>
            <a:r>
              <a:rPr lang="fr-MA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2272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C563E5BE-1612-D35D-0921-2626761AE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8012" y="171939"/>
            <a:ext cx="5072185" cy="922215"/>
          </a:xfrm>
        </p:spPr>
        <p:txBody>
          <a:bodyPr>
            <a:normAutofit/>
          </a:bodyPr>
          <a:lstStyle/>
          <a:p>
            <a:r>
              <a:rPr lang="fr-FR" sz="4800" b="1" dirty="0"/>
              <a:t>Serveur samba</a:t>
            </a:r>
            <a:endParaRPr lang="fr-MA" sz="4800" dirty="0"/>
          </a:p>
        </p:txBody>
      </p:sp>
      <p:sp>
        <p:nvSpPr>
          <p:cNvPr id="15" name="Sous-titre 14">
            <a:extLst>
              <a:ext uri="{FF2B5EF4-FFF2-40B4-BE49-F238E27FC236}">
                <a16:creationId xmlns:a16="http://schemas.microsoft.com/office/drawing/2014/main" id="{B3458F97-4822-A7D3-5050-367928D42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077" y="1650999"/>
            <a:ext cx="7760677" cy="4499708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fr-MA" sz="36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Samba</a:t>
            </a:r>
            <a:r>
              <a:rPr lang="fr-MA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est un logiciel d’interopérabilité qui implémente le protocole</a:t>
            </a:r>
          </a:p>
          <a:p>
            <a:pPr algn="just"/>
            <a:r>
              <a:rPr lang="fr-MA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propriétaire </a:t>
            </a:r>
            <a:r>
              <a:rPr lang="fr-MA" sz="34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 tooltip="Server Message Bloc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SMB/CIFS</a:t>
            </a:r>
            <a:r>
              <a:rPr lang="fr-MA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de Microsoft</a:t>
            </a:r>
          </a:p>
          <a:p>
            <a:pPr algn="just"/>
            <a:r>
              <a:rPr lang="fr-MA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Windows (plus souvent connu sous le protocole SMB)</a:t>
            </a:r>
          </a:p>
          <a:p>
            <a:pPr algn="just"/>
            <a:r>
              <a:rPr lang="fr-MA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dans les ordinateurs tournant sous le système</a:t>
            </a:r>
          </a:p>
          <a:p>
            <a:pPr algn="just"/>
            <a:r>
              <a:rPr lang="fr-MA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d'exploitation UNIX et ses dérivés de manière à partager</a:t>
            </a:r>
          </a:p>
          <a:p>
            <a:pPr algn="just"/>
            <a:r>
              <a:rPr lang="fr-MA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des imprimantes et des fichiers dans un réseau</a:t>
            </a:r>
          </a:p>
          <a:p>
            <a:pPr algn="just"/>
            <a:r>
              <a:rPr lang="fr-MA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informatique. Samba facilite l'interopérabilité entre</a:t>
            </a:r>
          </a:p>
          <a:p>
            <a:pPr algn="just"/>
            <a:r>
              <a:rPr lang="fr-MA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systèmes hétérogènes Windows-Unix. Il offre la possibilité aux</a:t>
            </a:r>
          </a:p>
          <a:p>
            <a:pPr algn="just"/>
            <a:r>
              <a:rPr lang="fr-MA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ordinateurs d'un réseau d'accéder aux imprimantes et aux fichiers</a:t>
            </a:r>
          </a:p>
          <a:p>
            <a:pPr algn="just"/>
            <a:r>
              <a:rPr lang="fr-MA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des ordinateurs sous UNIX et permettent aux serveurs Unix de se</a:t>
            </a:r>
          </a:p>
          <a:p>
            <a:pPr algn="just"/>
            <a:r>
              <a:rPr lang="fr-MA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substituer à des serveurs Windows.</a:t>
            </a:r>
            <a:endParaRPr lang="fr-MA" sz="3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fr-MA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3B7D29A-A588-FA9F-49B7-9675B5B2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991" y="6365929"/>
            <a:ext cx="599009" cy="492071"/>
          </a:xfrm>
        </p:spPr>
        <p:txBody>
          <a:bodyPr>
            <a:normAutofit/>
          </a:bodyPr>
          <a:lstStyle/>
          <a:p>
            <a:r>
              <a:rPr lang="fr-MA" sz="2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6862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EB9CF-57B6-50E9-0295-82C93CE54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298" y="325464"/>
            <a:ext cx="8768631" cy="908658"/>
          </a:xfrm>
        </p:spPr>
        <p:txBody>
          <a:bodyPr>
            <a:normAutofit fontScale="90000"/>
          </a:bodyPr>
          <a:lstStyle/>
          <a:p>
            <a:r>
              <a:rPr lang="fr-MA" sz="4800" b="1" dirty="0"/>
              <a:t>Les services de serveur samba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B4B5-328D-5E43-05B5-ABFE55A7E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153" y="2526224"/>
            <a:ext cx="9856922" cy="234799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MA" dirty="0"/>
              <a:t>Partage de fichier et de répertoire.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MA" dirty="0"/>
              <a:t>Partage d’imprimante.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MA" dirty="0"/>
              <a:t>Exécution de script de connexion 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MA" dirty="0"/>
              <a:t>Exploration de réseau pour le client.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MA" dirty="0"/>
              <a:t>Serveur de noms WINS (Windows Internet Name Service).</a:t>
            </a:r>
          </a:p>
          <a:p>
            <a:pPr>
              <a:buFont typeface="Courier New" panose="02070309020205020404" pitchFamily="49" charset="0"/>
              <a:buChar char="o"/>
            </a:pPr>
            <a:endParaRPr lang="fr-M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B40308-181D-ED64-82F1-C694DE02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84" y="6358180"/>
            <a:ext cx="537016" cy="499820"/>
          </a:xfrm>
        </p:spPr>
        <p:txBody>
          <a:bodyPr>
            <a:normAutofit/>
          </a:bodyPr>
          <a:lstStyle/>
          <a:p>
            <a:r>
              <a:rPr lang="fr-MA" sz="2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3848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810</TotalTime>
  <Words>899</Words>
  <Application>Microsoft Office PowerPoint</Application>
  <PresentationFormat>Grand écran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Century Schoolbook</vt:lpstr>
      <vt:lpstr>Courier New</vt:lpstr>
      <vt:lpstr>Source Sans Pro</vt:lpstr>
      <vt:lpstr>Symbol</vt:lpstr>
      <vt:lpstr>Wingdings 2</vt:lpstr>
      <vt:lpstr>YouTube Sans</vt:lpstr>
      <vt:lpstr>Vue</vt:lpstr>
      <vt:lpstr>Serveur Samba sous Linux</vt:lpstr>
      <vt:lpstr>Plan :</vt:lpstr>
      <vt:lpstr>Introduction </vt:lpstr>
      <vt:lpstr>Présentation PowerPoint</vt:lpstr>
      <vt:lpstr>Serveur</vt:lpstr>
      <vt:lpstr>Client / serveur </vt:lpstr>
      <vt:lpstr>Type de serveur </vt:lpstr>
      <vt:lpstr>Serveur samba</vt:lpstr>
      <vt:lpstr>Les services de serveur samba </vt:lpstr>
      <vt:lpstr>SMB</vt:lpstr>
      <vt:lpstr>Histoire samba </vt:lpstr>
      <vt:lpstr>Installation du serveur samba </vt:lpstr>
      <vt:lpstr>Présentation PowerPoint</vt:lpstr>
      <vt:lpstr>Présentation PowerPoint</vt:lpstr>
      <vt:lpstr>Pratique</vt:lpstr>
      <vt:lpstr>Les sources</vt:lpstr>
      <vt:lpstr>Merci pour votre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Serveur Samba sous Linux</dc:title>
  <dc:creator>WISSAL</dc:creator>
  <cp:lastModifiedBy>WISSAL</cp:lastModifiedBy>
  <cp:revision>15</cp:revision>
  <dcterms:created xsi:type="dcterms:W3CDTF">2022-11-20T19:30:21Z</dcterms:created>
  <dcterms:modified xsi:type="dcterms:W3CDTF">2022-12-20T18:10:18Z</dcterms:modified>
</cp:coreProperties>
</file>