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0"/>
        <p:guide pos="432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grpSp>
        <p:nvGrpSpPr>
          <p:cNvPr id="12" name="Группа 11"/>
          <p:cNvGrpSpPr/>
          <p:nvPr userDrawn="1"/>
        </p:nvGrpSpPr>
        <p:grpSpPr bwMode="auto">
          <a:xfrm>
            <a:off x="3215681" y="3786979"/>
            <a:ext cx="5760638" cy="158406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5" name="Полилиния 4"/>
            <p:cNvSpPr/>
            <p:nvPr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/>
            <p:cNvSpPr/>
            <p:nvPr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/>
            <p:cNvSpPr/>
            <p:nvPr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/>
            <p:cNvSpPr/>
            <p:nvPr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/>
            <p:cNvGrpSpPr/>
            <p:nvPr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5" name="Полилиния 14"/>
              <p:cNvSpPr/>
              <p:nvPr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/>
              <p:cNvSpPr/>
              <p:nvPr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/>
              <p:cNvSpPr/>
              <p:nvPr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2" name="Текст 2"/>
          <p:cNvSpPr>
            <a:spLocks noGrp="1"/>
          </p:cNvSpPr>
          <p:nvPr>
            <p:ph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16" name="Заголовок 1"/>
          <p:cNvSpPr>
            <a:spLocks noGrp="1"/>
          </p:cNvSpPr>
          <p:nvPr>
            <p:ph type="title"/>
          </p:nvPr>
        </p:nvSpPr>
        <p:spPr bwMode="auto">
          <a:xfrm>
            <a:off x="914400" y="836713"/>
            <a:ext cx="10363199" cy="10081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20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060847"/>
            <a:ext cx="10363199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21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22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</p:spPr>
        <p:txBody>
          <a:bodyPr/>
          <a:lstStyle/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3" y="155679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1916833"/>
            <a:ext cx="6815666" cy="4209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1" y="2752533"/>
            <a:ext cx="4011084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  <p:sp>
        <p:nvSpPr>
          <p:cNvPr id="17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2469611" y="1797125"/>
            <a:ext cx="7252776" cy="3000026"/>
          </a:xfrm>
          <a:prstGeom prst="rect">
            <a:avLst/>
          </a:prstGeom>
          <a:blipFill>
            <a:blip r:embed="rId2"/>
            <a:tile algn="tl" flip="none" sx="100000" sy="100000" tx="0" ty="0"/>
          </a:blipFill>
          <a:ln w="47625" cmpd="sng">
            <a:noFill/>
            <a:prstDash val="sysDot"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>
              <a:spcBef>
                <a:spcPts val="399"/>
              </a:spcBef>
              <a:buNone/>
              <a:defRPr sz="1800" b="0" cap="none" spc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Вставка рисунка</a:t>
            </a:r>
            <a:endParaRPr/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3"/>
          </p:nvPr>
        </p:nvSpPr>
        <p:spPr bwMode="auto">
          <a:xfrm>
            <a:off x="2316479" y="5445223"/>
            <a:ext cx="7559039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1600" b="0" i="0" cap="none" spc="29">
                <a:solidFill>
                  <a:srgbClr val="603636"/>
                </a:solidFill>
                <a:latin typeface="+mn-lt"/>
                <a:ea typeface="+mn-ea"/>
                <a:cs typeface="Arial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7" indent="6349">
              <a:buNone/>
              <a:defRPr>
                <a:solidFill>
                  <a:schemeClr val="bg2"/>
                </a:solidFill>
              </a:defRPr>
            </a:lvl3pPr>
            <a:lvl4pPr marL="515937" indent="3174">
              <a:buNone/>
              <a:defRPr>
                <a:solidFill>
                  <a:schemeClr val="bg2"/>
                </a:solidFill>
              </a:defRPr>
            </a:lvl4pPr>
            <a:lvl5pPr marL="688974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>
              <a:spcBef>
                <a:spcPts val="59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" name="Рисунок 25"/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>
            <a:off x="-144693" y="-24174"/>
            <a:ext cx="12481386" cy="1538631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 bwMode="auto">
          <a:xfrm>
            <a:off x="4198007" y="1074073"/>
            <a:ext cx="3795982" cy="122679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78" name="Полилиния 77"/>
            <p:cNvSpPr/>
            <p:nvPr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/>
            <p:cNvSpPr/>
            <p:nvPr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/>
            <p:cNvSpPr/>
            <p:nvPr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/>
            <p:cNvSpPr/>
            <p:nvPr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/>
            <p:cNvGrpSpPr/>
            <p:nvPr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83" name="Полилиния 82"/>
              <p:cNvSpPr/>
              <p:nvPr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/>
              <p:cNvSpPr/>
              <p:nvPr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/>
              <p:cNvSpPr/>
              <p:nvPr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>
          <a:xfrm>
            <a:off x="2063551" y="274638"/>
            <a:ext cx="8064895" cy="80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 bwMode="auto">
          <a:xfrm>
            <a:off x="911423" y="1772815"/>
            <a:ext cx="10369152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6" name="Дата 4"/>
          <p:cNvSpPr>
            <a:spLocks noGrp="1"/>
          </p:cNvSpPr>
          <p:nvPr>
            <p:ph type="dt" sz="half" idx="2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/>
            </a:fld>
            <a:endParaRPr/>
          </a:p>
        </p:txBody>
      </p:sp>
      <p:sp>
        <p:nvSpPr>
          <p:cNvPr id="17" name="Нижний колонтитул 5"/>
          <p:cNvSpPr>
            <a:spLocks noGrp="1"/>
          </p:cNvSpPr>
          <p:nvPr>
            <p:ph type="ftr" sz="quarter" idx="3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Номер слайда 6"/>
          <p:cNvSpPr>
            <a:spLocks noGrp="1"/>
          </p:cNvSpPr>
          <p:nvPr>
            <p:ph type="sldNum" sz="quarter" idx="4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399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55599" indent="-355599" algn="l" defTabSz="914400">
        <a:lnSpc>
          <a:spcPct val="100000"/>
        </a:lnSpc>
        <a:spcBef>
          <a:spcPts val="599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29">
          <a:solidFill>
            <a:srgbClr val="603636"/>
          </a:solidFill>
          <a:latin typeface="+mn-lt"/>
          <a:ea typeface="+mn-ea"/>
          <a:cs typeface="Arial"/>
        </a:defRPr>
      </a:lvl1pPr>
      <a:lvl2pPr marL="9032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  <a:cs typeface="Arial"/>
        </a:defRPr>
      </a:lvl2pPr>
      <a:lvl3pPr marL="12588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  <a:cs typeface="Arial"/>
        </a:defRPr>
      </a:lvl3pPr>
      <a:lvl4pPr marL="16144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  <a:cs typeface="Arial"/>
        </a:defRPr>
      </a:lvl4pPr>
      <a:lvl5pPr marL="2149474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  <a:cs typeface="Arial"/>
        </a:defRPr>
      </a:lvl5pPr>
      <a:lvl6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92D050">
            <a:alpha val="43000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975772" name=""/>
          <p:cNvSpPr txBox="1"/>
          <p:nvPr/>
        </p:nvSpPr>
        <p:spPr bwMode="auto">
          <a:xfrm flipH="0" flipV="0">
            <a:off x="3493583" y="2910416"/>
            <a:ext cx="5176689" cy="64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</a:rPr>
              <a:t>Игра «Защита крепости»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73527679" name=""/>
          <p:cNvSpPr txBox="1"/>
          <p:nvPr/>
        </p:nvSpPr>
        <p:spPr bwMode="auto">
          <a:xfrm flipH="0" flipV="0">
            <a:off x="8922833" y="5778499"/>
            <a:ext cx="267105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Выполнил: Егорян Арсен</a:t>
            </a:r>
            <a:endParaRPr/>
          </a:p>
        </p:txBody>
      </p:sp>
      <p:pic>
        <p:nvPicPr>
          <p:cNvPr id="74461012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939069" y="1568949"/>
            <a:ext cx="756597" cy="10557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92D050"/>
            </a:gs>
            <a:gs pos="100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179210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636249" y="1651083"/>
            <a:ext cx="1069999" cy="963000"/>
          </a:xfrm>
          <a:prstGeom prst="rect">
            <a:avLst/>
          </a:prstGeom>
        </p:spPr>
      </p:pic>
      <p:sp>
        <p:nvSpPr>
          <p:cNvPr id="598243361" name=""/>
          <p:cNvSpPr txBox="1"/>
          <p:nvPr/>
        </p:nvSpPr>
        <p:spPr bwMode="auto">
          <a:xfrm flipH="0" flipV="0">
            <a:off x="4843031" y="1812363"/>
            <a:ext cx="2652100" cy="6099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400">
                <a:solidFill>
                  <a:schemeClr val="bg1"/>
                </a:solidFill>
              </a:rPr>
              <a:t>Цель проекта</a:t>
            </a:r>
            <a:endParaRPr sz="3400">
              <a:solidFill>
                <a:schemeClr val="bg1"/>
              </a:solidFill>
            </a:endParaRPr>
          </a:p>
        </p:txBody>
      </p:sp>
      <p:sp>
        <p:nvSpPr>
          <p:cNvPr id="1032672227" name=""/>
          <p:cNvSpPr txBox="1"/>
          <p:nvPr/>
        </p:nvSpPr>
        <p:spPr bwMode="auto">
          <a:xfrm flipH="0" flipV="0">
            <a:off x="1108499" y="2893218"/>
            <a:ext cx="700396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Ø"/>
              <a:defRPr/>
            </a:pPr>
            <a:r>
              <a:rPr>
                <a:solidFill>
                  <a:schemeClr val="bg1"/>
                </a:solidFill>
              </a:rPr>
              <a:t>Разработать интересную игру на Python, с использованием Pygame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92D050"/>
            </a:gs>
            <a:gs pos="100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281065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900833" y="1629833"/>
            <a:ext cx="943245" cy="880533"/>
          </a:xfrm>
          <a:prstGeom prst="rect">
            <a:avLst/>
          </a:prstGeom>
        </p:spPr>
      </p:pic>
      <p:sp>
        <p:nvSpPr>
          <p:cNvPr id="1756945133" name=""/>
          <p:cNvSpPr txBox="1"/>
          <p:nvPr/>
        </p:nvSpPr>
        <p:spPr bwMode="auto">
          <a:xfrm flipH="0" flipV="0">
            <a:off x="4644655" y="1775936"/>
            <a:ext cx="2964351" cy="6099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400">
                <a:solidFill>
                  <a:schemeClr val="bg1"/>
                </a:solidFill>
              </a:rPr>
              <a:t>Задача проекта</a:t>
            </a:r>
            <a:endParaRPr sz="3400">
              <a:solidFill>
                <a:schemeClr val="bg1"/>
              </a:solidFill>
            </a:endParaRPr>
          </a:p>
        </p:txBody>
      </p:sp>
      <p:sp>
        <p:nvSpPr>
          <p:cNvPr id="1002145008" name=""/>
          <p:cNvSpPr txBox="1"/>
          <p:nvPr/>
        </p:nvSpPr>
        <p:spPr bwMode="auto">
          <a:xfrm flipH="0" flipV="0">
            <a:off x="1108499" y="2893218"/>
            <a:ext cx="7628350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v"/>
              <a:defRPr/>
            </a:pPr>
            <a:r>
              <a:rPr>
                <a:solidFill>
                  <a:schemeClr val="bg1"/>
                </a:solidFill>
              </a:rPr>
              <a:t>Реализовать игровой процесс , который соответствует игровой тематике.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</a:rPr>
              <a:t>  </a:t>
            </a:r>
            <a:endParaRPr>
              <a:solidFill>
                <a:schemeClr val="bg1"/>
              </a:solidFill>
            </a:endParaRPr>
          </a:p>
          <a:p>
            <a:pPr marL="283879" indent="-283879">
              <a:buFont typeface="Wingdings"/>
              <a:buChar char="v"/>
              <a:defRPr/>
            </a:pPr>
            <a:r>
              <a:rPr>
                <a:solidFill>
                  <a:schemeClr val="bg1"/>
                </a:solidFill>
              </a:rPr>
              <a:t>Добавить разных персонажей в игру, делая игровой процесс уникальным</a:t>
            </a:r>
            <a:endParaRPr>
              <a:solidFill>
                <a:schemeClr val="bg1"/>
              </a:solidFill>
            </a:endParaRPr>
          </a:p>
          <a:p>
            <a:pPr marL="283879" indent="-283879">
              <a:buFont typeface="Wingdings"/>
              <a:buChar char="v"/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92D050"/>
            </a:gs>
            <a:gs pos="100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95949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868916" y="1522749"/>
            <a:ext cx="1017249" cy="1017249"/>
          </a:xfrm>
          <a:prstGeom prst="rect">
            <a:avLst/>
          </a:prstGeom>
        </p:spPr>
      </p:pic>
      <p:sp>
        <p:nvSpPr>
          <p:cNvPr id="1268182449" name=""/>
          <p:cNvSpPr txBox="1"/>
          <p:nvPr/>
        </p:nvSpPr>
        <p:spPr bwMode="auto">
          <a:xfrm flipH="0" flipV="0">
            <a:off x="3382593" y="1930039"/>
            <a:ext cx="5431166" cy="6099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4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Классы в программном коде</a:t>
            </a:r>
            <a:endParaRPr sz="3400">
              <a:solidFill>
                <a:schemeClr val="bg1"/>
              </a:solidFill>
            </a:endParaRPr>
          </a:p>
        </p:txBody>
      </p:sp>
      <p:sp>
        <p:nvSpPr>
          <p:cNvPr id="839394933" name=""/>
          <p:cNvSpPr txBox="1"/>
          <p:nvPr/>
        </p:nvSpPr>
        <p:spPr bwMode="auto">
          <a:xfrm flipH="0" flipV="0">
            <a:off x="1537124" y="3095624"/>
            <a:ext cx="5934352" cy="6099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3400"/>
          </a:p>
        </p:txBody>
      </p:sp>
      <p:sp>
        <p:nvSpPr>
          <p:cNvPr id="859089284" name=""/>
          <p:cNvSpPr txBox="1"/>
          <p:nvPr/>
        </p:nvSpPr>
        <p:spPr bwMode="auto">
          <a:xfrm flipH="0" flipV="0">
            <a:off x="1108499" y="2940843"/>
            <a:ext cx="6772724" cy="2560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ü"/>
              <a:defRPr/>
            </a:pPr>
            <a:r>
              <a:rPr>
                <a:solidFill>
                  <a:schemeClr val="bg1"/>
                </a:solidFill>
              </a:rPr>
              <a:t>Player - Класс Игрока</a:t>
            </a:r>
            <a:endParaRPr>
              <a:solidFill>
                <a:schemeClr val="bg1"/>
              </a:solidFill>
            </a:endParaRPr>
          </a:p>
          <a:p>
            <a:pPr marL="283879" indent="-283879">
              <a:buFont typeface="Wingdings"/>
              <a:buChar char="ü"/>
              <a:defRPr/>
            </a:pPr>
            <a:endParaRPr>
              <a:solidFill>
                <a:schemeClr val="bg1"/>
              </a:solidFill>
            </a:endParaRPr>
          </a:p>
          <a:p>
            <a:pPr marL="283879" indent="-283879">
              <a:buFont typeface="Wingdings"/>
              <a:buChar char="ü"/>
              <a:defRPr/>
            </a:pPr>
            <a:r>
              <a:rPr>
                <a:solidFill>
                  <a:schemeClr val="bg1"/>
                </a:solidFill>
              </a:rPr>
              <a:t>Enemy - Класс Врага</a:t>
            </a:r>
            <a:endParaRPr>
              <a:solidFill>
                <a:schemeClr val="bg1"/>
              </a:solidFill>
            </a:endParaRPr>
          </a:p>
          <a:p>
            <a:pPr marL="283879" indent="-283879">
              <a:buFont typeface="Wingdings"/>
              <a:buChar char="ü"/>
              <a:defRPr/>
            </a:pPr>
            <a:endParaRPr>
              <a:solidFill>
                <a:schemeClr val="bg1"/>
              </a:solidFill>
            </a:endParaRPr>
          </a:p>
          <a:p>
            <a:pPr marL="283879" indent="-283879">
              <a:buFont typeface="Wingdings"/>
              <a:buChar char="ü"/>
              <a:defRPr/>
            </a:pPr>
            <a:r>
              <a:rPr>
                <a:solidFill>
                  <a:schemeClr val="bg1"/>
                </a:solidFill>
              </a:rPr>
              <a:t>Bullet - Класс снаряда</a:t>
            </a:r>
            <a:endParaRPr>
              <a:solidFill>
                <a:schemeClr val="bg1"/>
              </a:solidFill>
            </a:endParaRPr>
          </a:p>
          <a:p>
            <a:pPr marL="283879" indent="-283879">
              <a:buFont typeface="Wingdings"/>
              <a:buChar char="ü"/>
              <a:defRPr/>
            </a:pPr>
            <a:endParaRPr>
              <a:solidFill>
                <a:schemeClr val="bg1"/>
              </a:solidFill>
            </a:endParaRPr>
          </a:p>
          <a:p>
            <a:pPr marL="283879" indent="-283879">
              <a:buFont typeface="Wingdings"/>
              <a:buChar char="ü"/>
              <a:defRPr/>
            </a:pPr>
            <a:r>
              <a:rPr>
                <a:solidFill>
                  <a:schemeClr val="bg1"/>
                </a:solidFill>
              </a:rPr>
              <a:t>Explosion - Класс взрыва </a:t>
            </a:r>
            <a:endParaRPr>
              <a:solidFill>
                <a:schemeClr val="bg1"/>
              </a:solidFill>
            </a:endParaRPr>
          </a:p>
          <a:p>
            <a:pPr marL="283879" indent="-283879">
              <a:buFont typeface="Wingdings"/>
              <a:buChar char="ü"/>
              <a:defRPr/>
            </a:pPr>
            <a:endParaRPr>
              <a:solidFill>
                <a:schemeClr val="bg1"/>
              </a:solidFill>
            </a:endParaRPr>
          </a:p>
          <a:p>
            <a:pPr marL="283879" indent="-283879">
              <a:buFont typeface="Wingdings"/>
              <a:buChar char="ü"/>
              <a:defRPr/>
            </a:pPr>
            <a:r>
              <a:rPr>
                <a:solidFill>
                  <a:schemeClr val="bg1"/>
                </a:solidFill>
              </a:rPr>
              <a:t>Barrier - Класс барьеров/ловушек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92D050"/>
            </a:gs>
            <a:gs pos="100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7797304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845588" y="1391303"/>
            <a:ext cx="1089964" cy="908303"/>
          </a:xfrm>
          <a:prstGeom prst="rect">
            <a:avLst/>
          </a:prstGeom>
        </p:spPr>
      </p:pic>
      <p:sp>
        <p:nvSpPr>
          <p:cNvPr id="908915310" name=""/>
          <p:cNvSpPr txBox="1"/>
          <p:nvPr/>
        </p:nvSpPr>
        <p:spPr bwMode="auto">
          <a:xfrm flipH="0" flipV="0">
            <a:off x="2441999" y="1845455"/>
            <a:ext cx="7352754" cy="6099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4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Использованные модули и библиотеки</a:t>
            </a:r>
            <a:endParaRPr sz="3400">
              <a:solidFill>
                <a:schemeClr val="bg1"/>
              </a:solidFill>
            </a:endParaRPr>
          </a:p>
        </p:txBody>
      </p:sp>
      <p:sp>
        <p:nvSpPr>
          <p:cNvPr id="270172813" name=""/>
          <p:cNvSpPr txBox="1"/>
          <p:nvPr/>
        </p:nvSpPr>
        <p:spPr bwMode="auto">
          <a:xfrm flipH="0" flipV="0">
            <a:off x="1203749" y="2893218"/>
            <a:ext cx="4187707" cy="3109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Wingdings"/>
              <a:buChar char="w"/>
              <a:defRPr/>
            </a:pPr>
            <a:r>
              <a:rPr sz="1800" b="0" i="0" u="none">
                <a:solidFill>
                  <a:schemeClr val="bg1"/>
                </a:solidFill>
                <a:latin typeface="Courier New"/>
                <a:ea typeface="Courier New"/>
                <a:cs typeface="Courier New"/>
              </a:rPr>
              <a:t>pygame</a:t>
            </a:r>
            <a:endParaRPr sz="1800" b="0" i="0" u="none">
              <a:solidFill>
                <a:schemeClr val="bg1"/>
              </a:solidFill>
              <a:latin typeface="Courier New"/>
              <a:ea typeface="Courier New"/>
              <a:cs typeface="Courier New"/>
            </a:endParaRPr>
          </a:p>
          <a:p>
            <a:pPr marL="283879" indent="-283879">
              <a:buFont typeface="Wingdings"/>
              <a:buChar char="w"/>
              <a:defRPr/>
            </a:pPr>
            <a:endParaRPr sz="1800" b="0" i="0" u="none">
              <a:solidFill>
                <a:schemeClr val="bg1"/>
              </a:solidFill>
              <a:latin typeface="Courier New"/>
              <a:ea typeface="Courier New"/>
              <a:cs typeface="Courier New"/>
            </a:endParaRPr>
          </a:p>
          <a:p>
            <a:pPr marL="283879" indent="-283879">
              <a:buFont typeface="Wingdings"/>
              <a:buChar char="w"/>
              <a:defRPr/>
            </a:pPr>
            <a:r>
              <a:rPr sz="1800" b="0" i="0" u="none">
                <a:solidFill>
                  <a:schemeClr val="bg1"/>
                </a:solidFill>
                <a:latin typeface="Courier New"/>
                <a:ea typeface="Courier New"/>
                <a:cs typeface="Courier New"/>
              </a:rPr>
              <a:t>random</a:t>
            </a:r>
            <a:endParaRPr sz="1800" b="0" i="0" u="none">
              <a:solidFill>
                <a:schemeClr val="bg1"/>
              </a:solidFill>
              <a:latin typeface="Courier New"/>
              <a:ea typeface="Courier New"/>
              <a:cs typeface="Courier New"/>
            </a:endParaRPr>
          </a:p>
          <a:p>
            <a:pPr marL="283879" indent="-283879">
              <a:buFont typeface="Wingdings"/>
              <a:buChar char="w"/>
              <a:defRPr/>
            </a:pPr>
            <a:endParaRPr sz="1800" b="0" i="0" u="none">
              <a:solidFill>
                <a:schemeClr val="bg1"/>
              </a:solidFill>
              <a:latin typeface="Courier New"/>
              <a:ea typeface="Courier New"/>
              <a:cs typeface="Courier New"/>
            </a:endParaRPr>
          </a:p>
          <a:p>
            <a:pPr marL="283879" indent="-283879">
              <a:buFont typeface="Wingdings"/>
              <a:buChar char="w"/>
              <a:defRPr/>
            </a:pPr>
            <a:r>
              <a:rPr sz="1800" b="0" i="0" u="none">
                <a:solidFill>
                  <a:schemeClr val="bg1"/>
                </a:solidFill>
                <a:latin typeface="Courier New"/>
                <a:ea typeface="Courier New"/>
                <a:cs typeface="Courier New"/>
              </a:rPr>
              <a:t>json</a:t>
            </a:r>
            <a:endParaRPr sz="1800" b="0" i="0" u="none">
              <a:solidFill>
                <a:schemeClr val="bg1"/>
              </a:solidFill>
              <a:latin typeface="Courier New"/>
              <a:ea typeface="Courier New"/>
              <a:cs typeface="Courier New"/>
            </a:endParaRPr>
          </a:p>
          <a:p>
            <a:pPr marL="283879" indent="-283879">
              <a:buFont typeface="Wingdings"/>
              <a:buChar char="w"/>
              <a:defRPr/>
            </a:pPr>
            <a:endParaRPr sz="1800" b="0" i="0" u="none">
              <a:solidFill>
                <a:schemeClr val="bg1"/>
              </a:solidFill>
              <a:latin typeface="Courier New"/>
              <a:ea typeface="Courier New"/>
              <a:cs typeface="Courier New"/>
            </a:endParaRPr>
          </a:p>
          <a:p>
            <a:pPr marL="283879" indent="-283879">
              <a:buFont typeface="Wingdings"/>
              <a:buChar char="w"/>
              <a:defRPr/>
            </a:pPr>
            <a:r>
              <a:rPr sz="1800" b="0" i="0" u="none">
                <a:solidFill>
                  <a:schemeClr val="bg1"/>
                </a:solidFill>
                <a:latin typeface="Courier New"/>
                <a:ea typeface="Courier New"/>
                <a:cs typeface="Courier New"/>
              </a:rPr>
              <a:t>os</a:t>
            </a:r>
            <a:endParaRPr sz="1800" b="0" i="0" u="none">
              <a:solidFill>
                <a:schemeClr val="bg1"/>
              </a:solidFill>
              <a:latin typeface="Courier New"/>
              <a:ea typeface="Courier New"/>
              <a:cs typeface="Courier New"/>
            </a:endParaRPr>
          </a:p>
          <a:p>
            <a:pPr marL="283879" indent="-283879">
              <a:buFont typeface="Wingdings"/>
              <a:buChar char="w"/>
              <a:defRPr/>
            </a:pPr>
            <a:endParaRPr sz="1800" b="0" i="0" u="none">
              <a:solidFill>
                <a:schemeClr val="bg1"/>
              </a:solidFill>
              <a:latin typeface="Courier New"/>
              <a:ea typeface="Courier New"/>
              <a:cs typeface="Courier New"/>
            </a:endParaRPr>
          </a:p>
          <a:p>
            <a:pPr marL="283879" indent="-283879">
              <a:buFont typeface="Wingdings"/>
              <a:buChar char="w"/>
              <a:defRPr/>
            </a:pPr>
            <a:r>
              <a:rPr sz="1800" b="0" i="0" u="none">
                <a:solidFill>
                  <a:schemeClr val="bg1"/>
                </a:solidFill>
                <a:latin typeface="Courier New"/>
                <a:ea typeface="Courier New"/>
                <a:cs typeface="Courier New"/>
              </a:rPr>
              <a:t>sqlite3</a:t>
            </a:r>
            <a:endParaRPr sz="1800" b="0" i="0" u="none">
              <a:solidFill>
                <a:schemeClr val="bg1"/>
              </a:solidFill>
              <a:latin typeface="Courier New"/>
              <a:ea typeface="Courier New"/>
              <a:cs typeface="Courier New"/>
            </a:endParaRPr>
          </a:p>
          <a:p>
            <a:pPr marL="283879" indent="-283879">
              <a:buFont typeface="Wingdings"/>
              <a:buChar char="w"/>
              <a:defRPr/>
            </a:pPr>
            <a:endParaRPr sz="1800" b="0" i="0" u="none">
              <a:solidFill>
                <a:schemeClr val="bg1"/>
              </a:solidFill>
              <a:latin typeface="Courier New"/>
              <a:ea typeface="Courier New"/>
              <a:cs typeface="Courier New"/>
            </a:endParaRPr>
          </a:p>
          <a:p>
            <a:pPr marL="283879" indent="-283879">
              <a:buFont typeface="Wingdings"/>
              <a:buChar char="w"/>
              <a:defRPr/>
            </a:pPr>
            <a:r>
              <a:rPr sz="1800" b="0" i="0" u="none">
                <a:solidFill>
                  <a:schemeClr val="bg1"/>
                </a:solidFill>
                <a:latin typeface="Courier New"/>
                <a:ea typeface="Courier New"/>
                <a:cs typeface="Courier New"/>
              </a:rPr>
              <a:t>datetime</a:t>
            </a:r>
            <a:endParaRPr sz="1800" b="0" i="0" u="none">
              <a:solidFill>
                <a:schemeClr val="bg1"/>
              </a:solidFill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92D050"/>
            </a:gs>
            <a:gs pos="100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304831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845588" y="1391303"/>
            <a:ext cx="1089964" cy="908303"/>
          </a:xfrm>
          <a:prstGeom prst="rect">
            <a:avLst/>
          </a:prstGeom>
        </p:spPr>
      </p:pic>
      <p:sp>
        <p:nvSpPr>
          <p:cNvPr id="774446921" name=""/>
          <p:cNvSpPr txBox="1"/>
          <p:nvPr/>
        </p:nvSpPr>
        <p:spPr bwMode="auto">
          <a:xfrm flipH="0" flipV="0">
            <a:off x="2703937" y="3058657"/>
            <a:ext cx="6978862" cy="64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</a:rPr>
              <a:t>СПАСИБО   ЗА   ВНИМАНИЕ !!! 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Арсен Егорян</cp:lastModifiedBy>
  <cp:revision>4</cp:revision>
  <dcterms:created xsi:type="dcterms:W3CDTF">2023-08-25T13:22:51Z</dcterms:created>
  <dcterms:modified xsi:type="dcterms:W3CDTF">2025-02-05T20:44:37Z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