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1"/>
  </p:notesMasterIdLst>
  <p:sldIdLst>
    <p:sldId id="271" r:id="rId6"/>
    <p:sldId id="257" r:id="rId7"/>
    <p:sldId id="312" r:id="rId8"/>
    <p:sldId id="314" r:id="rId9"/>
    <p:sldId id="317" r:id="rId10"/>
    <p:sldId id="331" r:id="rId11"/>
    <p:sldId id="259" r:id="rId12"/>
    <p:sldId id="260" r:id="rId13"/>
    <p:sldId id="272" r:id="rId14"/>
    <p:sldId id="319" r:id="rId15"/>
    <p:sldId id="324" r:id="rId16"/>
    <p:sldId id="325" r:id="rId17"/>
    <p:sldId id="327" r:id="rId18"/>
    <p:sldId id="326" r:id="rId19"/>
    <p:sldId id="277" r:id="rId20"/>
    <p:sldId id="281" r:id="rId21"/>
    <p:sldId id="318" r:id="rId22"/>
    <p:sldId id="320" r:id="rId23"/>
    <p:sldId id="322" r:id="rId24"/>
    <p:sldId id="323" r:id="rId25"/>
    <p:sldId id="270" r:id="rId26"/>
    <p:sldId id="330" r:id="rId27"/>
    <p:sldId id="333" r:id="rId28"/>
    <p:sldId id="258" r:id="rId29"/>
    <p:sldId id="332" r:id="rId30"/>
    <p:sldId id="263" r:id="rId31"/>
    <p:sldId id="328" r:id="rId32"/>
    <p:sldId id="321" r:id="rId33"/>
    <p:sldId id="269" r:id="rId34"/>
    <p:sldId id="334" r:id="rId35"/>
    <p:sldId id="264" r:id="rId36"/>
    <p:sldId id="337" r:id="rId37"/>
    <p:sldId id="336" r:id="rId38"/>
    <p:sldId id="338" r:id="rId39"/>
    <p:sldId id="33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9595"/>
    <a:srgbClr val="B38484"/>
    <a:srgbClr val="FFC6C5"/>
    <a:srgbClr val="FA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ADC60-D3B3-4341-9A4B-9DF9E27B2401}" v="225" dt="2022-05-01T14:03:40.623"/>
    <p1510:client id="{07F12DD7-8E2E-4049-BD77-211C34C399C8}" v="303" dt="2022-05-01T18:15:55.738"/>
    <p1510:client id="{0F9AB3E7-9668-42BF-8F18-8CF7ADC6F5C6}" v="2" dt="2022-05-01T13:39:06.151"/>
    <p1510:client id="{2A347A5F-9D51-4894-B6B9-40E038CCBF8C}" v="32" dt="2022-05-01T17:56:04.804"/>
    <p1510:client id="{2A3DC4C0-868C-43B0-A614-35E1667C36CD}" v="474" dt="2022-05-01T18:11:01.451"/>
    <p1510:client id="{76015B86-C40B-46D8-97BD-2C2A243FCDFF}" v="24" dt="2022-05-01T18:00:20.916"/>
    <p1510:client id="{87369104-731E-499C-B23E-B50F3F307BFF}" v="202" dt="2022-05-01T19:15:31.290"/>
    <p1510:client id="{EF86C7A7-9D11-4B37-BB2B-5488038ADD93}" v="13" dt="2022-05-01T17:29:03.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9F1EF-99B8-44AF-B054-5377569A09F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038496C-25AE-4FAA-BABC-F2BDEE0CFB05}">
      <dgm:prSet/>
      <dgm:spPr/>
      <dgm:t>
        <a:bodyPr/>
        <a:lstStyle/>
        <a:p>
          <a:r>
            <a:rPr lang="en-IN" b="0" i="0"/>
            <a:t>Stop words removal</a:t>
          </a:r>
          <a:endParaRPr lang="en-US"/>
        </a:p>
      </dgm:t>
    </dgm:pt>
    <dgm:pt modelId="{9BEC9B80-8EA4-4454-9886-CB93D2747BE8}" type="parTrans" cxnId="{FADF3BA0-DAF8-41A6-BC5B-AD081BAC39DD}">
      <dgm:prSet/>
      <dgm:spPr/>
      <dgm:t>
        <a:bodyPr/>
        <a:lstStyle/>
        <a:p>
          <a:endParaRPr lang="en-US"/>
        </a:p>
      </dgm:t>
    </dgm:pt>
    <dgm:pt modelId="{2EDFD3D1-A474-4344-ABE4-63E8775241B4}" type="sibTrans" cxnId="{FADF3BA0-DAF8-41A6-BC5B-AD081BAC39DD}">
      <dgm:prSet/>
      <dgm:spPr/>
      <dgm:t>
        <a:bodyPr/>
        <a:lstStyle/>
        <a:p>
          <a:endParaRPr lang="en-US"/>
        </a:p>
      </dgm:t>
    </dgm:pt>
    <dgm:pt modelId="{57FE2F62-C427-4629-8739-DC495C3F46B0}">
      <dgm:prSet/>
      <dgm:spPr/>
      <dgm:t>
        <a:bodyPr/>
        <a:lstStyle/>
        <a:p>
          <a:r>
            <a:rPr lang="en-US"/>
            <a:t>R</a:t>
          </a:r>
          <a:r>
            <a:rPr lang="en-US" b="0" i="0"/>
            <a:t>emoving the words that occur commonly across the input text in the corpus.</a:t>
          </a:r>
          <a:endParaRPr lang="en-US"/>
        </a:p>
      </dgm:t>
    </dgm:pt>
    <dgm:pt modelId="{EF824516-86AA-480E-B27A-1E4768CEB6F3}" type="parTrans" cxnId="{60806797-CBE1-42C8-8E12-42E25D0FC2F1}">
      <dgm:prSet/>
      <dgm:spPr/>
      <dgm:t>
        <a:bodyPr/>
        <a:lstStyle/>
        <a:p>
          <a:endParaRPr lang="en-US"/>
        </a:p>
      </dgm:t>
    </dgm:pt>
    <dgm:pt modelId="{FD487F0B-7AA4-44C4-9E2D-382DFC62D1D0}" type="sibTrans" cxnId="{60806797-CBE1-42C8-8E12-42E25D0FC2F1}">
      <dgm:prSet/>
      <dgm:spPr/>
      <dgm:t>
        <a:bodyPr/>
        <a:lstStyle/>
        <a:p>
          <a:endParaRPr lang="en-US"/>
        </a:p>
      </dgm:t>
    </dgm:pt>
    <dgm:pt modelId="{A4D96504-CB33-400A-8AB0-DABA68544AF9}">
      <dgm:prSet/>
      <dgm:spPr/>
      <dgm:t>
        <a:bodyPr/>
        <a:lstStyle/>
        <a:p>
          <a:r>
            <a:rPr lang="en-IN" b="0" i="0"/>
            <a:t>Stemming and Lemmatization</a:t>
          </a:r>
          <a:endParaRPr lang="en-US"/>
        </a:p>
      </dgm:t>
    </dgm:pt>
    <dgm:pt modelId="{B2F72D17-A743-4D4E-B814-BF6574831B67}" type="parTrans" cxnId="{AC3431F8-D262-4CF7-98D3-25D5BFB8435A}">
      <dgm:prSet/>
      <dgm:spPr/>
      <dgm:t>
        <a:bodyPr/>
        <a:lstStyle/>
        <a:p>
          <a:endParaRPr lang="en-US"/>
        </a:p>
      </dgm:t>
    </dgm:pt>
    <dgm:pt modelId="{B7693385-2E03-4AB1-A0D1-B259F8EFADAE}" type="sibTrans" cxnId="{AC3431F8-D262-4CF7-98D3-25D5BFB8435A}">
      <dgm:prSet/>
      <dgm:spPr/>
      <dgm:t>
        <a:bodyPr/>
        <a:lstStyle/>
        <a:p>
          <a:endParaRPr lang="en-US"/>
        </a:p>
      </dgm:t>
    </dgm:pt>
    <dgm:pt modelId="{181CF6AE-B87B-42F7-BA97-61361387FD96}">
      <dgm:prSet/>
      <dgm:spPr/>
      <dgm:t>
        <a:bodyPr/>
        <a:lstStyle/>
        <a:p>
          <a:r>
            <a:rPr lang="en-US"/>
            <a:t>R</a:t>
          </a:r>
          <a:r>
            <a:rPr lang="en-US" b="0" i="0"/>
            <a:t>educing a word to its word stem that affixes to suffixes and prefixes or to the roots of words known as a lemma.</a:t>
          </a:r>
          <a:r>
            <a:rPr lang="en-IN" b="0" i="0"/>
            <a:t> </a:t>
          </a:r>
          <a:endParaRPr lang="en-US"/>
        </a:p>
      </dgm:t>
    </dgm:pt>
    <dgm:pt modelId="{933B6EE2-8AB5-4BED-90E0-F2B7C7C9B704}" type="parTrans" cxnId="{6723B779-D775-4675-B3A7-92C46D2841D1}">
      <dgm:prSet/>
      <dgm:spPr/>
      <dgm:t>
        <a:bodyPr/>
        <a:lstStyle/>
        <a:p>
          <a:endParaRPr lang="en-US"/>
        </a:p>
      </dgm:t>
    </dgm:pt>
    <dgm:pt modelId="{0FA636F2-A147-4F7E-95D6-24EAA20C74F7}" type="sibTrans" cxnId="{6723B779-D775-4675-B3A7-92C46D2841D1}">
      <dgm:prSet/>
      <dgm:spPr/>
      <dgm:t>
        <a:bodyPr/>
        <a:lstStyle/>
        <a:p>
          <a:endParaRPr lang="en-US"/>
        </a:p>
      </dgm:t>
    </dgm:pt>
    <dgm:pt modelId="{CEF30C5A-6B41-41A3-9E62-4478C382742B}">
      <dgm:prSet/>
      <dgm:spPr/>
      <dgm:t>
        <a:bodyPr/>
        <a:lstStyle/>
        <a:p>
          <a:r>
            <a:rPr lang="en-US" b="0" i="0"/>
            <a:t>Tokenization</a:t>
          </a:r>
          <a:endParaRPr lang="en-US"/>
        </a:p>
      </dgm:t>
    </dgm:pt>
    <dgm:pt modelId="{13E021F5-BADE-4025-BFA4-FB9C048CEFB2}" type="parTrans" cxnId="{A9374175-DFED-48EE-8E95-60C5BC5DCC93}">
      <dgm:prSet/>
      <dgm:spPr/>
      <dgm:t>
        <a:bodyPr/>
        <a:lstStyle/>
        <a:p>
          <a:endParaRPr lang="en-US"/>
        </a:p>
      </dgm:t>
    </dgm:pt>
    <dgm:pt modelId="{99440DB3-EF5D-4A8B-935E-357ACC195876}" type="sibTrans" cxnId="{A9374175-DFED-48EE-8E95-60C5BC5DCC93}">
      <dgm:prSet/>
      <dgm:spPr/>
      <dgm:t>
        <a:bodyPr/>
        <a:lstStyle/>
        <a:p>
          <a:endParaRPr lang="en-US"/>
        </a:p>
      </dgm:t>
    </dgm:pt>
    <dgm:pt modelId="{89440A84-C306-473C-9A1D-FAFD69ADC480}">
      <dgm:prSet/>
      <dgm:spPr/>
      <dgm:t>
        <a:bodyPr/>
        <a:lstStyle/>
        <a:p>
          <a:r>
            <a:rPr lang="en-US"/>
            <a:t>S</a:t>
          </a:r>
          <a:r>
            <a:rPr lang="en-US" b="0" i="0"/>
            <a:t>plitting a phrase, sentence, paragraph, or an entire text document into smaller units, such as individual words or terms. Each of these smaller units will be called tokens.</a:t>
          </a:r>
          <a:endParaRPr lang="en-US"/>
        </a:p>
      </dgm:t>
    </dgm:pt>
    <dgm:pt modelId="{62DD30AB-7F4C-40B7-A28E-D772EDEFA90C}" type="parTrans" cxnId="{05CF5169-B293-4D02-91F1-ED48965174EE}">
      <dgm:prSet/>
      <dgm:spPr/>
      <dgm:t>
        <a:bodyPr/>
        <a:lstStyle/>
        <a:p>
          <a:endParaRPr lang="en-US"/>
        </a:p>
      </dgm:t>
    </dgm:pt>
    <dgm:pt modelId="{2CB1DB26-6B1D-4743-97C9-A64B937A87C4}" type="sibTrans" cxnId="{05CF5169-B293-4D02-91F1-ED48965174EE}">
      <dgm:prSet/>
      <dgm:spPr/>
      <dgm:t>
        <a:bodyPr/>
        <a:lstStyle/>
        <a:p>
          <a:endParaRPr lang="en-US"/>
        </a:p>
      </dgm:t>
    </dgm:pt>
    <dgm:pt modelId="{5647FAE4-84DB-483A-9F9E-13AD7FDC3687}">
      <dgm:prSet/>
      <dgm:spPr/>
      <dgm:t>
        <a:bodyPr/>
        <a:lstStyle/>
        <a:p>
          <a:r>
            <a:rPr lang="en-US" b="0" i="0"/>
            <a:t>Sequence padding</a:t>
          </a:r>
          <a:endParaRPr lang="en-US"/>
        </a:p>
      </dgm:t>
    </dgm:pt>
    <dgm:pt modelId="{9AA459A9-D80F-4270-9B29-37FA650EF9E7}" type="parTrans" cxnId="{B7818E4E-8BEC-49E3-A8E1-FFBCFA8306AF}">
      <dgm:prSet/>
      <dgm:spPr/>
      <dgm:t>
        <a:bodyPr/>
        <a:lstStyle/>
        <a:p>
          <a:endParaRPr lang="en-US"/>
        </a:p>
      </dgm:t>
    </dgm:pt>
    <dgm:pt modelId="{0A49CB3C-5150-4165-90CA-61A123436C4E}" type="sibTrans" cxnId="{B7818E4E-8BEC-49E3-A8E1-FFBCFA8306AF}">
      <dgm:prSet/>
      <dgm:spPr/>
      <dgm:t>
        <a:bodyPr/>
        <a:lstStyle/>
        <a:p>
          <a:endParaRPr lang="en-US"/>
        </a:p>
      </dgm:t>
    </dgm:pt>
    <dgm:pt modelId="{7D42635F-2B4F-453F-AEA0-216A81600C1F}">
      <dgm:prSet/>
      <dgm:spPr/>
      <dgm:t>
        <a:bodyPr/>
        <a:lstStyle/>
        <a:p>
          <a:r>
            <a:rPr lang="en-US" b="0" i="0"/>
            <a:t>Ensuring that all sequences in a list have the same length </a:t>
          </a:r>
          <a:endParaRPr lang="en-US"/>
        </a:p>
      </dgm:t>
    </dgm:pt>
    <dgm:pt modelId="{198441C5-A8C1-48E7-A417-E1C2DD070AD1}" type="parTrans" cxnId="{22EAED7A-4270-415E-9413-010EE2250D8D}">
      <dgm:prSet/>
      <dgm:spPr/>
      <dgm:t>
        <a:bodyPr/>
        <a:lstStyle/>
        <a:p>
          <a:endParaRPr lang="en-US"/>
        </a:p>
      </dgm:t>
    </dgm:pt>
    <dgm:pt modelId="{10698838-C68F-464E-BC0D-9B88A819B12C}" type="sibTrans" cxnId="{22EAED7A-4270-415E-9413-010EE2250D8D}">
      <dgm:prSet/>
      <dgm:spPr/>
      <dgm:t>
        <a:bodyPr/>
        <a:lstStyle/>
        <a:p>
          <a:endParaRPr lang="en-US"/>
        </a:p>
      </dgm:t>
    </dgm:pt>
    <dgm:pt modelId="{3E023A11-C695-4FC3-A54A-CB643631F98A}" type="pres">
      <dgm:prSet presAssocID="{5109F1EF-99B8-44AF-B054-5377569A09F1}" presName="linear" presStyleCnt="0">
        <dgm:presLayoutVars>
          <dgm:dir/>
          <dgm:animLvl val="lvl"/>
          <dgm:resizeHandles val="exact"/>
        </dgm:presLayoutVars>
      </dgm:prSet>
      <dgm:spPr/>
    </dgm:pt>
    <dgm:pt modelId="{ADAD8110-D45B-45ED-8111-0CB4488FE7D1}" type="pres">
      <dgm:prSet presAssocID="{5038496C-25AE-4FAA-BABC-F2BDEE0CFB05}" presName="parentLin" presStyleCnt="0"/>
      <dgm:spPr/>
    </dgm:pt>
    <dgm:pt modelId="{C86BAD9A-8FE2-4297-962F-85CAF74F8254}" type="pres">
      <dgm:prSet presAssocID="{5038496C-25AE-4FAA-BABC-F2BDEE0CFB05}" presName="parentLeftMargin" presStyleLbl="node1" presStyleIdx="0" presStyleCnt="4"/>
      <dgm:spPr/>
    </dgm:pt>
    <dgm:pt modelId="{C8A0F57A-757A-4248-A8F9-C046F6F25C24}" type="pres">
      <dgm:prSet presAssocID="{5038496C-25AE-4FAA-BABC-F2BDEE0CFB05}" presName="parentText" presStyleLbl="node1" presStyleIdx="0" presStyleCnt="4">
        <dgm:presLayoutVars>
          <dgm:chMax val="0"/>
          <dgm:bulletEnabled val="1"/>
        </dgm:presLayoutVars>
      </dgm:prSet>
      <dgm:spPr/>
    </dgm:pt>
    <dgm:pt modelId="{B8FA0424-24CE-467F-BEDC-9FDA8F13F65D}" type="pres">
      <dgm:prSet presAssocID="{5038496C-25AE-4FAA-BABC-F2BDEE0CFB05}" presName="negativeSpace" presStyleCnt="0"/>
      <dgm:spPr/>
    </dgm:pt>
    <dgm:pt modelId="{D5F96668-C79B-4316-9A4D-8723010F5E50}" type="pres">
      <dgm:prSet presAssocID="{5038496C-25AE-4FAA-BABC-F2BDEE0CFB05}" presName="childText" presStyleLbl="conFgAcc1" presStyleIdx="0" presStyleCnt="4">
        <dgm:presLayoutVars>
          <dgm:bulletEnabled val="1"/>
        </dgm:presLayoutVars>
      </dgm:prSet>
      <dgm:spPr/>
    </dgm:pt>
    <dgm:pt modelId="{520B2131-AE0C-46CB-ACFC-C1FD47073FC5}" type="pres">
      <dgm:prSet presAssocID="{2EDFD3D1-A474-4344-ABE4-63E8775241B4}" presName="spaceBetweenRectangles" presStyleCnt="0"/>
      <dgm:spPr/>
    </dgm:pt>
    <dgm:pt modelId="{76952405-2042-44EF-A18E-6F3AAF3E7CDD}" type="pres">
      <dgm:prSet presAssocID="{A4D96504-CB33-400A-8AB0-DABA68544AF9}" presName="parentLin" presStyleCnt="0"/>
      <dgm:spPr/>
    </dgm:pt>
    <dgm:pt modelId="{2334DA2B-5F49-4B3A-A844-BB1B8B0890A9}" type="pres">
      <dgm:prSet presAssocID="{A4D96504-CB33-400A-8AB0-DABA68544AF9}" presName="parentLeftMargin" presStyleLbl="node1" presStyleIdx="0" presStyleCnt="4"/>
      <dgm:spPr/>
    </dgm:pt>
    <dgm:pt modelId="{2A94AC09-AA02-4C0B-9D42-728D4D305933}" type="pres">
      <dgm:prSet presAssocID="{A4D96504-CB33-400A-8AB0-DABA68544AF9}" presName="parentText" presStyleLbl="node1" presStyleIdx="1" presStyleCnt="4">
        <dgm:presLayoutVars>
          <dgm:chMax val="0"/>
          <dgm:bulletEnabled val="1"/>
        </dgm:presLayoutVars>
      </dgm:prSet>
      <dgm:spPr/>
    </dgm:pt>
    <dgm:pt modelId="{B1FD98BA-2051-4CC1-A5CE-95EC057AE03C}" type="pres">
      <dgm:prSet presAssocID="{A4D96504-CB33-400A-8AB0-DABA68544AF9}" presName="negativeSpace" presStyleCnt="0"/>
      <dgm:spPr/>
    </dgm:pt>
    <dgm:pt modelId="{A304B099-E14F-43F5-AFFB-B2F24F846290}" type="pres">
      <dgm:prSet presAssocID="{A4D96504-CB33-400A-8AB0-DABA68544AF9}" presName="childText" presStyleLbl="conFgAcc1" presStyleIdx="1" presStyleCnt="4">
        <dgm:presLayoutVars>
          <dgm:bulletEnabled val="1"/>
        </dgm:presLayoutVars>
      </dgm:prSet>
      <dgm:spPr/>
    </dgm:pt>
    <dgm:pt modelId="{219757F1-69CE-4583-9981-DB25AF185E8D}" type="pres">
      <dgm:prSet presAssocID="{B7693385-2E03-4AB1-A0D1-B259F8EFADAE}" presName="spaceBetweenRectangles" presStyleCnt="0"/>
      <dgm:spPr/>
    </dgm:pt>
    <dgm:pt modelId="{8AFF42A3-5FC2-49B7-8CDD-97F849FDCE97}" type="pres">
      <dgm:prSet presAssocID="{CEF30C5A-6B41-41A3-9E62-4478C382742B}" presName="parentLin" presStyleCnt="0"/>
      <dgm:spPr/>
    </dgm:pt>
    <dgm:pt modelId="{E58C863C-E418-4DFC-AED4-1A28DB0C4D66}" type="pres">
      <dgm:prSet presAssocID="{CEF30C5A-6B41-41A3-9E62-4478C382742B}" presName="parentLeftMargin" presStyleLbl="node1" presStyleIdx="1" presStyleCnt="4"/>
      <dgm:spPr/>
    </dgm:pt>
    <dgm:pt modelId="{286B17B8-A7B8-41F8-AE80-4EF0E1865ADB}" type="pres">
      <dgm:prSet presAssocID="{CEF30C5A-6B41-41A3-9E62-4478C382742B}" presName="parentText" presStyleLbl="node1" presStyleIdx="2" presStyleCnt="4">
        <dgm:presLayoutVars>
          <dgm:chMax val="0"/>
          <dgm:bulletEnabled val="1"/>
        </dgm:presLayoutVars>
      </dgm:prSet>
      <dgm:spPr/>
    </dgm:pt>
    <dgm:pt modelId="{3CFADDCE-7D2D-44B5-BCD1-AE37B4936CBC}" type="pres">
      <dgm:prSet presAssocID="{CEF30C5A-6B41-41A3-9E62-4478C382742B}" presName="negativeSpace" presStyleCnt="0"/>
      <dgm:spPr/>
    </dgm:pt>
    <dgm:pt modelId="{34A0AE59-644E-4654-A970-B9C938ACAABF}" type="pres">
      <dgm:prSet presAssocID="{CEF30C5A-6B41-41A3-9E62-4478C382742B}" presName="childText" presStyleLbl="conFgAcc1" presStyleIdx="2" presStyleCnt="4">
        <dgm:presLayoutVars>
          <dgm:bulletEnabled val="1"/>
        </dgm:presLayoutVars>
      </dgm:prSet>
      <dgm:spPr/>
    </dgm:pt>
    <dgm:pt modelId="{98C925E1-A6BE-4D69-9C86-DD53046FED45}" type="pres">
      <dgm:prSet presAssocID="{99440DB3-EF5D-4A8B-935E-357ACC195876}" presName="spaceBetweenRectangles" presStyleCnt="0"/>
      <dgm:spPr/>
    </dgm:pt>
    <dgm:pt modelId="{C461D862-DD51-43E7-9618-ED8CF4199BCF}" type="pres">
      <dgm:prSet presAssocID="{5647FAE4-84DB-483A-9F9E-13AD7FDC3687}" presName="parentLin" presStyleCnt="0"/>
      <dgm:spPr/>
    </dgm:pt>
    <dgm:pt modelId="{B5A83F6C-850D-4AE2-BEC9-65C1B62DBF27}" type="pres">
      <dgm:prSet presAssocID="{5647FAE4-84DB-483A-9F9E-13AD7FDC3687}" presName="parentLeftMargin" presStyleLbl="node1" presStyleIdx="2" presStyleCnt="4"/>
      <dgm:spPr/>
    </dgm:pt>
    <dgm:pt modelId="{061A2D39-0C3D-41FC-AD73-E6C55561C8EA}" type="pres">
      <dgm:prSet presAssocID="{5647FAE4-84DB-483A-9F9E-13AD7FDC3687}" presName="parentText" presStyleLbl="node1" presStyleIdx="3" presStyleCnt="4">
        <dgm:presLayoutVars>
          <dgm:chMax val="0"/>
          <dgm:bulletEnabled val="1"/>
        </dgm:presLayoutVars>
      </dgm:prSet>
      <dgm:spPr/>
    </dgm:pt>
    <dgm:pt modelId="{FEC2E9F0-9652-489A-9538-E91F66648690}" type="pres">
      <dgm:prSet presAssocID="{5647FAE4-84DB-483A-9F9E-13AD7FDC3687}" presName="negativeSpace" presStyleCnt="0"/>
      <dgm:spPr/>
    </dgm:pt>
    <dgm:pt modelId="{CEF1EF33-EB28-481F-95AB-E5ECD3828BCE}" type="pres">
      <dgm:prSet presAssocID="{5647FAE4-84DB-483A-9F9E-13AD7FDC3687}" presName="childText" presStyleLbl="conFgAcc1" presStyleIdx="3" presStyleCnt="4">
        <dgm:presLayoutVars>
          <dgm:bulletEnabled val="1"/>
        </dgm:presLayoutVars>
      </dgm:prSet>
      <dgm:spPr/>
    </dgm:pt>
  </dgm:ptLst>
  <dgm:cxnLst>
    <dgm:cxn modelId="{BC41E01B-36C3-4A3D-8FBE-F06B37584D01}" type="presOf" srcId="{CEF30C5A-6B41-41A3-9E62-4478C382742B}" destId="{286B17B8-A7B8-41F8-AE80-4EF0E1865ADB}" srcOrd="1" destOrd="0" presId="urn:microsoft.com/office/officeart/2005/8/layout/list1"/>
    <dgm:cxn modelId="{CEC06060-DAAD-4EAB-8D8E-256A489DD8F2}" type="presOf" srcId="{5038496C-25AE-4FAA-BABC-F2BDEE0CFB05}" destId="{C8A0F57A-757A-4248-A8F9-C046F6F25C24}" srcOrd="1" destOrd="0" presId="urn:microsoft.com/office/officeart/2005/8/layout/list1"/>
    <dgm:cxn modelId="{9D751661-D423-4882-B6A7-264172ECDB5E}" type="presOf" srcId="{A4D96504-CB33-400A-8AB0-DABA68544AF9}" destId="{2A94AC09-AA02-4C0B-9D42-728D4D305933}" srcOrd="1" destOrd="0" presId="urn:microsoft.com/office/officeart/2005/8/layout/list1"/>
    <dgm:cxn modelId="{05CF5169-B293-4D02-91F1-ED48965174EE}" srcId="{CEF30C5A-6B41-41A3-9E62-4478C382742B}" destId="{89440A84-C306-473C-9A1D-FAFD69ADC480}" srcOrd="0" destOrd="0" parTransId="{62DD30AB-7F4C-40B7-A28E-D772EDEFA90C}" sibTransId="{2CB1DB26-6B1D-4743-97C9-A64B937A87C4}"/>
    <dgm:cxn modelId="{B7818E4E-8BEC-49E3-A8E1-FFBCFA8306AF}" srcId="{5109F1EF-99B8-44AF-B054-5377569A09F1}" destId="{5647FAE4-84DB-483A-9F9E-13AD7FDC3687}" srcOrd="3" destOrd="0" parTransId="{9AA459A9-D80F-4270-9B29-37FA650EF9E7}" sibTransId="{0A49CB3C-5150-4165-90CA-61A123436C4E}"/>
    <dgm:cxn modelId="{2F2D5752-5375-4F4C-8342-324B5AE0F707}" type="presOf" srcId="{A4D96504-CB33-400A-8AB0-DABA68544AF9}" destId="{2334DA2B-5F49-4B3A-A844-BB1B8B0890A9}" srcOrd="0" destOrd="0" presId="urn:microsoft.com/office/officeart/2005/8/layout/list1"/>
    <dgm:cxn modelId="{4A37C753-9D1B-4D86-9742-307B9EFB4B8E}" type="presOf" srcId="{5647FAE4-84DB-483A-9F9E-13AD7FDC3687}" destId="{061A2D39-0C3D-41FC-AD73-E6C55561C8EA}" srcOrd="1" destOrd="0" presId="urn:microsoft.com/office/officeart/2005/8/layout/list1"/>
    <dgm:cxn modelId="{A9374175-DFED-48EE-8E95-60C5BC5DCC93}" srcId="{5109F1EF-99B8-44AF-B054-5377569A09F1}" destId="{CEF30C5A-6B41-41A3-9E62-4478C382742B}" srcOrd="2" destOrd="0" parTransId="{13E021F5-BADE-4025-BFA4-FB9C048CEFB2}" sibTransId="{99440DB3-EF5D-4A8B-935E-357ACC195876}"/>
    <dgm:cxn modelId="{6723B779-D775-4675-B3A7-92C46D2841D1}" srcId="{A4D96504-CB33-400A-8AB0-DABA68544AF9}" destId="{181CF6AE-B87B-42F7-BA97-61361387FD96}" srcOrd="0" destOrd="0" parTransId="{933B6EE2-8AB5-4BED-90E0-F2B7C7C9B704}" sibTransId="{0FA636F2-A147-4F7E-95D6-24EAA20C74F7}"/>
    <dgm:cxn modelId="{22EAED7A-4270-415E-9413-010EE2250D8D}" srcId="{5647FAE4-84DB-483A-9F9E-13AD7FDC3687}" destId="{7D42635F-2B4F-453F-AEA0-216A81600C1F}" srcOrd="0" destOrd="0" parTransId="{198441C5-A8C1-48E7-A417-E1C2DD070AD1}" sibTransId="{10698838-C68F-464E-BC0D-9B88A819B12C}"/>
    <dgm:cxn modelId="{D0DEE77E-979E-4C7E-8AB6-7BC4A273BE63}" type="presOf" srcId="{89440A84-C306-473C-9A1D-FAFD69ADC480}" destId="{34A0AE59-644E-4654-A970-B9C938ACAABF}" srcOrd="0" destOrd="0" presId="urn:microsoft.com/office/officeart/2005/8/layout/list1"/>
    <dgm:cxn modelId="{4C224093-7555-47FA-8C16-1BD53FDFD45C}" type="presOf" srcId="{7D42635F-2B4F-453F-AEA0-216A81600C1F}" destId="{CEF1EF33-EB28-481F-95AB-E5ECD3828BCE}" srcOrd="0" destOrd="0" presId="urn:microsoft.com/office/officeart/2005/8/layout/list1"/>
    <dgm:cxn modelId="{A50E8A95-2DAB-4096-A567-62C9EDA2973C}" type="presOf" srcId="{57FE2F62-C427-4629-8739-DC495C3F46B0}" destId="{D5F96668-C79B-4316-9A4D-8723010F5E50}" srcOrd="0" destOrd="0" presId="urn:microsoft.com/office/officeart/2005/8/layout/list1"/>
    <dgm:cxn modelId="{60806797-CBE1-42C8-8E12-42E25D0FC2F1}" srcId="{5038496C-25AE-4FAA-BABC-F2BDEE0CFB05}" destId="{57FE2F62-C427-4629-8739-DC495C3F46B0}" srcOrd="0" destOrd="0" parTransId="{EF824516-86AA-480E-B27A-1E4768CEB6F3}" sibTransId="{FD487F0B-7AA4-44C4-9E2D-382DFC62D1D0}"/>
    <dgm:cxn modelId="{9FEE4B9F-A75B-46B6-B0B7-4DBBC49C13E9}" type="presOf" srcId="{5109F1EF-99B8-44AF-B054-5377569A09F1}" destId="{3E023A11-C695-4FC3-A54A-CB643631F98A}" srcOrd="0" destOrd="0" presId="urn:microsoft.com/office/officeart/2005/8/layout/list1"/>
    <dgm:cxn modelId="{FADF3BA0-DAF8-41A6-BC5B-AD081BAC39DD}" srcId="{5109F1EF-99B8-44AF-B054-5377569A09F1}" destId="{5038496C-25AE-4FAA-BABC-F2BDEE0CFB05}" srcOrd="0" destOrd="0" parTransId="{9BEC9B80-8EA4-4454-9886-CB93D2747BE8}" sibTransId="{2EDFD3D1-A474-4344-ABE4-63E8775241B4}"/>
    <dgm:cxn modelId="{3A1460A7-DE46-4CA0-96AE-83B3333CA8E8}" type="presOf" srcId="{CEF30C5A-6B41-41A3-9E62-4478C382742B}" destId="{E58C863C-E418-4DFC-AED4-1A28DB0C4D66}" srcOrd="0" destOrd="0" presId="urn:microsoft.com/office/officeart/2005/8/layout/list1"/>
    <dgm:cxn modelId="{BDA2BFB9-3060-4D92-AFB5-05D074F05AAC}" type="presOf" srcId="{5647FAE4-84DB-483A-9F9E-13AD7FDC3687}" destId="{B5A83F6C-850D-4AE2-BEC9-65C1B62DBF27}" srcOrd="0" destOrd="0" presId="urn:microsoft.com/office/officeart/2005/8/layout/list1"/>
    <dgm:cxn modelId="{E492EFDB-EF2B-4316-9260-3E0B7B3EC527}" type="presOf" srcId="{5038496C-25AE-4FAA-BABC-F2BDEE0CFB05}" destId="{C86BAD9A-8FE2-4297-962F-85CAF74F8254}" srcOrd="0" destOrd="0" presId="urn:microsoft.com/office/officeart/2005/8/layout/list1"/>
    <dgm:cxn modelId="{C493E3DF-BA63-491A-87B1-D3E56403FD1E}" type="presOf" srcId="{181CF6AE-B87B-42F7-BA97-61361387FD96}" destId="{A304B099-E14F-43F5-AFFB-B2F24F846290}" srcOrd="0" destOrd="0" presId="urn:microsoft.com/office/officeart/2005/8/layout/list1"/>
    <dgm:cxn modelId="{AC3431F8-D262-4CF7-98D3-25D5BFB8435A}" srcId="{5109F1EF-99B8-44AF-B054-5377569A09F1}" destId="{A4D96504-CB33-400A-8AB0-DABA68544AF9}" srcOrd="1" destOrd="0" parTransId="{B2F72D17-A743-4D4E-B814-BF6574831B67}" sibTransId="{B7693385-2E03-4AB1-A0D1-B259F8EFADAE}"/>
    <dgm:cxn modelId="{DDBAB51D-C5FA-4932-B3B9-1E809C31412C}" type="presParOf" srcId="{3E023A11-C695-4FC3-A54A-CB643631F98A}" destId="{ADAD8110-D45B-45ED-8111-0CB4488FE7D1}" srcOrd="0" destOrd="0" presId="urn:microsoft.com/office/officeart/2005/8/layout/list1"/>
    <dgm:cxn modelId="{03A6DDB1-BC59-4382-8F83-15717D8365E5}" type="presParOf" srcId="{ADAD8110-D45B-45ED-8111-0CB4488FE7D1}" destId="{C86BAD9A-8FE2-4297-962F-85CAF74F8254}" srcOrd="0" destOrd="0" presId="urn:microsoft.com/office/officeart/2005/8/layout/list1"/>
    <dgm:cxn modelId="{5383150B-568D-4B4B-BBA4-03FC4EFF1C07}" type="presParOf" srcId="{ADAD8110-D45B-45ED-8111-0CB4488FE7D1}" destId="{C8A0F57A-757A-4248-A8F9-C046F6F25C24}" srcOrd="1" destOrd="0" presId="urn:microsoft.com/office/officeart/2005/8/layout/list1"/>
    <dgm:cxn modelId="{D072488C-E8E3-4439-AC0F-0FBB80647C5A}" type="presParOf" srcId="{3E023A11-C695-4FC3-A54A-CB643631F98A}" destId="{B8FA0424-24CE-467F-BEDC-9FDA8F13F65D}" srcOrd="1" destOrd="0" presId="urn:microsoft.com/office/officeart/2005/8/layout/list1"/>
    <dgm:cxn modelId="{E19977DE-DB39-4467-871F-586B1B619BD7}" type="presParOf" srcId="{3E023A11-C695-4FC3-A54A-CB643631F98A}" destId="{D5F96668-C79B-4316-9A4D-8723010F5E50}" srcOrd="2" destOrd="0" presId="urn:microsoft.com/office/officeart/2005/8/layout/list1"/>
    <dgm:cxn modelId="{21ABD2E9-1439-4DAC-B848-60C15FEA58DC}" type="presParOf" srcId="{3E023A11-C695-4FC3-A54A-CB643631F98A}" destId="{520B2131-AE0C-46CB-ACFC-C1FD47073FC5}" srcOrd="3" destOrd="0" presId="urn:microsoft.com/office/officeart/2005/8/layout/list1"/>
    <dgm:cxn modelId="{5C70D99B-2506-4028-BFA3-245A71C69951}" type="presParOf" srcId="{3E023A11-C695-4FC3-A54A-CB643631F98A}" destId="{76952405-2042-44EF-A18E-6F3AAF3E7CDD}" srcOrd="4" destOrd="0" presId="urn:microsoft.com/office/officeart/2005/8/layout/list1"/>
    <dgm:cxn modelId="{0CB3B5D7-8B8C-49D3-87FD-E47EB6C01385}" type="presParOf" srcId="{76952405-2042-44EF-A18E-6F3AAF3E7CDD}" destId="{2334DA2B-5F49-4B3A-A844-BB1B8B0890A9}" srcOrd="0" destOrd="0" presId="urn:microsoft.com/office/officeart/2005/8/layout/list1"/>
    <dgm:cxn modelId="{C6183909-5CB9-4B65-AA34-39D6BC49CACC}" type="presParOf" srcId="{76952405-2042-44EF-A18E-6F3AAF3E7CDD}" destId="{2A94AC09-AA02-4C0B-9D42-728D4D305933}" srcOrd="1" destOrd="0" presId="urn:microsoft.com/office/officeart/2005/8/layout/list1"/>
    <dgm:cxn modelId="{433A1697-E2A1-4FCE-8CAC-C0620183139B}" type="presParOf" srcId="{3E023A11-C695-4FC3-A54A-CB643631F98A}" destId="{B1FD98BA-2051-4CC1-A5CE-95EC057AE03C}" srcOrd="5" destOrd="0" presId="urn:microsoft.com/office/officeart/2005/8/layout/list1"/>
    <dgm:cxn modelId="{7EB72D93-C4D1-4050-A4A5-6A71A4D9679A}" type="presParOf" srcId="{3E023A11-C695-4FC3-A54A-CB643631F98A}" destId="{A304B099-E14F-43F5-AFFB-B2F24F846290}" srcOrd="6" destOrd="0" presId="urn:microsoft.com/office/officeart/2005/8/layout/list1"/>
    <dgm:cxn modelId="{E74905EA-27F7-4285-9412-470CDA347075}" type="presParOf" srcId="{3E023A11-C695-4FC3-A54A-CB643631F98A}" destId="{219757F1-69CE-4583-9981-DB25AF185E8D}" srcOrd="7" destOrd="0" presId="urn:microsoft.com/office/officeart/2005/8/layout/list1"/>
    <dgm:cxn modelId="{7C1864F1-3C4E-4A97-805B-6B3D3618AA3B}" type="presParOf" srcId="{3E023A11-C695-4FC3-A54A-CB643631F98A}" destId="{8AFF42A3-5FC2-49B7-8CDD-97F849FDCE97}" srcOrd="8" destOrd="0" presId="urn:microsoft.com/office/officeart/2005/8/layout/list1"/>
    <dgm:cxn modelId="{8C63EAE2-EEC9-44D6-9A38-7C350EFF1735}" type="presParOf" srcId="{8AFF42A3-5FC2-49B7-8CDD-97F849FDCE97}" destId="{E58C863C-E418-4DFC-AED4-1A28DB0C4D66}" srcOrd="0" destOrd="0" presId="urn:microsoft.com/office/officeart/2005/8/layout/list1"/>
    <dgm:cxn modelId="{EF410927-14DF-4F3E-A8C5-13EAD273E642}" type="presParOf" srcId="{8AFF42A3-5FC2-49B7-8CDD-97F849FDCE97}" destId="{286B17B8-A7B8-41F8-AE80-4EF0E1865ADB}" srcOrd="1" destOrd="0" presId="urn:microsoft.com/office/officeart/2005/8/layout/list1"/>
    <dgm:cxn modelId="{34F39EEF-E9E6-4715-ABFE-34072154F3B1}" type="presParOf" srcId="{3E023A11-C695-4FC3-A54A-CB643631F98A}" destId="{3CFADDCE-7D2D-44B5-BCD1-AE37B4936CBC}" srcOrd="9" destOrd="0" presId="urn:microsoft.com/office/officeart/2005/8/layout/list1"/>
    <dgm:cxn modelId="{B8361EE3-BE3D-4F5A-A362-E3CEDA8D2FFB}" type="presParOf" srcId="{3E023A11-C695-4FC3-A54A-CB643631F98A}" destId="{34A0AE59-644E-4654-A970-B9C938ACAABF}" srcOrd="10" destOrd="0" presId="urn:microsoft.com/office/officeart/2005/8/layout/list1"/>
    <dgm:cxn modelId="{635B110B-63DE-409F-87B6-D067A78C0CC9}" type="presParOf" srcId="{3E023A11-C695-4FC3-A54A-CB643631F98A}" destId="{98C925E1-A6BE-4D69-9C86-DD53046FED45}" srcOrd="11" destOrd="0" presId="urn:microsoft.com/office/officeart/2005/8/layout/list1"/>
    <dgm:cxn modelId="{E15D40C7-0644-4532-96F2-D83EDCD93B40}" type="presParOf" srcId="{3E023A11-C695-4FC3-A54A-CB643631F98A}" destId="{C461D862-DD51-43E7-9618-ED8CF4199BCF}" srcOrd="12" destOrd="0" presId="urn:microsoft.com/office/officeart/2005/8/layout/list1"/>
    <dgm:cxn modelId="{90B82B97-EFBA-426B-8B9A-74EA38DE34EA}" type="presParOf" srcId="{C461D862-DD51-43E7-9618-ED8CF4199BCF}" destId="{B5A83F6C-850D-4AE2-BEC9-65C1B62DBF27}" srcOrd="0" destOrd="0" presId="urn:microsoft.com/office/officeart/2005/8/layout/list1"/>
    <dgm:cxn modelId="{146F7B40-88E8-4E2F-AC11-9F823920064F}" type="presParOf" srcId="{C461D862-DD51-43E7-9618-ED8CF4199BCF}" destId="{061A2D39-0C3D-41FC-AD73-E6C55561C8EA}" srcOrd="1" destOrd="0" presId="urn:microsoft.com/office/officeart/2005/8/layout/list1"/>
    <dgm:cxn modelId="{A91DABAC-8450-4CF2-96D4-6F5E1F5B0F33}" type="presParOf" srcId="{3E023A11-C695-4FC3-A54A-CB643631F98A}" destId="{FEC2E9F0-9652-489A-9538-E91F66648690}" srcOrd="13" destOrd="0" presId="urn:microsoft.com/office/officeart/2005/8/layout/list1"/>
    <dgm:cxn modelId="{9131C45C-DB32-4762-BBDE-A01049362EDD}" type="presParOf" srcId="{3E023A11-C695-4FC3-A54A-CB643631F98A}" destId="{CEF1EF33-EB28-481F-95AB-E5ECD3828BC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96668-C79B-4316-9A4D-8723010F5E50}">
      <dsp:nvSpPr>
        <dsp:cNvPr id="0" name=""/>
        <dsp:cNvSpPr/>
      </dsp:nvSpPr>
      <dsp:spPr>
        <a:xfrm>
          <a:off x="0" y="294983"/>
          <a:ext cx="6263640" cy="882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6128" tIns="333248" rIns="48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a:t>
          </a:r>
          <a:r>
            <a:rPr lang="en-US" sz="1600" b="0" i="0" kern="1200"/>
            <a:t>emoving the words that occur commonly across the input text in the corpus.</a:t>
          </a:r>
          <a:endParaRPr lang="en-US" sz="1600" kern="1200"/>
        </a:p>
      </dsp:txBody>
      <dsp:txXfrm>
        <a:off x="0" y="294983"/>
        <a:ext cx="6263640" cy="882000"/>
      </dsp:txXfrm>
    </dsp:sp>
    <dsp:sp modelId="{C8A0F57A-757A-4248-A8F9-C046F6F25C24}">
      <dsp:nvSpPr>
        <dsp:cNvPr id="0" name=""/>
        <dsp:cNvSpPr/>
      </dsp:nvSpPr>
      <dsp:spPr>
        <a:xfrm>
          <a:off x="313182" y="58823"/>
          <a:ext cx="4384548"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11200">
            <a:lnSpc>
              <a:spcPct val="90000"/>
            </a:lnSpc>
            <a:spcBef>
              <a:spcPct val="0"/>
            </a:spcBef>
            <a:spcAft>
              <a:spcPct val="35000"/>
            </a:spcAft>
            <a:buNone/>
          </a:pPr>
          <a:r>
            <a:rPr lang="en-IN" sz="1600" b="0" i="0" kern="1200"/>
            <a:t>Stop words removal</a:t>
          </a:r>
          <a:endParaRPr lang="en-US" sz="1600" kern="1200"/>
        </a:p>
      </dsp:txBody>
      <dsp:txXfrm>
        <a:off x="336239" y="81880"/>
        <a:ext cx="4338434" cy="426206"/>
      </dsp:txXfrm>
    </dsp:sp>
    <dsp:sp modelId="{A304B099-E14F-43F5-AFFB-B2F24F846290}">
      <dsp:nvSpPr>
        <dsp:cNvPr id="0" name=""/>
        <dsp:cNvSpPr/>
      </dsp:nvSpPr>
      <dsp:spPr>
        <a:xfrm>
          <a:off x="0" y="1499543"/>
          <a:ext cx="6263640" cy="1108800"/>
        </a:xfrm>
        <a:prstGeom prst="rect">
          <a:avLst/>
        </a:prstGeom>
        <a:solidFill>
          <a:schemeClr val="lt1">
            <a:alpha val="90000"/>
            <a:hueOff val="0"/>
            <a:satOff val="0"/>
            <a:lumOff val="0"/>
            <a:alphaOff val="0"/>
          </a:schemeClr>
        </a:solidFill>
        <a:ln w="12700" cap="flat" cmpd="sng" algn="ctr">
          <a:solidFill>
            <a:schemeClr val="accent5">
              <a:hueOff val="-7107707"/>
              <a:satOff val="4040"/>
              <a:lumOff val="-3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6128" tIns="333248" rIns="48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a:t>
          </a:r>
          <a:r>
            <a:rPr lang="en-US" sz="1600" b="0" i="0" kern="1200"/>
            <a:t>educing a word to its word stem that affixes to suffixes and prefixes or to the roots of words known as a lemma.</a:t>
          </a:r>
          <a:r>
            <a:rPr lang="en-IN" sz="1600" b="0" i="0" kern="1200"/>
            <a:t> </a:t>
          </a:r>
          <a:endParaRPr lang="en-US" sz="1600" kern="1200"/>
        </a:p>
      </dsp:txBody>
      <dsp:txXfrm>
        <a:off x="0" y="1499543"/>
        <a:ext cx="6263640" cy="1108800"/>
      </dsp:txXfrm>
    </dsp:sp>
    <dsp:sp modelId="{2A94AC09-AA02-4C0B-9D42-728D4D305933}">
      <dsp:nvSpPr>
        <dsp:cNvPr id="0" name=""/>
        <dsp:cNvSpPr/>
      </dsp:nvSpPr>
      <dsp:spPr>
        <a:xfrm>
          <a:off x="313182" y="1263383"/>
          <a:ext cx="4384548" cy="472320"/>
        </a:xfrm>
        <a:prstGeom prst="roundRect">
          <a:avLst/>
        </a:prstGeom>
        <a:solidFill>
          <a:schemeClr val="accent5">
            <a:hueOff val="-7107707"/>
            <a:satOff val="4040"/>
            <a:lumOff val="-33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11200">
            <a:lnSpc>
              <a:spcPct val="90000"/>
            </a:lnSpc>
            <a:spcBef>
              <a:spcPct val="0"/>
            </a:spcBef>
            <a:spcAft>
              <a:spcPct val="35000"/>
            </a:spcAft>
            <a:buNone/>
          </a:pPr>
          <a:r>
            <a:rPr lang="en-IN" sz="1600" b="0" i="0" kern="1200"/>
            <a:t>Stemming and Lemmatization</a:t>
          </a:r>
          <a:endParaRPr lang="en-US" sz="1600" kern="1200"/>
        </a:p>
      </dsp:txBody>
      <dsp:txXfrm>
        <a:off x="336239" y="1286440"/>
        <a:ext cx="4338434" cy="426206"/>
      </dsp:txXfrm>
    </dsp:sp>
    <dsp:sp modelId="{34A0AE59-644E-4654-A970-B9C938ACAABF}">
      <dsp:nvSpPr>
        <dsp:cNvPr id="0" name=""/>
        <dsp:cNvSpPr/>
      </dsp:nvSpPr>
      <dsp:spPr>
        <a:xfrm>
          <a:off x="0" y="2930903"/>
          <a:ext cx="6263640" cy="1310400"/>
        </a:xfrm>
        <a:prstGeom prst="rect">
          <a:avLst/>
        </a:prstGeom>
        <a:solidFill>
          <a:schemeClr val="lt1">
            <a:alpha val="90000"/>
            <a:hueOff val="0"/>
            <a:satOff val="0"/>
            <a:lumOff val="0"/>
            <a:alphaOff val="0"/>
          </a:schemeClr>
        </a:solidFill>
        <a:ln w="12700" cap="flat" cmpd="sng" algn="ctr">
          <a:solidFill>
            <a:schemeClr val="accent5">
              <a:hueOff val="-14215414"/>
              <a:satOff val="8079"/>
              <a:lumOff val="-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6128" tIns="333248" rIns="48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S</a:t>
          </a:r>
          <a:r>
            <a:rPr lang="en-US" sz="1600" b="0" i="0" kern="1200"/>
            <a:t>plitting a phrase, sentence, paragraph, or an entire text document into smaller units, such as individual words or terms. Each of these smaller units will be called tokens.</a:t>
          </a:r>
          <a:endParaRPr lang="en-US" sz="1600" kern="1200"/>
        </a:p>
      </dsp:txBody>
      <dsp:txXfrm>
        <a:off x="0" y="2930903"/>
        <a:ext cx="6263640" cy="1310400"/>
      </dsp:txXfrm>
    </dsp:sp>
    <dsp:sp modelId="{286B17B8-A7B8-41F8-AE80-4EF0E1865ADB}">
      <dsp:nvSpPr>
        <dsp:cNvPr id="0" name=""/>
        <dsp:cNvSpPr/>
      </dsp:nvSpPr>
      <dsp:spPr>
        <a:xfrm>
          <a:off x="313182" y="2694743"/>
          <a:ext cx="4384548" cy="472320"/>
        </a:xfrm>
        <a:prstGeom prst="roundRect">
          <a:avLst/>
        </a:prstGeom>
        <a:solidFill>
          <a:schemeClr val="accent5">
            <a:hueOff val="-14215414"/>
            <a:satOff val="8079"/>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11200">
            <a:lnSpc>
              <a:spcPct val="90000"/>
            </a:lnSpc>
            <a:spcBef>
              <a:spcPct val="0"/>
            </a:spcBef>
            <a:spcAft>
              <a:spcPct val="35000"/>
            </a:spcAft>
            <a:buNone/>
          </a:pPr>
          <a:r>
            <a:rPr lang="en-US" sz="1600" b="0" i="0" kern="1200"/>
            <a:t>Tokenization</a:t>
          </a:r>
          <a:endParaRPr lang="en-US" sz="1600" kern="1200"/>
        </a:p>
      </dsp:txBody>
      <dsp:txXfrm>
        <a:off x="336239" y="2717800"/>
        <a:ext cx="4338434" cy="426206"/>
      </dsp:txXfrm>
    </dsp:sp>
    <dsp:sp modelId="{CEF1EF33-EB28-481F-95AB-E5ECD3828BCE}">
      <dsp:nvSpPr>
        <dsp:cNvPr id="0" name=""/>
        <dsp:cNvSpPr/>
      </dsp:nvSpPr>
      <dsp:spPr>
        <a:xfrm>
          <a:off x="0" y="4563864"/>
          <a:ext cx="6263640" cy="882000"/>
        </a:xfrm>
        <a:prstGeom prst="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6128" tIns="333248" rIns="486128"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a:t>Ensuring that all sequences in a list have the same length </a:t>
          </a:r>
          <a:endParaRPr lang="en-US" sz="1600" kern="1200"/>
        </a:p>
      </dsp:txBody>
      <dsp:txXfrm>
        <a:off x="0" y="4563864"/>
        <a:ext cx="6263640" cy="882000"/>
      </dsp:txXfrm>
    </dsp:sp>
    <dsp:sp modelId="{061A2D39-0C3D-41FC-AD73-E6C55561C8EA}">
      <dsp:nvSpPr>
        <dsp:cNvPr id="0" name=""/>
        <dsp:cNvSpPr/>
      </dsp:nvSpPr>
      <dsp:spPr>
        <a:xfrm>
          <a:off x="313182" y="4327704"/>
          <a:ext cx="4384548" cy="47232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11200">
            <a:lnSpc>
              <a:spcPct val="90000"/>
            </a:lnSpc>
            <a:spcBef>
              <a:spcPct val="0"/>
            </a:spcBef>
            <a:spcAft>
              <a:spcPct val="35000"/>
            </a:spcAft>
            <a:buNone/>
          </a:pPr>
          <a:r>
            <a:rPr lang="en-US" sz="1600" b="0" i="0" kern="1200"/>
            <a:t>Sequence padding</a:t>
          </a:r>
          <a:endParaRPr lang="en-US" sz="1600" kern="1200"/>
        </a:p>
      </dsp:txBody>
      <dsp:txXfrm>
        <a:off x="336239" y="4350761"/>
        <a:ext cx="4338434"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A18FA-5920-4DC6-A41A-15E951834EDE}"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C3044-F7D8-4DF1-BBB6-106ED3F7CF7B}" type="slidenum">
              <a:rPr lang="en-US" smtClean="0"/>
              <a:t>‹#›</a:t>
            </a:fld>
            <a:endParaRPr lang="en-US"/>
          </a:p>
        </p:txBody>
      </p:sp>
    </p:spTree>
    <p:extLst>
      <p:ext uri="{BB962C8B-B14F-4D97-AF65-F5344CB8AC3E}">
        <p14:creationId xmlns:p14="http://schemas.microsoft.com/office/powerpoint/2010/main" val="307267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3BC3044-F7D8-4DF1-BBB6-106ED3F7CF7B}" type="slidenum">
              <a:rPr lang="en-US" smtClean="0"/>
              <a:t>8</a:t>
            </a:fld>
            <a:endParaRPr lang="en-US"/>
          </a:p>
        </p:txBody>
      </p:sp>
    </p:spTree>
    <p:extLst>
      <p:ext uri="{BB962C8B-B14F-4D97-AF65-F5344CB8AC3E}">
        <p14:creationId xmlns:p14="http://schemas.microsoft.com/office/powerpoint/2010/main" val="1990604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BC3044-F7D8-4DF1-BBB6-106ED3F7CF7B}" type="slidenum">
              <a:rPr lang="en-US" smtClean="0"/>
              <a:t>21</a:t>
            </a:fld>
            <a:endParaRPr lang="en-US"/>
          </a:p>
        </p:txBody>
      </p:sp>
    </p:spTree>
    <p:extLst>
      <p:ext uri="{BB962C8B-B14F-4D97-AF65-F5344CB8AC3E}">
        <p14:creationId xmlns:p14="http://schemas.microsoft.com/office/powerpoint/2010/main" val="373205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1B9F27-6F61-477A-9AD2-EA165507BBB0}"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24184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1B9F27-6F61-477A-9AD2-EA165507BBB0}"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78615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1B9F27-6F61-477A-9AD2-EA165507BBB0}"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31170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9042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230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29406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15521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17401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7360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45671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4860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1B9F27-6F61-477A-9AD2-EA165507BBB0}"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3936511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19901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20159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2415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B9F27-6F61-477A-9AD2-EA165507BBB0}"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397620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1B9F27-6F61-477A-9AD2-EA165507BBB0}"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79981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1B9F27-6F61-477A-9AD2-EA165507BBB0}" type="datetimeFigureOut">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269521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1B9F27-6F61-477A-9AD2-EA165507BBB0}" type="datetimeFigureOut">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10275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B9F27-6F61-477A-9AD2-EA165507BBB0}" type="datetimeFigureOut">
              <a:rPr lang="en-IN" smtClean="0"/>
              <a:t>01-05-2022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134090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1B9F27-6F61-477A-9AD2-EA165507BBB0}"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9566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1B9F27-6F61-477A-9AD2-EA165507BBB0}"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64D84-D8ED-4E01-8546-BDDDAEA4BDCE}" type="slidenum">
              <a:rPr lang="en-IN" smtClean="0"/>
              <a:t>‹#›</a:t>
            </a:fld>
            <a:endParaRPr lang="en-IN"/>
          </a:p>
        </p:txBody>
      </p:sp>
    </p:spTree>
    <p:extLst>
      <p:ext uri="{BB962C8B-B14F-4D97-AF65-F5344CB8AC3E}">
        <p14:creationId xmlns:p14="http://schemas.microsoft.com/office/powerpoint/2010/main" val="215367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B9F27-6F61-477A-9AD2-EA165507BBB0}" type="datetimeFigureOut">
              <a:rPr lang="en-IN" smtClean="0"/>
              <a:t>01-05-2022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64D84-D8ED-4E01-8546-BDDDAEA4BDCE}" type="slidenum">
              <a:rPr lang="en-IN" smtClean="0"/>
              <a:t>‹#›</a:t>
            </a:fld>
            <a:endParaRPr lang="en-IN"/>
          </a:p>
        </p:txBody>
      </p:sp>
    </p:spTree>
    <p:extLst>
      <p:ext uri="{BB962C8B-B14F-4D97-AF65-F5344CB8AC3E}">
        <p14:creationId xmlns:p14="http://schemas.microsoft.com/office/powerpoint/2010/main" val="66026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4049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paperswithcode.com/dataset/ati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paperswithcode.com/dataset/snips"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3.xml"/><Relationship Id="rId5" Type="http://schemas.openxmlformats.org/officeDocument/2006/relationships/image" Target="../media/image33.jpeg"/><Relationship Id="rId4"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2846"/>
            <a:ext cx="9144000" cy="1373934"/>
          </a:xfrm>
        </p:spPr>
        <p:txBody>
          <a:bodyPr>
            <a:normAutofit fontScale="90000"/>
          </a:bodyPr>
          <a:lstStyle/>
          <a:p>
            <a:r>
              <a:rPr lang="en-IN" sz="4400">
                <a:ea typeface="+mj-lt"/>
                <a:cs typeface="+mj-lt"/>
              </a:rPr>
              <a:t>Multi-Intent Classification in Chatbots</a:t>
            </a:r>
            <a:br>
              <a:rPr lang="en-IN" sz="4400">
                <a:ea typeface="+mj-lt"/>
                <a:cs typeface="+mj-lt"/>
              </a:rPr>
            </a:br>
            <a:br>
              <a:rPr lang="en-IN" sz="4400">
                <a:ea typeface="+mj-lt"/>
                <a:cs typeface="+mj-lt"/>
              </a:rPr>
            </a:br>
            <a:r>
              <a:rPr lang="en-IN" sz="3600"/>
              <a:t>Final VIVA</a:t>
            </a:r>
            <a:endParaRPr lang="en-US" sz="3600"/>
          </a:p>
        </p:txBody>
      </p:sp>
      <p:sp>
        <p:nvSpPr>
          <p:cNvPr id="3" name="Subtitle 2"/>
          <p:cNvSpPr>
            <a:spLocks noGrp="1"/>
          </p:cNvSpPr>
          <p:nvPr>
            <p:ph type="subTitle" idx="1"/>
          </p:nvPr>
        </p:nvSpPr>
        <p:spPr>
          <a:xfrm>
            <a:off x="1524000" y="3971832"/>
            <a:ext cx="3773715" cy="1673015"/>
          </a:xfrm>
        </p:spPr>
        <p:txBody>
          <a:bodyPr vert="horz" lIns="91440" tIns="45720" rIns="91440" bIns="45720" rtlCol="0" anchor="t">
            <a:normAutofit/>
          </a:bodyPr>
          <a:lstStyle/>
          <a:p>
            <a:r>
              <a:rPr lang="en-IN">
                <a:cs typeface="Calibri"/>
              </a:rPr>
              <a:t>             </a:t>
            </a:r>
            <a:endParaRPr lang="en-US">
              <a:cs typeface="Calibri"/>
            </a:endParaRPr>
          </a:p>
          <a:p>
            <a:r>
              <a:rPr lang="en-IN" sz="1800"/>
              <a:t>                                                                             </a:t>
            </a:r>
            <a:endParaRPr lang="en-IN" sz="1800">
              <a:cs typeface="Calibri"/>
            </a:endParaRPr>
          </a:p>
        </p:txBody>
      </p:sp>
      <p:sp>
        <p:nvSpPr>
          <p:cNvPr id="12" name="TextBox 11">
            <a:extLst>
              <a:ext uri="{FF2B5EF4-FFF2-40B4-BE49-F238E27FC236}">
                <a16:creationId xmlns:a16="http://schemas.microsoft.com/office/drawing/2014/main" id="{01CBC1C9-7DAB-45B8-86CA-E1B8EDA88D7A}"/>
              </a:ext>
            </a:extLst>
          </p:cNvPr>
          <p:cNvSpPr txBox="1"/>
          <p:nvPr/>
        </p:nvSpPr>
        <p:spPr>
          <a:xfrm>
            <a:off x="-355599" y="4099413"/>
            <a:ext cx="5996818"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a:ln>
                <a:noFill/>
              </a:ln>
              <a:solidFill>
                <a:prstClr val="black"/>
              </a:solidFill>
              <a:effectLst/>
              <a:uLnTx/>
              <a:uFillTx/>
              <a:latin typeface="Rockwell" panose="02060603020205020403"/>
              <a:ea typeface="+mn-lt"/>
              <a:cs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Rockwell" panose="02060603020205020403"/>
                <a:ea typeface="+mn-lt"/>
                <a:cs typeface="+mn-lt"/>
              </a:rPr>
              <a:t>Project Guide</a:t>
            </a:r>
            <a:endParaRPr kumimoji="0" lang="en-US" sz="2400" b="0" i="0" u="none" strike="noStrike" kern="1200" cap="none" spc="0" normalizeH="0" baseline="0" noProof="0">
              <a:ln>
                <a:noFill/>
              </a:ln>
              <a:solidFill>
                <a:prstClr val="black"/>
              </a:solidFill>
              <a:effectLst/>
              <a:uLnTx/>
              <a:uFillTx/>
              <a:latin typeface="Rockwell" panose="02060603020205020403"/>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err="1">
                <a:ln>
                  <a:noFill/>
                </a:ln>
                <a:solidFill>
                  <a:prstClr val="black"/>
                </a:solidFill>
                <a:effectLst/>
                <a:uLnTx/>
                <a:uFillTx/>
                <a:latin typeface="Rockwell" panose="02060603020205020403"/>
                <a:ea typeface="+mn-lt"/>
                <a:cs typeface="+mn-lt"/>
              </a:rPr>
              <a:t>Dr.</a:t>
            </a:r>
            <a:r>
              <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rPr>
              <a:t> E. Sivasankar</a:t>
            </a:r>
            <a:endParaRPr kumimoji="0" lang="en-GB" sz="2800" b="0" i="0" u="none" strike="noStrike" kern="1200" cap="none" spc="0" normalizeH="0" baseline="0" noProof="0">
              <a:ln>
                <a:noFill/>
              </a:ln>
              <a:solidFill>
                <a:prstClr val="black"/>
              </a:solidFill>
              <a:effectLst/>
              <a:uLnTx/>
              <a:uFillTx/>
              <a:latin typeface="Rockwell" panose="02060603020205020403"/>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a:ln>
                <a:noFill/>
              </a:ln>
              <a:solidFill>
                <a:prstClr val="black"/>
              </a:solidFill>
              <a:effectLst/>
              <a:uLnTx/>
              <a:uFillTx/>
              <a:latin typeface="Rockwell" panose="02060603020205020403"/>
              <a:ea typeface="+mn-ea"/>
              <a:cs typeface="Calibri"/>
            </a:endParaRPr>
          </a:p>
        </p:txBody>
      </p:sp>
      <p:pic>
        <p:nvPicPr>
          <p:cNvPr id="13" name="Picture 13">
            <a:extLst>
              <a:ext uri="{FF2B5EF4-FFF2-40B4-BE49-F238E27FC236}">
                <a16:creationId xmlns:a16="http://schemas.microsoft.com/office/drawing/2014/main" id="{9A174E70-A141-49C0-83A2-D21AA1811505}"/>
              </a:ext>
            </a:extLst>
          </p:cNvPr>
          <p:cNvPicPr>
            <a:picLocks noChangeAspect="1"/>
          </p:cNvPicPr>
          <p:nvPr/>
        </p:nvPicPr>
        <p:blipFill rotWithShape="1">
          <a:blip r:embed="rId2"/>
          <a:srcRect r="3846"/>
          <a:stretch/>
        </p:blipFill>
        <p:spPr>
          <a:xfrm>
            <a:off x="1427349" y="5797114"/>
            <a:ext cx="2194625" cy="952500"/>
          </a:xfrm>
          <a:prstGeom prst="rect">
            <a:avLst/>
          </a:prstGeom>
        </p:spPr>
      </p:pic>
      <p:sp>
        <p:nvSpPr>
          <p:cNvPr id="14" name="TextBox 13">
            <a:extLst>
              <a:ext uri="{FF2B5EF4-FFF2-40B4-BE49-F238E27FC236}">
                <a16:creationId xmlns:a16="http://schemas.microsoft.com/office/drawing/2014/main" id="{FAC7AF5D-52A2-4DE1-B25A-F43DA715C6D0}"/>
              </a:ext>
            </a:extLst>
          </p:cNvPr>
          <p:cNvSpPr txBox="1"/>
          <p:nvPr/>
        </p:nvSpPr>
        <p:spPr>
          <a:xfrm>
            <a:off x="4964038" y="4056893"/>
            <a:ext cx="408577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a:ln>
                <a:noFill/>
              </a:ln>
              <a:solidFill>
                <a:prstClr val="black"/>
              </a:solidFill>
              <a:effectLst/>
              <a:uLnTx/>
              <a:uFillTx/>
              <a:latin typeface="Rockwell" panose="02060603020205020403"/>
              <a:ea typeface="+mn-lt"/>
              <a:cs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prstClr val="black"/>
                </a:solidFill>
                <a:effectLst/>
                <a:uLnTx/>
                <a:uFillTx/>
                <a:latin typeface="Rockwell" panose="02060603020205020403"/>
                <a:ea typeface="+mn-lt"/>
                <a:cs typeface="+mn-lt"/>
              </a:rPr>
              <a:t>Project Team Members</a:t>
            </a:r>
            <a:endParaRPr kumimoji="0" lang="en-US" sz="2400" b="0" i="0" u="none" strike="noStrike" kern="1200" cap="none" spc="0" normalizeH="0" baseline="0" noProof="0">
              <a:ln>
                <a:noFill/>
              </a:ln>
              <a:solidFill>
                <a:prstClr val="black"/>
              </a:solidFill>
              <a:effectLst/>
              <a:uLnTx/>
              <a:uFillTx/>
              <a:latin typeface="Rockwell" panose="02060603020205020403"/>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rPr>
              <a:t>   </a:t>
            </a:r>
            <a:endParaRPr kumimoji="0" lang="en-GB" sz="2800" b="0" i="0" u="none" strike="noStrike" kern="1200" cap="none" spc="0" normalizeH="0" baseline="0" noProof="0">
              <a:ln>
                <a:noFill/>
              </a:ln>
              <a:solidFill>
                <a:prstClr val="black"/>
              </a:solidFill>
              <a:effectLst/>
              <a:uLnTx/>
              <a:uFillTx/>
              <a:latin typeface="Rockwell" panose="02060603020205020403"/>
              <a:ea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rPr>
              <a:t>   106118058   Asif</a:t>
            </a:r>
            <a:endParaRPr kumimoji="0" lang="en-GB" sz="2800" b="0" i="0" u="none" strike="noStrike" kern="1200" cap="none" spc="0" normalizeH="0" baseline="0" noProof="0">
              <a:ln>
                <a:noFill/>
              </a:ln>
              <a:solidFill>
                <a:prstClr val="black"/>
              </a:solidFill>
              <a:effectLst/>
              <a:uLnTx/>
              <a:uFillTx/>
              <a:latin typeface="Rockwell" panose="02060603020205020403"/>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rPr>
              <a:t>   106118085  </a:t>
            </a:r>
            <a:r>
              <a:rPr kumimoji="0" lang="en-GB" sz="2800" b="0" i="0" u="none" strike="noStrike" kern="1200" cap="none" spc="0" normalizeH="0" baseline="0" noProof="0" err="1">
                <a:ln>
                  <a:noFill/>
                </a:ln>
                <a:solidFill>
                  <a:prstClr val="black"/>
                </a:solidFill>
                <a:effectLst/>
                <a:uLnTx/>
                <a:uFillTx/>
                <a:latin typeface="Rockwell" panose="02060603020205020403"/>
                <a:ea typeface="+mn-lt"/>
                <a:cs typeface="+mn-lt"/>
              </a:rPr>
              <a:t>Sampurn</a:t>
            </a:r>
            <a:endParaRPr kumimoji="0" lang="en-GB" sz="2800" b="0" i="0" u="none" strike="noStrike" kern="1200" cap="none" spc="0" normalizeH="0" baseline="0" noProof="0">
              <a:ln>
                <a:noFill/>
              </a:ln>
              <a:solidFill>
                <a:prstClr val="black"/>
              </a:solidFill>
              <a:effectLst/>
              <a:uLnTx/>
              <a:uFillTx/>
              <a:latin typeface="Rockwell" panose="02060603020205020403"/>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Rockwell" panose="02060603020205020403"/>
                <a:ea typeface="+mn-lt"/>
                <a:cs typeface="+mn-lt"/>
              </a:rPr>
              <a:t>   106118116  </a:t>
            </a:r>
            <a:r>
              <a:rPr kumimoji="0" lang="en-GB" sz="2800" b="0" i="0" u="none" strike="noStrike" kern="1200" cap="none" spc="0" normalizeH="0" baseline="0" noProof="0" err="1">
                <a:ln>
                  <a:noFill/>
                </a:ln>
                <a:solidFill>
                  <a:prstClr val="black"/>
                </a:solidFill>
                <a:effectLst/>
                <a:uLnTx/>
                <a:uFillTx/>
                <a:latin typeface="Rockwell" panose="02060603020205020403"/>
                <a:ea typeface="+mn-lt"/>
                <a:cs typeface="+mn-lt"/>
              </a:rPr>
              <a:t>Supria</a:t>
            </a:r>
            <a:endParaRPr kumimoji="0" lang="en-GB" sz="2800" b="0" i="0" u="none" strike="noStrike" kern="1200" cap="none" spc="0" normalizeH="0" baseline="0" noProof="0" err="1">
              <a:ln>
                <a:noFill/>
              </a:ln>
              <a:solidFill>
                <a:prstClr val="black"/>
              </a:solidFill>
              <a:effectLst/>
              <a:uLnTx/>
              <a:uFillTx/>
              <a:latin typeface="Rockwell" panose="02060603020205020403"/>
              <a:ea typeface="+mn-ea"/>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Rockwell" panose="02060603020205020403"/>
              <a:ea typeface="+mn-ea"/>
              <a:cs typeface="Calibri"/>
            </a:endParaRPr>
          </a:p>
        </p:txBody>
      </p:sp>
      <p:pic>
        <p:nvPicPr>
          <p:cNvPr id="16" name="Picture 16" descr="A picture containing text&#10;&#10;Description automatically generated">
            <a:extLst>
              <a:ext uri="{FF2B5EF4-FFF2-40B4-BE49-F238E27FC236}">
                <a16:creationId xmlns:a16="http://schemas.microsoft.com/office/drawing/2014/main" id="{2382043C-8321-4033-86C7-38E2CD118D66}"/>
              </a:ext>
            </a:extLst>
          </p:cNvPr>
          <p:cNvPicPr>
            <a:picLocks noChangeAspect="1"/>
          </p:cNvPicPr>
          <p:nvPr/>
        </p:nvPicPr>
        <p:blipFill rotWithShape="1">
          <a:blip r:embed="rId3"/>
          <a:srcRect r="8940" b="-8696"/>
          <a:stretch/>
        </p:blipFill>
        <p:spPr>
          <a:xfrm>
            <a:off x="9259321" y="5208450"/>
            <a:ext cx="1925243" cy="591699"/>
          </a:xfrm>
          <a:prstGeom prst="rect">
            <a:avLst/>
          </a:prstGeom>
        </p:spPr>
      </p:pic>
      <p:sp>
        <p:nvSpPr>
          <p:cNvPr id="17" name="TextBox 16">
            <a:extLst>
              <a:ext uri="{FF2B5EF4-FFF2-40B4-BE49-F238E27FC236}">
                <a16:creationId xmlns:a16="http://schemas.microsoft.com/office/drawing/2014/main" id="{508B498A-E987-4386-B6C2-962EBD78A40B}"/>
              </a:ext>
            </a:extLst>
          </p:cNvPr>
          <p:cNvSpPr txBox="1"/>
          <p:nvPr/>
        </p:nvSpPr>
        <p:spPr>
          <a:xfrm>
            <a:off x="5153025" y="36290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Rockwell" panose="02060603020205020403"/>
              <a:ea typeface="+mn-ea"/>
              <a:cs typeface="Calibri"/>
            </a:endParaRPr>
          </a:p>
        </p:txBody>
      </p:sp>
      <p:pic>
        <p:nvPicPr>
          <p:cNvPr id="18" name="Picture 18" descr="A picture containing text&#10;&#10;Description automatically generated">
            <a:extLst>
              <a:ext uri="{FF2B5EF4-FFF2-40B4-BE49-F238E27FC236}">
                <a16:creationId xmlns:a16="http://schemas.microsoft.com/office/drawing/2014/main" id="{2E7B3C49-C368-40EB-9019-C4EDBAAB5DC7}"/>
              </a:ext>
            </a:extLst>
          </p:cNvPr>
          <p:cNvPicPr>
            <a:picLocks noChangeAspect="1"/>
          </p:cNvPicPr>
          <p:nvPr/>
        </p:nvPicPr>
        <p:blipFill>
          <a:blip r:embed="rId4"/>
          <a:stretch>
            <a:fillRect/>
          </a:stretch>
        </p:blipFill>
        <p:spPr>
          <a:xfrm>
            <a:off x="9259321" y="5654783"/>
            <a:ext cx="1932820" cy="544363"/>
          </a:xfrm>
          <a:prstGeom prst="rect">
            <a:avLst/>
          </a:prstGeom>
        </p:spPr>
      </p:pic>
      <p:sp>
        <p:nvSpPr>
          <p:cNvPr id="19" name="TextBox 18">
            <a:extLst>
              <a:ext uri="{FF2B5EF4-FFF2-40B4-BE49-F238E27FC236}">
                <a16:creationId xmlns:a16="http://schemas.microsoft.com/office/drawing/2014/main" id="{5E079247-B603-494A-8A44-1FD41E50209E}"/>
              </a:ext>
            </a:extLst>
          </p:cNvPr>
          <p:cNvSpPr txBox="1"/>
          <p:nvPr/>
        </p:nvSpPr>
        <p:spPr>
          <a:xfrm>
            <a:off x="5295900" y="3771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Rockwell" panose="02060603020205020403"/>
              <a:ea typeface="+mn-ea"/>
              <a:cs typeface="Calibri"/>
            </a:endParaRPr>
          </a:p>
        </p:txBody>
      </p:sp>
      <p:pic>
        <p:nvPicPr>
          <p:cNvPr id="20" name="Picture 20" descr="Text, letter&#10;&#10;Description automatically generated">
            <a:extLst>
              <a:ext uri="{FF2B5EF4-FFF2-40B4-BE49-F238E27FC236}">
                <a16:creationId xmlns:a16="http://schemas.microsoft.com/office/drawing/2014/main" id="{7F6CBDDC-F394-48C2-B020-FAD7BEBB5E25}"/>
              </a:ext>
            </a:extLst>
          </p:cNvPr>
          <p:cNvPicPr>
            <a:picLocks noChangeAspect="1"/>
          </p:cNvPicPr>
          <p:nvPr/>
        </p:nvPicPr>
        <p:blipFill rotWithShape="1">
          <a:blip r:embed="rId5"/>
          <a:srcRect l="17290" t="685" r="8250" b="-6383"/>
          <a:stretch/>
        </p:blipFill>
        <p:spPr>
          <a:xfrm>
            <a:off x="9271812" y="6126003"/>
            <a:ext cx="1925514" cy="597443"/>
          </a:xfrm>
          <a:prstGeom prst="rect">
            <a:avLst/>
          </a:prstGeom>
        </p:spPr>
      </p:pic>
    </p:spTree>
    <p:extLst>
      <p:ext uri="{BB962C8B-B14F-4D97-AF65-F5344CB8AC3E}">
        <p14:creationId xmlns:p14="http://schemas.microsoft.com/office/powerpoint/2010/main" val="264904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ED7C-6ECD-4FDB-9E3E-1D8359342051}"/>
              </a:ext>
            </a:extLst>
          </p:cNvPr>
          <p:cNvSpPr>
            <a:spLocks noGrp="1"/>
          </p:cNvSpPr>
          <p:nvPr>
            <p:ph type="title"/>
          </p:nvPr>
        </p:nvSpPr>
        <p:spPr>
          <a:xfrm>
            <a:off x="1069848" y="484632"/>
            <a:ext cx="10058400" cy="532405"/>
          </a:xfrm>
        </p:spPr>
        <p:txBody>
          <a:bodyPr>
            <a:normAutofit fontScale="90000"/>
          </a:bodyPr>
          <a:lstStyle/>
          <a:p>
            <a:r>
              <a:rPr lang="en-IN"/>
              <a:t>Flow Chart</a:t>
            </a:r>
          </a:p>
        </p:txBody>
      </p:sp>
      <p:pic>
        <p:nvPicPr>
          <p:cNvPr id="13" name="Picture 12">
            <a:extLst>
              <a:ext uri="{FF2B5EF4-FFF2-40B4-BE49-F238E27FC236}">
                <a16:creationId xmlns:a16="http://schemas.microsoft.com/office/drawing/2014/main" id="{1FA96A8E-0E9B-4732-B1A9-0FEB9406C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035" y="1710022"/>
            <a:ext cx="2531900" cy="3393824"/>
          </a:xfrm>
          <a:prstGeom prst="rect">
            <a:avLst/>
          </a:prstGeom>
        </p:spPr>
      </p:pic>
      <p:sp>
        <p:nvSpPr>
          <p:cNvPr id="17" name="TextBox 16">
            <a:extLst>
              <a:ext uri="{FF2B5EF4-FFF2-40B4-BE49-F238E27FC236}">
                <a16:creationId xmlns:a16="http://schemas.microsoft.com/office/drawing/2014/main" id="{7E0A1ABC-3A12-4C90-809C-30B916B80CBE}"/>
              </a:ext>
            </a:extLst>
          </p:cNvPr>
          <p:cNvSpPr txBox="1"/>
          <p:nvPr/>
        </p:nvSpPr>
        <p:spPr>
          <a:xfrm>
            <a:off x="1219138" y="5741410"/>
            <a:ext cx="45565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Fig: Methodology Flowchart – State of the art Models</a:t>
            </a:r>
          </a:p>
        </p:txBody>
      </p:sp>
      <p:sp>
        <p:nvSpPr>
          <p:cNvPr id="19" name="TextBox 18">
            <a:extLst>
              <a:ext uri="{FF2B5EF4-FFF2-40B4-BE49-F238E27FC236}">
                <a16:creationId xmlns:a16="http://schemas.microsoft.com/office/drawing/2014/main" id="{8EAA428D-AB50-487C-8FBF-97A5CB28AF32}"/>
              </a:ext>
            </a:extLst>
          </p:cNvPr>
          <p:cNvSpPr txBox="1"/>
          <p:nvPr/>
        </p:nvSpPr>
        <p:spPr>
          <a:xfrm>
            <a:off x="6783354" y="6317842"/>
            <a:ext cx="5833965"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Fig: Methodology Flowchart – </a:t>
            </a:r>
            <a:r>
              <a:rPr lang="en-GB" sz="1400">
                <a:solidFill>
                  <a:prstClr val="black"/>
                </a:solidFill>
                <a:latin typeface="Rockwell" panose="02060603020205020403"/>
              </a:rPr>
              <a:t>Baseline</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Models</a:t>
            </a:r>
          </a:p>
        </p:txBody>
      </p:sp>
      <p:pic>
        <p:nvPicPr>
          <p:cNvPr id="4" name="Picture 3" descr="Diagram&#10;&#10;Description automatically generated">
            <a:extLst>
              <a:ext uri="{FF2B5EF4-FFF2-40B4-BE49-F238E27FC236}">
                <a16:creationId xmlns:a16="http://schemas.microsoft.com/office/drawing/2014/main" id="{5F788C8D-2868-4F02-A029-FCD85FD2D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120" y="401880"/>
            <a:ext cx="3175179" cy="5566362"/>
          </a:xfrm>
          <a:prstGeom prst="rect">
            <a:avLst/>
          </a:prstGeom>
        </p:spPr>
      </p:pic>
    </p:spTree>
    <p:extLst>
      <p:ext uri="{BB962C8B-B14F-4D97-AF65-F5344CB8AC3E}">
        <p14:creationId xmlns:p14="http://schemas.microsoft.com/office/powerpoint/2010/main" val="118671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C17D-9600-4A46-92D9-685122A4D37F}"/>
              </a:ext>
            </a:extLst>
          </p:cNvPr>
          <p:cNvSpPr>
            <a:spLocks noGrp="1"/>
          </p:cNvSpPr>
          <p:nvPr>
            <p:ph type="title"/>
          </p:nvPr>
        </p:nvSpPr>
        <p:spPr>
          <a:xfrm>
            <a:off x="774441" y="484632"/>
            <a:ext cx="10353807" cy="775001"/>
          </a:xfrm>
        </p:spPr>
        <p:txBody>
          <a:bodyPr>
            <a:normAutofit fontScale="90000"/>
          </a:bodyPr>
          <a:lstStyle/>
          <a:p>
            <a:r>
              <a:rPr lang="en-IN" sz="4000"/>
              <a:t>Implementation details</a:t>
            </a:r>
            <a:r>
              <a:rPr lang="en-IN"/>
              <a:t>:</a:t>
            </a:r>
          </a:p>
        </p:txBody>
      </p:sp>
      <p:sp>
        <p:nvSpPr>
          <p:cNvPr id="3" name="Content Placeholder 2">
            <a:extLst>
              <a:ext uri="{FF2B5EF4-FFF2-40B4-BE49-F238E27FC236}">
                <a16:creationId xmlns:a16="http://schemas.microsoft.com/office/drawing/2014/main" id="{35207F0E-E56B-4E5F-9368-BDB51A2B78E7}"/>
              </a:ext>
            </a:extLst>
          </p:cNvPr>
          <p:cNvSpPr>
            <a:spLocks noGrp="1"/>
          </p:cNvSpPr>
          <p:nvPr>
            <p:ph idx="1"/>
          </p:nvPr>
        </p:nvSpPr>
        <p:spPr>
          <a:xfrm>
            <a:off x="1069848" y="1259633"/>
            <a:ext cx="10058400" cy="5262465"/>
          </a:xfrm>
        </p:spPr>
        <p:txBody>
          <a:bodyPr/>
          <a:lstStyle/>
          <a:p>
            <a:r>
              <a:rPr lang="en-IN" sz="2800">
                <a:solidFill>
                  <a:srgbClr val="FF0000"/>
                </a:solidFill>
              </a:rPr>
              <a:t>Proposed System: </a:t>
            </a:r>
          </a:p>
          <a:p>
            <a:endParaRPr lang="en-IN"/>
          </a:p>
          <a:p>
            <a:endParaRPr lang="en-IN"/>
          </a:p>
          <a:p>
            <a:pPr marL="0" indent="0">
              <a:buNone/>
            </a:pPr>
            <a:endParaRPr lang="en-IN"/>
          </a:p>
          <a:p>
            <a:pPr marL="0" indent="0">
              <a:buNone/>
            </a:pPr>
            <a:endParaRPr lang="en-IN"/>
          </a:p>
          <a:p>
            <a:pPr marL="0" indent="0">
              <a:buNone/>
            </a:pPr>
            <a:r>
              <a:rPr lang="en-IN" sz="2400"/>
              <a:t>    Data Pre-processing </a:t>
            </a:r>
            <a:endParaRPr lang="en-IN"/>
          </a:p>
          <a:p>
            <a:endParaRPr lang="en-IN"/>
          </a:p>
        </p:txBody>
      </p:sp>
      <p:graphicFrame>
        <p:nvGraphicFramePr>
          <p:cNvPr id="4" name="Content Placeholder 2">
            <a:extLst>
              <a:ext uri="{FF2B5EF4-FFF2-40B4-BE49-F238E27FC236}">
                <a16:creationId xmlns:a16="http://schemas.microsoft.com/office/drawing/2014/main" id="{84E43582-B511-4EF5-880F-F6175ED2E847}"/>
              </a:ext>
            </a:extLst>
          </p:cNvPr>
          <p:cNvGraphicFramePr>
            <a:graphicFrameLocks/>
          </p:cNvGraphicFramePr>
          <p:nvPr>
            <p:extLst>
              <p:ext uri="{D42A27DB-BD31-4B8C-83A1-F6EECF244321}">
                <p14:modId xmlns:p14="http://schemas.microsoft.com/office/powerpoint/2010/main" val="22876098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B76E1CF8-B466-4054-9277-82CC6139B95B}"/>
              </a:ext>
            </a:extLst>
          </p:cNvPr>
          <p:cNvSpPr/>
          <p:nvPr/>
        </p:nvSpPr>
        <p:spPr>
          <a:xfrm>
            <a:off x="4615667" y="3657600"/>
            <a:ext cx="497881"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3264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5EB8-85E3-4393-B933-596F42F635C7}"/>
              </a:ext>
            </a:extLst>
          </p:cNvPr>
          <p:cNvSpPr>
            <a:spLocks noGrp="1"/>
          </p:cNvSpPr>
          <p:nvPr>
            <p:ph type="title"/>
          </p:nvPr>
        </p:nvSpPr>
        <p:spPr>
          <a:xfrm>
            <a:off x="1069848" y="484632"/>
            <a:ext cx="10058400" cy="840315"/>
          </a:xfrm>
        </p:spPr>
        <p:txBody>
          <a:bodyPr>
            <a:normAutofit/>
          </a:bodyPr>
          <a:lstStyle/>
          <a:p>
            <a:r>
              <a:rPr lang="en-IN" sz="4400"/>
              <a:t>Algorithm</a:t>
            </a:r>
          </a:p>
        </p:txBody>
      </p:sp>
      <p:sp>
        <p:nvSpPr>
          <p:cNvPr id="3" name="Content Placeholder 2">
            <a:extLst>
              <a:ext uri="{FF2B5EF4-FFF2-40B4-BE49-F238E27FC236}">
                <a16:creationId xmlns:a16="http://schemas.microsoft.com/office/drawing/2014/main" id="{17A87065-4690-4759-AA6E-EA3F7C95B59B}"/>
              </a:ext>
            </a:extLst>
          </p:cNvPr>
          <p:cNvSpPr>
            <a:spLocks noGrp="1"/>
          </p:cNvSpPr>
          <p:nvPr>
            <p:ph idx="1"/>
          </p:nvPr>
        </p:nvSpPr>
        <p:spPr>
          <a:xfrm>
            <a:off x="1066800" y="1259633"/>
            <a:ext cx="10876384" cy="5523720"/>
          </a:xfrm>
        </p:spPr>
        <p:txBody>
          <a:bodyPr>
            <a:normAutofit fontScale="92500" lnSpcReduction="10000"/>
          </a:bodyPr>
          <a:lstStyle/>
          <a:p>
            <a:r>
              <a:rPr lang="en-IN">
                <a:solidFill>
                  <a:srgbClr val="FF0000"/>
                </a:solidFill>
              </a:rPr>
              <a:t>Model Training and Classification</a:t>
            </a:r>
            <a:r>
              <a:rPr lang="en-IN"/>
              <a:t>:</a:t>
            </a:r>
          </a:p>
          <a:p>
            <a:r>
              <a:rPr lang="en-IN" sz="1800">
                <a:latin typeface="Roboto"/>
                <a:ea typeface="Roboto"/>
              </a:rPr>
              <a:t>Naive Bayes</a:t>
            </a:r>
          </a:p>
          <a:p>
            <a:pPr>
              <a:buFont typeface="Arial" panose="020B0604020202020204" pitchFamily="34" charset="0"/>
              <a:buChar char="•"/>
            </a:pPr>
            <a:r>
              <a:rPr lang="en-US" sz="1800">
                <a:latin typeface="Roboto" panose="02000000000000000000" pitchFamily="2" charset="0"/>
              </a:rPr>
              <a:t>The Naive Bayes classifier is based on the Bayes theorem which is used for predictive modeling. </a:t>
            </a:r>
          </a:p>
          <a:p>
            <a:pPr>
              <a:buFont typeface="Arial" panose="020B0604020202020204" pitchFamily="34" charset="0"/>
              <a:buChar char="•"/>
            </a:pPr>
            <a:r>
              <a:rPr lang="en-US" sz="1800">
                <a:latin typeface="Roboto" panose="02000000000000000000" pitchFamily="2" charset="0"/>
              </a:rPr>
              <a:t>It is used Where the dimensionality of the inputs is high and the predictors are independent. </a:t>
            </a:r>
          </a:p>
          <a:p>
            <a:pPr>
              <a:buFont typeface="Arial" panose="020B0604020202020204" pitchFamily="34" charset="0"/>
              <a:buChar char="•"/>
            </a:pPr>
            <a:r>
              <a:rPr lang="en-US" sz="1800">
                <a:latin typeface="Roboto" panose="02000000000000000000" pitchFamily="2" charset="0"/>
              </a:rPr>
              <a:t>It is a family of simple probabilistic classifiers ,and based on a common assumption that given the category variable, all features are independent of each other. </a:t>
            </a:r>
            <a:endParaRPr lang="en-IN" sz="1800">
              <a:latin typeface="Roboto" panose="02000000000000000000" pitchFamily="2" charset="0"/>
            </a:endParaRPr>
          </a:p>
          <a:p>
            <a:pPr>
              <a:buFont typeface="Arial" panose="020B0604020202020204" pitchFamily="34" charset="0"/>
              <a:buChar char="•"/>
            </a:pPr>
            <a:r>
              <a:rPr lang="en-IN" sz="1800" b="0" i="0">
                <a:effectLst/>
                <a:latin typeface="Roboto" panose="02000000000000000000" pitchFamily="2" charset="0"/>
              </a:rPr>
              <a:t>“</a:t>
            </a:r>
            <a:r>
              <a:rPr lang="en-IN" sz="1800">
                <a:latin typeface="Roboto" panose="02000000000000000000" pitchFamily="2" charset="0"/>
              </a:rPr>
              <a:t>P</a:t>
            </a:r>
            <a:r>
              <a:rPr lang="en-IN" sz="1800" b="0" i="0">
                <a:effectLst/>
                <a:latin typeface="Roboto" panose="02000000000000000000" pitchFamily="2" charset="0"/>
              </a:rPr>
              <a:t>robabilistic classifiers” </a:t>
            </a:r>
            <a:r>
              <a:rPr lang="en-US" sz="1800" b="0" i="0">
                <a:effectLst/>
                <a:latin typeface="Roboto" panose="02000000000000000000" pitchFamily="2" charset="0"/>
              </a:rPr>
              <a:t>coupled with kernel density estimation is used to achieve higher accuracy levels in our project</a:t>
            </a:r>
            <a:r>
              <a:rPr lang="en-IN" sz="1800" b="0" i="0">
                <a:effectLst/>
                <a:latin typeface="Roboto" panose="02000000000000000000" pitchFamily="2" charset="0"/>
              </a:rPr>
              <a:t> .</a:t>
            </a:r>
          </a:p>
          <a:p>
            <a:pPr marL="182880" indent="-182880" algn="l" rtl="0" eaLnBrk="1" latinLnBrk="0" hangingPunct="1">
              <a:lnSpc>
                <a:spcPct val="90000"/>
              </a:lnSpc>
              <a:spcBef>
                <a:spcPts val="1200"/>
              </a:spcBef>
              <a:spcAft>
                <a:spcPts val="0"/>
              </a:spcAft>
              <a:buClr>
                <a:schemeClr val="accent1"/>
              </a:buClr>
              <a:buSzPct val="85000"/>
              <a:buFont typeface="Wingdings" panose="05000000000000000000" pitchFamily="2" charset="2"/>
              <a:buChar char="§"/>
            </a:pPr>
            <a:r>
              <a:rPr lang="en-IN" sz="1800" kern="1200">
                <a:solidFill>
                  <a:srgbClr val="000000"/>
                </a:solidFill>
                <a:effectLst/>
                <a:latin typeface="Roboto" panose="02000000000000000000" pitchFamily="2" charset="0"/>
                <a:ea typeface="Roboto" panose="02000000000000000000" pitchFamily="2" charset="0"/>
                <a:cs typeface="+mn-cs"/>
              </a:rPr>
              <a:t>Bi-LSTM</a:t>
            </a:r>
            <a:endParaRPr lang="en-IN" sz="1800">
              <a:effectLst/>
            </a:endParaRPr>
          </a:p>
          <a:p>
            <a:pPr marL="457200" indent="-182880" algn="l" rtl="0" eaLnBrk="1" latinLnBrk="0" hangingPunct="1">
              <a:lnSpc>
                <a:spcPct val="90000"/>
              </a:lnSpc>
              <a:spcBef>
                <a:spcPts val="400"/>
              </a:spcBef>
              <a:spcAft>
                <a:spcPts val="200"/>
              </a:spcAft>
            </a:pPr>
            <a:r>
              <a:rPr lang="en-IN" sz="1800" b="0" i="0" kern="1200">
                <a:solidFill>
                  <a:srgbClr val="000000"/>
                </a:solidFill>
                <a:effectLst/>
                <a:latin typeface="Roboto" panose="02000000000000000000" pitchFamily="2" charset="0"/>
                <a:ea typeface="+mn-ea"/>
                <a:cs typeface="+mn-cs"/>
              </a:rPr>
              <a:t>Bi-Directional Long short-term memory (Bi-LSTM) is used for </a:t>
            </a:r>
            <a:r>
              <a:rPr lang="en-US" sz="1800" b="0" i="0" kern="1200">
                <a:solidFill>
                  <a:srgbClr val="000000"/>
                </a:solidFill>
                <a:effectLst/>
                <a:latin typeface="Roboto" panose="02000000000000000000" pitchFamily="2" charset="0"/>
                <a:ea typeface="+mn-ea"/>
                <a:cs typeface="+mn-cs"/>
              </a:rPr>
              <a:t>classifying, processing and making predictions based on time series data, since there can be lags of unknown duration between important events in a time series.</a:t>
            </a:r>
          </a:p>
          <a:p>
            <a:pPr marL="457200" indent="-182880" algn="l" rtl="0" eaLnBrk="1" latinLnBrk="0" hangingPunct="1">
              <a:lnSpc>
                <a:spcPct val="90000"/>
              </a:lnSpc>
              <a:spcBef>
                <a:spcPts val="400"/>
              </a:spcBef>
              <a:spcAft>
                <a:spcPts val="200"/>
              </a:spcAft>
            </a:pPr>
            <a:r>
              <a:rPr lang="en-US" sz="1800" b="0" i="0">
                <a:effectLst/>
                <a:latin typeface="Roboto" panose="02000000000000000000" pitchFamily="2" charset="0"/>
              </a:rPr>
              <a:t>The primary difference between an LSTM model and a GRU model is, LSTM model has three gates: input, output, and forget gates whereas the GRU model has two gates.</a:t>
            </a:r>
          </a:p>
          <a:p>
            <a:pPr marL="457200" indent="-182880" algn="l" rtl="0" eaLnBrk="1" latinLnBrk="0" hangingPunct="1">
              <a:lnSpc>
                <a:spcPct val="90000"/>
              </a:lnSpc>
              <a:spcBef>
                <a:spcPts val="400"/>
              </a:spcBef>
              <a:spcAft>
                <a:spcPts val="200"/>
              </a:spcAft>
            </a:pPr>
            <a:r>
              <a:rPr lang="en-US" sz="1800" b="0" i="0">
                <a:effectLst/>
                <a:latin typeface="Roboto" panose="02000000000000000000" pitchFamily="2" charset="0"/>
              </a:rPr>
              <a:t> Being an extension of the traditional LSTMs, Bidirectional LSTMs can improve model performance on sequence classification problems. </a:t>
            </a:r>
          </a:p>
          <a:p>
            <a:pPr marL="457200" indent="-182880" algn="l" rtl="0" eaLnBrk="1" latinLnBrk="0" hangingPunct="1">
              <a:lnSpc>
                <a:spcPct val="90000"/>
              </a:lnSpc>
              <a:spcBef>
                <a:spcPts val="400"/>
              </a:spcBef>
              <a:spcAft>
                <a:spcPts val="200"/>
              </a:spcAft>
            </a:pPr>
            <a:r>
              <a:rPr lang="en-US" sz="1800" b="0" i="0">
                <a:effectLst/>
                <a:latin typeface="Roboto" panose="02000000000000000000" pitchFamily="2" charset="0"/>
              </a:rPr>
              <a:t>Bidirectional LSTMs train two instead of one LSTMs on the input sequence in the problems where all time=steps of the input sequence are available.</a:t>
            </a:r>
            <a:endParaRPr lang="en-IN" sz="1800" b="0" i="0">
              <a:effectLst/>
              <a:latin typeface="Roboto" panose="02000000000000000000" pitchFamily="2" charset="0"/>
            </a:endParaRPr>
          </a:p>
          <a:p>
            <a:pPr lvl="1"/>
            <a:endParaRPr lang="en-IN" b="0" i="0">
              <a:effectLst/>
              <a:latin typeface="Roboto" panose="02000000000000000000" pitchFamily="2" charset="0"/>
            </a:endParaRPr>
          </a:p>
          <a:p>
            <a:pPr lvl="1"/>
            <a:endParaRPr lang="en-US" b="0" i="0">
              <a:effectLst/>
              <a:latin typeface="Arial" panose="020B0604020202020204" pitchFamily="34" charset="0"/>
            </a:endParaRPr>
          </a:p>
          <a:p>
            <a:pPr lvl="1"/>
            <a:endParaRPr lang="en-IN" b="0" i="0">
              <a:effectLst/>
              <a:latin typeface="Roboto" panose="02000000000000000000" pitchFamily="2" charset="0"/>
            </a:endParaRPr>
          </a:p>
          <a:p>
            <a:pPr marL="274320" lvl="1" indent="0">
              <a:buNone/>
            </a:pPr>
            <a:endParaRPr lang="en-IN" sz="1600" b="0" i="0">
              <a:effectLst/>
              <a:latin typeface="Roboto" panose="02000000000000000000" pitchFamily="2" charset="0"/>
            </a:endParaRPr>
          </a:p>
          <a:p>
            <a:pPr marL="274320" lvl="1" indent="0">
              <a:buNone/>
            </a:pPr>
            <a:endParaRPr lang="en-IN" sz="1600" b="0" i="0">
              <a:effectLst/>
              <a:latin typeface="Roboto" panose="02000000000000000000" pitchFamily="2" charset="0"/>
            </a:endParaRPr>
          </a:p>
          <a:p>
            <a:endParaRPr lang="en-IN" sz="1800"/>
          </a:p>
          <a:p>
            <a:endParaRPr lang="en-IN" sz="1800"/>
          </a:p>
        </p:txBody>
      </p:sp>
    </p:spTree>
    <p:extLst>
      <p:ext uri="{BB962C8B-B14F-4D97-AF65-F5344CB8AC3E}">
        <p14:creationId xmlns:p14="http://schemas.microsoft.com/office/powerpoint/2010/main" val="267698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5EB8-85E3-4393-B933-596F42F635C7}"/>
              </a:ext>
            </a:extLst>
          </p:cNvPr>
          <p:cNvSpPr>
            <a:spLocks noGrp="1"/>
          </p:cNvSpPr>
          <p:nvPr>
            <p:ph type="title"/>
          </p:nvPr>
        </p:nvSpPr>
        <p:spPr>
          <a:xfrm>
            <a:off x="1069848" y="484632"/>
            <a:ext cx="10058400" cy="840315"/>
          </a:xfrm>
        </p:spPr>
        <p:txBody>
          <a:bodyPr>
            <a:normAutofit/>
          </a:bodyPr>
          <a:lstStyle/>
          <a:p>
            <a:r>
              <a:rPr lang="en-IN" sz="4400"/>
              <a:t>Algorithm</a:t>
            </a:r>
          </a:p>
        </p:txBody>
      </p:sp>
      <p:sp>
        <p:nvSpPr>
          <p:cNvPr id="3" name="Content Placeholder 2">
            <a:extLst>
              <a:ext uri="{FF2B5EF4-FFF2-40B4-BE49-F238E27FC236}">
                <a16:creationId xmlns:a16="http://schemas.microsoft.com/office/drawing/2014/main" id="{17A87065-4690-4759-AA6E-EA3F7C95B59B}"/>
              </a:ext>
            </a:extLst>
          </p:cNvPr>
          <p:cNvSpPr>
            <a:spLocks noGrp="1"/>
          </p:cNvSpPr>
          <p:nvPr>
            <p:ph idx="1"/>
          </p:nvPr>
        </p:nvSpPr>
        <p:spPr>
          <a:xfrm>
            <a:off x="1066800" y="1212978"/>
            <a:ext cx="10058400" cy="5570375"/>
          </a:xfrm>
        </p:spPr>
        <p:txBody>
          <a:bodyPr>
            <a:normAutofit fontScale="92500" lnSpcReduction="20000"/>
          </a:bodyPr>
          <a:lstStyle/>
          <a:p>
            <a:pPr marL="0" indent="0">
              <a:buNone/>
            </a:pPr>
            <a:endParaRPr lang="en-IN"/>
          </a:p>
          <a:p>
            <a:r>
              <a:rPr lang="en-IN" b="0" i="0">
                <a:effectLst/>
                <a:latin typeface="Roboto" panose="02000000000000000000" pitchFamily="2" charset="0"/>
              </a:rPr>
              <a:t>SVM</a:t>
            </a:r>
          </a:p>
          <a:p>
            <a:pPr lvl="1"/>
            <a:r>
              <a:rPr lang="en-IN" b="0" i="0">
                <a:effectLst/>
                <a:latin typeface="Roboto" panose="02000000000000000000" pitchFamily="2" charset="0"/>
              </a:rPr>
              <a:t>Support vector machines (SVMs) will be used for </a:t>
            </a:r>
            <a:r>
              <a:rPr lang="en-US" b="0" i="0">
                <a:effectLst/>
                <a:latin typeface="Roboto" panose="02000000000000000000" pitchFamily="2" charset="0"/>
              </a:rPr>
              <a:t>doing both classification and regression.</a:t>
            </a:r>
          </a:p>
          <a:p>
            <a:pPr lvl="1"/>
            <a:r>
              <a:rPr lang="en-US" b="0" i="0">
                <a:effectLst/>
                <a:latin typeface="Arial" panose="020B0604020202020204" pitchFamily="34" charset="0"/>
              </a:rPr>
              <a:t>Here we have taken different kernels like Linear, Poly, </a:t>
            </a:r>
            <a:r>
              <a:rPr lang="en-US" b="0" i="0" err="1">
                <a:effectLst/>
                <a:latin typeface="Arial" panose="020B0604020202020204" pitchFamily="34" charset="0"/>
              </a:rPr>
              <a:t>Rbf</a:t>
            </a:r>
            <a:r>
              <a:rPr lang="en-US" b="0" i="0">
                <a:effectLst/>
                <a:latin typeface="Arial" panose="020B0604020202020204" pitchFamily="34" charset="0"/>
              </a:rPr>
              <a:t> and Sigmoid</a:t>
            </a:r>
          </a:p>
          <a:p>
            <a:r>
              <a:rPr lang="en-IN">
                <a:latin typeface="Roboto" panose="02000000000000000000" pitchFamily="2" charset="0"/>
              </a:rPr>
              <a:t>GRU</a:t>
            </a:r>
            <a:endParaRPr lang="en-IN" b="0" i="0">
              <a:effectLst/>
              <a:latin typeface="Roboto" panose="02000000000000000000" pitchFamily="2" charset="0"/>
            </a:endParaRPr>
          </a:p>
          <a:p>
            <a:pPr lvl="1"/>
            <a:r>
              <a:rPr lang="en-IN" b="0" i="0">
                <a:effectLst/>
                <a:latin typeface="Roboto" panose="02000000000000000000" pitchFamily="2" charset="0"/>
              </a:rPr>
              <a:t>GRU is an improved version of the RNN model. </a:t>
            </a:r>
          </a:p>
          <a:p>
            <a:pPr lvl="1"/>
            <a:r>
              <a:rPr lang="en-IN" b="0" i="0">
                <a:effectLst/>
                <a:latin typeface="Roboto" panose="02000000000000000000" pitchFamily="2" charset="0"/>
              </a:rPr>
              <a:t>We have replaced the </a:t>
            </a:r>
            <a:r>
              <a:rPr lang="en-IN" b="0" i="0" err="1">
                <a:effectLst/>
                <a:latin typeface="Roboto" panose="02000000000000000000" pitchFamily="2" charset="0"/>
              </a:rPr>
              <a:t>SimpleRNN</a:t>
            </a:r>
            <a:r>
              <a:rPr lang="en-IN" b="0" i="0">
                <a:effectLst/>
                <a:latin typeface="Roboto" panose="02000000000000000000" pitchFamily="2" charset="0"/>
              </a:rPr>
              <a:t> layer with a bidirectional GRU layer and kept the same number of units</a:t>
            </a:r>
            <a:endParaRPr lang="en-US" b="0" i="0">
              <a:effectLst/>
              <a:latin typeface="Roboto" panose="02000000000000000000" pitchFamily="2" charset="0"/>
            </a:endParaRPr>
          </a:p>
          <a:p>
            <a:r>
              <a:rPr lang="en-IN">
                <a:latin typeface="Roboto" panose="02000000000000000000" pitchFamily="2" charset="0"/>
              </a:rPr>
              <a:t>Logistic Regression</a:t>
            </a:r>
            <a:endParaRPr lang="en-IN" b="0" i="0">
              <a:effectLst/>
              <a:latin typeface="Roboto" panose="02000000000000000000" pitchFamily="2" charset="0"/>
            </a:endParaRPr>
          </a:p>
          <a:p>
            <a:pPr lvl="1"/>
            <a:r>
              <a:rPr lang="en-IN" b="0" i="0">
                <a:effectLst/>
                <a:latin typeface="Roboto" panose="02000000000000000000" pitchFamily="2" charset="0"/>
              </a:rPr>
              <a:t>Given an input variable, LR is the process for modelling the probability of a discrete outcome. </a:t>
            </a:r>
          </a:p>
          <a:p>
            <a:pPr lvl="1"/>
            <a:r>
              <a:rPr lang="en-IN" b="0" i="0">
                <a:effectLst/>
                <a:latin typeface="Roboto" panose="02000000000000000000" pitchFamily="2" charset="0"/>
              </a:rPr>
              <a:t>LR is our best working Baseline Model. </a:t>
            </a:r>
          </a:p>
          <a:p>
            <a:pPr lvl="1"/>
            <a:r>
              <a:rPr lang="en-IN" b="0" i="0">
                <a:effectLst/>
                <a:latin typeface="Roboto" panose="02000000000000000000" pitchFamily="2" charset="0"/>
              </a:rPr>
              <a:t>It </a:t>
            </a:r>
            <a:r>
              <a:rPr lang="en-US" b="0" i="0">
                <a:effectLst/>
                <a:latin typeface="Arial" panose="020B0604020202020204" pitchFamily="34" charset="0"/>
              </a:rPr>
              <a:t>models a binary outcome that can take two values such as true/false, yes/no, and so on</a:t>
            </a:r>
          </a:p>
          <a:p>
            <a:r>
              <a:rPr lang="en-IN" b="0" i="0">
                <a:effectLst/>
                <a:latin typeface="Roboto" panose="02000000000000000000" pitchFamily="2" charset="0"/>
              </a:rPr>
              <a:t>RNN</a:t>
            </a:r>
          </a:p>
          <a:p>
            <a:pPr lvl="1"/>
            <a:r>
              <a:rPr lang="en-US" b="0" i="0">
                <a:effectLst/>
                <a:latin typeface="Arial" panose="020B0604020202020204" pitchFamily="34" charset="0"/>
              </a:rPr>
              <a:t>The RNNs are one of the </a:t>
            </a:r>
            <a:r>
              <a:rPr lang="en-US" b="0" i="0" err="1">
                <a:effectLst/>
                <a:latin typeface="Arial" panose="020B0604020202020204" pitchFamily="34" charset="0"/>
              </a:rPr>
              <a:t>the</a:t>
            </a:r>
            <a:r>
              <a:rPr lang="en-US" b="0" i="0">
                <a:effectLst/>
                <a:latin typeface="Arial" panose="020B0604020202020204" pitchFamily="34" charset="0"/>
              </a:rPr>
              <a:t> states of the algorithm in the deep learning since it is good</a:t>
            </a:r>
            <a:br>
              <a:rPr lang="en-US"/>
            </a:br>
            <a:r>
              <a:rPr lang="en-US" b="0" i="0">
                <a:effectLst/>
                <a:latin typeface="Arial" panose="020B0604020202020204" pitchFamily="34" charset="0"/>
              </a:rPr>
              <a:t>for sequential data. </a:t>
            </a:r>
            <a:endParaRPr lang="en-US">
              <a:latin typeface="Arial" panose="020B0604020202020204" pitchFamily="34" charset="0"/>
            </a:endParaRPr>
          </a:p>
          <a:p>
            <a:pPr lvl="1"/>
            <a:r>
              <a:rPr lang="en-US">
                <a:latin typeface="Arial" panose="020B0604020202020204" pitchFamily="34" charset="0"/>
              </a:rPr>
              <a:t>They have</a:t>
            </a:r>
            <a:r>
              <a:rPr lang="en-US" b="0" i="0">
                <a:effectLst/>
                <a:latin typeface="Arial" panose="020B0604020202020204" pitchFamily="34" charset="0"/>
              </a:rPr>
              <a:t> internal memory so they can remember the input from previous layers. This is the reason RNN have edge over regular RNN when it comes to sequential data like text data, sentiment analysis, music generation, weather forecasting, time series.</a:t>
            </a:r>
          </a:p>
          <a:p>
            <a:pPr lvl="1"/>
            <a:r>
              <a:rPr lang="en-US" b="0" i="0">
                <a:effectLst/>
                <a:latin typeface="Arial" panose="020B0604020202020204" pitchFamily="34" charset="0"/>
              </a:rPr>
              <a:t> Here in this model, the first layer will be the embedding layer. Sentences</a:t>
            </a:r>
            <a:br>
              <a:rPr lang="en-US"/>
            </a:br>
            <a:r>
              <a:rPr lang="en-US" b="0" i="0">
                <a:effectLst/>
                <a:latin typeface="Arial" panose="020B0604020202020204" pitchFamily="34" charset="0"/>
              </a:rPr>
              <a:t>will be represented as max length by embedding dim vectors and the next layer is a</a:t>
            </a:r>
            <a:br>
              <a:rPr lang="en-US"/>
            </a:br>
            <a:r>
              <a:rPr lang="en-US" b="0" i="0">
                <a:effectLst/>
                <a:latin typeface="Arial" panose="020B0604020202020204" pitchFamily="34" charset="0"/>
              </a:rPr>
              <a:t>simple RNN layer. At last, the dense layers</a:t>
            </a:r>
            <a:endParaRPr lang="en-IN" b="0" i="0">
              <a:effectLst/>
              <a:latin typeface="Roboto" panose="02000000000000000000" pitchFamily="2" charset="0"/>
            </a:endParaRPr>
          </a:p>
          <a:p>
            <a:endParaRPr lang="en-IN" b="0" i="0">
              <a:effectLst/>
              <a:latin typeface="Roboto" panose="02000000000000000000" pitchFamily="2" charset="0"/>
            </a:endParaRPr>
          </a:p>
          <a:p>
            <a:pPr marL="274320" lvl="1" indent="0">
              <a:buNone/>
            </a:pPr>
            <a:endParaRPr lang="en-IN" sz="1600" b="0" i="0">
              <a:effectLst/>
              <a:latin typeface="Roboto" panose="02000000000000000000" pitchFamily="2" charset="0"/>
            </a:endParaRPr>
          </a:p>
          <a:p>
            <a:pPr marL="274320" lvl="1" indent="0">
              <a:buNone/>
            </a:pPr>
            <a:endParaRPr lang="en-IN" sz="1600" b="0" i="0">
              <a:effectLst/>
              <a:latin typeface="Roboto" panose="02000000000000000000" pitchFamily="2" charset="0"/>
            </a:endParaRPr>
          </a:p>
          <a:p>
            <a:endParaRPr lang="en-IN" sz="1800"/>
          </a:p>
          <a:p>
            <a:endParaRPr lang="en-IN" sz="1800"/>
          </a:p>
        </p:txBody>
      </p:sp>
    </p:spTree>
    <p:extLst>
      <p:ext uri="{BB962C8B-B14F-4D97-AF65-F5344CB8AC3E}">
        <p14:creationId xmlns:p14="http://schemas.microsoft.com/office/powerpoint/2010/main" val="409459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5EB8-85E3-4393-B933-596F42F635C7}"/>
              </a:ext>
            </a:extLst>
          </p:cNvPr>
          <p:cNvSpPr>
            <a:spLocks noGrp="1"/>
          </p:cNvSpPr>
          <p:nvPr>
            <p:ph type="title"/>
          </p:nvPr>
        </p:nvSpPr>
        <p:spPr>
          <a:xfrm>
            <a:off x="1069848" y="484632"/>
            <a:ext cx="10058400" cy="840315"/>
          </a:xfrm>
        </p:spPr>
        <p:txBody>
          <a:bodyPr>
            <a:normAutofit/>
          </a:bodyPr>
          <a:lstStyle/>
          <a:p>
            <a:r>
              <a:rPr lang="en-IN" sz="4400"/>
              <a:t>Algorithm</a:t>
            </a:r>
          </a:p>
        </p:txBody>
      </p:sp>
      <p:sp>
        <p:nvSpPr>
          <p:cNvPr id="3" name="Content Placeholder 2">
            <a:extLst>
              <a:ext uri="{FF2B5EF4-FFF2-40B4-BE49-F238E27FC236}">
                <a16:creationId xmlns:a16="http://schemas.microsoft.com/office/drawing/2014/main" id="{17A87065-4690-4759-AA6E-EA3F7C95B59B}"/>
              </a:ext>
            </a:extLst>
          </p:cNvPr>
          <p:cNvSpPr>
            <a:spLocks noGrp="1"/>
          </p:cNvSpPr>
          <p:nvPr>
            <p:ph idx="1"/>
          </p:nvPr>
        </p:nvSpPr>
        <p:spPr>
          <a:xfrm>
            <a:off x="1066800" y="1965648"/>
            <a:ext cx="10058400" cy="4808375"/>
          </a:xfrm>
        </p:spPr>
        <p:txBody>
          <a:bodyPr vert="horz" lIns="91440" tIns="45720" rIns="91440" bIns="45720" rtlCol="0" anchor="t">
            <a:normAutofit/>
          </a:bodyPr>
          <a:lstStyle/>
          <a:p>
            <a:r>
              <a:rPr lang="en-IN" sz="2400">
                <a:solidFill>
                  <a:srgbClr val="FF0000"/>
                </a:solidFill>
              </a:rPr>
              <a:t>Model Prediction:</a:t>
            </a:r>
          </a:p>
          <a:p>
            <a:r>
              <a:rPr lang="en-IN" b="0" i="0">
                <a:effectLst/>
                <a:latin typeface="Roboto"/>
                <a:ea typeface="Roboto"/>
              </a:rPr>
              <a:t>BERT:</a:t>
            </a:r>
            <a:r>
              <a:rPr lang="en-IN">
                <a:latin typeface="Roboto"/>
                <a:ea typeface="Roboto"/>
              </a:rPr>
              <a:t>  We will be using BERT for the prediction of intents given to us through the API chatbot.</a:t>
            </a:r>
            <a:endParaRPr lang="en-IN">
              <a:latin typeface="Roboto" panose="02000000000000000000" pitchFamily="2" charset="0"/>
              <a:ea typeface="Roboto"/>
            </a:endParaRPr>
          </a:p>
          <a:p>
            <a:r>
              <a:rPr lang="en-IN">
                <a:latin typeface="Roboto"/>
                <a:ea typeface="Roboto"/>
              </a:rPr>
              <a:t>Precisely we will use Named Entity Recognition(NER) for the classification of words as B-per, B-org, O, I-per, B-</a:t>
            </a:r>
            <a:r>
              <a:rPr lang="en-IN" err="1">
                <a:latin typeface="Roboto"/>
                <a:ea typeface="Roboto"/>
              </a:rPr>
              <a:t>Loc</a:t>
            </a:r>
            <a:r>
              <a:rPr lang="en-IN">
                <a:latin typeface="Roboto"/>
                <a:ea typeface="Roboto"/>
              </a:rPr>
              <a:t>, and many more </a:t>
            </a:r>
          </a:p>
          <a:p>
            <a:pPr>
              <a:buClr>
                <a:srgbClr val="9E3611"/>
              </a:buClr>
            </a:pPr>
            <a:r>
              <a:rPr lang="en-IN">
                <a:latin typeface="Roboto"/>
                <a:ea typeface="Roboto"/>
              </a:rPr>
              <a:t>The BERT will classify the query on the basis of different classes of intents present </a:t>
            </a:r>
            <a:endParaRPr lang="en-IN" b="0" i="0">
              <a:effectLst/>
              <a:latin typeface="Roboto" panose="02000000000000000000" pitchFamily="2" charset="0"/>
              <a:ea typeface="Roboto"/>
            </a:endParaRPr>
          </a:p>
          <a:p>
            <a:pPr>
              <a:buClr>
                <a:srgbClr val="9E3611"/>
              </a:buClr>
            </a:pPr>
            <a:r>
              <a:rPr lang="en-IN">
                <a:latin typeface="Roboto"/>
                <a:ea typeface="Roboto"/>
              </a:rPr>
              <a:t>The predicted intents have a mapping in the JSON responses. For each type of intent, there are responses mapped to it.</a:t>
            </a:r>
            <a:endParaRPr lang="en-IN" b="0" i="0">
              <a:effectLst/>
              <a:latin typeface="Roboto" panose="02000000000000000000" pitchFamily="2" charset="0"/>
              <a:ea typeface="Roboto" panose="02000000000000000000" pitchFamily="2" charset="0"/>
            </a:endParaRPr>
          </a:p>
          <a:p>
            <a:pPr>
              <a:buClr>
                <a:srgbClr val="9E3611"/>
              </a:buClr>
            </a:pPr>
            <a:r>
              <a:rPr lang="en-IN">
                <a:latin typeface="Roboto"/>
                <a:ea typeface="Roboto"/>
              </a:rPr>
              <a:t>Hence we get responses as per the query made.</a:t>
            </a:r>
          </a:p>
          <a:p>
            <a:pPr>
              <a:buClr>
                <a:srgbClr val="9E3611"/>
              </a:buClr>
            </a:pPr>
            <a:endParaRPr lang="en-IN" b="0" i="0">
              <a:effectLst/>
              <a:latin typeface="Roboto" panose="02000000000000000000" pitchFamily="2" charset="0"/>
              <a:ea typeface="Roboto" panose="02000000000000000000" pitchFamily="2" charset="0"/>
            </a:endParaRPr>
          </a:p>
          <a:p>
            <a:endParaRPr lang="en-IN" b="0" i="0">
              <a:effectLst/>
              <a:latin typeface="Roboto" panose="02000000000000000000" pitchFamily="2" charset="0"/>
              <a:ea typeface="Roboto" panose="02000000000000000000" pitchFamily="2" charset="0"/>
            </a:endParaRPr>
          </a:p>
          <a:p>
            <a:pPr lvl="1"/>
            <a:endParaRPr lang="en-IN" b="0" i="0">
              <a:effectLst/>
              <a:latin typeface="Roboto" panose="02000000000000000000" pitchFamily="2" charset="0"/>
              <a:ea typeface="Roboto" panose="02000000000000000000" pitchFamily="2" charset="0"/>
            </a:endParaRPr>
          </a:p>
          <a:p>
            <a:pPr marL="274320" lvl="1" indent="0">
              <a:buNone/>
            </a:pPr>
            <a:endParaRPr lang="en-IN">
              <a:latin typeface="Roboto" panose="02000000000000000000" pitchFamily="2" charset="0"/>
              <a:ea typeface="Roboto" panose="02000000000000000000" pitchFamily="2" charset="0"/>
            </a:endParaRPr>
          </a:p>
          <a:p>
            <a:pPr marL="274320" lvl="1" indent="0">
              <a:buNone/>
            </a:pPr>
            <a:endParaRPr lang="en-IN">
              <a:latin typeface="Roboto" panose="02000000000000000000" pitchFamily="2" charset="0"/>
              <a:ea typeface="Roboto" panose="02000000000000000000" pitchFamily="2" charset="0"/>
            </a:endParaRPr>
          </a:p>
          <a:p>
            <a:endParaRPr lang="en-IN">
              <a:ea typeface="Roboto" panose="02000000000000000000" pitchFamily="2" charset="0"/>
            </a:endParaRPr>
          </a:p>
          <a:p>
            <a:endParaRPr lang="en-IN"/>
          </a:p>
        </p:txBody>
      </p:sp>
    </p:spTree>
    <p:extLst>
      <p:ext uri="{BB962C8B-B14F-4D97-AF65-F5344CB8AC3E}">
        <p14:creationId xmlns:p14="http://schemas.microsoft.com/office/powerpoint/2010/main" val="78269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69" y="284764"/>
            <a:ext cx="10058400" cy="1609344"/>
          </a:xfrm>
        </p:spPr>
        <p:txBody>
          <a:bodyPr/>
          <a:lstStyle/>
          <a:p>
            <a:r>
              <a:rPr lang="en-IN" sz="4800" err="1"/>
              <a:t>ATis</a:t>
            </a:r>
            <a:r>
              <a:rPr lang="en-IN" sz="4800"/>
              <a:t> Dataset</a:t>
            </a:r>
            <a:r>
              <a:rPr lang="en-IN"/>
              <a:t> </a:t>
            </a:r>
          </a:p>
        </p:txBody>
      </p:sp>
      <p:sp>
        <p:nvSpPr>
          <p:cNvPr id="4" name="Content Placeholder 3">
            <a:extLst>
              <a:ext uri="{FF2B5EF4-FFF2-40B4-BE49-F238E27FC236}">
                <a16:creationId xmlns:a16="http://schemas.microsoft.com/office/drawing/2014/main" id="{621B01CF-2765-D63E-3636-FD9B1BFED8DA}"/>
              </a:ext>
            </a:extLst>
          </p:cNvPr>
          <p:cNvSpPr>
            <a:spLocks noGrp="1"/>
          </p:cNvSpPr>
          <p:nvPr>
            <p:ph idx="1"/>
          </p:nvPr>
        </p:nvSpPr>
        <p:spPr>
          <a:xfrm>
            <a:off x="732568" y="1782147"/>
            <a:ext cx="10395679" cy="4776739"/>
          </a:xfrm>
        </p:spPr>
        <p:txBody>
          <a:bodyPr vert="horz" lIns="91440" tIns="45720" rIns="91440" bIns="45720" rtlCol="0" anchor="t">
            <a:normAutofit/>
          </a:bodyPr>
          <a:lstStyle/>
          <a:p>
            <a:r>
              <a:rPr lang="en-GB">
                <a:ea typeface="+mn-lt"/>
                <a:cs typeface="+mn-lt"/>
              </a:rPr>
              <a:t>The ATIS dataset is a standard benchmark dataset widely used as an intent classification. </a:t>
            </a:r>
          </a:p>
          <a:p>
            <a:pPr>
              <a:buClr>
                <a:srgbClr val="9E3611"/>
              </a:buClr>
            </a:pPr>
            <a:r>
              <a:rPr lang="en-GB">
                <a:ea typeface="+mn-lt"/>
                <a:cs typeface="+mn-lt"/>
              </a:rPr>
              <a:t>ATIS Stands for Airline Travel Information System. </a:t>
            </a:r>
          </a:p>
          <a:p>
            <a:pPr>
              <a:buClr>
                <a:srgbClr val="9E3611"/>
              </a:buClr>
            </a:pPr>
            <a:r>
              <a:rPr lang="en-GB">
                <a:ea typeface="+mn-lt"/>
                <a:cs typeface="+mn-lt"/>
              </a:rPr>
              <a:t>It consists of audio recordings and corresponding manual transcripts about humans asking for flight information on automated airline travel inquiry systems. </a:t>
            </a:r>
          </a:p>
          <a:p>
            <a:pPr>
              <a:buClr>
                <a:srgbClr val="9E3611"/>
              </a:buClr>
            </a:pPr>
            <a:r>
              <a:rPr lang="en-GB">
                <a:ea typeface="+mn-lt"/>
                <a:cs typeface="+mn-lt"/>
              </a:rPr>
              <a:t>The data consists of 17 unique intent categories. </a:t>
            </a:r>
          </a:p>
          <a:p>
            <a:pPr>
              <a:buClr>
                <a:srgbClr val="9E3611"/>
              </a:buClr>
            </a:pPr>
            <a:r>
              <a:rPr lang="en-GB">
                <a:ea typeface="+mn-lt"/>
                <a:cs typeface="+mn-lt"/>
              </a:rPr>
              <a:t>ATIS dataset provides large number of messages and their associated intents that can be used in training a classifier and what makes it so effective is that the speech has many of the characteristics of spontaneous spoken language (e.g., disfluencies, false starts, and colloquial pronunciations)</a:t>
            </a:r>
          </a:p>
          <a:p>
            <a:pPr algn="just"/>
            <a:r>
              <a:rPr lang="en-GB">
                <a:cs typeface="Calibri"/>
              </a:rPr>
              <a:t>Link: </a:t>
            </a:r>
            <a:r>
              <a:rPr lang="en-GB">
                <a:cs typeface="Calibri"/>
                <a:hlinkClick r:id="rId2"/>
              </a:rPr>
              <a:t>https://paperswithcode.com/dataset/atis</a:t>
            </a:r>
            <a:endParaRPr lang="en-GB">
              <a:cs typeface="Calibri"/>
            </a:endParaRPr>
          </a:p>
          <a:p>
            <a:pPr>
              <a:buClr>
                <a:srgbClr val="9E3611"/>
              </a:buClr>
            </a:pPr>
            <a:endParaRPr lang="en-GB"/>
          </a:p>
        </p:txBody>
      </p:sp>
    </p:spTree>
    <p:extLst>
      <p:ext uri="{BB962C8B-B14F-4D97-AF65-F5344CB8AC3E}">
        <p14:creationId xmlns:p14="http://schemas.microsoft.com/office/powerpoint/2010/main" val="15007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69" y="284764"/>
            <a:ext cx="10058400" cy="1609344"/>
          </a:xfrm>
        </p:spPr>
        <p:txBody>
          <a:bodyPr/>
          <a:lstStyle/>
          <a:p>
            <a:r>
              <a:rPr lang="en-IN" sz="4800" err="1"/>
              <a:t>ATis</a:t>
            </a:r>
            <a:r>
              <a:rPr lang="en-IN" sz="4800"/>
              <a:t> Dataset</a:t>
            </a:r>
            <a:r>
              <a:rPr lang="en-IN"/>
              <a:t> </a:t>
            </a:r>
          </a:p>
        </p:txBody>
      </p:sp>
      <p:pic>
        <p:nvPicPr>
          <p:cNvPr id="3" name="Picture 4">
            <a:extLst>
              <a:ext uri="{FF2B5EF4-FFF2-40B4-BE49-F238E27FC236}">
                <a16:creationId xmlns:a16="http://schemas.microsoft.com/office/drawing/2014/main" id="{2140D002-5301-08D2-2BC9-AB249F2F8FE2}"/>
              </a:ext>
            </a:extLst>
          </p:cNvPr>
          <p:cNvPicPr>
            <a:picLocks noGrp="1" noChangeAspect="1"/>
          </p:cNvPicPr>
          <p:nvPr>
            <p:ph idx="1"/>
          </p:nvPr>
        </p:nvPicPr>
        <p:blipFill>
          <a:blip r:embed="rId2"/>
          <a:stretch>
            <a:fillRect/>
          </a:stretch>
        </p:blipFill>
        <p:spPr>
          <a:xfrm>
            <a:off x="872565" y="1808737"/>
            <a:ext cx="8491914" cy="4357866"/>
          </a:xfrm>
        </p:spPr>
      </p:pic>
    </p:spTree>
    <p:extLst>
      <p:ext uri="{BB962C8B-B14F-4D97-AF65-F5344CB8AC3E}">
        <p14:creationId xmlns:p14="http://schemas.microsoft.com/office/powerpoint/2010/main" val="378722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C31B-8FEC-4A08-BF88-401C26A57C03}"/>
              </a:ext>
            </a:extLst>
          </p:cNvPr>
          <p:cNvSpPr>
            <a:spLocks noGrp="1"/>
          </p:cNvSpPr>
          <p:nvPr>
            <p:ph type="title"/>
          </p:nvPr>
        </p:nvSpPr>
        <p:spPr>
          <a:xfrm>
            <a:off x="1069848" y="484632"/>
            <a:ext cx="10058400" cy="495082"/>
          </a:xfrm>
        </p:spPr>
        <p:txBody>
          <a:bodyPr>
            <a:normAutofit fontScale="90000"/>
          </a:bodyPr>
          <a:lstStyle/>
          <a:p>
            <a:r>
              <a:rPr lang="en-IN"/>
              <a:t>Snips Dataset</a:t>
            </a:r>
          </a:p>
        </p:txBody>
      </p:sp>
      <p:sp>
        <p:nvSpPr>
          <p:cNvPr id="3" name="Content Placeholder 2">
            <a:extLst>
              <a:ext uri="{FF2B5EF4-FFF2-40B4-BE49-F238E27FC236}">
                <a16:creationId xmlns:a16="http://schemas.microsoft.com/office/drawing/2014/main" id="{1A1FF82A-8507-4251-A0DA-3D2022FAC577}"/>
              </a:ext>
            </a:extLst>
          </p:cNvPr>
          <p:cNvSpPr>
            <a:spLocks noGrp="1"/>
          </p:cNvSpPr>
          <p:nvPr>
            <p:ph idx="1"/>
          </p:nvPr>
        </p:nvSpPr>
        <p:spPr>
          <a:xfrm>
            <a:off x="961053" y="1343608"/>
            <a:ext cx="10167195" cy="5337110"/>
          </a:xfrm>
        </p:spPr>
        <p:txBody>
          <a:bodyPr vert="horz" lIns="91440" tIns="45720" rIns="91440" bIns="45720" rtlCol="0" anchor="t">
            <a:normAutofit lnSpcReduction="10000"/>
          </a:bodyPr>
          <a:lstStyle/>
          <a:p>
            <a:pPr algn="l" rtl="0"/>
            <a:r>
              <a:rPr lang="en-US" sz="1800">
                <a:effectLst/>
                <a:latin typeface="Arial"/>
                <a:cs typeface="Arial"/>
              </a:rPr>
              <a:t>The SNIPS[7] Natural Language Understanding benchmark is a popularly used dataset</a:t>
            </a:r>
          </a:p>
          <a:p>
            <a:r>
              <a:rPr lang="en-US" sz="1800">
                <a:effectLst/>
                <a:latin typeface="Arial"/>
                <a:cs typeface="Arial"/>
              </a:rPr>
              <a:t>It contains 16,000 crowd sourced queries that is distributed among 7 user intents of</a:t>
            </a:r>
            <a:br>
              <a:rPr lang="en-US" sz="1800">
                <a:effectLst/>
              </a:rPr>
            </a:br>
            <a:r>
              <a:rPr lang="en-US" sz="1800">
                <a:effectLst/>
                <a:latin typeface="Arial"/>
                <a:cs typeface="Arial"/>
              </a:rPr>
              <a:t>various complexity:</a:t>
            </a:r>
            <a:r>
              <a:rPr lang="en-US" sz="1800">
                <a:latin typeface="Arial"/>
                <a:cs typeface="Arial"/>
              </a:rPr>
              <a:t> </a:t>
            </a:r>
            <a:endParaRPr lang="en-US" sz="1800">
              <a:effectLst/>
              <a:latin typeface="Arial" panose="020B0604020202020204" pitchFamily="34" charset="0"/>
              <a:cs typeface="Arial"/>
            </a:endParaRPr>
          </a:p>
          <a:p>
            <a:pPr algn="l" rtl="0"/>
            <a:r>
              <a:rPr lang="en-US" sz="1800" err="1">
                <a:effectLst/>
                <a:latin typeface="Arial"/>
                <a:cs typeface="Arial"/>
              </a:rPr>
              <a:t>SearchCreativeWork</a:t>
            </a:r>
            <a:r>
              <a:rPr lang="en-US" sz="1800">
                <a:effectLst/>
                <a:latin typeface="Arial"/>
                <a:cs typeface="Arial"/>
              </a:rPr>
              <a:t> (e.g. Find me the I, Robot television show),</a:t>
            </a:r>
          </a:p>
          <a:p>
            <a:r>
              <a:rPr lang="en-US" sz="1800" err="1">
                <a:effectLst/>
                <a:latin typeface="Arial"/>
                <a:cs typeface="Arial"/>
              </a:rPr>
              <a:t>GetWeather</a:t>
            </a:r>
            <a:r>
              <a:rPr lang="en-US" sz="1800">
                <a:effectLst/>
                <a:latin typeface="Arial"/>
                <a:cs typeface="Arial"/>
              </a:rPr>
              <a:t> (e.g. Is it windy in Boston, MA right now?),</a:t>
            </a:r>
            <a:r>
              <a:rPr lang="en-US" sz="1800">
                <a:latin typeface="Arial"/>
                <a:cs typeface="Arial"/>
              </a:rPr>
              <a:t> </a:t>
            </a:r>
            <a:endParaRPr lang="en-US" sz="1800">
              <a:effectLst/>
              <a:latin typeface="Arial" panose="020B0604020202020204" pitchFamily="34" charset="0"/>
              <a:cs typeface="Arial"/>
            </a:endParaRPr>
          </a:p>
          <a:p>
            <a:pPr algn="l" rtl="0"/>
            <a:r>
              <a:rPr lang="en-US" sz="1800" err="1">
                <a:effectLst/>
                <a:latin typeface="Arial"/>
                <a:cs typeface="Arial"/>
              </a:rPr>
              <a:t>BookRestaurant</a:t>
            </a:r>
            <a:r>
              <a:rPr lang="en-US" sz="1800">
                <a:effectLst/>
                <a:latin typeface="Arial"/>
                <a:cs typeface="Arial"/>
              </a:rPr>
              <a:t> (e.g. I want</a:t>
            </a:r>
            <a:r>
              <a:rPr lang="en-US" sz="1800">
                <a:latin typeface="Arial"/>
                <a:cs typeface="Arial"/>
              </a:rPr>
              <a:t> </a:t>
            </a:r>
            <a:r>
              <a:rPr lang="en-US" sz="1800">
                <a:effectLst/>
                <a:latin typeface="Arial"/>
                <a:cs typeface="Arial"/>
              </a:rPr>
              <a:t>to book a highly rated restaurant in Paris tomorrow night),</a:t>
            </a:r>
          </a:p>
          <a:p>
            <a:r>
              <a:rPr lang="en-US" sz="1800" err="1">
                <a:effectLst/>
                <a:latin typeface="Arial"/>
                <a:cs typeface="Arial"/>
              </a:rPr>
              <a:t>PlayMusic</a:t>
            </a:r>
            <a:r>
              <a:rPr lang="en-US" sz="1800">
                <a:effectLst/>
                <a:latin typeface="Arial"/>
                <a:cs typeface="Arial"/>
              </a:rPr>
              <a:t> (e.g. Play the last</a:t>
            </a:r>
            <a:r>
              <a:rPr lang="en-US" sz="1800">
                <a:latin typeface="Arial"/>
                <a:cs typeface="Arial"/>
              </a:rPr>
              <a:t> </a:t>
            </a:r>
            <a:r>
              <a:rPr lang="en-US" sz="1800">
                <a:effectLst/>
                <a:latin typeface="Arial"/>
                <a:cs typeface="Arial"/>
              </a:rPr>
              <a:t>track from </a:t>
            </a:r>
            <a:r>
              <a:rPr lang="en-US" sz="1800" err="1">
                <a:effectLst/>
                <a:latin typeface="Arial"/>
                <a:cs typeface="Arial"/>
              </a:rPr>
              <a:t>Beyonc</a:t>
            </a:r>
            <a:r>
              <a:rPr lang="en-US" sz="1800">
                <a:effectLst/>
                <a:latin typeface="Arial"/>
                <a:cs typeface="Arial"/>
              </a:rPr>
              <a:t> ́e off Spotify),</a:t>
            </a:r>
            <a:r>
              <a:rPr lang="en-US" sz="1800">
                <a:latin typeface="Arial"/>
                <a:cs typeface="Arial"/>
              </a:rPr>
              <a:t> </a:t>
            </a:r>
            <a:endParaRPr lang="en-US" sz="1800">
              <a:effectLst/>
              <a:latin typeface="Arial" panose="020B0604020202020204" pitchFamily="34" charset="0"/>
              <a:cs typeface="Arial"/>
            </a:endParaRPr>
          </a:p>
          <a:p>
            <a:r>
              <a:rPr lang="en-US" sz="1800" err="1">
                <a:effectLst/>
                <a:latin typeface="Arial"/>
                <a:cs typeface="Arial"/>
              </a:rPr>
              <a:t>AddToPlaylist</a:t>
            </a:r>
            <a:r>
              <a:rPr lang="en-US" sz="1800">
                <a:effectLst/>
                <a:latin typeface="Arial"/>
                <a:cs typeface="Arial"/>
              </a:rPr>
              <a:t> (e.g. Add Diamonds to my </a:t>
            </a:r>
            <a:r>
              <a:rPr lang="en-US" sz="1800" err="1">
                <a:effectLst/>
                <a:latin typeface="Arial"/>
                <a:cs typeface="Arial"/>
              </a:rPr>
              <a:t>roadtrip</a:t>
            </a:r>
            <a:r>
              <a:rPr lang="en-US" sz="1800">
                <a:latin typeface="Arial"/>
                <a:cs typeface="Arial"/>
              </a:rPr>
              <a:t> </a:t>
            </a:r>
            <a:r>
              <a:rPr lang="en-US" sz="1800">
                <a:effectLst/>
                <a:latin typeface="Arial"/>
                <a:cs typeface="Arial"/>
              </a:rPr>
              <a:t>playlist),</a:t>
            </a:r>
            <a:r>
              <a:rPr lang="en-US" sz="1800">
                <a:latin typeface="Arial"/>
                <a:cs typeface="Arial"/>
              </a:rPr>
              <a:t> </a:t>
            </a:r>
            <a:endParaRPr lang="en-US" sz="1800">
              <a:effectLst/>
              <a:latin typeface="Arial" panose="020B0604020202020204" pitchFamily="34" charset="0"/>
              <a:cs typeface="Arial"/>
            </a:endParaRPr>
          </a:p>
          <a:p>
            <a:r>
              <a:rPr lang="en-US" sz="1800" err="1">
                <a:effectLst/>
                <a:latin typeface="Arial"/>
                <a:cs typeface="Arial"/>
              </a:rPr>
              <a:t>RateBook</a:t>
            </a:r>
            <a:r>
              <a:rPr lang="en-US" sz="1800">
                <a:effectLst/>
                <a:latin typeface="Arial"/>
                <a:cs typeface="Arial"/>
              </a:rPr>
              <a:t> (e.g. Give 6 stars to Of Mice and Men),</a:t>
            </a:r>
            <a:r>
              <a:rPr lang="en-US" sz="1800">
                <a:latin typeface="Arial"/>
                <a:cs typeface="Arial"/>
              </a:rPr>
              <a:t> </a:t>
            </a:r>
            <a:endParaRPr lang="en-US" sz="1800">
              <a:effectLst/>
              <a:latin typeface="Arial" panose="020B0604020202020204" pitchFamily="34" charset="0"/>
              <a:cs typeface="Arial"/>
            </a:endParaRPr>
          </a:p>
          <a:p>
            <a:pPr algn="l" rtl="0"/>
            <a:r>
              <a:rPr lang="en-US" sz="1800" err="1">
                <a:effectLst/>
                <a:latin typeface="Arial"/>
                <a:cs typeface="Arial"/>
              </a:rPr>
              <a:t>SearchScreeningEven</a:t>
            </a:r>
            <a:r>
              <a:rPr lang="en-US" sz="1800" err="1">
                <a:latin typeface="Arial"/>
                <a:cs typeface="Arial"/>
              </a:rPr>
              <a:t>t</a:t>
            </a:r>
            <a:r>
              <a:rPr lang="en-US" sz="1800">
                <a:latin typeface="Arial"/>
                <a:cs typeface="Arial"/>
              </a:rPr>
              <a:t> </a:t>
            </a:r>
            <a:r>
              <a:rPr lang="en-US" sz="1800">
                <a:effectLst/>
                <a:latin typeface="Arial"/>
                <a:cs typeface="Arial"/>
              </a:rPr>
              <a:t>(e.g. Check the showtimes for Wonder Woman in Paris).</a:t>
            </a:r>
          </a:p>
          <a:p>
            <a:pPr algn="l" rtl="0"/>
            <a:r>
              <a:rPr lang="en-US" sz="1800">
                <a:effectLst/>
                <a:latin typeface="Arial"/>
                <a:cs typeface="Arial"/>
              </a:rPr>
              <a:t>The training set comprises of 13,084 utterances. Then there’s the validation set and the</a:t>
            </a:r>
            <a:br>
              <a:rPr lang="en-US" sz="1800">
                <a:effectLst/>
              </a:rPr>
            </a:br>
            <a:r>
              <a:rPr lang="en-US" sz="1800">
                <a:effectLst/>
                <a:latin typeface="Arial"/>
                <a:cs typeface="Arial"/>
              </a:rPr>
              <a:t>test set contain 700 utterances each, with 100 queries per intent.</a:t>
            </a:r>
          </a:p>
          <a:p>
            <a:pPr algn="l" rtl="0"/>
            <a:r>
              <a:rPr lang="en-US">
                <a:effectLst/>
              </a:rPr>
              <a:t>Link: </a:t>
            </a:r>
            <a:r>
              <a:rPr lang="en-US">
                <a:effectLst/>
                <a:hlinkClick r:id="rId2"/>
              </a:rPr>
              <a:t>https://paperswithcode.com/dataset/snips</a:t>
            </a:r>
            <a:br>
              <a:rPr lang="en-US">
                <a:effectLst/>
              </a:rPr>
            </a:br>
            <a:br>
              <a:rPr lang="en-US" b="0" i="0">
                <a:effectLst/>
                <a:latin typeface="Lato" panose="020F0502020204030203" pitchFamily="34" charset="0"/>
              </a:rPr>
            </a:br>
            <a:endParaRPr lang="en-IN"/>
          </a:p>
        </p:txBody>
      </p:sp>
    </p:spTree>
    <p:extLst>
      <p:ext uri="{BB962C8B-B14F-4D97-AF65-F5344CB8AC3E}">
        <p14:creationId xmlns:p14="http://schemas.microsoft.com/office/powerpoint/2010/main" val="134843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C80C-2BB0-45EA-BD9B-99FF383196D9}"/>
              </a:ext>
            </a:extLst>
          </p:cNvPr>
          <p:cNvSpPr>
            <a:spLocks noGrp="1"/>
          </p:cNvSpPr>
          <p:nvPr>
            <p:ph type="title"/>
          </p:nvPr>
        </p:nvSpPr>
        <p:spPr>
          <a:xfrm>
            <a:off x="1069848" y="484632"/>
            <a:ext cx="10058400" cy="775001"/>
          </a:xfrm>
        </p:spPr>
        <p:txBody>
          <a:bodyPr>
            <a:normAutofit fontScale="90000"/>
          </a:bodyPr>
          <a:lstStyle/>
          <a:p>
            <a:r>
              <a:rPr lang="en-IN"/>
              <a:t>Snips Dataset</a:t>
            </a:r>
          </a:p>
        </p:txBody>
      </p:sp>
      <p:pic>
        <p:nvPicPr>
          <p:cNvPr id="5" name="Content Placeholder 4">
            <a:extLst>
              <a:ext uri="{FF2B5EF4-FFF2-40B4-BE49-F238E27FC236}">
                <a16:creationId xmlns:a16="http://schemas.microsoft.com/office/drawing/2014/main" id="{1A698EBC-A353-4ED7-8DCB-2FA47D3EA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589" y="1446051"/>
            <a:ext cx="8433220" cy="4810125"/>
          </a:xfrm>
        </p:spPr>
      </p:pic>
    </p:spTree>
    <p:extLst>
      <p:ext uri="{BB962C8B-B14F-4D97-AF65-F5344CB8AC3E}">
        <p14:creationId xmlns:p14="http://schemas.microsoft.com/office/powerpoint/2010/main" val="21062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7C49-765C-4F97-AE8B-70F5A15D433B}"/>
              </a:ext>
            </a:extLst>
          </p:cNvPr>
          <p:cNvSpPr>
            <a:spLocks noGrp="1"/>
          </p:cNvSpPr>
          <p:nvPr>
            <p:ph type="title"/>
          </p:nvPr>
        </p:nvSpPr>
        <p:spPr>
          <a:xfrm>
            <a:off x="1069848" y="484632"/>
            <a:ext cx="10058400" cy="429768"/>
          </a:xfrm>
        </p:spPr>
        <p:txBody>
          <a:bodyPr>
            <a:normAutofit fontScale="90000"/>
          </a:bodyPr>
          <a:lstStyle/>
          <a:p>
            <a:r>
              <a:rPr lang="en-IN"/>
              <a:t>Evaluation Metrics with Formula</a:t>
            </a:r>
          </a:p>
        </p:txBody>
      </p:sp>
      <p:sp>
        <p:nvSpPr>
          <p:cNvPr id="3" name="Content Placeholder 2">
            <a:extLst>
              <a:ext uri="{FF2B5EF4-FFF2-40B4-BE49-F238E27FC236}">
                <a16:creationId xmlns:a16="http://schemas.microsoft.com/office/drawing/2014/main" id="{CAC6184F-C6A9-467A-8893-03D78150909C}"/>
              </a:ext>
            </a:extLst>
          </p:cNvPr>
          <p:cNvSpPr>
            <a:spLocks noGrp="1"/>
          </p:cNvSpPr>
          <p:nvPr>
            <p:ph idx="1"/>
          </p:nvPr>
        </p:nvSpPr>
        <p:spPr>
          <a:xfrm>
            <a:off x="1063752" y="1035697"/>
            <a:ext cx="10580852" cy="5617029"/>
          </a:xfrm>
        </p:spPr>
        <p:txBody>
          <a:bodyPr vert="horz" lIns="91440" tIns="45720" rIns="91440" bIns="45720" rtlCol="0" anchor="t">
            <a:normAutofit lnSpcReduction="10000"/>
          </a:bodyPr>
          <a:lstStyle/>
          <a:p>
            <a:r>
              <a:rPr lang="en-US" sz="1800" b="0" i="0">
                <a:effectLst/>
                <a:latin typeface="Arial"/>
                <a:cs typeface="Arial"/>
              </a:rPr>
              <a:t>The measures that have been used to evaluate the performance of the models are </a:t>
            </a:r>
            <a:r>
              <a:rPr lang="en-US" sz="1800">
                <a:latin typeface="Arial"/>
                <a:cs typeface="Arial"/>
              </a:rPr>
              <a:t>-</a:t>
            </a:r>
            <a:endParaRPr lang="en-US"/>
          </a:p>
          <a:p>
            <a:pPr marL="0" indent="0">
              <a:buClr>
                <a:srgbClr val="9E3611"/>
              </a:buClr>
              <a:buNone/>
            </a:pPr>
            <a:r>
              <a:rPr lang="en-US" sz="1800">
                <a:latin typeface="Arial"/>
                <a:cs typeface="Arial"/>
              </a:rPr>
              <a:t>    accuracy</a:t>
            </a:r>
            <a:r>
              <a:rPr lang="en-US" sz="1800" b="0" i="0">
                <a:effectLst/>
                <a:latin typeface="Arial"/>
                <a:cs typeface="Arial"/>
              </a:rPr>
              <a:t> and F1 score.</a:t>
            </a:r>
            <a:endParaRPr lang="en-US"/>
          </a:p>
          <a:p>
            <a:r>
              <a:rPr lang="en-US" sz="1800" b="0" i="0">
                <a:effectLst/>
                <a:latin typeface="Arial"/>
                <a:cs typeface="Arial"/>
              </a:rPr>
              <a:t>Accuracy </a:t>
            </a:r>
            <a:r>
              <a:rPr lang="en-US" sz="1800">
                <a:latin typeface="Arial"/>
                <a:cs typeface="Arial"/>
              </a:rPr>
              <a:t>refers</a:t>
            </a:r>
            <a:r>
              <a:rPr lang="en-US" sz="1800" b="0" i="0">
                <a:effectLst/>
                <a:latin typeface="Arial"/>
                <a:cs typeface="Arial"/>
              </a:rPr>
              <a:t> to the ratio of correct predictions to the total number of </a:t>
            </a:r>
            <a:r>
              <a:rPr lang="en-US" sz="1800">
                <a:latin typeface="Arial"/>
                <a:cs typeface="Arial"/>
              </a:rPr>
              <a:t>instances present</a:t>
            </a:r>
            <a:r>
              <a:rPr lang="en-US" sz="1800" b="0" i="0">
                <a:effectLst/>
                <a:latin typeface="Arial"/>
                <a:cs typeface="Arial"/>
              </a:rPr>
              <a:t> in the dataset. The accuracy is given by:</a:t>
            </a:r>
          </a:p>
          <a:p>
            <a:endParaRPr lang="en-US" sz="1800">
              <a:latin typeface="Arial" panose="020B0604020202020204" pitchFamily="34" charset="0"/>
            </a:endParaRPr>
          </a:p>
          <a:p>
            <a:endParaRPr lang="en-US" sz="1800" b="0" i="0">
              <a:effectLst/>
              <a:latin typeface="Arial" panose="020B0604020202020204" pitchFamily="34" charset="0"/>
            </a:endParaRPr>
          </a:p>
          <a:p>
            <a:r>
              <a:rPr lang="en-US" sz="1800" b="0" i="0">
                <a:effectLst/>
                <a:latin typeface="Arial"/>
                <a:cs typeface="Arial"/>
              </a:rPr>
              <a:t>F1 score is defined as a weighted average of precision and recall. The formula is:</a:t>
            </a:r>
            <a:endParaRPr lang="en-US" sz="1800">
              <a:latin typeface="Arial"/>
              <a:cs typeface="Arial"/>
            </a:endParaRPr>
          </a:p>
          <a:p>
            <a:endParaRPr lang="en-US" sz="1800" b="0" i="0">
              <a:effectLst/>
              <a:latin typeface="Arial" panose="020B0604020202020204" pitchFamily="34" charset="0"/>
            </a:endParaRPr>
          </a:p>
          <a:p>
            <a:endParaRPr lang="en-US" sz="1800">
              <a:latin typeface="Arial" panose="020B0604020202020204" pitchFamily="34" charset="0"/>
            </a:endParaRPr>
          </a:p>
          <a:p>
            <a:r>
              <a:rPr lang="en-US" sz="1800" b="0" i="0">
                <a:effectLst/>
                <a:latin typeface="Arial"/>
                <a:cs typeface="Arial"/>
              </a:rPr>
              <a:t>Where Precision is defined as:</a:t>
            </a:r>
          </a:p>
          <a:p>
            <a:endParaRPr lang="en-US" sz="1800" b="0" i="0">
              <a:effectLst/>
              <a:latin typeface="Arial" panose="020B0604020202020204" pitchFamily="34" charset="0"/>
            </a:endParaRPr>
          </a:p>
          <a:p>
            <a:r>
              <a:rPr lang="en-US" sz="1800" b="0" i="0">
                <a:effectLst/>
                <a:latin typeface="Arial"/>
                <a:cs typeface="Arial"/>
              </a:rPr>
              <a:t>The recall is given by the formula:</a:t>
            </a:r>
          </a:p>
          <a:p>
            <a:endParaRPr lang="en-US" sz="1800" b="0" i="0">
              <a:effectLst/>
              <a:latin typeface="Arial" panose="020B0604020202020204" pitchFamily="34" charset="0"/>
            </a:endParaRPr>
          </a:p>
          <a:p>
            <a:endParaRPr lang="en-US" sz="1600" b="0" i="0">
              <a:effectLst/>
              <a:latin typeface="Arial" panose="020B0604020202020204" pitchFamily="34" charset="0"/>
            </a:endParaRPr>
          </a:p>
          <a:p>
            <a:pPr marL="0" indent="0">
              <a:buNone/>
            </a:pPr>
            <a:r>
              <a:rPr lang="en-US" sz="1600" b="0" i="0">
                <a:effectLst/>
                <a:latin typeface="Arial"/>
                <a:cs typeface="Arial"/>
              </a:rPr>
              <a:t>Where in the above equations, TP stands for True Positive, FP stands for False Positive</a:t>
            </a:r>
            <a:br>
              <a:rPr lang="en-US" sz="1600"/>
            </a:br>
            <a:r>
              <a:rPr lang="en-US" sz="1600" b="0" i="0">
                <a:effectLst/>
                <a:latin typeface="Arial"/>
                <a:cs typeface="Arial"/>
              </a:rPr>
              <a:t>and FN stands for False Negative</a:t>
            </a:r>
            <a:endParaRPr lang="en-US" sz="1800" b="0" i="0">
              <a:effectLst/>
              <a:latin typeface="Arial"/>
              <a:cs typeface="Arial"/>
            </a:endParaRPr>
          </a:p>
          <a:p>
            <a:endParaRPr lang="en-IN"/>
          </a:p>
        </p:txBody>
      </p:sp>
      <p:pic>
        <p:nvPicPr>
          <p:cNvPr id="5" name="Picture 4">
            <a:extLst>
              <a:ext uri="{FF2B5EF4-FFF2-40B4-BE49-F238E27FC236}">
                <a16:creationId xmlns:a16="http://schemas.microsoft.com/office/drawing/2014/main" id="{384ABE31-3BA8-4475-BB9A-CCBCA182C553}"/>
              </a:ext>
            </a:extLst>
          </p:cNvPr>
          <p:cNvPicPr>
            <a:picLocks noChangeAspect="1"/>
          </p:cNvPicPr>
          <p:nvPr/>
        </p:nvPicPr>
        <p:blipFill rotWithShape="1">
          <a:blip r:embed="rId2"/>
          <a:srcRect t="19235"/>
          <a:stretch/>
        </p:blipFill>
        <p:spPr>
          <a:xfrm>
            <a:off x="2050692" y="2301084"/>
            <a:ext cx="5404467" cy="754357"/>
          </a:xfrm>
          <a:prstGeom prst="rect">
            <a:avLst/>
          </a:prstGeom>
        </p:spPr>
      </p:pic>
      <p:pic>
        <p:nvPicPr>
          <p:cNvPr id="7" name="Picture 6">
            <a:extLst>
              <a:ext uri="{FF2B5EF4-FFF2-40B4-BE49-F238E27FC236}">
                <a16:creationId xmlns:a16="http://schemas.microsoft.com/office/drawing/2014/main" id="{4A448FA8-B503-4CBF-A10F-3E01DBD193A8}"/>
              </a:ext>
            </a:extLst>
          </p:cNvPr>
          <p:cNvPicPr>
            <a:picLocks noChangeAspect="1"/>
          </p:cNvPicPr>
          <p:nvPr/>
        </p:nvPicPr>
        <p:blipFill>
          <a:blip r:embed="rId3"/>
          <a:stretch>
            <a:fillRect/>
          </a:stretch>
        </p:blipFill>
        <p:spPr>
          <a:xfrm>
            <a:off x="3909865" y="3602003"/>
            <a:ext cx="2943031" cy="629482"/>
          </a:xfrm>
          <a:prstGeom prst="rect">
            <a:avLst/>
          </a:prstGeom>
        </p:spPr>
      </p:pic>
      <p:pic>
        <p:nvPicPr>
          <p:cNvPr id="9" name="Picture 8">
            <a:extLst>
              <a:ext uri="{FF2B5EF4-FFF2-40B4-BE49-F238E27FC236}">
                <a16:creationId xmlns:a16="http://schemas.microsoft.com/office/drawing/2014/main" id="{968B20D8-C5DA-4576-9E24-0A793B5DAF0D}"/>
              </a:ext>
            </a:extLst>
          </p:cNvPr>
          <p:cNvPicPr>
            <a:picLocks noChangeAspect="1"/>
          </p:cNvPicPr>
          <p:nvPr/>
        </p:nvPicPr>
        <p:blipFill rotWithShape="1">
          <a:blip r:embed="rId4"/>
          <a:srcRect t="-10421" b="16116"/>
          <a:stretch/>
        </p:blipFill>
        <p:spPr>
          <a:xfrm>
            <a:off x="4058718" y="4224601"/>
            <a:ext cx="2645327" cy="629482"/>
          </a:xfrm>
          <a:prstGeom prst="rect">
            <a:avLst/>
          </a:prstGeom>
        </p:spPr>
      </p:pic>
      <p:pic>
        <p:nvPicPr>
          <p:cNvPr id="11" name="Picture 10">
            <a:extLst>
              <a:ext uri="{FF2B5EF4-FFF2-40B4-BE49-F238E27FC236}">
                <a16:creationId xmlns:a16="http://schemas.microsoft.com/office/drawing/2014/main" id="{D55B1BF5-2FF6-47B8-A395-7ECFB8E37FA1}"/>
              </a:ext>
            </a:extLst>
          </p:cNvPr>
          <p:cNvPicPr>
            <a:picLocks noChangeAspect="1"/>
          </p:cNvPicPr>
          <p:nvPr/>
        </p:nvPicPr>
        <p:blipFill>
          <a:blip r:embed="rId5"/>
          <a:stretch>
            <a:fillRect/>
          </a:stretch>
        </p:blipFill>
        <p:spPr>
          <a:xfrm>
            <a:off x="4226669" y="5343096"/>
            <a:ext cx="2071105" cy="677536"/>
          </a:xfrm>
          <a:prstGeom prst="rect">
            <a:avLst/>
          </a:prstGeom>
        </p:spPr>
      </p:pic>
    </p:spTree>
    <p:extLst>
      <p:ext uri="{BB962C8B-B14F-4D97-AF65-F5344CB8AC3E}">
        <p14:creationId xmlns:p14="http://schemas.microsoft.com/office/powerpoint/2010/main" val="342529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Introduction</a:t>
            </a:r>
            <a:r>
              <a:rPr lang="en-IN"/>
              <a:t>  </a:t>
            </a:r>
          </a:p>
        </p:txBody>
      </p:sp>
      <p:sp>
        <p:nvSpPr>
          <p:cNvPr id="3" name="Content Placeholder 2"/>
          <p:cNvSpPr>
            <a:spLocks noGrp="1"/>
          </p:cNvSpPr>
          <p:nvPr>
            <p:ph idx="1"/>
          </p:nvPr>
        </p:nvSpPr>
        <p:spPr>
          <a:xfrm>
            <a:off x="838200" y="1437437"/>
            <a:ext cx="10515600" cy="4739526"/>
          </a:xfrm>
        </p:spPr>
        <p:txBody>
          <a:bodyPr vert="horz" lIns="91440" tIns="45720" rIns="91440" bIns="45720" rtlCol="0" anchor="t">
            <a:normAutofit fontScale="70000" lnSpcReduction="20000"/>
          </a:bodyPr>
          <a:lstStyle/>
          <a:p>
            <a:pPr marL="0" indent="0">
              <a:buNone/>
            </a:pPr>
            <a:r>
              <a:rPr lang="en-US" sz="3200">
                <a:ea typeface="+mn-lt"/>
                <a:cs typeface="+mn-lt"/>
              </a:rPr>
              <a:t>Goals :</a:t>
            </a:r>
            <a:endParaRPr lang="en-US">
              <a:ea typeface="+mn-lt"/>
              <a:cs typeface="+mn-lt"/>
            </a:endParaRPr>
          </a:p>
          <a:p>
            <a:pPr>
              <a:buFont typeface="Wingdings" panose="05000000000000000000" pitchFamily="2" charset="2"/>
              <a:buChar char="Ø"/>
            </a:pPr>
            <a:r>
              <a:rPr lang="en-US" sz="3200">
                <a:ea typeface="+mn-lt"/>
                <a:cs typeface="+mn-lt"/>
              </a:rPr>
              <a:t>To implement various intent classification algorithms and compare their performance on datasets with the aim of deciding the best approach and implementing the said algorithm to develop a chatbot for our institute's website.</a:t>
            </a:r>
            <a:endParaRPr lang="en-US">
              <a:cs typeface="Calibri" panose="020F0502020204030204"/>
            </a:endParaRPr>
          </a:p>
          <a:p>
            <a:pPr>
              <a:buFont typeface="Wingdings" panose="05000000000000000000" pitchFamily="2" charset="2"/>
              <a:buChar char="Ø"/>
            </a:pPr>
            <a:r>
              <a:rPr lang="en-US" sz="3200">
                <a:ea typeface="+mn-lt"/>
                <a:cs typeface="+mn-lt"/>
              </a:rPr>
              <a:t>To Experiment and improve on the performance of the mentioned techniques by adapting Google’s Bidirectional Encoding Representations using Transformers (BERT)</a:t>
            </a:r>
            <a:endParaRPr lang="en-US"/>
          </a:p>
          <a:p>
            <a:pPr>
              <a:buFont typeface="Wingdings" panose="05000000000000000000" pitchFamily="2" charset="2"/>
              <a:buChar char="Ø"/>
            </a:pPr>
            <a:r>
              <a:rPr lang="en-US" sz="3200">
                <a:ea typeface="+mn-lt"/>
                <a:cs typeface="+mn-lt"/>
              </a:rPr>
              <a:t>Analyze, Evaluate and compare the mentioned techniques using appropriate metrics</a:t>
            </a:r>
            <a:endParaRPr lang="en-US">
              <a:cs typeface="Calibri" panose="020F0502020204030204"/>
            </a:endParaRPr>
          </a:p>
          <a:p>
            <a:r>
              <a:rPr lang="en-US" sz="3200">
                <a:solidFill>
                  <a:srgbClr val="FF0000"/>
                </a:solidFill>
              </a:rPr>
              <a:t>Why Chatbot for the institute?</a:t>
            </a:r>
            <a:endParaRPr lang="en-US" sz="3200">
              <a:solidFill>
                <a:srgbClr val="FF0000"/>
              </a:solidFill>
              <a:cs typeface="Calibri"/>
            </a:endParaRPr>
          </a:p>
          <a:p>
            <a:pPr>
              <a:buFont typeface="Wingdings" panose="020B0604020202020204" pitchFamily="34" charset="0"/>
              <a:buChar char="Ø"/>
            </a:pPr>
            <a:r>
              <a:rPr lang="en-US"/>
              <a:t>Helps an organization to reach out to its daily visitors of official website</a:t>
            </a:r>
            <a:endParaRPr lang="en-US">
              <a:cs typeface="Calibri"/>
            </a:endParaRPr>
          </a:p>
          <a:p>
            <a:pPr>
              <a:buFont typeface="Wingdings" panose="020B0604020202020204" pitchFamily="34" charset="0"/>
              <a:buChar char="Ø"/>
            </a:pPr>
            <a:r>
              <a:rPr lang="en-US"/>
              <a:t>Solve issues at the earliest without any hassle</a:t>
            </a:r>
            <a:endParaRPr lang="en-US">
              <a:cs typeface="Calibri"/>
            </a:endParaRPr>
          </a:p>
          <a:p>
            <a:pPr>
              <a:buFont typeface="Wingdings" panose="020B0604020202020204" pitchFamily="34" charset="0"/>
              <a:buChar char="Ø"/>
            </a:pPr>
            <a:r>
              <a:rPr lang="en-US"/>
              <a:t>As queries from the users might not always be clear, intent classification aims to understand the user’s goals in order to deliver the suitable response. </a:t>
            </a:r>
            <a:endParaRPr lang="en-US">
              <a:cs typeface="Calibri"/>
            </a:endParaRPr>
          </a:p>
          <a:p>
            <a:r>
              <a:rPr lang="en-US" sz="3200">
                <a:solidFill>
                  <a:srgbClr val="FF0000"/>
                </a:solidFill>
              </a:rPr>
              <a:t>Concepts:</a:t>
            </a:r>
            <a:endParaRPr lang="en-IN" sz="3200">
              <a:solidFill>
                <a:srgbClr val="FF0000"/>
              </a:solidFill>
              <a:cs typeface="Calibri"/>
            </a:endParaRPr>
          </a:p>
          <a:p>
            <a:pPr>
              <a:buFont typeface="Wingdings" panose="020B0604020202020204" pitchFamily="34" charset="0"/>
              <a:buChar char="Ø"/>
            </a:pPr>
            <a:r>
              <a:rPr lang="en-US"/>
              <a:t>NLP; Chat-Bot; Multi-Intent Classification ; Neural Networks; Word Embeddings; ML</a:t>
            </a:r>
            <a:endParaRPr lang="en-IN">
              <a:cs typeface="Calibri" panose="020F0502020204030204"/>
            </a:endParaRPr>
          </a:p>
          <a:p>
            <a:pPr marL="0" indent="0">
              <a:buNone/>
            </a:pPr>
            <a:endParaRPr lang="en-IN"/>
          </a:p>
        </p:txBody>
      </p:sp>
    </p:spTree>
    <p:extLst>
      <p:ext uri="{BB962C8B-B14F-4D97-AF65-F5344CB8AC3E}">
        <p14:creationId xmlns:p14="http://schemas.microsoft.com/office/powerpoint/2010/main" val="321587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7DF8-095E-482F-A5D3-ACE7A7E6A224}"/>
              </a:ext>
            </a:extLst>
          </p:cNvPr>
          <p:cNvSpPr>
            <a:spLocks noGrp="1"/>
          </p:cNvSpPr>
          <p:nvPr>
            <p:ph type="title"/>
          </p:nvPr>
        </p:nvSpPr>
        <p:spPr>
          <a:xfrm>
            <a:off x="1069848" y="484632"/>
            <a:ext cx="10058400" cy="476421"/>
          </a:xfrm>
        </p:spPr>
        <p:txBody>
          <a:bodyPr>
            <a:normAutofit fontScale="90000"/>
          </a:bodyPr>
          <a:lstStyle/>
          <a:p>
            <a:r>
              <a:rPr lang="en-IN"/>
              <a:t>Evaluation Metrics with Formula</a:t>
            </a:r>
          </a:p>
        </p:txBody>
      </p:sp>
      <p:sp>
        <p:nvSpPr>
          <p:cNvPr id="3" name="Content Placeholder 2">
            <a:extLst>
              <a:ext uri="{FF2B5EF4-FFF2-40B4-BE49-F238E27FC236}">
                <a16:creationId xmlns:a16="http://schemas.microsoft.com/office/drawing/2014/main" id="{5A830710-6C89-41AC-8A20-207973A79C44}"/>
              </a:ext>
            </a:extLst>
          </p:cNvPr>
          <p:cNvSpPr>
            <a:spLocks noGrp="1"/>
          </p:cNvSpPr>
          <p:nvPr>
            <p:ph idx="1"/>
          </p:nvPr>
        </p:nvSpPr>
        <p:spPr>
          <a:xfrm>
            <a:off x="1069848" y="1063690"/>
            <a:ext cx="10058400" cy="6410131"/>
          </a:xfrm>
        </p:spPr>
        <p:txBody>
          <a:bodyPr>
            <a:normAutofit/>
          </a:bodyPr>
          <a:lstStyle/>
          <a:p>
            <a:r>
              <a:rPr lang="en-US" sz="1600" b="0" i="0">
                <a:effectLst/>
                <a:latin typeface="Arial" panose="020B0604020202020204" pitchFamily="34" charset="0"/>
              </a:rPr>
              <a:t>Macro-F1 is the harmonic mean between precision and recall. </a:t>
            </a:r>
          </a:p>
          <a:p>
            <a:pPr marL="0" indent="0">
              <a:buNone/>
            </a:pPr>
            <a:r>
              <a:rPr lang="en-US" sz="1600">
                <a:latin typeface="Arial" panose="020B0604020202020204" pitchFamily="34" charset="0"/>
              </a:rPr>
              <a:t>   </a:t>
            </a:r>
            <a:r>
              <a:rPr lang="en-US" sz="1600" b="0" i="0">
                <a:effectLst/>
                <a:latin typeface="Arial" panose="020B0604020202020204" pitchFamily="34" charset="0"/>
              </a:rPr>
              <a:t>Here, the average is calculated per label and it’s then averaged across all the labels.   If </a:t>
            </a:r>
            <a:r>
              <a:rPr lang="en-US" sz="1600" b="0" i="0" err="1">
                <a:effectLst/>
                <a:latin typeface="Arial" panose="020B0604020202020204" pitchFamily="34" charset="0"/>
              </a:rPr>
              <a:t>pj</a:t>
            </a:r>
            <a:r>
              <a:rPr lang="en-US" sz="1600" b="0" i="0">
                <a:effectLst/>
                <a:latin typeface="Arial" panose="020B0604020202020204" pitchFamily="34" charset="0"/>
              </a:rPr>
              <a:t> and </a:t>
            </a:r>
            <a:r>
              <a:rPr lang="en-US" sz="1600" b="0" i="0" err="1">
                <a:effectLst/>
                <a:latin typeface="Arial" panose="020B0604020202020204" pitchFamily="34" charset="0"/>
              </a:rPr>
              <a:t>rj</a:t>
            </a:r>
            <a:r>
              <a:rPr lang="en-US" sz="1600" b="0" i="0">
                <a:effectLst/>
                <a:latin typeface="Arial" panose="020B0604020202020204" pitchFamily="34" charset="0"/>
              </a:rPr>
              <a:t> are the precision and recall for all </a:t>
            </a:r>
            <a:r>
              <a:rPr lang="en-US" sz="1600" b="0" i="0" err="1">
                <a:effectLst/>
                <a:latin typeface="Arial" panose="020B0604020202020204" pitchFamily="34" charset="0"/>
              </a:rPr>
              <a:t>λj</a:t>
            </a:r>
            <a:r>
              <a:rPr lang="en-US" sz="1600" b="0" i="0">
                <a:effectLst/>
                <a:latin typeface="Arial" panose="020B0604020202020204" pitchFamily="34" charset="0"/>
              </a:rPr>
              <a:t> ε h( </a:t>
            </a:r>
            <a:r>
              <a:rPr lang="en-US" sz="1600" b="0" i="0" err="1">
                <a:effectLst/>
                <a:latin typeface="Arial" panose="020B0604020202020204" pitchFamily="34" charset="0"/>
              </a:rPr>
              <a:t>xj</a:t>
            </a:r>
            <a:r>
              <a:rPr lang="en-US" sz="1600" b="0" i="0">
                <a:effectLst/>
                <a:latin typeface="Arial" panose="020B0604020202020204" pitchFamily="34" charset="0"/>
              </a:rPr>
              <a:t> ) from </a:t>
            </a:r>
            <a:r>
              <a:rPr lang="en-US" sz="1600" b="0" i="0" err="1">
                <a:effectLst/>
                <a:latin typeface="Arial" panose="020B0604020202020204" pitchFamily="34" charset="0"/>
              </a:rPr>
              <a:t>λj</a:t>
            </a:r>
            <a:r>
              <a:rPr lang="en-US" sz="1600" b="0" i="0">
                <a:effectLst/>
                <a:latin typeface="Arial" panose="020B0604020202020204" pitchFamily="34" charset="0"/>
              </a:rPr>
              <a:t> ε </a:t>
            </a:r>
            <a:r>
              <a:rPr lang="en-US" sz="1600" b="0" i="0" err="1">
                <a:effectLst/>
                <a:latin typeface="Arial" panose="020B0604020202020204" pitchFamily="34" charset="0"/>
              </a:rPr>
              <a:t>yi</a:t>
            </a:r>
            <a:r>
              <a:rPr lang="en-US" sz="1600" b="0" i="0">
                <a:effectLst/>
                <a:latin typeface="Arial" panose="020B0604020202020204" pitchFamily="34" charset="0"/>
              </a:rPr>
              <a:t> the macro- f1 is,</a:t>
            </a:r>
          </a:p>
          <a:p>
            <a:pPr marL="0" indent="0">
              <a:buNone/>
            </a:pPr>
            <a:endParaRPr lang="en-US" sz="1600" b="0" i="0">
              <a:effectLst/>
              <a:latin typeface="Arial" panose="020B0604020202020204" pitchFamily="34" charset="0"/>
            </a:endParaRPr>
          </a:p>
          <a:p>
            <a:endParaRPr lang="en-IN" sz="1600"/>
          </a:p>
          <a:p>
            <a:r>
              <a:rPr lang="en-US" sz="1600" b="0" i="0">
                <a:effectLst/>
                <a:latin typeface="Arial" panose="020B0604020202020204" pitchFamily="34" charset="0"/>
              </a:rPr>
              <a:t>Micro-F1 Score is used for assessing the quality of multi-label binary problems. It</a:t>
            </a:r>
            <a:br>
              <a:rPr lang="en-US" sz="1600"/>
            </a:br>
            <a:r>
              <a:rPr lang="en-US" sz="1600" b="0" i="0">
                <a:effectLst/>
                <a:latin typeface="Arial" panose="020B0604020202020204" pitchFamily="34" charset="0"/>
              </a:rPr>
              <a:t>measures the F1-score of the aggregated contributions of all classes. Because od perfect micro-precision and micro-recall, Micro f1-score is considered as the best value, and the worst value will be 0. Suppose, C is the Number of classes and K ε C</a:t>
            </a:r>
          </a:p>
          <a:p>
            <a:endParaRPr lang="en-US" sz="1600">
              <a:latin typeface="Arial" panose="020B0604020202020204" pitchFamily="34" charset="0"/>
            </a:endParaRPr>
          </a:p>
          <a:p>
            <a:endParaRPr lang="en-US" sz="1600" b="0" i="0">
              <a:effectLst/>
              <a:latin typeface="Arial" panose="020B0604020202020204" pitchFamily="34" charset="0"/>
            </a:endParaRPr>
          </a:p>
          <a:p>
            <a:r>
              <a:rPr lang="en-US" sz="1600" b="0" i="0">
                <a:effectLst/>
                <a:latin typeface="Arial" panose="020B0604020202020204" pitchFamily="34" charset="0"/>
              </a:rPr>
              <a:t>Micro F1-Score is defined as the harmonic mean of the precision and recall:</a:t>
            </a:r>
          </a:p>
          <a:p>
            <a:endParaRPr lang="en-US" sz="1600" b="0" i="0">
              <a:effectLst/>
              <a:latin typeface="Arial" panose="020B0604020202020204" pitchFamily="34" charset="0"/>
            </a:endParaRPr>
          </a:p>
          <a:p>
            <a:pPr algn="l" rtl="0"/>
            <a:endParaRPr lang="en-US" sz="1600">
              <a:effectLst/>
              <a:latin typeface="Arial" panose="020B0604020202020204" pitchFamily="34" charset="0"/>
            </a:endParaRPr>
          </a:p>
          <a:p>
            <a:pPr algn="l" rtl="0"/>
            <a:r>
              <a:rPr lang="en-US" sz="1600">
                <a:effectLst/>
                <a:latin typeface="Arial" panose="020B0604020202020204" pitchFamily="34" charset="0"/>
              </a:rPr>
              <a:t>Weighted-F1 score is measured by taking the mean of all per-class F1 scores and</a:t>
            </a:r>
            <a:r>
              <a:rPr lang="en-US" sz="1600">
                <a:latin typeface="Arial" panose="020B0604020202020204" pitchFamily="34" charset="0"/>
              </a:rPr>
              <a:t> </a:t>
            </a:r>
            <a:r>
              <a:rPr lang="en-US" sz="1600">
                <a:effectLst/>
                <a:latin typeface="Arial" panose="020B0604020202020204" pitchFamily="34" charset="0"/>
              </a:rPr>
              <a:t>each class’s support is considered.</a:t>
            </a:r>
            <a:br>
              <a:rPr lang="en-US" sz="1600">
                <a:effectLst/>
              </a:rPr>
            </a:br>
            <a:br>
              <a:rPr lang="en-US" sz="1600" b="0" i="0">
                <a:solidFill>
                  <a:srgbClr val="5D6879"/>
                </a:solidFill>
                <a:effectLst/>
                <a:latin typeface="Lato" panose="020F0502020204030203" pitchFamily="34" charset="0"/>
              </a:rPr>
            </a:br>
            <a:endParaRPr lang="en-US" sz="1600" b="0" i="0">
              <a:effectLst/>
              <a:latin typeface="Arial" panose="020B0604020202020204" pitchFamily="34" charset="0"/>
            </a:endParaRPr>
          </a:p>
          <a:p>
            <a:endParaRPr lang="en-IN" sz="1600"/>
          </a:p>
        </p:txBody>
      </p:sp>
      <p:pic>
        <p:nvPicPr>
          <p:cNvPr id="5" name="Picture 4">
            <a:extLst>
              <a:ext uri="{FF2B5EF4-FFF2-40B4-BE49-F238E27FC236}">
                <a16:creationId xmlns:a16="http://schemas.microsoft.com/office/drawing/2014/main" id="{25126BD1-E18F-49A2-911F-8817E707AB09}"/>
              </a:ext>
            </a:extLst>
          </p:cNvPr>
          <p:cNvPicPr>
            <a:picLocks noChangeAspect="1"/>
          </p:cNvPicPr>
          <p:nvPr/>
        </p:nvPicPr>
        <p:blipFill rotWithShape="1">
          <a:blip r:embed="rId2"/>
          <a:srcRect t="12451" b="15139"/>
          <a:stretch/>
        </p:blipFill>
        <p:spPr>
          <a:xfrm>
            <a:off x="4398993" y="1922153"/>
            <a:ext cx="2645619" cy="690061"/>
          </a:xfrm>
          <a:prstGeom prst="rect">
            <a:avLst/>
          </a:prstGeom>
        </p:spPr>
      </p:pic>
      <p:pic>
        <p:nvPicPr>
          <p:cNvPr id="7" name="Picture 6">
            <a:extLst>
              <a:ext uri="{FF2B5EF4-FFF2-40B4-BE49-F238E27FC236}">
                <a16:creationId xmlns:a16="http://schemas.microsoft.com/office/drawing/2014/main" id="{847AAE3C-E3B1-4AF8-827B-6509462D4B4F}"/>
              </a:ext>
            </a:extLst>
          </p:cNvPr>
          <p:cNvPicPr>
            <a:picLocks noChangeAspect="1"/>
          </p:cNvPicPr>
          <p:nvPr/>
        </p:nvPicPr>
        <p:blipFill>
          <a:blip r:embed="rId3"/>
          <a:stretch>
            <a:fillRect/>
          </a:stretch>
        </p:blipFill>
        <p:spPr>
          <a:xfrm>
            <a:off x="1349440" y="3759304"/>
            <a:ext cx="3552905" cy="641857"/>
          </a:xfrm>
          <a:prstGeom prst="rect">
            <a:avLst/>
          </a:prstGeom>
        </p:spPr>
      </p:pic>
      <p:pic>
        <p:nvPicPr>
          <p:cNvPr id="9" name="Picture 8">
            <a:extLst>
              <a:ext uri="{FF2B5EF4-FFF2-40B4-BE49-F238E27FC236}">
                <a16:creationId xmlns:a16="http://schemas.microsoft.com/office/drawing/2014/main" id="{3D713F82-EE9C-4AA8-AF9D-6304FE12EC64}"/>
              </a:ext>
            </a:extLst>
          </p:cNvPr>
          <p:cNvPicPr>
            <a:picLocks noChangeAspect="1"/>
          </p:cNvPicPr>
          <p:nvPr/>
        </p:nvPicPr>
        <p:blipFill rotWithShape="1">
          <a:blip r:embed="rId4"/>
          <a:srcRect t="11117"/>
          <a:stretch/>
        </p:blipFill>
        <p:spPr>
          <a:xfrm>
            <a:off x="5846679" y="3711100"/>
            <a:ext cx="4337235" cy="690061"/>
          </a:xfrm>
          <a:prstGeom prst="rect">
            <a:avLst/>
          </a:prstGeom>
        </p:spPr>
      </p:pic>
      <p:pic>
        <p:nvPicPr>
          <p:cNvPr id="11" name="Picture 10">
            <a:extLst>
              <a:ext uri="{FF2B5EF4-FFF2-40B4-BE49-F238E27FC236}">
                <a16:creationId xmlns:a16="http://schemas.microsoft.com/office/drawing/2014/main" id="{BDBD1F1A-C163-4150-BDDC-72BB372B8D71}"/>
              </a:ext>
            </a:extLst>
          </p:cNvPr>
          <p:cNvPicPr>
            <a:picLocks noChangeAspect="1"/>
          </p:cNvPicPr>
          <p:nvPr/>
        </p:nvPicPr>
        <p:blipFill rotWithShape="1">
          <a:blip r:embed="rId5"/>
          <a:srcRect b="20052"/>
          <a:stretch/>
        </p:blipFill>
        <p:spPr>
          <a:xfrm>
            <a:off x="2832616" y="4986898"/>
            <a:ext cx="5061081" cy="513149"/>
          </a:xfrm>
          <a:prstGeom prst="rect">
            <a:avLst/>
          </a:prstGeom>
        </p:spPr>
      </p:pic>
    </p:spTree>
    <p:extLst>
      <p:ext uri="{BB962C8B-B14F-4D97-AF65-F5344CB8AC3E}">
        <p14:creationId xmlns:p14="http://schemas.microsoft.com/office/powerpoint/2010/main" val="1302619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a:latin typeface="Rockwell Condensed" panose="02060603050405020104" pitchFamily="18" charset="0"/>
              </a:rPr>
              <a:t>Test Cases </a:t>
            </a:r>
          </a:p>
        </p:txBody>
      </p:sp>
      <p:graphicFrame>
        <p:nvGraphicFramePr>
          <p:cNvPr id="4" name="Content Placeholder 3">
            <a:extLst>
              <a:ext uri="{FF2B5EF4-FFF2-40B4-BE49-F238E27FC236}">
                <a16:creationId xmlns:a16="http://schemas.microsoft.com/office/drawing/2014/main" id="{5C4123E7-9ED9-426F-B4C9-AE38B7AB5341}"/>
              </a:ext>
            </a:extLst>
          </p:cNvPr>
          <p:cNvGraphicFramePr>
            <a:graphicFrameLocks noGrp="1"/>
          </p:cNvGraphicFramePr>
          <p:nvPr>
            <p:ph idx="1"/>
            <p:extLst>
              <p:ext uri="{D42A27DB-BD31-4B8C-83A1-F6EECF244321}">
                <p14:modId xmlns:p14="http://schemas.microsoft.com/office/powerpoint/2010/main" val="2055612181"/>
              </p:ext>
            </p:extLst>
          </p:nvPr>
        </p:nvGraphicFramePr>
        <p:xfrm>
          <a:off x="838200" y="1825625"/>
          <a:ext cx="9349509" cy="4394200"/>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3760770025"/>
                    </a:ext>
                  </a:extLst>
                </a:gridCol>
                <a:gridCol w="2628207">
                  <a:extLst>
                    <a:ext uri="{9D8B030D-6E8A-4147-A177-3AD203B41FA5}">
                      <a16:colId xmlns:a16="http://schemas.microsoft.com/office/drawing/2014/main" val="1151717376"/>
                    </a:ext>
                  </a:extLst>
                </a:gridCol>
                <a:gridCol w="2179782">
                  <a:extLst>
                    <a:ext uri="{9D8B030D-6E8A-4147-A177-3AD203B41FA5}">
                      <a16:colId xmlns:a16="http://schemas.microsoft.com/office/drawing/2014/main" val="1672801305"/>
                    </a:ext>
                  </a:extLst>
                </a:gridCol>
                <a:gridCol w="2438400">
                  <a:extLst>
                    <a:ext uri="{9D8B030D-6E8A-4147-A177-3AD203B41FA5}">
                      <a16:colId xmlns:a16="http://schemas.microsoft.com/office/drawing/2014/main" val="1053795624"/>
                    </a:ext>
                  </a:extLst>
                </a:gridCol>
              </a:tblGrid>
              <a:tr h="370840">
                <a:tc>
                  <a:txBody>
                    <a:bodyPr/>
                    <a:lstStyle/>
                    <a:p>
                      <a:r>
                        <a:rPr lang="en-US"/>
                        <a:t>Test Case Id</a:t>
                      </a:r>
                    </a:p>
                  </a:txBody>
                  <a:tcPr>
                    <a:solidFill>
                      <a:schemeClr val="accent2">
                        <a:lumMod val="75000"/>
                      </a:schemeClr>
                    </a:solidFill>
                  </a:tcPr>
                </a:tc>
                <a:tc>
                  <a:txBody>
                    <a:bodyPr/>
                    <a:lstStyle/>
                    <a:p>
                      <a:r>
                        <a:rPr lang="en-US"/>
                        <a:t>Module</a:t>
                      </a:r>
                    </a:p>
                  </a:txBody>
                  <a:tcPr>
                    <a:solidFill>
                      <a:schemeClr val="accent2">
                        <a:lumMod val="75000"/>
                      </a:schemeClr>
                    </a:solidFill>
                  </a:tcPr>
                </a:tc>
                <a:tc>
                  <a:txBody>
                    <a:bodyPr/>
                    <a:lstStyle/>
                    <a:p>
                      <a:r>
                        <a:rPr lang="en-US"/>
                        <a:t>Input</a:t>
                      </a:r>
                    </a:p>
                  </a:txBody>
                  <a:tcPr>
                    <a:solidFill>
                      <a:schemeClr val="accent2">
                        <a:lumMod val="75000"/>
                      </a:schemeClr>
                    </a:solidFill>
                  </a:tcPr>
                </a:tc>
                <a:tc>
                  <a:txBody>
                    <a:bodyPr/>
                    <a:lstStyle/>
                    <a:p>
                      <a:r>
                        <a:rPr lang="en-US"/>
                        <a:t>Expected Output</a:t>
                      </a:r>
                    </a:p>
                  </a:txBody>
                  <a:tcPr>
                    <a:solidFill>
                      <a:schemeClr val="accent2">
                        <a:lumMod val="75000"/>
                      </a:schemeClr>
                    </a:solidFill>
                  </a:tcPr>
                </a:tc>
                <a:extLst>
                  <a:ext uri="{0D108BD9-81ED-4DB2-BD59-A6C34878D82A}">
                    <a16:rowId xmlns:a16="http://schemas.microsoft.com/office/drawing/2014/main" val="1749458004"/>
                  </a:ext>
                </a:extLst>
              </a:tr>
              <a:tr h="370840">
                <a:tc>
                  <a:txBody>
                    <a:bodyPr/>
                    <a:lstStyle/>
                    <a:p>
                      <a:r>
                        <a:rPr lang="en-US"/>
                        <a:t>tc_0_1</a:t>
                      </a:r>
                    </a:p>
                  </a:txBody>
                  <a:tcPr>
                    <a:solidFill>
                      <a:srgbClr val="FAE8E8"/>
                    </a:solidFill>
                  </a:tcPr>
                </a:tc>
                <a:tc>
                  <a:txBody>
                    <a:bodyPr/>
                    <a:lstStyle/>
                    <a:p>
                      <a:r>
                        <a:rPr lang="en-US"/>
                        <a:t>Data Extraction-ATIS</a:t>
                      </a:r>
                    </a:p>
                  </a:txBody>
                  <a:tcPr>
                    <a:solidFill>
                      <a:srgbClr val="FAE8E8"/>
                    </a:solidFill>
                  </a:tcPr>
                </a:tc>
                <a:tc>
                  <a:txBody>
                    <a:bodyPr/>
                    <a:lstStyle/>
                    <a:p>
                      <a:r>
                        <a:rPr lang="en-US"/>
                        <a:t>Dataset of CSV file</a:t>
                      </a:r>
                    </a:p>
                  </a:txBody>
                  <a:tcPr>
                    <a:solidFill>
                      <a:srgbClr val="FAE8E8"/>
                    </a:solidFill>
                  </a:tcPr>
                </a:tc>
                <a:tc>
                  <a:txBody>
                    <a:bodyPr/>
                    <a:lstStyle/>
                    <a:p>
                      <a:r>
                        <a:rPr lang="en-US"/>
                        <a:t>Array of sentences and related intents</a:t>
                      </a:r>
                    </a:p>
                  </a:txBody>
                  <a:tcPr>
                    <a:solidFill>
                      <a:srgbClr val="FAE8E8"/>
                    </a:solidFill>
                  </a:tcPr>
                </a:tc>
                <a:extLst>
                  <a:ext uri="{0D108BD9-81ED-4DB2-BD59-A6C34878D82A}">
                    <a16:rowId xmlns:a16="http://schemas.microsoft.com/office/drawing/2014/main" val="3479995277"/>
                  </a:ext>
                </a:extLst>
              </a:tr>
              <a:tr h="0">
                <a:tc>
                  <a:txBody>
                    <a:bodyPr/>
                    <a:lstStyle/>
                    <a:p>
                      <a:r>
                        <a:rPr lang="en-US"/>
                        <a:t>tc_0_2</a:t>
                      </a:r>
                    </a:p>
                  </a:txBody>
                  <a:tcPr>
                    <a:solidFill>
                      <a:srgbClr val="FFC6C5">
                        <a:alpha val="98039"/>
                      </a:srgbClr>
                    </a:solidFill>
                  </a:tcPr>
                </a:tc>
                <a:tc>
                  <a:txBody>
                    <a:bodyPr/>
                    <a:lstStyle/>
                    <a:p>
                      <a:r>
                        <a:rPr lang="en-US"/>
                        <a:t>Data Extraction-SNIPS</a:t>
                      </a:r>
                    </a:p>
                  </a:txBody>
                  <a:tcPr>
                    <a:solidFill>
                      <a:srgbClr val="FFC6C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Dataset of CSV file</a:t>
                      </a:r>
                    </a:p>
                    <a:p>
                      <a:endParaRPr lang="en-US"/>
                    </a:p>
                  </a:txBody>
                  <a:tcPr>
                    <a:solidFill>
                      <a:srgbClr val="FFC6C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Array of sentences and related intents</a:t>
                      </a:r>
                    </a:p>
                    <a:p>
                      <a:endParaRPr lang="en-US"/>
                    </a:p>
                  </a:txBody>
                  <a:tcPr>
                    <a:solidFill>
                      <a:srgbClr val="FFC6C5"/>
                    </a:solidFill>
                  </a:tcPr>
                </a:tc>
                <a:extLst>
                  <a:ext uri="{0D108BD9-81ED-4DB2-BD59-A6C34878D82A}">
                    <a16:rowId xmlns:a16="http://schemas.microsoft.com/office/drawing/2014/main" val="1959310322"/>
                  </a:ext>
                </a:extLst>
              </a:tr>
              <a:tr h="370840">
                <a:tc>
                  <a:txBody>
                    <a:bodyPr/>
                    <a:lstStyle/>
                    <a:p>
                      <a:r>
                        <a:rPr lang="en-US"/>
                        <a:t>tc_0_3</a:t>
                      </a:r>
                    </a:p>
                  </a:txBody>
                  <a:tcPr>
                    <a:solidFill>
                      <a:srgbClr val="FAE8E8"/>
                    </a:solidFill>
                  </a:tcPr>
                </a:tc>
                <a:tc>
                  <a:txBody>
                    <a:bodyPr/>
                    <a:lstStyle/>
                    <a:p>
                      <a:r>
                        <a:rPr lang="en-US"/>
                        <a:t>Data Cleaning and </a:t>
                      </a:r>
                    </a:p>
                    <a:p>
                      <a:r>
                        <a:rPr lang="en-US"/>
                        <a:t>Tokenization </a:t>
                      </a:r>
                    </a:p>
                  </a:txBody>
                  <a:tcPr>
                    <a:solidFill>
                      <a:srgbClr val="FAE8E8"/>
                    </a:solidFill>
                  </a:tcPr>
                </a:tc>
                <a:tc>
                  <a:txBody>
                    <a:bodyPr/>
                    <a:lstStyle/>
                    <a:p>
                      <a:r>
                        <a:rPr lang="en-US"/>
                        <a:t>Array of sentences</a:t>
                      </a:r>
                    </a:p>
                  </a:txBody>
                  <a:tcPr>
                    <a:solidFill>
                      <a:srgbClr val="FAE8E8"/>
                    </a:solidFill>
                  </a:tcPr>
                </a:tc>
                <a:tc>
                  <a:txBody>
                    <a:bodyPr/>
                    <a:lstStyle/>
                    <a:p>
                      <a:r>
                        <a:rPr lang="en-US"/>
                        <a:t>Array of tokenized words  with removal of unnecessary words</a:t>
                      </a:r>
                    </a:p>
                  </a:txBody>
                  <a:tcPr>
                    <a:solidFill>
                      <a:srgbClr val="FAE8E8"/>
                    </a:solidFill>
                  </a:tcPr>
                </a:tc>
                <a:extLst>
                  <a:ext uri="{0D108BD9-81ED-4DB2-BD59-A6C34878D82A}">
                    <a16:rowId xmlns:a16="http://schemas.microsoft.com/office/drawing/2014/main" val="3513786855"/>
                  </a:ext>
                </a:extLst>
              </a:tr>
              <a:tr h="370840">
                <a:tc>
                  <a:txBody>
                    <a:bodyPr/>
                    <a:lstStyle/>
                    <a:p>
                      <a:r>
                        <a:rPr lang="en-US"/>
                        <a:t>tc_0_4</a:t>
                      </a:r>
                    </a:p>
                  </a:txBody>
                  <a:tcPr>
                    <a:solidFill>
                      <a:srgbClr val="FFC6C5"/>
                    </a:solidFill>
                  </a:tcPr>
                </a:tc>
                <a:tc>
                  <a:txBody>
                    <a:bodyPr/>
                    <a:lstStyle/>
                    <a:p>
                      <a:r>
                        <a:rPr lang="en-US"/>
                        <a:t>Model training (baselines)</a:t>
                      </a:r>
                    </a:p>
                  </a:txBody>
                  <a:tcPr>
                    <a:solidFill>
                      <a:srgbClr val="FFC6C5"/>
                    </a:solidFill>
                  </a:tcPr>
                </a:tc>
                <a:tc>
                  <a:txBody>
                    <a:bodyPr/>
                    <a:lstStyle/>
                    <a:p>
                      <a:r>
                        <a:rPr lang="en-US"/>
                        <a:t>Cleaned tokenized words </a:t>
                      </a:r>
                    </a:p>
                  </a:txBody>
                  <a:tcPr>
                    <a:solidFill>
                      <a:srgbClr val="FFC6C5"/>
                    </a:solidFill>
                  </a:tcPr>
                </a:tc>
                <a:tc>
                  <a:txBody>
                    <a:bodyPr/>
                    <a:lstStyle/>
                    <a:p>
                      <a:r>
                        <a:rPr lang="en-US"/>
                        <a:t>Predicted the intents possible for that sentences</a:t>
                      </a:r>
                    </a:p>
                  </a:txBody>
                  <a:tcPr>
                    <a:solidFill>
                      <a:srgbClr val="FFC6C5"/>
                    </a:solidFill>
                  </a:tcPr>
                </a:tc>
                <a:extLst>
                  <a:ext uri="{0D108BD9-81ED-4DB2-BD59-A6C34878D82A}">
                    <a16:rowId xmlns:a16="http://schemas.microsoft.com/office/drawing/2014/main" val="3002529139"/>
                  </a:ext>
                </a:extLst>
              </a:tr>
              <a:tr h="370840">
                <a:tc>
                  <a:txBody>
                    <a:bodyPr/>
                    <a:lstStyle/>
                    <a:p>
                      <a:r>
                        <a:rPr lang="en-US"/>
                        <a:t>tc_0_5</a:t>
                      </a:r>
                    </a:p>
                  </a:txBody>
                  <a:tcPr>
                    <a:solidFill>
                      <a:srgbClr val="FAE8E8"/>
                    </a:solidFill>
                  </a:tcPr>
                </a:tc>
                <a:tc>
                  <a:txBody>
                    <a:bodyPr/>
                    <a:lstStyle/>
                    <a:p>
                      <a:r>
                        <a:rPr lang="en-US"/>
                        <a:t>Bert Model</a:t>
                      </a:r>
                    </a:p>
                  </a:txBody>
                  <a:tcPr>
                    <a:solidFill>
                      <a:srgbClr val="FAE8E8"/>
                    </a:solidFill>
                  </a:tcPr>
                </a:tc>
                <a:tc>
                  <a:txBody>
                    <a:bodyPr/>
                    <a:lstStyle/>
                    <a:p>
                      <a:r>
                        <a:rPr lang="en-US" u="none"/>
                        <a:t>User input from API</a:t>
                      </a:r>
                    </a:p>
                  </a:txBody>
                  <a:tcPr>
                    <a:solidFill>
                      <a:srgbClr val="FAE8E8"/>
                    </a:solidFill>
                  </a:tcPr>
                </a:tc>
                <a:tc>
                  <a:txBody>
                    <a:bodyPr/>
                    <a:lstStyle/>
                    <a:p>
                      <a:r>
                        <a:rPr lang="en-US"/>
                        <a:t>Predicted response from Json response files </a:t>
                      </a:r>
                    </a:p>
                  </a:txBody>
                  <a:tcPr>
                    <a:solidFill>
                      <a:srgbClr val="FAE8E8"/>
                    </a:solidFill>
                  </a:tcPr>
                </a:tc>
                <a:extLst>
                  <a:ext uri="{0D108BD9-81ED-4DB2-BD59-A6C34878D82A}">
                    <a16:rowId xmlns:a16="http://schemas.microsoft.com/office/drawing/2014/main" val="982339270"/>
                  </a:ext>
                </a:extLst>
              </a:tr>
            </a:tbl>
          </a:graphicData>
        </a:graphic>
      </p:graphicFrame>
    </p:spTree>
    <p:extLst>
      <p:ext uri="{BB962C8B-B14F-4D97-AF65-F5344CB8AC3E}">
        <p14:creationId xmlns:p14="http://schemas.microsoft.com/office/powerpoint/2010/main" val="412870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0668-A4C4-4D65-BAF7-C904F93402C4}"/>
              </a:ext>
            </a:extLst>
          </p:cNvPr>
          <p:cNvSpPr>
            <a:spLocks noGrp="1"/>
          </p:cNvSpPr>
          <p:nvPr>
            <p:ph type="title"/>
          </p:nvPr>
        </p:nvSpPr>
        <p:spPr>
          <a:xfrm>
            <a:off x="1069848" y="484632"/>
            <a:ext cx="10058400" cy="691025"/>
          </a:xfrm>
        </p:spPr>
        <p:txBody>
          <a:bodyPr>
            <a:normAutofit fontScale="90000"/>
          </a:bodyPr>
          <a:lstStyle/>
          <a:p>
            <a:r>
              <a:rPr lang="en-IN"/>
              <a:t>Screenshots:</a:t>
            </a:r>
          </a:p>
        </p:txBody>
      </p:sp>
      <p:sp>
        <p:nvSpPr>
          <p:cNvPr id="3" name="Content Placeholder 2">
            <a:extLst>
              <a:ext uri="{FF2B5EF4-FFF2-40B4-BE49-F238E27FC236}">
                <a16:creationId xmlns:a16="http://schemas.microsoft.com/office/drawing/2014/main" id="{7DFE1932-2EED-4386-8ECF-17642EB17FAA}"/>
              </a:ext>
            </a:extLst>
          </p:cNvPr>
          <p:cNvSpPr>
            <a:spLocks noGrp="1"/>
          </p:cNvSpPr>
          <p:nvPr>
            <p:ph idx="1"/>
          </p:nvPr>
        </p:nvSpPr>
        <p:spPr>
          <a:xfrm>
            <a:off x="1069848" y="1175657"/>
            <a:ext cx="10058400" cy="5505061"/>
          </a:xfrm>
        </p:spPr>
        <p:txBody>
          <a:bodyPr/>
          <a:lstStyle/>
          <a:p>
            <a:pPr marL="0" indent="0">
              <a:buNone/>
            </a:pPr>
            <a:r>
              <a:rPr lang="en-IN"/>
              <a:t>Simple RNN: 				GRU:</a:t>
            </a:r>
          </a:p>
          <a:p>
            <a:pPr marL="0" indent="0">
              <a:buNone/>
            </a:pPr>
            <a:r>
              <a:rPr lang="en-IN"/>
              <a:t>		</a:t>
            </a:r>
          </a:p>
          <a:p>
            <a:r>
              <a:rPr lang="en-IN"/>
              <a:t>F</a:t>
            </a:r>
          </a:p>
          <a:p>
            <a:endParaRPr lang="en-IN"/>
          </a:p>
          <a:p>
            <a:endParaRPr lang="en-IN"/>
          </a:p>
          <a:p>
            <a:endParaRPr lang="en-IN"/>
          </a:p>
          <a:p>
            <a:endParaRPr lang="en-IN"/>
          </a:p>
          <a:p>
            <a:pPr marL="0" indent="0">
              <a:buNone/>
            </a:pPr>
            <a:r>
              <a:rPr lang="en-IN" err="1"/>
              <a:t>BiLSTM</a:t>
            </a:r>
            <a:r>
              <a:rPr lang="en-IN"/>
              <a:t>:				Logistic Regression:</a:t>
            </a:r>
          </a:p>
          <a:p>
            <a:pPr marL="0" indent="0">
              <a:buNone/>
            </a:pPr>
            <a:endParaRPr lang="en-IN"/>
          </a:p>
          <a:p>
            <a:pPr marL="0" indent="0">
              <a:buNone/>
            </a:pPr>
            <a:endParaRPr lang="en-IN"/>
          </a:p>
          <a:p>
            <a:pPr marL="0" indent="0">
              <a:buNone/>
            </a:pPr>
            <a:endParaRPr lang="en-IN"/>
          </a:p>
        </p:txBody>
      </p:sp>
      <p:pic>
        <p:nvPicPr>
          <p:cNvPr id="5" name="Picture 7" descr="Graphical user interface, text, application&#10;&#10;Description automatically generated">
            <a:extLst>
              <a:ext uri="{FF2B5EF4-FFF2-40B4-BE49-F238E27FC236}">
                <a16:creationId xmlns:a16="http://schemas.microsoft.com/office/drawing/2014/main" id="{709F36CC-B602-49CC-BCF2-A2835B2AD8BA}"/>
              </a:ext>
            </a:extLst>
          </p:cNvPr>
          <p:cNvPicPr>
            <a:picLocks noChangeAspect="1"/>
          </p:cNvPicPr>
          <p:nvPr/>
        </p:nvPicPr>
        <p:blipFill rotWithShape="1">
          <a:blip r:embed="rId2"/>
          <a:srcRect t="12097" r="31050" b="28226"/>
          <a:stretch/>
        </p:blipFill>
        <p:spPr>
          <a:xfrm>
            <a:off x="1063752" y="1687550"/>
            <a:ext cx="4487962" cy="2161505"/>
          </a:xfrm>
          <a:prstGeom prst="rect">
            <a:avLst/>
          </a:prstGeom>
        </p:spPr>
      </p:pic>
      <p:pic>
        <p:nvPicPr>
          <p:cNvPr id="7" name="Picture 5" descr="Graphical user interface, text, application&#10;&#10;Description automatically generated">
            <a:extLst>
              <a:ext uri="{FF2B5EF4-FFF2-40B4-BE49-F238E27FC236}">
                <a16:creationId xmlns:a16="http://schemas.microsoft.com/office/drawing/2014/main" id="{D11DD860-A583-4331-BC52-7C49C474FDDE}"/>
              </a:ext>
            </a:extLst>
          </p:cNvPr>
          <p:cNvPicPr>
            <a:picLocks noChangeAspect="1"/>
          </p:cNvPicPr>
          <p:nvPr/>
        </p:nvPicPr>
        <p:blipFill rotWithShape="1">
          <a:blip r:embed="rId3"/>
          <a:srcRect t="12500" r="35616" b="21774"/>
          <a:stretch/>
        </p:blipFill>
        <p:spPr>
          <a:xfrm>
            <a:off x="6096000" y="1682885"/>
            <a:ext cx="3943739" cy="2250873"/>
          </a:xfrm>
          <a:prstGeom prst="rect">
            <a:avLst/>
          </a:prstGeom>
        </p:spPr>
      </p:pic>
      <p:pic>
        <p:nvPicPr>
          <p:cNvPr id="8" name="Picture 5" descr="Graphical user interface, text, email&#10;&#10;Description automatically generated">
            <a:extLst>
              <a:ext uri="{FF2B5EF4-FFF2-40B4-BE49-F238E27FC236}">
                <a16:creationId xmlns:a16="http://schemas.microsoft.com/office/drawing/2014/main" id="{8A9B9FD8-FC1A-45B4-AF94-1EAD5FFCBE19}"/>
              </a:ext>
            </a:extLst>
          </p:cNvPr>
          <p:cNvPicPr>
            <a:picLocks noChangeAspect="1"/>
          </p:cNvPicPr>
          <p:nvPr/>
        </p:nvPicPr>
        <p:blipFill rotWithShape="1">
          <a:blip r:embed="rId4"/>
          <a:srcRect t="22652" r="37067" b="22059"/>
          <a:stretch/>
        </p:blipFill>
        <p:spPr>
          <a:xfrm>
            <a:off x="1129412" y="4675752"/>
            <a:ext cx="4161045" cy="2013181"/>
          </a:xfrm>
          <a:prstGeom prst="rect">
            <a:avLst/>
          </a:prstGeom>
        </p:spPr>
      </p:pic>
      <p:pic>
        <p:nvPicPr>
          <p:cNvPr id="10" name="Picture 9">
            <a:extLst>
              <a:ext uri="{FF2B5EF4-FFF2-40B4-BE49-F238E27FC236}">
                <a16:creationId xmlns:a16="http://schemas.microsoft.com/office/drawing/2014/main" id="{3ABA1C69-6261-4959-ABDE-6F2FE5044A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3640" y="4624783"/>
            <a:ext cx="4848614" cy="2024474"/>
          </a:xfrm>
          <a:prstGeom prst="rect">
            <a:avLst/>
          </a:prstGeom>
        </p:spPr>
      </p:pic>
    </p:spTree>
    <p:extLst>
      <p:ext uri="{BB962C8B-B14F-4D97-AF65-F5344CB8AC3E}">
        <p14:creationId xmlns:p14="http://schemas.microsoft.com/office/powerpoint/2010/main" val="337995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66DF-D581-4E10-8761-6355C4DCEB5A}"/>
              </a:ext>
            </a:extLst>
          </p:cNvPr>
          <p:cNvSpPr>
            <a:spLocks noGrp="1"/>
          </p:cNvSpPr>
          <p:nvPr>
            <p:ph type="title"/>
          </p:nvPr>
        </p:nvSpPr>
        <p:spPr>
          <a:xfrm>
            <a:off x="1069848" y="484632"/>
            <a:ext cx="10058400" cy="737678"/>
          </a:xfrm>
        </p:spPr>
        <p:txBody>
          <a:bodyPr>
            <a:normAutofit fontScale="90000"/>
          </a:bodyPr>
          <a:lstStyle/>
          <a:p>
            <a:r>
              <a:rPr lang="en-IN"/>
              <a:t>Screenshots:</a:t>
            </a:r>
          </a:p>
        </p:txBody>
      </p:sp>
      <p:sp>
        <p:nvSpPr>
          <p:cNvPr id="3" name="Content Placeholder 2">
            <a:extLst>
              <a:ext uri="{FF2B5EF4-FFF2-40B4-BE49-F238E27FC236}">
                <a16:creationId xmlns:a16="http://schemas.microsoft.com/office/drawing/2014/main" id="{B03F3E59-163C-4F2C-86E0-9A29425BA0BE}"/>
              </a:ext>
            </a:extLst>
          </p:cNvPr>
          <p:cNvSpPr>
            <a:spLocks noGrp="1"/>
          </p:cNvSpPr>
          <p:nvPr>
            <p:ph idx="1"/>
          </p:nvPr>
        </p:nvSpPr>
        <p:spPr>
          <a:xfrm>
            <a:off x="572402" y="1222310"/>
            <a:ext cx="10549750" cy="5393094"/>
          </a:xfrm>
        </p:spPr>
        <p:txBody>
          <a:bodyPr/>
          <a:lstStyle/>
          <a:p>
            <a:endParaRPr lang="en-IN"/>
          </a:p>
          <a:p>
            <a:r>
              <a:rPr lang="en-IN"/>
              <a:t>BERT:</a:t>
            </a:r>
          </a:p>
          <a:p>
            <a:endParaRPr lang="en-IN"/>
          </a:p>
        </p:txBody>
      </p:sp>
      <p:pic>
        <p:nvPicPr>
          <p:cNvPr id="9" name="Picture 8">
            <a:extLst>
              <a:ext uri="{FF2B5EF4-FFF2-40B4-BE49-F238E27FC236}">
                <a16:creationId xmlns:a16="http://schemas.microsoft.com/office/drawing/2014/main" id="{1B2D7810-EC09-4576-96C9-475166540CA5}"/>
              </a:ext>
            </a:extLst>
          </p:cNvPr>
          <p:cNvPicPr>
            <a:picLocks noChangeAspect="1"/>
          </p:cNvPicPr>
          <p:nvPr/>
        </p:nvPicPr>
        <p:blipFill>
          <a:blip r:embed="rId2"/>
          <a:stretch>
            <a:fillRect/>
          </a:stretch>
        </p:blipFill>
        <p:spPr>
          <a:xfrm>
            <a:off x="5152648" y="1479055"/>
            <a:ext cx="4970074" cy="2956225"/>
          </a:xfrm>
          <a:prstGeom prst="rect">
            <a:avLst/>
          </a:prstGeom>
        </p:spPr>
      </p:pic>
      <p:pic>
        <p:nvPicPr>
          <p:cNvPr id="13" name="Picture 12">
            <a:extLst>
              <a:ext uri="{FF2B5EF4-FFF2-40B4-BE49-F238E27FC236}">
                <a16:creationId xmlns:a16="http://schemas.microsoft.com/office/drawing/2014/main" id="{A5362B90-D2AE-4286-A3AB-7EB6C1B8E603}"/>
              </a:ext>
            </a:extLst>
          </p:cNvPr>
          <p:cNvPicPr>
            <a:picLocks noChangeAspect="1"/>
          </p:cNvPicPr>
          <p:nvPr/>
        </p:nvPicPr>
        <p:blipFill>
          <a:blip r:embed="rId3"/>
          <a:stretch>
            <a:fillRect/>
          </a:stretch>
        </p:blipFill>
        <p:spPr>
          <a:xfrm>
            <a:off x="1321246" y="2170685"/>
            <a:ext cx="3586097" cy="2978440"/>
          </a:xfrm>
          <a:prstGeom prst="rect">
            <a:avLst/>
          </a:prstGeom>
        </p:spPr>
      </p:pic>
      <p:pic>
        <p:nvPicPr>
          <p:cNvPr id="19" name="Picture 18">
            <a:extLst>
              <a:ext uri="{FF2B5EF4-FFF2-40B4-BE49-F238E27FC236}">
                <a16:creationId xmlns:a16="http://schemas.microsoft.com/office/drawing/2014/main" id="{A9E4419D-2A5E-4355-8136-214A7837E1D2}"/>
              </a:ext>
            </a:extLst>
          </p:cNvPr>
          <p:cNvPicPr>
            <a:picLocks noChangeAspect="1"/>
          </p:cNvPicPr>
          <p:nvPr/>
        </p:nvPicPr>
        <p:blipFill rotWithShape="1">
          <a:blip r:embed="rId4"/>
          <a:srcRect t="31134"/>
          <a:stretch/>
        </p:blipFill>
        <p:spPr>
          <a:xfrm>
            <a:off x="5162790" y="4435280"/>
            <a:ext cx="4949790" cy="2121564"/>
          </a:xfrm>
          <a:prstGeom prst="rect">
            <a:avLst/>
          </a:prstGeom>
        </p:spPr>
      </p:pic>
    </p:spTree>
    <p:extLst>
      <p:ext uri="{BB962C8B-B14F-4D97-AF65-F5344CB8AC3E}">
        <p14:creationId xmlns:p14="http://schemas.microsoft.com/office/powerpoint/2010/main" val="37585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Chatbot Screenshot</a:t>
            </a:r>
            <a:endParaRPr lang="en-IN">
              <a:latin typeface="Rockwell Condensed"/>
            </a:endParaRPr>
          </a:p>
        </p:txBody>
      </p:sp>
      <p:sp>
        <p:nvSpPr>
          <p:cNvPr id="3" name="Content Placeholder 2"/>
          <p:cNvSpPr>
            <a:spLocks noGrp="1"/>
          </p:cNvSpPr>
          <p:nvPr>
            <p:ph idx="1"/>
          </p:nvPr>
        </p:nvSpPr>
        <p:spPr/>
        <p:txBody>
          <a:bodyPr/>
          <a:lstStyle/>
          <a:p>
            <a:r>
              <a:rPr lang="en-IN"/>
              <a:t>Institute Website with Chatbot (Screenshot)</a:t>
            </a:r>
          </a:p>
          <a:p>
            <a:endParaRPr lang="en-IN"/>
          </a:p>
        </p:txBody>
      </p:sp>
      <p:pic>
        <p:nvPicPr>
          <p:cNvPr id="5" name="Picture 4">
            <a:extLst>
              <a:ext uri="{FF2B5EF4-FFF2-40B4-BE49-F238E27FC236}">
                <a16:creationId xmlns:a16="http://schemas.microsoft.com/office/drawing/2014/main" id="{BCCBA9D6-0DEE-4FC5-846D-064D6149B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99"/>
            <a:ext cx="6116537" cy="3592369"/>
          </a:xfrm>
          <a:prstGeom prst="rect">
            <a:avLst/>
          </a:prstGeom>
        </p:spPr>
      </p:pic>
      <p:pic>
        <p:nvPicPr>
          <p:cNvPr id="6" name="Picture 5">
            <a:extLst>
              <a:ext uri="{FF2B5EF4-FFF2-40B4-BE49-F238E27FC236}">
                <a16:creationId xmlns:a16="http://schemas.microsoft.com/office/drawing/2014/main" id="{C28ADEF9-6244-4678-B692-C9781CAEEF2E}"/>
              </a:ext>
            </a:extLst>
          </p:cNvPr>
          <p:cNvPicPr>
            <a:picLocks noChangeAspect="1"/>
          </p:cNvPicPr>
          <p:nvPr/>
        </p:nvPicPr>
        <p:blipFill>
          <a:blip r:embed="rId3"/>
          <a:stretch>
            <a:fillRect/>
          </a:stretch>
        </p:blipFill>
        <p:spPr>
          <a:xfrm>
            <a:off x="6116537" y="2780999"/>
            <a:ext cx="6116536" cy="3592369"/>
          </a:xfrm>
          <a:prstGeom prst="rect">
            <a:avLst/>
          </a:prstGeom>
        </p:spPr>
      </p:pic>
    </p:spTree>
    <p:extLst>
      <p:ext uri="{BB962C8B-B14F-4D97-AF65-F5344CB8AC3E}">
        <p14:creationId xmlns:p14="http://schemas.microsoft.com/office/powerpoint/2010/main" val="258330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Chatbot OUTput</a:t>
            </a:r>
            <a:endParaRPr lang="en-IN">
              <a:latin typeface="Rockwell Condensed"/>
            </a:endParaRPr>
          </a:p>
        </p:txBody>
      </p:sp>
      <p:sp>
        <p:nvSpPr>
          <p:cNvPr id="3" name="Content Placeholder 2"/>
          <p:cNvSpPr>
            <a:spLocks noGrp="1"/>
          </p:cNvSpPr>
          <p:nvPr>
            <p:ph idx="1"/>
          </p:nvPr>
        </p:nvSpPr>
        <p:spPr/>
        <p:txBody>
          <a:bodyPr/>
          <a:lstStyle/>
          <a:p>
            <a:pPr marL="0" indent="0">
              <a:buNone/>
            </a:pPr>
            <a:endParaRPr lang="en-IN"/>
          </a:p>
          <a:p>
            <a:endParaRPr lang="en-IN"/>
          </a:p>
        </p:txBody>
      </p:sp>
      <p:pic>
        <p:nvPicPr>
          <p:cNvPr id="5" name="Picture 4">
            <a:extLst>
              <a:ext uri="{FF2B5EF4-FFF2-40B4-BE49-F238E27FC236}">
                <a16:creationId xmlns:a16="http://schemas.microsoft.com/office/drawing/2014/main" id="{ED6817BC-C45F-4879-A7E2-982A74A26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72" y="2398877"/>
            <a:ext cx="6746033" cy="3794644"/>
          </a:xfrm>
          <a:prstGeom prst="rect">
            <a:avLst/>
          </a:prstGeom>
        </p:spPr>
      </p:pic>
      <p:pic>
        <p:nvPicPr>
          <p:cNvPr id="9" name="Picture 8">
            <a:extLst>
              <a:ext uri="{FF2B5EF4-FFF2-40B4-BE49-F238E27FC236}">
                <a16:creationId xmlns:a16="http://schemas.microsoft.com/office/drawing/2014/main" id="{B9B76F02-27B6-4D5E-B850-4AC6AA453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505" y="2449017"/>
            <a:ext cx="4942114" cy="3706585"/>
          </a:xfrm>
          <a:prstGeom prst="rect">
            <a:avLst/>
          </a:prstGeom>
        </p:spPr>
      </p:pic>
    </p:spTree>
    <p:extLst>
      <p:ext uri="{BB962C8B-B14F-4D97-AF65-F5344CB8AC3E}">
        <p14:creationId xmlns:p14="http://schemas.microsoft.com/office/powerpoint/2010/main" val="1727834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21654"/>
          </a:xfrm>
        </p:spPr>
        <p:txBody>
          <a:bodyPr>
            <a:normAutofit fontScale="90000"/>
          </a:bodyPr>
          <a:lstStyle/>
          <a:p>
            <a:r>
              <a:rPr lang="en-IN"/>
              <a:t>Evaluation Metrics </a:t>
            </a:r>
            <a:r>
              <a:rPr lang="en-IN" err="1"/>
              <a:t>TAble</a:t>
            </a:r>
            <a:r>
              <a:rPr lang="en-IN"/>
              <a:t> </a:t>
            </a:r>
          </a:p>
        </p:txBody>
      </p:sp>
      <p:graphicFrame>
        <p:nvGraphicFramePr>
          <p:cNvPr id="5" name="Content Placeholder 4">
            <a:extLst>
              <a:ext uri="{FF2B5EF4-FFF2-40B4-BE49-F238E27FC236}">
                <a16:creationId xmlns:a16="http://schemas.microsoft.com/office/drawing/2014/main" id="{46838BBC-9C26-4416-976F-AF88E6066E97}"/>
              </a:ext>
            </a:extLst>
          </p:cNvPr>
          <p:cNvGraphicFramePr>
            <a:graphicFrameLocks noGrp="1"/>
          </p:cNvGraphicFramePr>
          <p:nvPr>
            <p:ph idx="1"/>
            <p:extLst>
              <p:ext uri="{D42A27DB-BD31-4B8C-83A1-F6EECF244321}">
                <p14:modId xmlns:p14="http://schemas.microsoft.com/office/powerpoint/2010/main" val="1552309099"/>
              </p:ext>
            </p:extLst>
          </p:nvPr>
        </p:nvGraphicFramePr>
        <p:xfrm>
          <a:off x="1113515" y="1306286"/>
          <a:ext cx="10058400" cy="4756659"/>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794627070"/>
                    </a:ext>
                  </a:extLst>
                </a:gridCol>
                <a:gridCol w="2011680">
                  <a:extLst>
                    <a:ext uri="{9D8B030D-6E8A-4147-A177-3AD203B41FA5}">
                      <a16:colId xmlns:a16="http://schemas.microsoft.com/office/drawing/2014/main" val="1222545697"/>
                    </a:ext>
                  </a:extLst>
                </a:gridCol>
                <a:gridCol w="2011680">
                  <a:extLst>
                    <a:ext uri="{9D8B030D-6E8A-4147-A177-3AD203B41FA5}">
                      <a16:colId xmlns:a16="http://schemas.microsoft.com/office/drawing/2014/main" val="131591943"/>
                    </a:ext>
                  </a:extLst>
                </a:gridCol>
                <a:gridCol w="2011680">
                  <a:extLst>
                    <a:ext uri="{9D8B030D-6E8A-4147-A177-3AD203B41FA5}">
                      <a16:colId xmlns:a16="http://schemas.microsoft.com/office/drawing/2014/main" val="784581167"/>
                    </a:ext>
                  </a:extLst>
                </a:gridCol>
                <a:gridCol w="2011680">
                  <a:extLst>
                    <a:ext uri="{9D8B030D-6E8A-4147-A177-3AD203B41FA5}">
                      <a16:colId xmlns:a16="http://schemas.microsoft.com/office/drawing/2014/main" val="558155780"/>
                    </a:ext>
                  </a:extLst>
                </a:gridCol>
              </a:tblGrid>
              <a:tr h="717807">
                <a:tc>
                  <a:txBody>
                    <a:bodyPr/>
                    <a:lstStyle/>
                    <a:p>
                      <a:r>
                        <a:rPr lang="en-US"/>
                        <a:t>Model</a:t>
                      </a:r>
                    </a:p>
                  </a:txBody>
                  <a:tcPr/>
                </a:tc>
                <a:tc>
                  <a:txBody>
                    <a:bodyPr/>
                    <a:lstStyle/>
                    <a:p>
                      <a:r>
                        <a:rPr lang="en-US"/>
                        <a:t>Accuracy</a:t>
                      </a:r>
                    </a:p>
                  </a:txBody>
                  <a:tcPr/>
                </a:tc>
                <a:tc>
                  <a:txBody>
                    <a:bodyPr/>
                    <a:lstStyle/>
                    <a:p>
                      <a:r>
                        <a:rPr lang="en-US"/>
                        <a:t>Macro F1 Score</a:t>
                      </a:r>
                    </a:p>
                  </a:txBody>
                  <a:tcPr/>
                </a:tc>
                <a:tc>
                  <a:txBody>
                    <a:bodyPr/>
                    <a:lstStyle/>
                    <a:p>
                      <a:r>
                        <a:rPr lang="en-US"/>
                        <a:t>Micro F1 Score</a:t>
                      </a:r>
                    </a:p>
                  </a:txBody>
                  <a:tcPr/>
                </a:tc>
                <a:tc>
                  <a:txBody>
                    <a:bodyPr/>
                    <a:lstStyle/>
                    <a:p>
                      <a:r>
                        <a:rPr lang="en-US"/>
                        <a:t>Weighted F1 Score</a:t>
                      </a:r>
                    </a:p>
                  </a:txBody>
                  <a:tcPr/>
                </a:tc>
                <a:extLst>
                  <a:ext uri="{0D108BD9-81ED-4DB2-BD59-A6C34878D82A}">
                    <a16:rowId xmlns:a16="http://schemas.microsoft.com/office/drawing/2014/main" val="3623423930"/>
                  </a:ext>
                </a:extLst>
              </a:tr>
              <a:tr h="415871">
                <a:tc>
                  <a:txBody>
                    <a:bodyPr/>
                    <a:lstStyle/>
                    <a:p>
                      <a:r>
                        <a:rPr lang="en-US"/>
                        <a:t>Simple RNN</a:t>
                      </a:r>
                    </a:p>
                  </a:txBody>
                  <a:tcPr/>
                </a:tc>
                <a:tc>
                  <a:txBody>
                    <a:bodyPr/>
                    <a:lstStyle/>
                    <a:p>
                      <a:r>
                        <a:rPr lang="en-US"/>
                        <a:t>0.77</a:t>
                      </a:r>
                    </a:p>
                  </a:txBody>
                  <a:tcPr/>
                </a:tc>
                <a:tc>
                  <a:txBody>
                    <a:bodyPr/>
                    <a:lstStyle/>
                    <a:p>
                      <a:r>
                        <a:rPr lang="en-US"/>
                        <a:t>0.109</a:t>
                      </a:r>
                    </a:p>
                  </a:txBody>
                  <a:tcPr/>
                </a:tc>
                <a:tc>
                  <a:txBody>
                    <a:bodyPr/>
                    <a:lstStyle/>
                    <a:p>
                      <a:r>
                        <a:rPr lang="en-US"/>
                        <a:t>0.769</a:t>
                      </a:r>
                    </a:p>
                  </a:txBody>
                  <a:tcPr/>
                </a:tc>
                <a:tc>
                  <a:txBody>
                    <a:bodyPr/>
                    <a:lstStyle/>
                    <a:p>
                      <a:r>
                        <a:rPr lang="en-US"/>
                        <a:t>0.67</a:t>
                      </a:r>
                    </a:p>
                  </a:txBody>
                  <a:tcPr/>
                </a:tc>
                <a:extLst>
                  <a:ext uri="{0D108BD9-81ED-4DB2-BD59-A6C34878D82A}">
                    <a16:rowId xmlns:a16="http://schemas.microsoft.com/office/drawing/2014/main" val="3475935374"/>
                  </a:ext>
                </a:extLst>
              </a:tr>
              <a:tr h="415871">
                <a:tc>
                  <a:txBody>
                    <a:bodyPr/>
                    <a:lstStyle/>
                    <a:p>
                      <a:r>
                        <a:rPr lang="en-US"/>
                        <a:t>GRU</a:t>
                      </a:r>
                    </a:p>
                  </a:txBody>
                  <a:tcPr/>
                </a:tc>
                <a:tc>
                  <a:txBody>
                    <a:bodyPr/>
                    <a:lstStyle/>
                    <a:p>
                      <a:r>
                        <a:rPr lang="en-US"/>
                        <a:t>0.78</a:t>
                      </a:r>
                    </a:p>
                  </a:txBody>
                  <a:tcPr/>
                </a:tc>
                <a:tc>
                  <a:txBody>
                    <a:bodyPr/>
                    <a:lstStyle/>
                    <a:p>
                      <a:r>
                        <a:rPr lang="en-US"/>
                        <a:t>0.11</a:t>
                      </a:r>
                    </a:p>
                  </a:txBody>
                  <a:tcPr/>
                </a:tc>
                <a:tc>
                  <a:txBody>
                    <a:bodyPr/>
                    <a:lstStyle/>
                    <a:p>
                      <a:r>
                        <a:rPr lang="en-US"/>
                        <a:t>0.78</a:t>
                      </a:r>
                    </a:p>
                  </a:txBody>
                  <a:tcPr/>
                </a:tc>
                <a:tc>
                  <a:txBody>
                    <a:bodyPr/>
                    <a:lstStyle/>
                    <a:p>
                      <a:r>
                        <a:rPr lang="en-US"/>
                        <a:t>0.683</a:t>
                      </a:r>
                    </a:p>
                  </a:txBody>
                  <a:tcPr/>
                </a:tc>
                <a:extLst>
                  <a:ext uri="{0D108BD9-81ED-4DB2-BD59-A6C34878D82A}">
                    <a16:rowId xmlns:a16="http://schemas.microsoft.com/office/drawing/2014/main" val="1735580601"/>
                  </a:ext>
                </a:extLst>
              </a:tr>
              <a:tr h="415871">
                <a:tc>
                  <a:txBody>
                    <a:bodyPr/>
                    <a:lstStyle/>
                    <a:p>
                      <a:r>
                        <a:rPr lang="en-US"/>
                        <a:t>Bi-LSTM</a:t>
                      </a:r>
                    </a:p>
                  </a:txBody>
                  <a:tcPr/>
                </a:tc>
                <a:tc>
                  <a:txBody>
                    <a:bodyPr/>
                    <a:lstStyle/>
                    <a:p>
                      <a:r>
                        <a:rPr lang="en-US"/>
                        <a:t>0.925</a:t>
                      </a:r>
                    </a:p>
                  </a:txBody>
                  <a:tcPr/>
                </a:tc>
                <a:tc>
                  <a:txBody>
                    <a:bodyPr/>
                    <a:lstStyle/>
                    <a:p>
                      <a:r>
                        <a:rPr lang="en-US"/>
                        <a:t>0.456</a:t>
                      </a:r>
                    </a:p>
                  </a:txBody>
                  <a:tcPr/>
                </a:tc>
                <a:tc>
                  <a:txBody>
                    <a:bodyPr/>
                    <a:lstStyle/>
                    <a:p>
                      <a:r>
                        <a:rPr lang="en-US"/>
                        <a:t>0.925</a:t>
                      </a:r>
                    </a:p>
                  </a:txBody>
                  <a:tcPr/>
                </a:tc>
                <a:tc>
                  <a:txBody>
                    <a:bodyPr/>
                    <a:lstStyle/>
                    <a:p>
                      <a:r>
                        <a:rPr lang="en-US"/>
                        <a:t>0.91</a:t>
                      </a:r>
                    </a:p>
                  </a:txBody>
                  <a:tcPr/>
                </a:tc>
                <a:extLst>
                  <a:ext uri="{0D108BD9-81ED-4DB2-BD59-A6C34878D82A}">
                    <a16:rowId xmlns:a16="http://schemas.microsoft.com/office/drawing/2014/main" val="4189194200"/>
                  </a:ext>
                </a:extLst>
              </a:tr>
              <a:tr h="415871">
                <a:tc>
                  <a:txBody>
                    <a:bodyPr/>
                    <a:lstStyle/>
                    <a:p>
                      <a:r>
                        <a:rPr lang="en-US"/>
                        <a:t>Naive Bayes</a:t>
                      </a:r>
                    </a:p>
                  </a:txBody>
                  <a:tcPr/>
                </a:tc>
                <a:tc>
                  <a:txBody>
                    <a:bodyPr/>
                    <a:lstStyle/>
                    <a:p>
                      <a:r>
                        <a:rPr lang="en-US"/>
                        <a:t>0.97</a:t>
                      </a:r>
                    </a:p>
                  </a:txBody>
                  <a:tcPr/>
                </a:tc>
                <a:tc>
                  <a:txBody>
                    <a:bodyPr/>
                    <a:lstStyle/>
                    <a:p>
                      <a:r>
                        <a:rPr lang="en-US"/>
                        <a:t>0.92</a:t>
                      </a:r>
                    </a:p>
                  </a:txBody>
                  <a:tcPr/>
                </a:tc>
                <a:tc>
                  <a:txBody>
                    <a:bodyPr/>
                    <a:lstStyle/>
                    <a:p>
                      <a:r>
                        <a:rPr lang="en-US"/>
                        <a:t>0.97</a:t>
                      </a:r>
                    </a:p>
                  </a:txBody>
                  <a:tcPr/>
                </a:tc>
                <a:tc>
                  <a:txBody>
                    <a:bodyPr/>
                    <a:lstStyle/>
                    <a:p>
                      <a:r>
                        <a:rPr lang="en-US"/>
                        <a:t>0.97</a:t>
                      </a:r>
                    </a:p>
                  </a:txBody>
                  <a:tcPr/>
                </a:tc>
                <a:extLst>
                  <a:ext uri="{0D108BD9-81ED-4DB2-BD59-A6C34878D82A}">
                    <a16:rowId xmlns:a16="http://schemas.microsoft.com/office/drawing/2014/main" val="733697621"/>
                  </a:ext>
                </a:extLst>
              </a:tr>
              <a:tr h="711884">
                <a:tc>
                  <a:txBody>
                    <a:bodyPr/>
                    <a:lstStyle/>
                    <a:p>
                      <a:pPr lvl="0">
                        <a:buNone/>
                      </a:pPr>
                      <a:r>
                        <a:rPr lang="en-US"/>
                        <a:t>Logistic Regression</a:t>
                      </a:r>
                    </a:p>
                  </a:txBody>
                  <a:tcPr/>
                </a:tc>
                <a:tc>
                  <a:txBody>
                    <a:bodyPr/>
                    <a:lstStyle/>
                    <a:p>
                      <a:r>
                        <a:rPr lang="en-US"/>
                        <a:t>0.98</a:t>
                      </a:r>
                    </a:p>
                  </a:txBody>
                  <a:tcPr/>
                </a:tc>
                <a:tc>
                  <a:txBody>
                    <a:bodyPr/>
                    <a:lstStyle/>
                    <a:p>
                      <a:r>
                        <a:rPr lang="en-US"/>
                        <a:t>0.98</a:t>
                      </a:r>
                    </a:p>
                  </a:txBody>
                  <a:tcPr/>
                </a:tc>
                <a:tc>
                  <a:txBody>
                    <a:bodyPr/>
                    <a:lstStyle/>
                    <a:p>
                      <a:r>
                        <a:rPr lang="en-US"/>
                        <a:t>0.97</a:t>
                      </a:r>
                    </a:p>
                  </a:txBody>
                  <a:tcPr/>
                </a:tc>
                <a:tc>
                  <a:txBody>
                    <a:bodyPr/>
                    <a:lstStyle/>
                    <a:p>
                      <a:r>
                        <a:rPr lang="en-US"/>
                        <a:t>0.97</a:t>
                      </a:r>
                    </a:p>
                  </a:txBody>
                  <a:tcPr/>
                </a:tc>
                <a:extLst>
                  <a:ext uri="{0D108BD9-81ED-4DB2-BD59-A6C34878D82A}">
                    <a16:rowId xmlns:a16="http://schemas.microsoft.com/office/drawing/2014/main" val="1966410944"/>
                  </a:ext>
                </a:extLst>
              </a:tr>
              <a:tr h="415871">
                <a:tc>
                  <a:txBody>
                    <a:bodyPr/>
                    <a:lstStyle/>
                    <a:p>
                      <a:pPr lvl="0">
                        <a:buNone/>
                      </a:pPr>
                      <a:r>
                        <a:rPr lang="en-US"/>
                        <a:t>Linear SVM</a:t>
                      </a:r>
                    </a:p>
                  </a:txBody>
                  <a:tcPr/>
                </a:tc>
                <a:tc>
                  <a:txBody>
                    <a:bodyPr/>
                    <a:lstStyle/>
                    <a:p>
                      <a:pPr lvl="0">
                        <a:buNone/>
                      </a:pPr>
                      <a:r>
                        <a:rPr lang="en-US"/>
                        <a:t>0.978</a:t>
                      </a:r>
                    </a:p>
                  </a:txBody>
                  <a:tcPr/>
                </a:tc>
                <a:tc>
                  <a:txBody>
                    <a:bodyPr/>
                    <a:lstStyle/>
                    <a:p>
                      <a:pPr lvl="0">
                        <a:buNone/>
                      </a:pPr>
                      <a:r>
                        <a:rPr lang="en-US"/>
                        <a:t>0.93</a:t>
                      </a:r>
                    </a:p>
                  </a:txBody>
                  <a:tcPr/>
                </a:tc>
                <a:tc>
                  <a:txBody>
                    <a:bodyPr/>
                    <a:lstStyle/>
                    <a:p>
                      <a:pPr lvl="0">
                        <a:buNone/>
                      </a:pPr>
                      <a:r>
                        <a:rPr lang="en-US"/>
                        <a:t>0.978</a:t>
                      </a:r>
                    </a:p>
                  </a:txBody>
                  <a:tcPr/>
                </a:tc>
                <a:tc>
                  <a:txBody>
                    <a:bodyPr/>
                    <a:lstStyle/>
                    <a:p>
                      <a:pPr lvl="0">
                        <a:buNone/>
                      </a:pPr>
                      <a:r>
                        <a:rPr lang="en-US"/>
                        <a:t>0.978</a:t>
                      </a:r>
                    </a:p>
                  </a:txBody>
                  <a:tcPr/>
                </a:tc>
                <a:extLst>
                  <a:ext uri="{0D108BD9-81ED-4DB2-BD59-A6C34878D82A}">
                    <a16:rowId xmlns:a16="http://schemas.microsoft.com/office/drawing/2014/main" val="2080535485"/>
                  </a:ext>
                </a:extLst>
              </a:tr>
              <a:tr h="415871">
                <a:tc>
                  <a:txBody>
                    <a:bodyPr/>
                    <a:lstStyle/>
                    <a:p>
                      <a:pPr lvl="0">
                        <a:buNone/>
                      </a:pPr>
                      <a:r>
                        <a:rPr lang="en-US"/>
                        <a:t>Poly SVM</a:t>
                      </a:r>
                    </a:p>
                  </a:txBody>
                  <a:tcPr/>
                </a:tc>
                <a:tc>
                  <a:txBody>
                    <a:bodyPr/>
                    <a:lstStyle/>
                    <a:p>
                      <a:pPr lvl="0">
                        <a:buNone/>
                      </a:pPr>
                      <a:r>
                        <a:rPr lang="en-US"/>
                        <a:t>0.921</a:t>
                      </a:r>
                    </a:p>
                  </a:txBody>
                  <a:tcPr/>
                </a:tc>
                <a:tc>
                  <a:txBody>
                    <a:bodyPr/>
                    <a:lstStyle/>
                    <a:p>
                      <a:pPr lvl="0">
                        <a:buNone/>
                      </a:pPr>
                      <a:r>
                        <a:rPr lang="en-US"/>
                        <a:t>0.689</a:t>
                      </a:r>
                    </a:p>
                  </a:txBody>
                  <a:tcPr/>
                </a:tc>
                <a:tc>
                  <a:txBody>
                    <a:bodyPr/>
                    <a:lstStyle/>
                    <a:p>
                      <a:pPr lvl="0">
                        <a:buNone/>
                      </a:pPr>
                      <a:r>
                        <a:rPr lang="en-US"/>
                        <a:t>0.991</a:t>
                      </a:r>
                    </a:p>
                  </a:txBody>
                  <a:tcPr/>
                </a:tc>
                <a:tc>
                  <a:txBody>
                    <a:bodyPr/>
                    <a:lstStyle/>
                    <a:p>
                      <a:pPr lvl="0">
                        <a:buNone/>
                      </a:pPr>
                      <a:r>
                        <a:rPr lang="en-US"/>
                        <a:t>0.913</a:t>
                      </a:r>
                    </a:p>
                  </a:txBody>
                  <a:tcPr/>
                </a:tc>
                <a:extLst>
                  <a:ext uri="{0D108BD9-81ED-4DB2-BD59-A6C34878D82A}">
                    <a16:rowId xmlns:a16="http://schemas.microsoft.com/office/drawing/2014/main" val="2174401152"/>
                  </a:ext>
                </a:extLst>
              </a:tr>
              <a:tr h="415871">
                <a:tc>
                  <a:txBody>
                    <a:bodyPr/>
                    <a:lstStyle/>
                    <a:p>
                      <a:pPr lvl="0">
                        <a:buNone/>
                      </a:pPr>
                      <a:r>
                        <a:rPr lang="en-US"/>
                        <a:t>Rbf SVM</a:t>
                      </a:r>
                    </a:p>
                  </a:txBody>
                  <a:tcPr/>
                </a:tc>
                <a:tc>
                  <a:txBody>
                    <a:bodyPr/>
                    <a:lstStyle/>
                    <a:p>
                      <a:pPr lvl="0">
                        <a:buNone/>
                      </a:pPr>
                      <a:r>
                        <a:rPr lang="en-US"/>
                        <a:t>0.959</a:t>
                      </a:r>
                    </a:p>
                  </a:txBody>
                  <a:tcPr/>
                </a:tc>
                <a:tc>
                  <a:txBody>
                    <a:bodyPr/>
                    <a:lstStyle/>
                    <a:p>
                      <a:pPr lvl="0">
                        <a:buNone/>
                      </a:pPr>
                      <a:r>
                        <a:rPr lang="en-US"/>
                        <a:t>0.799</a:t>
                      </a:r>
                    </a:p>
                  </a:txBody>
                  <a:tcPr/>
                </a:tc>
                <a:tc>
                  <a:txBody>
                    <a:bodyPr/>
                    <a:lstStyle/>
                    <a:p>
                      <a:pPr lvl="0">
                        <a:buNone/>
                      </a:pPr>
                      <a:r>
                        <a:rPr lang="en-US"/>
                        <a:t>0.959</a:t>
                      </a:r>
                    </a:p>
                  </a:txBody>
                  <a:tcPr/>
                </a:tc>
                <a:tc>
                  <a:txBody>
                    <a:bodyPr/>
                    <a:lstStyle/>
                    <a:p>
                      <a:pPr lvl="0">
                        <a:buNone/>
                      </a:pPr>
                      <a:r>
                        <a:rPr lang="en-US"/>
                        <a:t>0.954</a:t>
                      </a:r>
                    </a:p>
                  </a:txBody>
                  <a:tcPr/>
                </a:tc>
                <a:extLst>
                  <a:ext uri="{0D108BD9-81ED-4DB2-BD59-A6C34878D82A}">
                    <a16:rowId xmlns:a16="http://schemas.microsoft.com/office/drawing/2014/main" val="1860713458"/>
                  </a:ext>
                </a:extLst>
              </a:tr>
              <a:tr h="415871">
                <a:tc>
                  <a:txBody>
                    <a:bodyPr/>
                    <a:lstStyle/>
                    <a:p>
                      <a:pPr lvl="0">
                        <a:buNone/>
                      </a:pPr>
                      <a:r>
                        <a:rPr lang="en-US"/>
                        <a:t>Sigmoid SVM</a:t>
                      </a:r>
                    </a:p>
                  </a:txBody>
                  <a:tcPr/>
                </a:tc>
                <a:tc>
                  <a:txBody>
                    <a:bodyPr/>
                    <a:lstStyle/>
                    <a:p>
                      <a:pPr lvl="0">
                        <a:buNone/>
                      </a:pPr>
                      <a:r>
                        <a:rPr lang="en-US"/>
                        <a:t>0.915</a:t>
                      </a:r>
                    </a:p>
                  </a:txBody>
                  <a:tcPr/>
                </a:tc>
                <a:tc>
                  <a:txBody>
                    <a:bodyPr/>
                    <a:lstStyle/>
                    <a:p>
                      <a:pPr lvl="0">
                        <a:buNone/>
                      </a:pPr>
                      <a:r>
                        <a:rPr lang="en-US"/>
                        <a:t>0.713</a:t>
                      </a:r>
                    </a:p>
                  </a:txBody>
                  <a:tcPr/>
                </a:tc>
                <a:tc>
                  <a:txBody>
                    <a:bodyPr/>
                    <a:lstStyle/>
                    <a:p>
                      <a:pPr lvl="0">
                        <a:buNone/>
                      </a:pPr>
                      <a:r>
                        <a:rPr lang="en-US"/>
                        <a:t>0.915</a:t>
                      </a:r>
                    </a:p>
                  </a:txBody>
                  <a:tcPr/>
                </a:tc>
                <a:tc>
                  <a:txBody>
                    <a:bodyPr/>
                    <a:lstStyle/>
                    <a:p>
                      <a:pPr lvl="0">
                        <a:buNone/>
                      </a:pPr>
                      <a:r>
                        <a:rPr lang="en-US"/>
                        <a:t>0.91</a:t>
                      </a:r>
                    </a:p>
                  </a:txBody>
                  <a:tcPr/>
                </a:tc>
                <a:extLst>
                  <a:ext uri="{0D108BD9-81ED-4DB2-BD59-A6C34878D82A}">
                    <a16:rowId xmlns:a16="http://schemas.microsoft.com/office/drawing/2014/main" val="2561966397"/>
                  </a:ext>
                </a:extLst>
              </a:tr>
            </a:tbl>
          </a:graphicData>
        </a:graphic>
      </p:graphicFrame>
      <p:sp>
        <p:nvSpPr>
          <p:cNvPr id="3" name="TextBox 2">
            <a:extLst>
              <a:ext uri="{FF2B5EF4-FFF2-40B4-BE49-F238E27FC236}">
                <a16:creationId xmlns:a16="http://schemas.microsoft.com/office/drawing/2014/main" id="{F8BE81FE-BB31-63F7-9AE2-DDD8A3ED98DC}"/>
              </a:ext>
            </a:extLst>
          </p:cNvPr>
          <p:cNvSpPr txBox="1"/>
          <p:nvPr/>
        </p:nvSpPr>
        <p:spPr>
          <a:xfrm>
            <a:off x="2631233" y="6188702"/>
            <a:ext cx="7510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Rockwell" panose="02060603020205020403"/>
                <a:ea typeface="+mn-ea"/>
                <a:cs typeface="+mn-cs"/>
              </a:rPr>
              <a:t>Table: Evaluation Metrics Table of different models for ATIS Dataset</a:t>
            </a:r>
          </a:p>
        </p:txBody>
      </p:sp>
    </p:spTree>
    <p:extLst>
      <p:ext uri="{BB962C8B-B14F-4D97-AF65-F5344CB8AC3E}">
        <p14:creationId xmlns:p14="http://schemas.microsoft.com/office/powerpoint/2010/main" val="2297002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fontScale="90000"/>
          </a:bodyPr>
          <a:lstStyle/>
          <a:p>
            <a:r>
              <a:rPr lang="en-IN">
                <a:latin typeface="Rockwell Condensed" panose="02060603050405020104" pitchFamily="18" charset="0"/>
              </a:rPr>
              <a:t>Result and Analysis:</a:t>
            </a:r>
          </a:p>
        </p:txBody>
      </p:sp>
      <p:sp>
        <p:nvSpPr>
          <p:cNvPr id="3" name="Content Placeholder 2"/>
          <p:cNvSpPr>
            <a:spLocks noGrp="1"/>
          </p:cNvSpPr>
          <p:nvPr>
            <p:ph idx="1"/>
          </p:nvPr>
        </p:nvSpPr>
        <p:spPr>
          <a:xfrm>
            <a:off x="354563" y="1063690"/>
            <a:ext cx="11681927" cy="5113273"/>
          </a:xfrm>
        </p:spPr>
        <p:txBody>
          <a:bodyPr/>
          <a:lstStyle/>
          <a:p>
            <a:endParaRPr lang="en-IN"/>
          </a:p>
          <a:p>
            <a:r>
              <a:rPr lang="en-IN"/>
              <a:t>Comparing Models:</a:t>
            </a:r>
          </a:p>
          <a:p>
            <a:endParaRPr lang="en-IN"/>
          </a:p>
        </p:txBody>
      </p:sp>
      <p:pic>
        <p:nvPicPr>
          <p:cNvPr id="5" name="Picture 4">
            <a:extLst>
              <a:ext uri="{FF2B5EF4-FFF2-40B4-BE49-F238E27FC236}">
                <a16:creationId xmlns:a16="http://schemas.microsoft.com/office/drawing/2014/main" id="{55473242-2313-46F8-817D-8FE06D82D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4" y="2409694"/>
            <a:ext cx="6078514" cy="2421264"/>
          </a:xfrm>
          <a:prstGeom prst="rect">
            <a:avLst/>
          </a:prstGeom>
        </p:spPr>
      </p:pic>
      <p:sp>
        <p:nvSpPr>
          <p:cNvPr id="9" name="TextBox 8">
            <a:extLst>
              <a:ext uri="{FF2B5EF4-FFF2-40B4-BE49-F238E27FC236}">
                <a16:creationId xmlns:a16="http://schemas.microsoft.com/office/drawing/2014/main" id="{5FFE902F-E777-4E55-A30C-77021FFC03DE}"/>
              </a:ext>
            </a:extLst>
          </p:cNvPr>
          <p:cNvSpPr txBox="1"/>
          <p:nvPr/>
        </p:nvSpPr>
        <p:spPr>
          <a:xfrm>
            <a:off x="935395" y="5082063"/>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solidFill>
                  <a:prstClr val="black"/>
                </a:solidFill>
                <a:latin typeface="Rockwell" panose="02060603020205020403"/>
              </a:rPr>
              <a:t>F</a:t>
            </a:r>
            <a:r>
              <a:rPr kumimoji="0" lang="en-GB" sz="18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800" b="0" i="0" u="none" strike="noStrike" kern="1200" cap="none" spc="0" normalizeH="0" baseline="0" noProof="0">
                <a:ln>
                  <a:noFill/>
                </a:ln>
                <a:solidFill>
                  <a:prstClr val="black"/>
                </a:solidFill>
                <a:effectLst/>
                <a:uLnTx/>
                <a:uFillTx/>
                <a:latin typeface="Rockwell" panose="02060603020205020403"/>
                <a:ea typeface="+mn-ea"/>
                <a:cs typeface="+mn-cs"/>
              </a:rPr>
              <a:t>: Comparing Models for ATIS dataset</a:t>
            </a:r>
          </a:p>
        </p:txBody>
      </p:sp>
      <p:sp>
        <p:nvSpPr>
          <p:cNvPr id="11" name="TextBox 10">
            <a:extLst>
              <a:ext uri="{FF2B5EF4-FFF2-40B4-BE49-F238E27FC236}">
                <a16:creationId xmlns:a16="http://schemas.microsoft.com/office/drawing/2014/main" id="{70D62918-CDF7-4E7C-ABEA-C8B899AFF1A4}"/>
              </a:ext>
            </a:extLst>
          </p:cNvPr>
          <p:cNvSpPr txBox="1"/>
          <p:nvPr/>
        </p:nvSpPr>
        <p:spPr>
          <a:xfrm>
            <a:off x="7555462" y="3135219"/>
            <a:ext cx="6097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prstClr val="black"/>
                </a:solidFill>
                <a:latin typeface="Rockwell" panose="02060603020205020403"/>
              </a:rPr>
              <a:t>F</a:t>
            </a:r>
            <a:r>
              <a:rPr kumimoji="0" lang="en-GB" sz="14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Logistic Regression Accuracy - ATIS</a:t>
            </a:r>
          </a:p>
        </p:txBody>
      </p:sp>
      <p:pic>
        <p:nvPicPr>
          <p:cNvPr id="6" name="Picture 5">
            <a:extLst>
              <a:ext uri="{FF2B5EF4-FFF2-40B4-BE49-F238E27FC236}">
                <a16:creationId xmlns:a16="http://schemas.microsoft.com/office/drawing/2014/main" id="{8A923E05-4DBE-414F-9C5D-5CDC6055FB4C}"/>
              </a:ext>
            </a:extLst>
          </p:cNvPr>
          <p:cNvPicPr>
            <a:picLocks noChangeAspect="1"/>
          </p:cNvPicPr>
          <p:nvPr/>
        </p:nvPicPr>
        <p:blipFill rotWithShape="1">
          <a:blip r:embed="rId3">
            <a:extLst>
              <a:ext uri="{28A0092B-C50C-407E-A947-70E740481C1C}">
                <a14:useLocalDpi xmlns:a14="http://schemas.microsoft.com/office/drawing/2010/main" val="0"/>
              </a:ext>
            </a:extLst>
          </a:blip>
          <a:srcRect b="6406"/>
          <a:stretch/>
        </p:blipFill>
        <p:spPr>
          <a:xfrm>
            <a:off x="6744921" y="69859"/>
            <a:ext cx="4742618" cy="3102550"/>
          </a:xfrm>
          <a:prstGeom prst="rect">
            <a:avLst/>
          </a:prstGeom>
        </p:spPr>
      </p:pic>
      <p:pic>
        <p:nvPicPr>
          <p:cNvPr id="10" name="Picture 9">
            <a:extLst>
              <a:ext uri="{FF2B5EF4-FFF2-40B4-BE49-F238E27FC236}">
                <a16:creationId xmlns:a16="http://schemas.microsoft.com/office/drawing/2014/main" id="{24D1A075-D039-4F48-BAEA-4949DBDC4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70" y="3390324"/>
            <a:ext cx="4713355" cy="3102551"/>
          </a:xfrm>
          <a:prstGeom prst="rect">
            <a:avLst/>
          </a:prstGeom>
        </p:spPr>
      </p:pic>
      <p:sp>
        <p:nvSpPr>
          <p:cNvPr id="13" name="TextBox 12">
            <a:extLst>
              <a:ext uri="{FF2B5EF4-FFF2-40B4-BE49-F238E27FC236}">
                <a16:creationId xmlns:a16="http://schemas.microsoft.com/office/drawing/2014/main" id="{C24D512E-FEC4-410B-97D6-E2990E22EB45}"/>
              </a:ext>
            </a:extLst>
          </p:cNvPr>
          <p:cNvSpPr txBox="1"/>
          <p:nvPr/>
        </p:nvSpPr>
        <p:spPr>
          <a:xfrm>
            <a:off x="7667431" y="6260939"/>
            <a:ext cx="682534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prstClr val="black"/>
                </a:solidFill>
                <a:latin typeface="Rockwell" panose="02060603020205020403"/>
              </a:rPr>
              <a:t>F</a:t>
            </a:r>
            <a:r>
              <a:rPr kumimoji="0" lang="en-GB" sz="14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Logistic Regression </a:t>
            </a:r>
            <a:r>
              <a:rPr lang="en-GB" sz="1400">
                <a:solidFill>
                  <a:prstClr val="black"/>
                </a:solidFill>
                <a:latin typeface="Rockwell" panose="02060603020205020403"/>
              </a:rPr>
              <a:t>Loss</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 ATIS</a:t>
            </a:r>
          </a:p>
        </p:txBody>
      </p:sp>
    </p:spTree>
    <p:extLst>
      <p:ext uri="{BB962C8B-B14F-4D97-AF65-F5344CB8AC3E}">
        <p14:creationId xmlns:p14="http://schemas.microsoft.com/office/powerpoint/2010/main" val="257620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BABE-D3CF-4190-8399-A97B45DB872B}"/>
              </a:ext>
            </a:extLst>
          </p:cNvPr>
          <p:cNvSpPr>
            <a:spLocks noGrp="1"/>
          </p:cNvSpPr>
          <p:nvPr>
            <p:ph type="title"/>
          </p:nvPr>
        </p:nvSpPr>
        <p:spPr>
          <a:xfrm>
            <a:off x="1069848" y="484632"/>
            <a:ext cx="10058400" cy="709686"/>
          </a:xfrm>
        </p:spPr>
        <p:txBody>
          <a:bodyPr>
            <a:normAutofit fontScale="90000"/>
          </a:bodyPr>
          <a:lstStyle/>
          <a:p>
            <a:r>
              <a:rPr lang="en-IN"/>
              <a:t>Evaluation Metrics </a:t>
            </a:r>
            <a:r>
              <a:rPr lang="en-IN" err="1"/>
              <a:t>TAble</a:t>
            </a:r>
            <a:r>
              <a:rPr lang="en-IN"/>
              <a:t> </a:t>
            </a:r>
          </a:p>
        </p:txBody>
      </p:sp>
      <p:graphicFrame>
        <p:nvGraphicFramePr>
          <p:cNvPr id="4" name="Table 4">
            <a:extLst>
              <a:ext uri="{FF2B5EF4-FFF2-40B4-BE49-F238E27FC236}">
                <a16:creationId xmlns:a16="http://schemas.microsoft.com/office/drawing/2014/main" id="{2C5D75FC-CFB2-42D3-930F-E549F4649F9E}"/>
              </a:ext>
            </a:extLst>
          </p:cNvPr>
          <p:cNvGraphicFramePr>
            <a:graphicFrameLocks noGrp="1"/>
          </p:cNvGraphicFramePr>
          <p:nvPr>
            <p:ph idx="1"/>
            <p:extLst>
              <p:ext uri="{D42A27DB-BD31-4B8C-83A1-F6EECF244321}">
                <p14:modId xmlns:p14="http://schemas.microsoft.com/office/powerpoint/2010/main" val="2279108279"/>
              </p:ext>
            </p:extLst>
          </p:nvPr>
        </p:nvGraphicFramePr>
        <p:xfrm>
          <a:off x="1069975" y="2120899"/>
          <a:ext cx="10058400" cy="2525745"/>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562706715"/>
                    </a:ext>
                  </a:extLst>
                </a:gridCol>
                <a:gridCol w="2011680">
                  <a:extLst>
                    <a:ext uri="{9D8B030D-6E8A-4147-A177-3AD203B41FA5}">
                      <a16:colId xmlns:a16="http://schemas.microsoft.com/office/drawing/2014/main" val="2635887010"/>
                    </a:ext>
                  </a:extLst>
                </a:gridCol>
                <a:gridCol w="2011680">
                  <a:extLst>
                    <a:ext uri="{9D8B030D-6E8A-4147-A177-3AD203B41FA5}">
                      <a16:colId xmlns:a16="http://schemas.microsoft.com/office/drawing/2014/main" val="789690489"/>
                    </a:ext>
                  </a:extLst>
                </a:gridCol>
                <a:gridCol w="2011680">
                  <a:extLst>
                    <a:ext uri="{9D8B030D-6E8A-4147-A177-3AD203B41FA5}">
                      <a16:colId xmlns:a16="http://schemas.microsoft.com/office/drawing/2014/main" val="3526625950"/>
                    </a:ext>
                  </a:extLst>
                </a:gridCol>
                <a:gridCol w="2011680">
                  <a:extLst>
                    <a:ext uri="{9D8B030D-6E8A-4147-A177-3AD203B41FA5}">
                      <a16:colId xmlns:a16="http://schemas.microsoft.com/office/drawing/2014/main" val="1360735990"/>
                    </a:ext>
                  </a:extLst>
                </a:gridCol>
              </a:tblGrid>
              <a:tr h="441099">
                <a:tc>
                  <a:txBody>
                    <a:bodyPr/>
                    <a:lstStyle/>
                    <a:p>
                      <a:r>
                        <a:rPr lang="en-IN"/>
                        <a:t>Model</a:t>
                      </a:r>
                    </a:p>
                  </a:txBody>
                  <a:tcPr/>
                </a:tc>
                <a:tc>
                  <a:txBody>
                    <a:bodyPr/>
                    <a:lstStyle/>
                    <a:p>
                      <a:r>
                        <a:rPr lang="en-IN"/>
                        <a:t>Accuracy</a:t>
                      </a:r>
                    </a:p>
                  </a:txBody>
                  <a:tcPr/>
                </a:tc>
                <a:tc>
                  <a:txBody>
                    <a:bodyPr/>
                    <a:lstStyle/>
                    <a:p>
                      <a:r>
                        <a:rPr lang="en-IN"/>
                        <a:t>Macro F1</a:t>
                      </a:r>
                    </a:p>
                  </a:txBody>
                  <a:tcPr/>
                </a:tc>
                <a:tc>
                  <a:txBody>
                    <a:bodyPr/>
                    <a:lstStyle/>
                    <a:p>
                      <a:r>
                        <a:rPr lang="en-IN"/>
                        <a:t>Micro F1</a:t>
                      </a:r>
                    </a:p>
                  </a:txBody>
                  <a:tcPr/>
                </a:tc>
                <a:tc>
                  <a:txBody>
                    <a:bodyPr/>
                    <a:lstStyle/>
                    <a:p>
                      <a:r>
                        <a:rPr lang="en-IN"/>
                        <a:t>Weighted F1</a:t>
                      </a:r>
                    </a:p>
                  </a:txBody>
                  <a:tcPr/>
                </a:tc>
                <a:extLst>
                  <a:ext uri="{0D108BD9-81ED-4DB2-BD59-A6C34878D82A}">
                    <a16:rowId xmlns:a16="http://schemas.microsoft.com/office/drawing/2014/main" val="3740758051"/>
                  </a:ext>
                </a:extLst>
              </a:tr>
              <a:tr h="441099">
                <a:tc>
                  <a:txBody>
                    <a:bodyPr/>
                    <a:lstStyle/>
                    <a:p>
                      <a:r>
                        <a:rPr lang="en-IN"/>
                        <a:t>Simple RNN</a:t>
                      </a:r>
                    </a:p>
                  </a:txBody>
                  <a:tcPr/>
                </a:tc>
                <a:tc>
                  <a:txBody>
                    <a:bodyPr/>
                    <a:lstStyle/>
                    <a:p>
                      <a:r>
                        <a:rPr lang="en-IN"/>
                        <a:t>0.97</a:t>
                      </a:r>
                    </a:p>
                  </a:txBody>
                  <a:tcPr/>
                </a:tc>
                <a:tc>
                  <a:txBody>
                    <a:bodyPr/>
                    <a:lstStyle/>
                    <a:p>
                      <a:r>
                        <a:rPr lang="en-IN"/>
                        <a:t>0.97</a:t>
                      </a:r>
                    </a:p>
                  </a:txBody>
                  <a:tcPr/>
                </a:tc>
                <a:tc>
                  <a:txBody>
                    <a:bodyPr/>
                    <a:lstStyle/>
                    <a:p>
                      <a:r>
                        <a:rPr lang="en-IN"/>
                        <a:t>0.97</a:t>
                      </a:r>
                    </a:p>
                  </a:txBody>
                  <a:tcPr/>
                </a:tc>
                <a:tc>
                  <a:txBody>
                    <a:bodyPr/>
                    <a:lstStyle/>
                    <a:p>
                      <a:r>
                        <a:rPr lang="en-IN"/>
                        <a:t>0.96</a:t>
                      </a:r>
                    </a:p>
                  </a:txBody>
                  <a:tcPr/>
                </a:tc>
                <a:extLst>
                  <a:ext uri="{0D108BD9-81ED-4DB2-BD59-A6C34878D82A}">
                    <a16:rowId xmlns:a16="http://schemas.microsoft.com/office/drawing/2014/main" val="3645023065"/>
                  </a:ext>
                </a:extLst>
              </a:tr>
              <a:tr h="441099">
                <a:tc>
                  <a:txBody>
                    <a:bodyPr/>
                    <a:lstStyle/>
                    <a:p>
                      <a:r>
                        <a:rPr lang="en-IN"/>
                        <a:t>GRU</a:t>
                      </a:r>
                    </a:p>
                  </a:txBody>
                  <a:tcPr/>
                </a:tc>
                <a:tc>
                  <a:txBody>
                    <a:bodyPr/>
                    <a:lstStyle/>
                    <a:p>
                      <a:r>
                        <a:rPr lang="en-IN"/>
                        <a:t>0.14</a:t>
                      </a:r>
                    </a:p>
                  </a:txBody>
                  <a:tcPr/>
                </a:tc>
                <a:tc>
                  <a:txBody>
                    <a:bodyPr/>
                    <a:lstStyle/>
                    <a:p>
                      <a:r>
                        <a:rPr lang="en-IN"/>
                        <a:t>0.035</a:t>
                      </a:r>
                    </a:p>
                  </a:txBody>
                  <a:tcPr/>
                </a:tc>
                <a:tc>
                  <a:txBody>
                    <a:bodyPr/>
                    <a:lstStyle/>
                    <a:p>
                      <a:r>
                        <a:rPr lang="en-IN"/>
                        <a:t>0.14</a:t>
                      </a:r>
                    </a:p>
                  </a:txBody>
                  <a:tcPr/>
                </a:tc>
                <a:tc>
                  <a:txBody>
                    <a:bodyPr/>
                    <a:lstStyle/>
                    <a:p>
                      <a:r>
                        <a:rPr lang="en-IN"/>
                        <a:t>0.04</a:t>
                      </a:r>
                    </a:p>
                  </a:txBody>
                  <a:tcPr/>
                </a:tc>
                <a:extLst>
                  <a:ext uri="{0D108BD9-81ED-4DB2-BD59-A6C34878D82A}">
                    <a16:rowId xmlns:a16="http://schemas.microsoft.com/office/drawing/2014/main" val="2077453735"/>
                  </a:ext>
                </a:extLst>
              </a:tr>
              <a:tr h="441099">
                <a:tc>
                  <a:txBody>
                    <a:bodyPr/>
                    <a:lstStyle/>
                    <a:p>
                      <a:r>
                        <a:rPr lang="en-IN" err="1"/>
                        <a:t>BiLSTM</a:t>
                      </a:r>
                      <a:endParaRPr lang="en-IN"/>
                    </a:p>
                  </a:txBody>
                  <a:tcPr/>
                </a:tc>
                <a:tc>
                  <a:txBody>
                    <a:bodyPr/>
                    <a:lstStyle/>
                    <a:p>
                      <a:r>
                        <a:rPr lang="en-IN"/>
                        <a:t>0.98</a:t>
                      </a:r>
                    </a:p>
                  </a:txBody>
                  <a:tcPr/>
                </a:tc>
                <a:tc>
                  <a:txBody>
                    <a:bodyPr/>
                    <a:lstStyle/>
                    <a:p>
                      <a:r>
                        <a:rPr lang="en-IN"/>
                        <a:t>0.98</a:t>
                      </a:r>
                    </a:p>
                  </a:txBody>
                  <a:tcPr/>
                </a:tc>
                <a:tc>
                  <a:txBody>
                    <a:bodyPr/>
                    <a:lstStyle/>
                    <a:p>
                      <a:r>
                        <a:rPr lang="en-IN"/>
                        <a:t>0.98</a:t>
                      </a:r>
                    </a:p>
                  </a:txBody>
                  <a:tcPr/>
                </a:tc>
                <a:tc>
                  <a:txBody>
                    <a:bodyPr/>
                    <a:lstStyle/>
                    <a:p>
                      <a:r>
                        <a:rPr lang="en-IN"/>
                        <a:t>0.98</a:t>
                      </a:r>
                    </a:p>
                  </a:txBody>
                  <a:tcPr/>
                </a:tc>
                <a:extLst>
                  <a:ext uri="{0D108BD9-81ED-4DB2-BD59-A6C34878D82A}">
                    <a16:rowId xmlns:a16="http://schemas.microsoft.com/office/drawing/2014/main" val="4219668630"/>
                  </a:ext>
                </a:extLst>
              </a:tr>
              <a:tr h="761349">
                <a:tc>
                  <a:txBody>
                    <a:bodyPr/>
                    <a:lstStyle/>
                    <a:p>
                      <a:r>
                        <a:rPr lang="en-IN"/>
                        <a:t>Logistic Regression</a:t>
                      </a:r>
                    </a:p>
                  </a:txBody>
                  <a:tcPr/>
                </a:tc>
                <a:tc>
                  <a:txBody>
                    <a:bodyPr/>
                    <a:lstStyle/>
                    <a:p>
                      <a:r>
                        <a:rPr lang="en-IN"/>
                        <a:t>0.99</a:t>
                      </a:r>
                    </a:p>
                  </a:txBody>
                  <a:tcPr/>
                </a:tc>
                <a:tc>
                  <a:txBody>
                    <a:bodyPr/>
                    <a:lstStyle/>
                    <a:p>
                      <a:r>
                        <a:rPr lang="en-IN"/>
                        <a:t>0.98</a:t>
                      </a:r>
                    </a:p>
                  </a:txBody>
                  <a:tcPr/>
                </a:tc>
                <a:tc>
                  <a:txBody>
                    <a:bodyPr/>
                    <a:lstStyle/>
                    <a:p>
                      <a:r>
                        <a:rPr lang="en-IN"/>
                        <a:t>0.99</a:t>
                      </a:r>
                    </a:p>
                  </a:txBody>
                  <a:tcPr/>
                </a:tc>
                <a:tc>
                  <a:txBody>
                    <a:bodyPr/>
                    <a:lstStyle/>
                    <a:p>
                      <a:r>
                        <a:rPr lang="en-IN"/>
                        <a:t>0.98</a:t>
                      </a:r>
                    </a:p>
                  </a:txBody>
                  <a:tcPr/>
                </a:tc>
                <a:extLst>
                  <a:ext uri="{0D108BD9-81ED-4DB2-BD59-A6C34878D82A}">
                    <a16:rowId xmlns:a16="http://schemas.microsoft.com/office/drawing/2014/main" val="801484689"/>
                  </a:ext>
                </a:extLst>
              </a:tr>
            </a:tbl>
          </a:graphicData>
        </a:graphic>
      </p:graphicFrame>
      <p:sp>
        <p:nvSpPr>
          <p:cNvPr id="6" name="TextBox 5">
            <a:extLst>
              <a:ext uri="{FF2B5EF4-FFF2-40B4-BE49-F238E27FC236}">
                <a16:creationId xmlns:a16="http://schemas.microsoft.com/office/drawing/2014/main" id="{477D215A-BBA9-4BBD-877D-32B3A802DC4A}"/>
              </a:ext>
            </a:extLst>
          </p:cNvPr>
          <p:cNvSpPr txBox="1"/>
          <p:nvPr/>
        </p:nvSpPr>
        <p:spPr>
          <a:xfrm>
            <a:off x="2283279" y="5203893"/>
            <a:ext cx="762544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Rockwell" panose="02060603020205020403"/>
                <a:ea typeface="+mn-ea"/>
                <a:cs typeface="+mn-cs"/>
              </a:rPr>
              <a:t>Table: Evaluation Metrics Table of different models for SNIPS Dataset</a:t>
            </a:r>
          </a:p>
        </p:txBody>
      </p:sp>
    </p:spTree>
    <p:extLst>
      <p:ext uri="{BB962C8B-B14F-4D97-AF65-F5344CB8AC3E}">
        <p14:creationId xmlns:p14="http://schemas.microsoft.com/office/powerpoint/2010/main" val="393205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Result and Analysis:</a:t>
            </a:r>
          </a:p>
        </p:txBody>
      </p:sp>
      <p:pic>
        <p:nvPicPr>
          <p:cNvPr id="4" name="Content Placeholder 3">
            <a:extLst>
              <a:ext uri="{FF2B5EF4-FFF2-40B4-BE49-F238E27FC236}">
                <a16:creationId xmlns:a16="http://schemas.microsoft.com/office/drawing/2014/main" id="{E3C32B87-2A11-4F9C-A61A-1D7428580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508" y="2024159"/>
            <a:ext cx="6114327" cy="2460061"/>
          </a:xfrm>
          <a:prstGeom prst="rect">
            <a:avLst/>
          </a:prstGeom>
        </p:spPr>
      </p:pic>
      <p:sp>
        <p:nvSpPr>
          <p:cNvPr id="6" name="TextBox 5">
            <a:extLst>
              <a:ext uri="{FF2B5EF4-FFF2-40B4-BE49-F238E27FC236}">
                <a16:creationId xmlns:a16="http://schemas.microsoft.com/office/drawing/2014/main" id="{F73FE315-0F24-4386-9520-1FA522226741}"/>
              </a:ext>
            </a:extLst>
          </p:cNvPr>
          <p:cNvSpPr txBox="1"/>
          <p:nvPr/>
        </p:nvSpPr>
        <p:spPr>
          <a:xfrm>
            <a:off x="838200" y="4606157"/>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solidFill>
                  <a:prstClr val="black"/>
                </a:solidFill>
                <a:latin typeface="Rockwell" panose="02060603020205020403"/>
              </a:rPr>
              <a:t>F</a:t>
            </a:r>
            <a:r>
              <a:rPr kumimoji="0" lang="en-GB" sz="18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800" b="0" i="0" u="none" strike="noStrike" kern="1200" cap="none" spc="0" normalizeH="0" baseline="0" noProof="0">
                <a:ln>
                  <a:noFill/>
                </a:ln>
                <a:solidFill>
                  <a:prstClr val="black"/>
                </a:solidFill>
                <a:effectLst/>
                <a:uLnTx/>
                <a:uFillTx/>
                <a:latin typeface="Rockwell" panose="02060603020205020403"/>
                <a:ea typeface="+mn-ea"/>
                <a:cs typeface="+mn-cs"/>
              </a:rPr>
              <a:t>: Comparing Models for SNIPS dataset</a:t>
            </a:r>
          </a:p>
        </p:txBody>
      </p:sp>
      <p:pic>
        <p:nvPicPr>
          <p:cNvPr id="8" name="Picture 7">
            <a:extLst>
              <a:ext uri="{FF2B5EF4-FFF2-40B4-BE49-F238E27FC236}">
                <a16:creationId xmlns:a16="http://schemas.microsoft.com/office/drawing/2014/main" id="{1873E9A3-1003-48D9-83EA-6F9C0853915F}"/>
              </a:ext>
            </a:extLst>
          </p:cNvPr>
          <p:cNvPicPr>
            <a:picLocks noChangeAspect="1"/>
          </p:cNvPicPr>
          <p:nvPr/>
        </p:nvPicPr>
        <p:blipFill rotWithShape="1">
          <a:blip r:embed="rId3">
            <a:extLst>
              <a:ext uri="{28A0092B-C50C-407E-A947-70E740481C1C}">
                <a14:useLocalDpi xmlns:a14="http://schemas.microsoft.com/office/drawing/2010/main" val="0"/>
              </a:ext>
            </a:extLst>
          </a:blip>
          <a:srcRect b="4418"/>
          <a:stretch/>
        </p:blipFill>
        <p:spPr>
          <a:xfrm>
            <a:off x="6747141" y="163584"/>
            <a:ext cx="4603753" cy="3074138"/>
          </a:xfrm>
          <a:prstGeom prst="rect">
            <a:avLst/>
          </a:prstGeom>
        </p:spPr>
      </p:pic>
      <p:pic>
        <p:nvPicPr>
          <p:cNvPr id="10" name="Picture 9">
            <a:extLst>
              <a:ext uri="{FF2B5EF4-FFF2-40B4-BE49-F238E27FC236}">
                <a16:creationId xmlns:a16="http://schemas.microsoft.com/office/drawing/2014/main" id="{9A559FCF-2A3B-4533-92B7-C45B84654EA8}"/>
              </a:ext>
            </a:extLst>
          </p:cNvPr>
          <p:cNvPicPr>
            <a:picLocks noChangeAspect="1"/>
          </p:cNvPicPr>
          <p:nvPr/>
        </p:nvPicPr>
        <p:blipFill rotWithShape="1">
          <a:blip r:embed="rId4">
            <a:extLst>
              <a:ext uri="{28A0092B-C50C-407E-A947-70E740481C1C}">
                <a14:useLocalDpi xmlns:a14="http://schemas.microsoft.com/office/drawing/2010/main" val="0"/>
              </a:ext>
            </a:extLst>
          </a:blip>
          <a:srcRect b="4972"/>
          <a:stretch/>
        </p:blipFill>
        <p:spPr>
          <a:xfrm>
            <a:off x="6795373" y="3497966"/>
            <a:ext cx="4507287" cy="2955046"/>
          </a:xfrm>
          <a:prstGeom prst="rect">
            <a:avLst/>
          </a:prstGeom>
        </p:spPr>
      </p:pic>
      <p:sp>
        <p:nvSpPr>
          <p:cNvPr id="12" name="TextBox 11">
            <a:extLst>
              <a:ext uri="{FF2B5EF4-FFF2-40B4-BE49-F238E27FC236}">
                <a16:creationId xmlns:a16="http://schemas.microsoft.com/office/drawing/2014/main" id="{D4F2F4EA-A7FE-4E1B-9AA6-4D0467799D4B}"/>
              </a:ext>
            </a:extLst>
          </p:cNvPr>
          <p:cNvSpPr txBox="1"/>
          <p:nvPr/>
        </p:nvSpPr>
        <p:spPr>
          <a:xfrm>
            <a:off x="7252217" y="3172152"/>
            <a:ext cx="609755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prstClr val="black"/>
                </a:solidFill>
                <a:latin typeface="Rockwell" panose="02060603020205020403"/>
              </a:rPr>
              <a:t>F</a:t>
            </a:r>
            <a:r>
              <a:rPr kumimoji="0" lang="en-GB" sz="14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Logistic Regression Accuracy - </a:t>
            </a:r>
            <a:r>
              <a:rPr lang="en-GB" sz="1400">
                <a:solidFill>
                  <a:prstClr val="black"/>
                </a:solidFill>
                <a:latin typeface="Rockwell" panose="02060603020205020403"/>
              </a:rPr>
              <a:t>SNIPS</a:t>
            </a:r>
            <a:endPar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4" name="TextBox 13">
            <a:extLst>
              <a:ext uri="{FF2B5EF4-FFF2-40B4-BE49-F238E27FC236}">
                <a16:creationId xmlns:a16="http://schemas.microsoft.com/office/drawing/2014/main" id="{61C02957-3E89-408F-9730-0B4CFAE7DF62}"/>
              </a:ext>
            </a:extLst>
          </p:cNvPr>
          <p:cNvSpPr txBox="1"/>
          <p:nvPr/>
        </p:nvSpPr>
        <p:spPr>
          <a:xfrm>
            <a:off x="7354854" y="6405479"/>
            <a:ext cx="667605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prstClr val="black"/>
                </a:solidFill>
                <a:latin typeface="Rockwell" panose="02060603020205020403"/>
              </a:rPr>
              <a:t>F</a:t>
            </a:r>
            <a:r>
              <a:rPr kumimoji="0" lang="en-GB" sz="1400" b="0" i="0" u="none" strike="noStrike" kern="1200" cap="none" spc="0" normalizeH="0" baseline="0" noProof="0" err="1">
                <a:ln>
                  <a:noFill/>
                </a:ln>
                <a:solidFill>
                  <a:prstClr val="black"/>
                </a:solidFill>
                <a:effectLst/>
                <a:uLnTx/>
                <a:uFillTx/>
                <a:latin typeface="Rockwell" panose="02060603020205020403"/>
                <a:ea typeface="+mn-ea"/>
                <a:cs typeface="+mn-cs"/>
              </a:rPr>
              <a:t>ig</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Logistic Regression </a:t>
            </a:r>
            <a:r>
              <a:rPr lang="en-GB" sz="1400">
                <a:solidFill>
                  <a:prstClr val="black"/>
                </a:solidFill>
                <a:latin typeface="Rockwell" panose="02060603020205020403"/>
              </a:rPr>
              <a:t>Loss</a:t>
            </a:r>
            <a:r>
              <a:rPr kumimoji="0" lang="en-GB" sz="1400" b="0" i="0" u="none" strike="noStrike" kern="1200" cap="none" spc="0" normalizeH="0" baseline="0" noProof="0">
                <a:ln>
                  <a:noFill/>
                </a:ln>
                <a:solidFill>
                  <a:prstClr val="black"/>
                </a:solidFill>
                <a:effectLst/>
                <a:uLnTx/>
                <a:uFillTx/>
                <a:latin typeface="Rockwell" panose="02060603020205020403"/>
                <a:ea typeface="+mn-ea"/>
                <a:cs typeface="+mn-cs"/>
              </a:rPr>
              <a:t> - SNIPS</a:t>
            </a:r>
          </a:p>
        </p:txBody>
      </p:sp>
    </p:spTree>
    <p:extLst>
      <p:ext uri="{BB962C8B-B14F-4D97-AF65-F5344CB8AC3E}">
        <p14:creationId xmlns:p14="http://schemas.microsoft.com/office/powerpoint/2010/main" val="86601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FBC3-663C-4D60-B127-D47739744468}"/>
              </a:ext>
            </a:extLst>
          </p:cNvPr>
          <p:cNvSpPr>
            <a:spLocks noGrp="1"/>
          </p:cNvSpPr>
          <p:nvPr>
            <p:ph type="title"/>
          </p:nvPr>
        </p:nvSpPr>
        <p:spPr>
          <a:xfrm>
            <a:off x="838200" y="365125"/>
            <a:ext cx="10515600" cy="418421"/>
          </a:xfrm>
        </p:spPr>
        <p:txBody>
          <a:bodyPr>
            <a:normAutofit fontScale="90000"/>
          </a:bodyPr>
          <a:lstStyle/>
          <a:p>
            <a:r>
              <a:rPr lang="en-GB" b="1">
                <a:latin typeface="Rockwell Condensed" panose="02060603050405020104" pitchFamily="18" charset="0"/>
                <a:cs typeface="Calibri Light"/>
              </a:rPr>
              <a:t>Literature Survey</a:t>
            </a:r>
            <a:endParaRPr lang="en-GB" b="1">
              <a:latin typeface="Rockwell Condensed" panose="02060603050405020104" pitchFamily="18" charset="0"/>
            </a:endParaRPr>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CBA58CEF-B1A6-46B9-BDAD-4BBC6222BC22}"/>
              </a:ext>
            </a:extLst>
          </p:cNvPr>
          <p:cNvPicPr>
            <a:picLocks noGrp="1" noChangeAspect="1"/>
          </p:cNvPicPr>
          <p:nvPr>
            <p:ph idx="1"/>
          </p:nvPr>
        </p:nvPicPr>
        <p:blipFill rotWithShape="1">
          <a:blip r:embed="rId2"/>
          <a:srcRect r="1326" b="-760"/>
          <a:stretch/>
        </p:blipFill>
        <p:spPr>
          <a:xfrm>
            <a:off x="3628" y="877903"/>
            <a:ext cx="12190237" cy="3198733"/>
          </a:xfrm>
        </p:spPr>
      </p:pic>
      <p:pic>
        <p:nvPicPr>
          <p:cNvPr id="7" name="Picture 7" descr="Graphical user interface, text, application, chat or text message&#10;&#10;Description automatically generated">
            <a:extLst>
              <a:ext uri="{FF2B5EF4-FFF2-40B4-BE49-F238E27FC236}">
                <a16:creationId xmlns:a16="http://schemas.microsoft.com/office/drawing/2014/main" id="{A8BFFD57-FB83-4A9C-95AD-A8DEE00DD0AE}"/>
              </a:ext>
            </a:extLst>
          </p:cNvPr>
          <p:cNvPicPr>
            <a:picLocks noChangeAspect="1"/>
          </p:cNvPicPr>
          <p:nvPr/>
        </p:nvPicPr>
        <p:blipFill>
          <a:blip r:embed="rId3"/>
          <a:stretch>
            <a:fillRect/>
          </a:stretch>
        </p:blipFill>
        <p:spPr>
          <a:xfrm>
            <a:off x="7258" y="4144525"/>
            <a:ext cx="12201674" cy="2669236"/>
          </a:xfrm>
          <a:prstGeom prst="rect">
            <a:avLst/>
          </a:prstGeom>
        </p:spPr>
      </p:pic>
    </p:spTree>
    <p:extLst>
      <p:ext uri="{BB962C8B-B14F-4D97-AF65-F5344CB8AC3E}">
        <p14:creationId xmlns:p14="http://schemas.microsoft.com/office/powerpoint/2010/main" val="2768268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AF2E-D0F7-45FB-AB0F-A507A84980C9}"/>
              </a:ext>
            </a:extLst>
          </p:cNvPr>
          <p:cNvSpPr>
            <a:spLocks noGrp="1"/>
          </p:cNvSpPr>
          <p:nvPr>
            <p:ph type="title"/>
          </p:nvPr>
        </p:nvSpPr>
        <p:spPr/>
        <p:txBody>
          <a:bodyPr/>
          <a:lstStyle/>
          <a:p>
            <a:r>
              <a:rPr lang="en-IN">
                <a:latin typeface="Rockwell Condensed" panose="02060603050405020104" pitchFamily="18" charset="0"/>
              </a:rPr>
              <a:t>Conclusion and Future Works:</a:t>
            </a:r>
          </a:p>
        </p:txBody>
      </p:sp>
      <p:sp>
        <p:nvSpPr>
          <p:cNvPr id="3" name="Content Placeholder 2">
            <a:extLst>
              <a:ext uri="{FF2B5EF4-FFF2-40B4-BE49-F238E27FC236}">
                <a16:creationId xmlns:a16="http://schemas.microsoft.com/office/drawing/2014/main" id="{D0142EC9-97C7-43F1-A720-A8CF8893653F}"/>
              </a:ext>
            </a:extLst>
          </p:cNvPr>
          <p:cNvSpPr>
            <a:spLocks noGrp="1"/>
          </p:cNvSpPr>
          <p:nvPr>
            <p:ph idx="1"/>
          </p:nvPr>
        </p:nvSpPr>
        <p:spPr>
          <a:xfrm>
            <a:off x="838199" y="1399592"/>
            <a:ext cx="11272935" cy="5316532"/>
          </a:xfrm>
        </p:spPr>
        <p:txBody>
          <a:bodyPr vert="horz" lIns="91440" tIns="45720" rIns="91440" bIns="45720" rtlCol="0" anchor="t">
            <a:normAutofit fontScale="85000" lnSpcReduction="20000"/>
          </a:bodyPr>
          <a:lstStyle/>
          <a:p>
            <a:r>
              <a:rPr lang="en-US" sz="1800" b="0" i="0">
                <a:effectLst/>
              </a:rPr>
              <a:t>All approaches were successfully implemented and we discovered that the Logistic Regression delivers the best result for across all the datasets.</a:t>
            </a:r>
            <a:r>
              <a:rPr lang="en-US" sz="1800"/>
              <a:t> </a:t>
            </a:r>
            <a:endParaRPr lang="en-US" sz="1800" b="0" i="0">
              <a:effectLst/>
            </a:endParaRPr>
          </a:p>
          <a:p>
            <a:r>
              <a:rPr lang="en-US" sz="1800" b="0" i="0">
                <a:effectLst/>
              </a:rPr>
              <a:t>It must be noted that the other approaches are not ineffective but for the purpose of single query classification, the neural network based models consume too much computing power and time and yet are marginally outperformed by logistic regression.</a:t>
            </a:r>
          </a:p>
          <a:p>
            <a:r>
              <a:rPr lang="en-US" sz="1800"/>
              <a:t>The NITT Chatbot was developed using the Flask App’s Back-end and HTML, CSS, JS in front-end. </a:t>
            </a:r>
          </a:p>
          <a:p>
            <a:r>
              <a:rPr lang="en-US" sz="1800"/>
              <a:t>It uses the BERT to classify user intent. It will re-direct the user to the required pages after taking their queries.</a:t>
            </a:r>
          </a:p>
          <a:p>
            <a:r>
              <a:rPr lang="en-US" sz="1800"/>
              <a:t>To conclude, this Chatbot is user-oriented and beneficial in guiding students with most accurate, up to date sources of information</a:t>
            </a:r>
          </a:p>
          <a:p>
            <a:r>
              <a:rPr lang="en-US" sz="2300">
                <a:solidFill>
                  <a:srgbClr val="FF0000"/>
                </a:solidFill>
              </a:rPr>
              <a:t>Future Works:</a:t>
            </a:r>
          </a:p>
          <a:p>
            <a:r>
              <a:rPr lang="en-US" sz="1800"/>
              <a:t>Zero-shot and few-shot learning can be used for multi-purpose chatbot, it will keep on expanding the features.</a:t>
            </a:r>
          </a:p>
          <a:p>
            <a:r>
              <a:rPr lang="en-US" sz="1800"/>
              <a:t>Research into increasing the accuracy of classification while reducing the resource requirement for complicated questions can be done. </a:t>
            </a:r>
          </a:p>
          <a:p>
            <a:r>
              <a:rPr lang="en-US" sz="1800"/>
              <a:t>Another possible avenue of work is increasing the usability and intents of the chat-bot.</a:t>
            </a:r>
          </a:p>
          <a:p>
            <a:r>
              <a:rPr lang="en-US" sz="1800" b="1"/>
              <a:t>Chatbot Scope:</a:t>
            </a:r>
          </a:p>
          <a:p>
            <a:r>
              <a:rPr lang="en-US" sz="1800"/>
              <a:t>A channel for student-teacher communication can be implemented; that will make the student-teacher communication smooth and protected. </a:t>
            </a:r>
          </a:p>
          <a:p>
            <a:r>
              <a:rPr lang="en-US" sz="1800"/>
              <a:t>Student feedback option can be added. According to the feedback’s, more training data will be inserted.</a:t>
            </a:r>
          </a:p>
          <a:p>
            <a:r>
              <a:rPr lang="en-US" sz="1800"/>
              <a:t>Speech recognition by which students can use their voice to get answers.</a:t>
            </a:r>
          </a:p>
          <a:p>
            <a:r>
              <a:rPr lang="en-US" sz="1800"/>
              <a:t>Language Setting- Students can change the language according to their mother tongue and get a smooth experience without any language barrier.</a:t>
            </a:r>
          </a:p>
          <a:p>
            <a:r>
              <a:rPr lang="en-US" sz="1800"/>
              <a:t>Direct integration with services like Course Enrollment, fees payment and so on.</a:t>
            </a:r>
          </a:p>
          <a:p>
            <a:endParaRPr lang="en-US" sz="1800"/>
          </a:p>
          <a:p>
            <a:endParaRPr lang="en-IN" sz="1800"/>
          </a:p>
        </p:txBody>
      </p:sp>
    </p:spTree>
    <p:extLst>
      <p:ext uri="{BB962C8B-B14F-4D97-AF65-F5344CB8AC3E}">
        <p14:creationId xmlns:p14="http://schemas.microsoft.com/office/powerpoint/2010/main" val="151951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References</a:t>
            </a:r>
            <a:r>
              <a:rPr lang="en-IN"/>
              <a:t> </a:t>
            </a:r>
          </a:p>
        </p:txBody>
      </p:sp>
      <p:sp>
        <p:nvSpPr>
          <p:cNvPr id="3" name="Content Placeholder 2"/>
          <p:cNvSpPr>
            <a:spLocks noGrp="1"/>
          </p:cNvSpPr>
          <p:nvPr>
            <p:ph idx="1"/>
          </p:nvPr>
        </p:nvSpPr>
        <p:spPr>
          <a:xfrm>
            <a:off x="838200" y="1689927"/>
            <a:ext cx="10515600" cy="4487036"/>
          </a:xfrm>
        </p:spPr>
        <p:txBody>
          <a:bodyPr vert="horz" lIns="91440" tIns="45720" rIns="91440" bIns="45720" rtlCol="0" anchor="t">
            <a:normAutofit fontScale="70000" lnSpcReduction="20000"/>
          </a:bodyPr>
          <a:lstStyle/>
          <a:p>
            <a:pPr marL="514350" indent="-514350">
              <a:buFont typeface="+mj-lt"/>
              <a:buAutoNum type="arabicPeriod"/>
            </a:pPr>
            <a:r>
              <a:rPr lang="en-IN"/>
              <a:t>Charles T. Hemphill, John J. Godfrey, and George R. Doddington. “The ATIS Spoken Language Systems Pilot Corpus”. In: Speech and Natural Language: Proceedings of a Workshop Held at Hidden Valley, Pennsylvania, June 24-27,1990. 1990. URL: https://aclanthology.org/H90-1021. </a:t>
            </a:r>
          </a:p>
          <a:p>
            <a:pPr marL="514350" indent="-514350">
              <a:buFont typeface="+mj-lt"/>
              <a:buAutoNum type="arabicPeriod"/>
            </a:pPr>
            <a:r>
              <a:rPr lang="en-IN"/>
              <a:t>Jian Hu et al. “Understanding User’s Query Intent with Wikipedia”. In: Proceedings of the 18th International Conference on World Wide Web. WWW ’09. Madrid, Spain: Association for Computing Machinery, 2009, pp. 471–480. ISBN: 9781605584874. DOI: 10 . 1145 / 1526709 . 1526773. URL: https : / / doi.org/10.1145/1526709.1526773. </a:t>
            </a:r>
            <a:endParaRPr lang="en-IN">
              <a:cs typeface="Calibri"/>
            </a:endParaRPr>
          </a:p>
          <a:p>
            <a:pPr marL="514350" indent="-514350">
              <a:buFont typeface="+mj-lt"/>
              <a:buAutoNum type="arabicPeriod"/>
            </a:pPr>
            <a:r>
              <a:rPr lang="en-IN"/>
              <a:t>Mark Kroll and Markus Strohmaier. “</a:t>
            </a:r>
            <a:r>
              <a:rPr lang="en-IN" err="1"/>
              <a:t>Analyzing</a:t>
            </a:r>
            <a:r>
              <a:rPr lang="en-IN"/>
              <a:t> Human Intentions in Natural ¨ Language Text”. In: Proceedings of the Fifth International Conference on Knowledge Capture. K-CAP ’09. Redondo Beach, California, USA: Association for Computing Machinery, 2009, pp. 197–198. ISBN: 9781605586588. DOI: 10 . 1145 / 1597735 . 1597780. URL: https : / / </a:t>
            </a:r>
            <a:r>
              <a:rPr lang="en-IN" err="1"/>
              <a:t>doi</a:t>
            </a:r>
            <a:r>
              <a:rPr lang="en-IN"/>
              <a:t> . org / 10 . 1145 / 1597735.1597780. </a:t>
            </a:r>
            <a:endParaRPr lang="en-IN">
              <a:cs typeface="Calibri"/>
            </a:endParaRPr>
          </a:p>
          <a:p>
            <a:pPr marL="514350" indent="-514350">
              <a:buFont typeface="+mj-lt"/>
              <a:buAutoNum type="arabicPeriod"/>
            </a:pPr>
            <a:r>
              <a:rPr lang="en-IN"/>
              <a:t>Edward Loper Steven Bird Ewan Klein. Natural Language Processing with Python. O’Reilly, 2009. </a:t>
            </a:r>
            <a:endParaRPr lang="en-IN">
              <a:cs typeface="Calibri"/>
            </a:endParaRPr>
          </a:p>
          <a:p>
            <a:pPr marL="514350" indent="-514350">
              <a:buFont typeface="+mj-lt"/>
              <a:buAutoNum type="arabicPeriod"/>
            </a:pPr>
            <a:r>
              <a:rPr lang="en-IN"/>
              <a:t>Yongli Zhang. “Support Vector Machine Classification Algorithm and Its Application”. In: Information Computing and Applications. Ed. by </a:t>
            </a:r>
            <a:r>
              <a:rPr lang="en-IN" err="1"/>
              <a:t>Chunfeng</a:t>
            </a:r>
            <a:r>
              <a:rPr lang="en-IN"/>
              <a:t> Liu, </a:t>
            </a:r>
            <a:r>
              <a:rPr lang="en-IN" err="1"/>
              <a:t>Leizhen</a:t>
            </a:r>
            <a:r>
              <a:rPr lang="en-IN"/>
              <a:t> Wang, and </a:t>
            </a:r>
            <a:r>
              <a:rPr lang="en-IN" err="1"/>
              <a:t>Aimin</a:t>
            </a:r>
            <a:r>
              <a:rPr lang="en-IN"/>
              <a:t> Yang. Berlin, Heidelberg: Springer Berlin Heidelberg, 2012, pp. 179–186. ISBN: 978-3-642-34041-3.</a:t>
            </a:r>
          </a:p>
          <a:p>
            <a:pPr marL="514350" indent="-514350">
              <a:buAutoNum type="arabicPeriod"/>
            </a:pPr>
            <a:endParaRPr lang="en-IN">
              <a:cs typeface="Calibri"/>
            </a:endParaRPr>
          </a:p>
        </p:txBody>
      </p:sp>
    </p:spTree>
    <p:extLst>
      <p:ext uri="{BB962C8B-B14F-4D97-AF65-F5344CB8AC3E}">
        <p14:creationId xmlns:p14="http://schemas.microsoft.com/office/powerpoint/2010/main" val="428757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References</a:t>
            </a:r>
            <a:r>
              <a:rPr lang="en-IN"/>
              <a:t> </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6"/>
            </a:pPr>
            <a:r>
              <a:rPr lang="en-US" err="1"/>
              <a:t>Jey</a:t>
            </a:r>
            <a:r>
              <a:rPr lang="en-US"/>
              <a:t> Han Lau and Timothy Baldwin. “An Empirical Evaluation of doc2vec with Practical Insights into Document Embedding Generation”. In: (2016). DOI: 10.48550/ARXIV.1607.05368. URL: https://arxiv.org/abs/1607. 05368. </a:t>
            </a:r>
          </a:p>
          <a:p>
            <a:pPr marL="514350" indent="-514350">
              <a:buFont typeface="+mj-lt"/>
              <a:buAutoNum type="arabicPeriod" startAt="6"/>
            </a:pPr>
            <a:r>
              <a:rPr lang="en-IN"/>
              <a:t>Alice </a:t>
            </a:r>
            <a:r>
              <a:rPr lang="en-IN" err="1"/>
              <a:t>Coucke</a:t>
            </a:r>
            <a:r>
              <a:rPr lang="en-IN"/>
              <a:t> et al. Snips Voice Platform: an embedded Spoken Language Understanding system for private-by-design voice interfaces. 2018. DOI: 10.48550/ ARXIV.1805.10190. URL: https://arxiv.org/abs/1805.10190. </a:t>
            </a:r>
          </a:p>
          <a:p>
            <a:pPr marL="514350" indent="-514350">
              <a:buFont typeface="+mj-lt"/>
              <a:buAutoNum type="arabicPeriod" startAt="6"/>
            </a:pPr>
            <a:r>
              <a:rPr lang="en-IN"/>
              <a:t>Lian Meng and </a:t>
            </a:r>
            <a:r>
              <a:rPr lang="en-IN" err="1"/>
              <a:t>Minlie</a:t>
            </a:r>
            <a:r>
              <a:rPr lang="en-IN"/>
              <a:t> Huang. “Dialogue Intent Classification with Long </a:t>
            </a:r>
            <a:r>
              <a:rPr lang="en-IN" err="1"/>
              <a:t>ShortTerm</a:t>
            </a:r>
            <a:r>
              <a:rPr lang="en-IN"/>
              <a:t> Memory Networks”. In: Natural Language Processing and Chinese Computing. Ed. by </a:t>
            </a:r>
            <a:r>
              <a:rPr lang="en-IN" err="1"/>
              <a:t>Xuanjing</a:t>
            </a:r>
            <a:r>
              <a:rPr lang="en-IN"/>
              <a:t> Huang et al. Cham: Springer International Publishing, 2018, pp. 42–50. ISBN: 978-3-319-73618-1. </a:t>
            </a:r>
          </a:p>
          <a:p>
            <a:pPr marL="514350" indent="-514350">
              <a:buFont typeface="+mj-lt"/>
              <a:buAutoNum type="arabicPeriod" startAt="6"/>
            </a:pPr>
            <a:r>
              <a:rPr lang="en-IN"/>
              <a:t>Shahzad </a:t>
            </a:r>
            <a:r>
              <a:rPr lang="en-IN" err="1"/>
              <a:t>Qaiser</a:t>
            </a:r>
            <a:r>
              <a:rPr lang="en-IN"/>
              <a:t> and </a:t>
            </a:r>
            <a:r>
              <a:rPr lang="en-IN" err="1"/>
              <a:t>Ramsha</a:t>
            </a:r>
            <a:r>
              <a:rPr lang="en-IN"/>
              <a:t> Ali. “Text Mining: Use of TF-IDF to Examine the Relevance of Words to Documents”. In: International Journal of Computer Applications 181 (July 2018). DOI: 10.5120/ijca2018917395. </a:t>
            </a:r>
          </a:p>
          <a:p>
            <a:pPr marL="514350" indent="-514350">
              <a:buFont typeface="+mj-lt"/>
              <a:buAutoNum type="arabicPeriod" startAt="6"/>
            </a:pPr>
            <a:r>
              <a:rPr lang="en-IN" err="1"/>
              <a:t>Shuo</a:t>
            </a:r>
            <a:r>
              <a:rPr lang="en-IN"/>
              <a:t> Xu. “Bayesian </a:t>
            </a:r>
            <a:r>
              <a:rPr lang="en-IN" err="1"/>
              <a:t>Na¨ıve</a:t>
            </a:r>
            <a:r>
              <a:rPr lang="en-IN"/>
              <a:t> Bayes classifiers to text classification”. In: Journal of Information Science 44.1 (2018), pp. 48–59. DOI: 10.1177/0165551516677946. </a:t>
            </a:r>
            <a:r>
              <a:rPr lang="en-IN" err="1"/>
              <a:t>eprint</a:t>
            </a:r>
            <a:r>
              <a:rPr lang="en-IN"/>
              <a:t>: https : / / </a:t>
            </a:r>
            <a:r>
              <a:rPr lang="en-IN" err="1"/>
              <a:t>doi</a:t>
            </a:r>
            <a:r>
              <a:rPr lang="en-IN"/>
              <a:t> . org / 10 . 1177 / 0165551516677946. URL: https://doi.org/10.1177/0165551516677946. </a:t>
            </a:r>
          </a:p>
        </p:txBody>
      </p:sp>
    </p:spTree>
    <p:extLst>
      <p:ext uri="{BB962C8B-B14F-4D97-AF65-F5344CB8AC3E}">
        <p14:creationId xmlns:p14="http://schemas.microsoft.com/office/powerpoint/2010/main" val="1692974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References</a:t>
            </a:r>
            <a:r>
              <a:rPr lang="en-IN"/>
              <a:t> </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11"/>
            </a:pPr>
            <a:r>
              <a:rPr lang="en-IN"/>
              <a:t>Rashmi Gangadharaiah and Balakrishnan Narayanaswamy. “Joint Multiple Intent Detection and Slot </a:t>
            </a:r>
            <a:r>
              <a:rPr lang="en-IN" err="1"/>
              <a:t>Labeling</a:t>
            </a:r>
            <a:r>
              <a:rPr lang="en-IN"/>
              <a:t> for Goal-Oriented Dialog”. In: Proceedings of the 2019 Conference of the North American Chapter of the Association for Computational Linguistics: Human Language Technologies, Volume 1 (Long and Short Papers). Minneapolis, Minnesota: Association for Computational Linguistics, June 2019, pp. 564–569. DOI: 10.18653/v1/N19-1055. URL: https: //aclanthology.org/N19-1055. </a:t>
            </a:r>
          </a:p>
          <a:p>
            <a:pPr marL="514350" indent="-514350">
              <a:buFont typeface="+mj-lt"/>
              <a:buAutoNum type="arabicPeriod" startAt="11"/>
            </a:pPr>
            <a:r>
              <a:rPr lang="en-IN" err="1"/>
              <a:t>Vraj</a:t>
            </a:r>
            <a:r>
              <a:rPr lang="en-IN"/>
              <a:t> Desai; </a:t>
            </a:r>
            <a:r>
              <a:rPr lang="en-IN" err="1"/>
              <a:t>Sidarth</a:t>
            </a:r>
            <a:r>
              <a:rPr lang="en-IN"/>
              <a:t> Wadhwa; Anurag A; </a:t>
            </a:r>
            <a:r>
              <a:rPr lang="en-IN" err="1"/>
              <a:t>Bhisham</a:t>
            </a:r>
            <a:r>
              <a:rPr lang="en-IN"/>
              <a:t> Bajaj. “Text-Based Intent Analysis using Deep Learning”. In: International Journal of Innovative Science and Research Technology 5 (2020), pp. 267–274. DOI: 10.38124/IJISRT20JUL342. </a:t>
            </a:r>
          </a:p>
          <a:p>
            <a:pPr marL="514350" indent="-514350">
              <a:buFont typeface="+mj-lt"/>
              <a:buAutoNum type="arabicPeriod" startAt="11"/>
            </a:pPr>
            <a:r>
              <a:rPr lang="en-IN" err="1"/>
              <a:t>Jetze</a:t>
            </a:r>
            <a:r>
              <a:rPr lang="en-IN"/>
              <a:t> Schuurmans and Flavius </a:t>
            </a:r>
            <a:r>
              <a:rPr lang="en-IN" err="1"/>
              <a:t>Frasincar</a:t>
            </a:r>
            <a:r>
              <a:rPr lang="en-IN"/>
              <a:t>. “Intent Classification for Dialogue Utterances”. In: IEEE Intelligent Systems 35.1 (2020), pp. 82–88. DOI: 10.1109/ MIS.2019.2954966.</a:t>
            </a:r>
          </a:p>
          <a:p>
            <a:pPr marL="514350" indent="-514350">
              <a:buFont typeface="+mj-lt"/>
              <a:buAutoNum type="arabicPeriod" startAt="11"/>
            </a:pPr>
            <a:r>
              <a:rPr lang="en-IN"/>
              <a:t>Alberto </a:t>
            </a:r>
            <a:r>
              <a:rPr lang="en-IN" err="1"/>
              <a:t>Benayas</a:t>
            </a:r>
            <a:r>
              <a:rPr lang="en-IN"/>
              <a:t> et al. “Unified Transformer Multi-Task Learning for Intent Classification With Entity Recognition”. In: IEEE Access 9 (2021), pp. 147306– 147314. DOI: 10.1109/ACCESS.2021.3124268. </a:t>
            </a:r>
          </a:p>
          <a:p>
            <a:pPr marL="514350" indent="-514350">
              <a:buFont typeface="+mj-lt"/>
              <a:buAutoNum type="arabicPeriod" startAt="11"/>
            </a:pPr>
            <a:r>
              <a:rPr lang="en-IN"/>
              <a:t>Geetanjali </a:t>
            </a:r>
            <a:r>
              <a:rPr lang="en-IN" err="1"/>
              <a:t>Bihani</a:t>
            </a:r>
            <a:r>
              <a:rPr lang="en-IN"/>
              <a:t> and Julia Taylor </a:t>
            </a:r>
            <a:r>
              <a:rPr lang="en-IN" err="1"/>
              <a:t>Rayz</a:t>
            </a:r>
            <a:r>
              <a:rPr lang="en-IN"/>
              <a:t>. “Fuzzy Classification of Multi-intent Utterances”. In: NAFIPS. 2021. </a:t>
            </a:r>
          </a:p>
        </p:txBody>
      </p:sp>
    </p:spTree>
    <p:extLst>
      <p:ext uri="{BB962C8B-B14F-4D97-AF65-F5344CB8AC3E}">
        <p14:creationId xmlns:p14="http://schemas.microsoft.com/office/powerpoint/2010/main" val="441255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References</a:t>
            </a:r>
            <a:r>
              <a:rPr lang="en-IN"/>
              <a:t> </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16"/>
            </a:pPr>
            <a:r>
              <a:rPr lang="en-IN"/>
              <a:t>Tzu-Yu Chen et al. “Multi-Modal Chatbot in Intelligent Manufacturing”. In: IEEE Access 9 (2021), pp. 82118–82129. DOI: 10.1109/ACCESS.2021. 3083518. </a:t>
            </a:r>
          </a:p>
          <a:p>
            <a:pPr marL="514350" indent="-514350">
              <a:buFont typeface="+mj-lt"/>
              <a:buAutoNum type="arabicPeriod" startAt="16"/>
            </a:pPr>
            <a:r>
              <a:rPr lang="en-IN" err="1"/>
              <a:t>Zixian</a:t>
            </a:r>
            <a:r>
              <a:rPr lang="en-IN"/>
              <a:t> Feng et al. “An Evaluation of Chinese Human-Computer Dialogue Technology”. In: Data Intelligence 3.2 (June 2021), pp. 274–286. ISSN: 2641-435X. DOI: 10.1162/dint_a_00090. </a:t>
            </a:r>
            <a:r>
              <a:rPr lang="en-IN" err="1"/>
              <a:t>eprint</a:t>
            </a:r>
            <a:r>
              <a:rPr lang="en-IN"/>
              <a:t>: https://direct.mit.edu/ dint/article-pdf/3/2/274/1963473/dint\_a\_00090.pdf. URL: https://doi.org/10.1162/dint%5C_a%5C_00090. </a:t>
            </a:r>
          </a:p>
          <a:p>
            <a:pPr marL="514350" indent="-514350">
              <a:buFont typeface="+mj-lt"/>
              <a:buAutoNum type="arabicPeriod" startAt="16"/>
            </a:pPr>
            <a:r>
              <a:rPr lang="en-IN"/>
              <a:t>Manoj Kumar et al. “</a:t>
            </a:r>
            <a:r>
              <a:rPr lang="en-IN" err="1"/>
              <a:t>ProtoDA</a:t>
            </a:r>
            <a:r>
              <a:rPr lang="en-IN"/>
              <a:t>: Efficient Transfer Learning for Few-Shot Intent Classification”. In: </a:t>
            </a:r>
            <a:r>
              <a:rPr lang="en-IN" err="1"/>
              <a:t>CoRR</a:t>
            </a:r>
            <a:r>
              <a:rPr lang="en-IN"/>
              <a:t> abs/2101.11753 (2021). </a:t>
            </a:r>
            <a:r>
              <a:rPr lang="en-IN" err="1"/>
              <a:t>arXiv</a:t>
            </a:r>
            <a:r>
              <a:rPr lang="en-IN"/>
              <a:t>: 2101.11753. URL: https://arxiv.org/abs/2101.11753. </a:t>
            </a:r>
          </a:p>
          <a:p>
            <a:pPr marL="514350" indent="-514350">
              <a:buFont typeface="+mj-lt"/>
              <a:buAutoNum type="arabicPeriod" startAt="16"/>
            </a:pPr>
            <a:r>
              <a:rPr lang="en-IN" err="1"/>
              <a:t>Tulika</a:t>
            </a:r>
            <a:r>
              <a:rPr lang="en-IN"/>
              <a:t> </a:t>
            </a:r>
            <a:r>
              <a:rPr lang="en-IN" err="1"/>
              <a:t>Saha</a:t>
            </a:r>
            <a:r>
              <a:rPr lang="en-IN"/>
              <a:t> et al. “A Unified Dialogue Management Strategy for Multi-Intent Dialogue Conversations in Multiple Languages”. In: ACM Trans. Asian </a:t>
            </a:r>
            <a:r>
              <a:rPr lang="en-IN" err="1"/>
              <a:t>LowResour</a:t>
            </a:r>
            <a:r>
              <a:rPr lang="en-IN"/>
              <a:t>. Lang. Inf. Process. 20.6 (Sept. 2021). ISSN: 2375-4699. DOI: 10.1145/ 3461763. URL: https://doi.org/10.1145/3461763. </a:t>
            </a:r>
          </a:p>
          <a:p>
            <a:pPr marL="514350" indent="-514350">
              <a:buFont typeface="+mj-lt"/>
              <a:buAutoNum type="arabicPeriod" startAt="16"/>
            </a:pPr>
            <a:r>
              <a:rPr lang="en-IN"/>
              <a:t>Anant Saraswat, Kumar Abhishek, and </a:t>
            </a:r>
            <a:r>
              <a:rPr lang="en-IN" err="1"/>
              <a:t>Sheshank</a:t>
            </a:r>
            <a:r>
              <a:rPr lang="en-IN"/>
              <a:t> Kumar. “Text Classification Using Multilingual Sentence Embeddings”. In: Evolution in Computational Intelligence. Ed. by Vikrant </a:t>
            </a:r>
            <a:r>
              <a:rPr lang="en-IN" err="1"/>
              <a:t>Bhateja</a:t>
            </a:r>
            <a:r>
              <a:rPr lang="en-IN"/>
              <a:t> et al. Singapore: Springer Singapore, 2021, pp. 527–536. ISBN: 978-981-15-5788-0. </a:t>
            </a:r>
          </a:p>
        </p:txBody>
      </p:sp>
    </p:spTree>
    <p:extLst>
      <p:ext uri="{BB962C8B-B14F-4D97-AF65-F5344CB8AC3E}">
        <p14:creationId xmlns:p14="http://schemas.microsoft.com/office/powerpoint/2010/main" val="2208592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BC9403A2-F6FA-9348-495C-50CA704EF3FC}"/>
              </a:ext>
            </a:extLst>
          </p:cNvPr>
          <p:cNvSpPr/>
          <p:nvPr/>
        </p:nvSpPr>
        <p:spPr>
          <a:xfrm>
            <a:off x="2872635" y="2391991"/>
            <a:ext cx="6189943" cy="2359066"/>
          </a:xfrm>
          <a:prstGeom prst="wedgeRectCallout">
            <a:avLst/>
          </a:prstGeom>
          <a:solidFill>
            <a:srgbClr val="C795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a:cs typeface="Calibri"/>
              </a:rPr>
              <a:t>Thank You!</a:t>
            </a:r>
          </a:p>
        </p:txBody>
      </p:sp>
    </p:spTree>
    <p:extLst>
      <p:ext uri="{BB962C8B-B14F-4D97-AF65-F5344CB8AC3E}">
        <p14:creationId xmlns:p14="http://schemas.microsoft.com/office/powerpoint/2010/main" val="206485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79AC-FC2A-462C-9A0E-3951CE97C6D2}"/>
              </a:ext>
            </a:extLst>
          </p:cNvPr>
          <p:cNvSpPr>
            <a:spLocks noGrp="1"/>
          </p:cNvSpPr>
          <p:nvPr>
            <p:ph type="title"/>
          </p:nvPr>
        </p:nvSpPr>
        <p:spPr>
          <a:xfrm>
            <a:off x="838200" y="86935"/>
            <a:ext cx="10515600" cy="660325"/>
          </a:xfrm>
        </p:spPr>
        <p:txBody>
          <a:bodyPr>
            <a:normAutofit fontScale="90000"/>
          </a:bodyPr>
          <a:lstStyle/>
          <a:p>
            <a:r>
              <a:rPr lang="en-GB" b="1">
                <a:latin typeface="Rockwell Condensed" panose="02060603050405020104" pitchFamily="18" charset="0"/>
                <a:cs typeface="Calibri Light"/>
              </a:rPr>
              <a:t>Literature Survey</a:t>
            </a:r>
            <a:endParaRPr lang="en-GB" b="1">
              <a:latin typeface="Rockwell Condensed" panose="02060603050405020104" pitchFamily="18" charset="0"/>
            </a:endParaRPr>
          </a:p>
        </p:txBody>
      </p:sp>
      <p:pic>
        <p:nvPicPr>
          <p:cNvPr id="6" name="Picture 6" descr="Table&#10;&#10;Description automatically generated">
            <a:extLst>
              <a:ext uri="{FF2B5EF4-FFF2-40B4-BE49-F238E27FC236}">
                <a16:creationId xmlns:a16="http://schemas.microsoft.com/office/drawing/2014/main" id="{22979902-4F58-4986-98F0-7364ED1188A7}"/>
              </a:ext>
            </a:extLst>
          </p:cNvPr>
          <p:cNvPicPr>
            <a:picLocks noGrp="1" noChangeAspect="1"/>
          </p:cNvPicPr>
          <p:nvPr>
            <p:ph idx="1"/>
          </p:nvPr>
        </p:nvPicPr>
        <p:blipFill>
          <a:blip r:embed="rId2"/>
          <a:stretch>
            <a:fillRect/>
          </a:stretch>
        </p:blipFill>
        <p:spPr>
          <a:xfrm>
            <a:off x="88296" y="906637"/>
            <a:ext cx="12075885" cy="2959886"/>
          </a:xfrm>
        </p:spPr>
      </p:pic>
      <p:pic>
        <p:nvPicPr>
          <p:cNvPr id="8" name="Picture 8">
            <a:extLst>
              <a:ext uri="{FF2B5EF4-FFF2-40B4-BE49-F238E27FC236}">
                <a16:creationId xmlns:a16="http://schemas.microsoft.com/office/drawing/2014/main" id="{718FC54A-8AE8-4A9F-847A-6A530907FAE7}"/>
              </a:ext>
            </a:extLst>
          </p:cNvPr>
          <p:cNvPicPr>
            <a:picLocks noChangeAspect="1"/>
          </p:cNvPicPr>
          <p:nvPr/>
        </p:nvPicPr>
        <p:blipFill>
          <a:blip r:embed="rId3"/>
          <a:stretch>
            <a:fillRect/>
          </a:stretch>
        </p:blipFill>
        <p:spPr>
          <a:xfrm>
            <a:off x="7257" y="3929567"/>
            <a:ext cx="12177485" cy="2603247"/>
          </a:xfrm>
          <a:prstGeom prst="rect">
            <a:avLst/>
          </a:prstGeom>
        </p:spPr>
      </p:pic>
    </p:spTree>
    <p:extLst>
      <p:ext uri="{BB962C8B-B14F-4D97-AF65-F5344CB8AC3E}">
        <p14:creationId xmlns:p14="http://schemas.microsoft.com/office/powerpoint/2010/main" val="127366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79AC-FC2A-462C-9A0E-3951CE97C6D2}"/>
              </a:ext>
            </a:extLst>
          </p:cNvPr>
          <p:cNvSpPr>
            <a:spLocks noGrp="1"/>
          </p:cNvSpPr>
          <p:nvPr>
            <p:ph type="title"/>
          </p:nvPr>
        </p:nvSpPr>
        <p:spPr>
          <a:xfrm>
            <a:off x="838200" y="86935"/>
            <a:ext cx="10515600" cy="660325"/>
          </a:xfrm>
        </p:spPr>
        <p:txBody>
          <a:bodyPr>
            <a:normAutofit fontScale="90000"/>
          </a:bodyPr>
          <a:lstStyle/>
          <a:p>
            <a:r>
              <a:rPr lang="en-GB" b="1">
                <a:latin typeface="Rockwell Condensed" panose="02060603050405020104" pitchFamily="18" charset="0"/>
                <a:cs typeface="Calibri Light"/>
              </a:rPr>
              <a:t>Literature Survey</a:t>
            </a:r>
            <a:endParaRPr lang="en-GB" b="1">
              <a:latin typeface="Rockwell Condensed" panose="02060603050405020104" pitchFamily="18" charset="0"/>
            </a:endParaRPr>
          </a:p>
        </p:txBody>
      </p:sp>
      <p:pic>
        <p:nvPicPr>
          <p:cNvPr id="3" name="Picture 4" descr="Table&#10;&#10;Description automatically generated">
            <a:extLst>
              <a:ext uri="{FF2B5EF4-FFF2-40B4-BE49-F238E27FC236}">
                <a16:creationId xmlns:a16="http://schemas.microsoft.com/office/drawing/2014/main" id="{8E959F5C-6FF9-49FB-AD5D-976BCB181D2B}"/>
              </a:ext>
            </a:extLst>
          </p:cNvPr>
          <p:cNvPicPr>
            <a:picLocks noGrp="1" noChangeAspect="1"/>
          </p:cNvPicPr>
          <p:nvPr>
            <p:ph idx="1"/>
          </p:nvPr>
        </p:nvPicPr>
        <p:blipFill rotWithShape="1">
          <a:blip r:embed="rId2"/>
          <a:srcRect t="6583" r="-115" b="-314"/>
          <a:stretch/>
        </p:blipFill>
        <p:spPr>
          <a:xfrm>
            <a:off x="88296" y="750526"/>
            <a:ext cx="12003321" cy="3416854"/>
          </a:xfrm>
        </p:spPr>
      </p:pic>
      <p:pic>
        <p:nvPicPr>
          <p:cNvPr id="5" name="Picture 5" descr="Table&#10;&#10;Description automatically generated">
            <a:extLst>
              <a:ext uri="{FF2B5EF4-FFF2-40B4-BE49-F238E27FC236}">
                <a16:creationId xmlns:a16="http://schemas.microsoft.com/office/drawing/2014/main" id="{113971F6-84E1-4185-9393-FBCD17D785A1}"/>
              </a:ext>
            </a:extLst>
          </p:cNvPr>
          <p:cNvPicPr>
            <a:picLocks noChangeAspect="1"/>
          </p:cNvPicPr>
          <p:nvPr/>
        </p:nvPicPr>
        <p:blipFill>
          <a:blip r:embed="rId3"/>
          <a:stretch>
            <a:fillRect/>
          </a:stretch>
        </p:blipFill>
        <p:spPr>
          <a:xfrm>
            <a:off x="79830" y="4188191"/>
            <a:ext cx="12020246" cy="2593998"/>
          </a:xfrm>
          <a:prstGeom prst="rect">
            <a:avLst/>
          </a:prstGeom>
        </p:spPr>
      </p:pic>
    </p:spTree>
    <p:extLst>
      <p:ext uri="{BB962C8B-B14F-4D97-AF65-F5344CB8AC3E}">
        <p14:creationId xmlns:p14="http://schemas.microsoft.com/office/powerpoint/2010/main" val="184315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79AC-FC2A-462C-9A0E-3951CE97C6D2}"/>
              </a:ext>
            </a:extLst>
          </p:cNvPr>
          <p:cNvSpPr>
            <a:spLocks noGrp="1"/>
          </p:cNvSpPr>
          <p:nvPr>
            <p:ph type="title"/>
          </p:nvPr>
        </p:nvSpPr>
        <p:spPr>
          <a:xfrm>
            <a:off x="838200" y="86935"/>
            <a:ext cx="10515600" cy="660325"/>
          </a:xfrm>
        </p:spPr>
        <p:txBody>
          <a:bodyPr>
            <a:normAutofit fontScale="90000"/>
          </a:bodyPr>
          <a:lstStyle/>
          <a:p>
            <a:r>
              <a:rPr lang="en-GB" b="1">
                <a:latin typeface="Rockwell Condensed" panose="02060603050405020104" pitchFamily="18" charset="0"/>
                <a:cs typeface="Calibri Light"/>
              </a:rPr>
              <a:t>Literature Survey</a:t>
            </a:r>
            <a:endParaRPr lang="en-GB" b="1">
              <a:latin typeface="Rockwell Condensed" panose="02060603050405020104" pitchFamily="18" charset="0"/>
            </a:endParaRPr>
          </a:p>
        </p:txBody>
      </p:sp>
      <p:pic>
        <p:nvPicPr>
          <p:cNvPr id="3" name="Picture 4" descr="Table&#10;&#10;Description automatically generated">
            <a:extLst>
              <a:ext uri="{FF2B5EF4-FFF2-40B4-BE49-F238E27FC236}">
                <a16:creationId xmlns:a16="http://schemas.microsoft.com/office/drawing/2014/main" id="{01990587-59FA-4828-86C4-96410DD16B65}"/>
              </a:ext>
            </a:extLst>
          </p:cNvPr>
          <p:cNvPicPr>
            <a:picLocks noGrp="1" noChangeAspect="1"/>
          </p:cNvPicPr>
          <p:nvPr>
            <p:ph idx="1"/>
          </p:nvPr>
        </p:nvPicPr>
        <p:blipFill>
          <a:blip r:embed="rId2"/>
          <a:stretch>
            <a:fillRect/>
          </a:stretch>
        </p:blipFill>
        <p:spPr>
          <a:xfrm>
            <a:off x="3629" y="695617"/>
            <a:ext cx="12184742" cy="3361309"/>
          </a:xfrm>
        </p:spPr>
      </p:pic>
      <p:pic>
        <p:nvPicPr>
          <p:cNvPr id="5" name="Picture 5">
            <a:extLst>
              <a:ext uri="{FF2B5EF4-FFF2-40B4-BE49-F238E27FC236}">
                <a16:creationId xmlns:a16="http://schemas.microsoft.com/office/drawing/2014/main" id="{4B7A193C-E242-4BA9-BD5F-4D987ADE4767}"/>
              </a:ext>
            </a:extLst>
          </p:cNvPr>
          <p:cNvPicPr>
            <a:picLocks noChangeAspect="1"/>
          </p:cNvPicPr>
          <p:nvPr/>
        </p:nvPicPr>
        <p:blipFill>
          <a:blip r:embed="rId3"/>
          <a:stretch>
            <a:fillRect/>
          </a:stretch>
        </p:blipFill>
        <p:spPr>
          <a:xfrm>
            <a:off x="55638" y="4005283"/>
            <a:ext cx="12153295" cy="2838861"/>
          </a:xfrm>
          <a:prstGeom prst="rect">
            <a:avLst/>
          </a:prstGeom>
        </p:spPr>
      </p:pic>
    </p:spTree>
    <p:extLst>
      <p:ext uri="{BB962C8B-B14F-4D97-AF65-F5344CB8AC3E}">
        <p14:creationId xmlns:p14="http://schemas.microsoft.com/office/powerpoint/2010/main" val="29893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Issues in solving the problem and Gaps from literature</a:t>
            </a:r>
          </a:p>
        </p:txBody>
      </p:sp>
      <p:sp>
        <p:nvSpPr>
          <p:cNvPr id="3" name="Content Placeholder 2"/>
          <p:cNvSpPr>
            <a:spLocks noGrp="1"/>
          </p:cNvSpPr>
          <p:nvPr>
            <p:ph idx="1"/>
          </p:nvPr>
        </p:nvSpPr>
        <p:spPr/>
        <p:txBody>
          <a:bodyPr>
            <a:normAutofit fontScale="85000" lnSpcReduction="20000"/>
          </a:bodyPr>
          <a:lstStyle/>
          <a:p>
            <a:r>
              <a:rPr lang="en-US" sz="2800"/>
              <a:t>In all the existing works, the authors have used AI and NLP algorithms only. So, any new type of query will not be answered. </a:t>
            </a:r>
            <a:endParaRPr lang="en-US" sz="2800">
              <a:cs typeface="Calibri"/>
            </a:endParaRPr>
          </a:p>
          <a:p>
            <a:r>
              <a:rPr lang="en-US" sz="2800"/>
              <a:t>We have to deal with the limited number of training observations.</a:t>
            </a:r>
            <a:endParaRPr lang="en-US" sz="2800">
              <a:cs typeface="Calibri"/>
            </a:endParaRPr>
          </a:p>
          <a:p>
            <a:r>
              <a:rPr lang="en-US" sz="2800">
                <a:cs typeface="Calibri"/>
              </a:rPr>
              <a:t>A global hierarchical classifier could be constructed</a:t>
            </a:r>
          </a:p>
          <a:p>
            <a:r>
              <a:rPr lang="en-US" sz="2800">
                <a:cs typeface="Calibri"/>
              </a:rPr>
              <a:t>More architectures have to be explored to directly model dependencies between slot labels and intents</a:t>
            </a:r>
          </a:p>
          <a:p>
            <a:r>
              <a:rPr lang="en-US" sz="2800">
                <a:cs typeface="Calibri"/>
              </a:rPr>
              <a:t>Issues are there for multilingual sentence embeddings. Some languages are performing extremely well and some really poor.</a:t>
            </a:r>
          </a:p>
          <a:p>
            <a:r>
              <a:rPr lang="en-IN" sz="2800"/>
              <a:t>Multi-intent classification will be used. So, in one query itself user can get multiple tasks done.</a:t>
            </a:r>
          </a:p>
          <a:p>
            <a:r>
              <a:rPr lang="en-IN" sz="2800">
                <a:cs typeface="Calibri" panose="020F0502020204030204"/>
              </a:rPr>
              <a:t>Our future work zero-shot learning and few-shot learning can be used for model training and validation which will ensure that our Chat-Bot can be used for multiple purposes and keeps on expanding its features.</a:t>
            </a:r>
          </a:p>
          <a:p>
            <a:endParaRPr lang="en-US" sz="2800">
              <a:cs typeface="Calibri"/>
            </a:endParaRPr>
          </a:p>
          <a:p>
            <a:pPr marL="0" indent="0">
              <a:buNone/>
            </a:pPr>
            <a:endParaRPr lang="en-IN"/>
          </a:p>
        </p:txBody>
      </p:sp>
    </p:spTree>
    <p:extLst>
      <p:ext uri="{BB962C8B-B14F-4D97-AF65-F5344CB8AC3E}">
        <p14:creationId xmlns:p14="http://schemas.microsoft.com/office/powerpoint/2010/main" val="172029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Rockwell Condensed" panose="02060603050405020104" pitchFamily="18" charset="0"/>
              </a:rPr>
              <a:t>Problem Statement and Objectives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IN" b="1"/>
              <a:t>Problem Statement</a:t>
            </a:r>
            <a:r>
              <a:rPr lang="en-IN"/>
              <a:t>: Multi Intent Classification in Chatbots.</a:t>
            </a:r>
          </a:p>
          <a:p>
            <a:pPr marL="0" indent="0">
              <a:buNone/>
            </a:pPr>
            <a:r>
              <a:rPr lang="en-IN" b="1"/>
              <a:t>Objectives:</a:t>
            </a:r>
            <a:endParaRPr lang="en-IN" b="1">
              <a:cs typeface="Calibri"/>
            </a:endParaRPr>
          </a:p>
          <a:p>
            <a:pPr>
              <a:buFont typeface="Wingdings" panose="020B0604020202020204" pitchFamily="34" charset="0"/>
              <a:buChar char="v"/>
            </a:pPr>
            <a:r>
              <a:rPr lang="en-US"/>
              <a:t> </a:t>
            </a:r>
            <a:r>
              <a:rPr lang="en-US">
                <a:solidFill>
                  <a:srgbClr val="FF0000"/>
                </a:solidFill>
              </a:rPr>
              <a:t>Make a multi-purpose chatbot which will respond to all types of possible queries</a:t>
            </a:r>
            <a:endParaRPr lang="en-US">
              <a:solidFill>
                <a:srgbClr val="FF0000"/>
              </a:solidFill>
              <a:cs typeface="Calibri" panose="020F0502020204030204"/>
            </a:endParaRPr>
          </a:p>
          <a:p>
            <a:pPr lvl="1">
              <a:buFont typeface="Wingdings" panose="020B0604020202020204" pitchFamily="34" charset="0"/>
              <a:buChar char="Ø"/>
            </a:pPr>
            <a:r>
              <a:rPr lang="en-US" sz="2800"/>
              <a:t>Initially, we are implementing it for our college’s website , but it can be further extended.</a:t>
            </a:r>
            <a:endParaRPr lang="en-US" sz="2800">
              <a:cs typeface="Calibri" panose="020F0502020204030204"/>
            </a:endParaRPr>
          </a:p>
          <a:p>
            <a:pPr lvl="1">
              <a:buFont typeface="Wingdings" panose="020B0604020202020204" pitchFamily="34" charset="0"/>
              <a:buChar char="Ø"/>
            </a:pPr>
            <a:r>
              <a:rPr lang="en-IN" sz="2800"/>
              <a:t>Multi-intent classification will be used. So, in one query itself user can get multiple tasks done.</a:t>
            </a:r>
            <a:endParaRPr lang="en-IN" sz="2800">
              <a:cs typeface="Calibri" panose="020F0502020204030204"/>
            </a:endParaRPr>
          </a:p>
          <a:p>
            <a:pPr lvl="1">
              <a:buFont typeface="Wingdings" panose="020B0604020202020204" pitchFamily="34" charset="0"/>
              <a:buChar char="Ø"/>
            </a:pPr>
            <a:r>
              <a:rPr lang="en-IN" sz="2800"/>
              <a:t>BERT and JSON responses will ensure that our Chatbot can be used for multiple purposes and keeps on expanding its features</a:t>
            </a:r>
            <a:r>
              <a:rPr lang="en-IN"/>
              <a:t>.</a:t>
            </a:r>
            <a:endParaRPr lang="en-IN">
              <a:cs typeface="Calibri" panose="020F0502020204030204"/>
            </a:endParaRPr>
          </a:p>
          <a:p>
            <a:endParaRPr lang="en-IN" b="1"/>
          </a:p>
        </p:txBody>
      </p:sp>
    </p:spTree>
    <p:extLst>
      <p:ext uri="{BB962C8B-B14F-4D97-AF65-F5344CB8AC3E}">
        <p14:creationId xmlns:p14="http://schemas.microsoft.com/office/powerpoint/2010/main" val="308922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355" y="365125"/>
            <a:ext cx="10494434" cy="1332459"/>
          </a:xfrm>
        </p:spPr>
        <p:txBody>
          <a:bodyPr vert="horz" lIns="91440" tIns="45720" rIns="91440" bIns="45720" rtlCol="0" anchor="ctr">
            <a:noAutofit/>
          </a:bodyPr>
          <a:lstStyle/>
          <a:p>
            <a:r>
              <a:rPr lang="en-IN" sz="4000">
                <a:ea typeface="+mj-lt"/>
                <a:cs typeface="+mj-lt"/>
              </a:rPr>
              <a:t>Block Diagram</a:t>
            </a:r>
          </a:p>
          <a:p>
            <a:endParaRPr lang="en-IN" sz="3600">
              <a:cs typeface="Calibri Light"/>
            </a:endParaRPr>
          </a:p>
        </p:txBody>
      </p:sp>
      <p:pic>
        <p:nvPicPr>
          <p:cNvPr id="8" name="Picture 7" descr="Graphical user interface, website&#10;&#10;Description automatically generated">
            <a:extLst>
              <a:ext uri="{FF2B5EF4-FFF2-40B4-BE49-F238E27FC236}">
                <a16:creationId xmlns:a16="http://schemas.microsoft.com/office/drawing/2014/main" id="{F90492BD-5368-4974-A32A-0B99C22FA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1330325"/>
            <a:ext cx="11925300" cy="5162550"/>
          </a:xfrm>
          <a:prstGeom prst="rect">
            <a:avLst/>
          </a:prstGeom>
        </p:spPr>
      </p:pic>
    </p:spTree>
    <p:extLst>
      <p:ext uri="{BB962C8B-B14F-4D97-AF65-F5344CB8AC3E}">
        <p14:creationId xmlns:p14="http://schemas.microsoft.com/office/powerpoint/2010/main" val="34348538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2" ma:contentTypeDescription="Create a new document." ma:contentTypeScope="" ma:versionID="273fcfecd2e350d9723f05f4fa02cf09">
  <xsd:schema xmlns:xsd="http://www.w3.org/2001/XMLSchema" xmlns:xs="http://www.w3.org/2001/XMLSchema" xmlns:p="http://schemas.microsoft.com/office/2006/metadata/properties" xmlns:ns2="77a78612-01b3-41d9-9a67-4ad76070f3c1" targetNamespace="http://schemas.microsoft.com/office/2006/metadata/properties" ma:root="true" ma:fieldsID="f02e4279e3f29874e1d1d39ea96795fa" ns2:_="">
    <xsd:import namespace="77a78612-01b3-41d9-9a67-4ad76070f3c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2893F-1B62-4D1D-BBCF-EF2C2DA6C7AB}">
  <ds:schemaRefs>
    <ds:schemaRef ds:uri="77a78612-01b3-41d9-9a67-4ad76070f3c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6CBB796-F527-4CE1-9466-E7CDA95E43B8}">
  <ds:schemaRefs>
    <ds:schemaRef ds:uri="http://schemas.microsoft.com/sharepoint/v3/contenttype/forms"/>
  </ds:schemaRefs>
</ds:datastoreItem>
</file>

<file path=customXml/itemProps3.xml><?xml version="1.0" encoding="utf-8"?>
<ds:datastoreItem xmlns:ds="http://schemas.openxmlformats.org/officeDocument/2006/customXml" ds:itemID="{4726418B-87C0-49C3-B9AD-45A4197E0630}">
  <ds:schemaRefs>
    <ds:schemaRef ds:uri="77a78612-01b3-41d9-9a67-4ad76070f3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2</Notes>
  <HiddenSlides>0</HiddenSlide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Wood Type</vt:lpstr>
      <vt:lpstr>Multi-Intent Classification in Chatbots  Final VIVA</vt:lpstr>
      <vt:lpstr>Introduction  </vt:lpstr>
      <vt:lpstr>Literature Survey</vt:lpstr>
      <vt:lpstr>Literature Survey</vt:lpstr>
      <vt:lpstr>Literature Survey</vt:lpstr>
      <vt:lpstr>Literature Survey</vt:lpstr>
      <vt:lpstr>Issues in solving the problem and Gaps from literature</vt:lpstr>
      <vt:lpstr>Problem Statement and Objectives</vt:lpstr>
      <vt:lpstr>Block Diagram </vt:lpstr>
      <vt:lpstr>Flow Chart</vt:lpstr>
      <vt:lpstr>Implementation details:</vt:lpstr>
      <vt:lpstr>Algorithm</vt:lpstr>
      <vt:lpstr>Algorithm</vt:lpstr>
      <vt:lpstr>Algorithm</vt:lpstr>
      <vt:lpstr>ATis Dataset </vt:lpstr>
      <vt:lpstr>ATis Dataset </vt:lpstr>
      <vt:lpstr>Snips Dataset</vt:lpstr>
      <vt:lpstr>Snips Dataset</vt:lpstr>
      <vt:lpstr>Evaluation Metrics with Formula</vt:lpstr>
      <vt:lpstr>Evaluation Metrics with Formula</vt:lpstr>
      <vt:lpstr>Test Cases </vt:lpstr>
      <vt:lpstr>Screenshots:</vt:lpstr>
      <vt:lpstr>Screenshots:</vt:lpstr>
      <vt:lpstr>Chatbot Screenshot</vt:lpstr>
      <vt:lpstr>Chatbot OUTput</vt:lpstr>
      <vt:lpstr>Evaluation Metrics TAble </vt:lpstr>
      <vt:lpstr>Result and Analysis:</vt:lpstr>
      <vt:lpstr>Evaluation Metrics TAble </vt:lpstr>
      <vt:lpstr>Result and Analysis:</vt:lpstr>
      <vt:lpstr>Conclusion and Future Works:</vt:lpstr>
      <vt:lpstr>References </vt:lpstr>
      <vt:lpstr>References </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CSE</dc:creator>
  <cp:revision>4</cp:revision>
  <dcterms:created xsi:type="dcterms:W3CDTF">2022-01-31T06:44:10Z</dcterms:created>
  <dcterms:modified xsi:type="dcterms:W3CDTF">2022-05-02T03:44:48Z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