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sldIdLst>
    <p:sldId id="256" r:id="rId5"/>
    <p:sldId id="262" r:id="rId6"/>
    <p:sldId id="279" r:id="rId7"/>
    <p:sldId id="266" r:id="rId8"/>
    <p:sldId id="280" r:id="rId9"/>
    <p:sldId id="275" r:id="rId10"/>
    <p:sldId id="268" r:id="rId11"/>
    <p:sldId id="277" r:id="rId12"/>
    <p:sldId id="281" r:id="rId13"/>
    <p:sldId id="269" r:id="rId14"/>
    <p:sldId id="271" r:id="rId15"/>
    <p:sldId id="272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A93CA-1B83-297D-1262-B517CB88745F}" v="98" dt="2022-03-22T16:54:27.717"/>
    <p1510:client id="{C21DC43C-57F1-06BF-24D1-695A8DC42EB3}" v="49" dt="2022-03-22T16:34:52.225"/>
    <p1510:client id="{E4CA4E64-BABA-4272-A219-32634477A14F}" v="147" dt="2022-03-22T17:06:4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of different algorithms</a:t>
            </a:r>
          </a:p>
        </c:rich>
      </c:tx>
      <c:layout>
        <c:manualLayout>
          <c:xMode val="edge"/>
          <c:yMode val="edge"/>
          <c:x val="0.22831711013805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95707094228265E-2"/>
          <c:y val="3.0449013326506038E-2"/>
          <c:w val="0.95812992125984253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RNN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0.76938986556359801</c:v>
                </c:pt>
                <c:pt idx="1">
                  <c:v>0.108708357685563</c:v>
                </c:pt>
                <c:pt idx="2">
                  <c:v>0.76938986556359801</c:v>
                </c:pt>
                <c:pt idx="3">
                  <c:v>0.66911286964268502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4-4C43-A185-9E8432EF0E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0.77973112719751803</c:v>
                </c:pt>
                <c:pt idx="1">
                  <c:v>0.109529343404997</c:v>
                </c:pt>
                <c:pt idx="2">
                  <c:v>0.77973112719751803</c:v>
                </c:pt>
                <c:pt idx="3">
                  <c:v>0.68322750715505898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4-4C43-A185-9E8432EF0E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Macro F1 Score</c:v>
                </c:pt>
                <c:pt idx="2">
                  <c:v>Micro F1 Score</c:v>
                </c:pt>
                <c:pt idx="3">
                  <c:v>Weighted 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0.92450879007238795</c:v>
                </c:pt>
                <c:pt idx="1">
                  <c:v>0.45576397352996001</c:v>
                </c:pt>
                <c:pt idx="2">
                  <c:v>0.92450879007238795</c:v>
                </c:pt>
                <c:pt idx="3">
                  <c:v>0.90712004026585003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F4-4C43-A185-9E8432EF0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713328"/>
        <c:axId val="423710832"/>
      </c:barChart>
      <c:catAx>
        <c:axId val="42371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10832"/>
        <c:crosses val="autoZero"/>
        <c:auto val="1"/>
        <c:lblAlgn val="ctr"/>
        <c:lblOffset val="100"/>
        <c:noMultiLvlLbl val="0"/>
      </c:catAx>
      <c:valAx>
        <c:axId val="42371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13328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oDH_HWDDg_nmSm4G8iyMjyeHdImf13y-?usp=sharing&amp;pli=1#scrollTo=XRFKXzek7Qsf" TargetMode="External"/><Relationship Id="rId3" Type="http://schemas.openxmlformats.org/officeDocument/2006/relationships/hyperlink" Target="https://doi.org/10.1109/ACCESS.2021.3083518" TargetMode="External"/><Relationship Id="rId7" Type="http://schemas.openxmlformats.org/officeDocument/2006/relationships/hyperlink" Target="https://doi.org/10.1145/3461763" TargetMode="External"/><Relationship Id="rId2" Type="http://schemas.openxmlformats.org/officeDocument/2006/relationships/hyperlink" Target="https://doi.org/10.1109/MIS.2019.2954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62/dint_a_00090" TargetMode="External"/><Relationship Id="rId5" Type="http://schemas.openxmlformats.org/officeDocument/2006/relationships/hyperlink" Target="https://doi.org/10.1109/SLT48900.2021" TargetMode="External"/><Relationship Id="rId4" Type="http://schemas.openxmlformats.org/officeDocument/2006/relationships/hyperlink" Target="https://doi.org/10.1109/ACCESS.2021.312426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tBot-FYP-NITT/MIC_Project/blob/2309ffefe2f68269474d5f86ea585e539d614ae2/atis_intents_train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0052"/>
            <a:ext cx="9144000" cy="1373934"/>
          </a:xfrm>
        </p:spPr>
        <p:txBody>
          <a:bodyPr>
            <a:normAutofit fontScale="90000"/>
          </a:bodyPr>
          <a:lstStyle/>
          <a:p>
            <a:r>
              <a:rPr lang="en-IN" sz="4400">
                <a:ea typeface="+mj-lt"/>
                <a:cs typeface="+mj-lt"/>
              </a:rPr>
              <a:t>Multi-Intent Classification in Chatbots</a:t>
            </a:r>
            <a:br>
              <a:rPr lang="en-IN" sz="4400">
                <a:ea typeface="+mj-lt"/>
                <a:cs typeface="+mj-lt"/>
              </a:rPr>
            </a:br>
            <a:br>
              <a:rPr lang="en-IN" sz="4400">
                <a:ea typeface="+mj-lt"/>
                <a:cs typeface="+mj-lt"/>
              </a:rPr>
            </a:br>
            <a:r>
              <a:rPr lang="en-IN" sz="3600"/>
              <a:t>Review-2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1832"/>
            <a:ext cx="3773715" cy="1673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cs typeface="Calibri"/>
              </a:rPr>
              <a:t>             </a:t>
            </a:r>
            <a:endParaRPr lang="en-US">
              <a:cs typeface="Calibri"/>
            </a:endParaRPr>
          </a:p>
          <a:p>
            <a:r>
              <a:rPr lang="en-IN" sz="1800"/>
              <a:t>                                                                             </a:t>
            </a:r>
            <a:endParaRPr lang="en-IN" sz="18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BC1C9-7DAB-45B8-86CA-E1B8EDA88D7A}"/>
              </a:ext>
            </a:extLst>
          </p:cNvPr>
          <p:cNvSpPr txBox="1"/>
          <p:nvPr/>
        </p:nvSpPr>
        <p:spPr>
          <a:xfrm>
            <a:off x="-355599" y="4099413"/>
            <a:ext cx="5996818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800" b="1">
              <a:ea typeface="+mn-lt"/>
              <a:cs typeface="+mn-lt"/>
            </a:endParaRPr>
          </a:p>
          <a:p>
            <a:pPr algn="ctr"/>
            <a:r>
              <a:rPr lang="en-GB" sz="2400" b="1">
                <a:ea typeface="+mn-lt"/>
                <a:cs typeface="+mn-lt"/>
              </a:rPr>
              <a:t>Project Guide</a:t>
            </a:r>
            <a:endParaRPr lang="en-US" sz="2400">
              <a:cs typeface="Calibri"/>
            </a:endParaRPr>
          </a:p>
          <a:p>
            <a:pPr algn="ctr"/>
            <a:endParaRPr lang="en-GB" sz="2800">
              <a:ea typeface="+mn-lt"/>
              <a:cs typeface="+mn-lt"/>
            </a:endParaRPr>
          </a:p>
          <a:p>
            <a:pPr algn="ctr"/>
            <a:r>
              <a:rPr lang="en-GB" sz="2800" err="1">
                <a:ea typeface="+mn-lt"/>
                <a:cs typeface="+mn-lt"/>
              </a:rPr>
              <a:t>Dr.</a:t>
            </a:r>
            <a:r>
              <a:rPr lang="en-GB" sz="2800">
                <a:ea typeface="+mn-lt"/>
                <a:cs typeface="+mn-lt"/>
              </a:rPr>
              <a:t> E. Sivasankar</a:t>
            </a:r>
            <a:endParaRPr lang="en-GB" sz="2800">
              <a:cs typeface="Calibri"/>
            </a:endParaRPr>
          </a:p>
          <a:p>
            <a:pPr algn="l"/>
            <a:endParaRPr lang="en-GB" sz="2800">
              <a:cs typeface="Calibri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A174E70-A141-49C0-83A2-D21AA181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6"/>
          <a:stretch/>
        </p:blipFill>
        <p:spPr>
          <a:xfrm>
            <a:off x="1427349" y="5797114"/>
            <a:ext cx="2194625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7AF5D-52A2-4DE1-B25A-F43DA715C6D0}"/>
              </a:ext>
            </a:extLst>
          </p:cNvPr>
          <p:cNvSpPr txBox="1"/>
          <p:nvPr/>
        </p:nvSpPr>
        <p:spPr>
          <a:xfrm>
            <a:off x="4964038" y="4056893"/>
            <a:ext cx="408577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800" b="1">
              <a:ea typeface="+mn-lt"/>
              <a:cs typeface="+mn-lt"/>
            </a:endParaRPr>
          </a:p>
          <a:p>
            <a:pPr algn="ctr"/>
            <a:r>
              <a:rPr lang="en-GB" sz="2400" b="1">
                <a:ea typeface="+mn-lt"/>
                <a:cs typeface="+mn-lt"/>
              </a:rPr>
              <a:t>Project Team Members</a:t>
            </a:r>
            <a:endParaRPr lang="en-US" sz="24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</a:t>
            </a:r>
            <a:endParaRPr lang="en-GB" sz="2800">
              <a:ea typeface="+mn-lt"/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106118058   Asif</a:t>
            </a:r>
            <a:endParaRPr lang="en-GB" sz="28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106118085  </a:t>
            </a:r>
            <a:r>
              <a:rPr lang="en-GB" sz="2800" err="1">
                <a:ea typeface="+mn-lt"/>
                <a:cs typeface="+mn-lt"/>
              </a:rPr>
              <a:t>Sampurn</a:t>
            </a:r>
            <a:endParaRPr lang="en-GB" sz="2800">
              <a:cs typeface="Calibri"/>
            </a:endParaRPr>
          </a:p>
          <a:p>
            <a:r>
              <a:rPr lang="en-GB" sz="2800">
                <a:ea typeface="+mn-lt"/>
                <a:cs typeface="+mn-lt"/>
              </a:rPr>
              <a:t>   106118116  </a:t>
            </a:r>
            <a:r>
              <a:rPr lang="en-GB" sz="2800" err="1">
                <a:ea typeface="+mn-lt"/>
                <a:cs typeface="+mn-lt"/>
              </a:rPr>
              <a:t>Supria</a:t>
            </a:r>
            <a:endParaRPr lang="en-GB" sz="2800" err="1">
              <a:cs typeface="Calibri" panose="020F0502020204030204"/>
            </a:endParaRPr>
          </a:p>
          <a:p>
            <a:pPr algn="l"/>
            <a:endParaRPr lang="en-GB">
              <a:cs typeface="Calibri"/>
            </a:endParaRPr>
          </a:p>
        </p:txBody>
      </p:sp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382043C-8321-4033-86C7-38E2CD118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40" b="-8696"/>
          <a:stretch/>
        </p:blipFill>
        <p:spPr>
          <a:xfrm>
            <a:off x="9259321" y="5208450"/>
            <a:ext cx="1925243" cy="591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8B498A-E987-4386-B6C2-962EBD78A40B}"/>
              </a:ext>
            </a:extLst>
          </p:cNvPr>
          <p:cNvSpPr txBox="1"/>
          <p:nvPr/>
        </p:nvSpPr>
        <p:spPr>
          <a:xfrm>
            <a:off x="5153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2E7B3C49-C368-40EB-9019-C4EDBAAB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321" y="5654783"/>
            <a:ext cx="1932820" cy="544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079247-B603-494A-8A44-1FD41E50209E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pic>
        <p:nvPicPr>
          <p:cNvPr id="20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7F6CBDDC-F394-48C2-B020-FAD7BEBB5E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90" t="685" r="8250" b="-6383"/>
          <a:stretch/>
        </p:blipFill>
        <p:spPr>
          <a:xfrm>
            <a:off x="9271812" y="6126003"/>
            <a:ext cx="1925514" cy="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BiLSTM: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823911-56DD-4D60-9CDF-FFE82C90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95" r="58480" b="7590"/>
          <a:stretch/>
        </p:blipFill>
        <p:spPr>
          <a:xfrm>
            <a:off x="6335841" y="480730"/>
            <a:ext cx="5397814" cy="5713469"/>
          </a:xfrm>
          <a:prstGeom prst="rect">
            <a:avLst/>
          </a:prstGeom>
        </p:spPr>
      </p:pic>
      <p:pic>
        <p:nvPicPr>
          <p:cNvPr id="5" name="Picture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B5CA18A2-9669-4323-9668-4F298DF5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2" r="37067" b="22059"/>
          <a:stretch/>
        </p:blipFill>
        <p:spPr>
          <a:xfrm>
            <a:off x="252335" y="2777557"/>
            <a:ext cx="5838390" cy="28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Simple RNN: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14A9A5-82A6-49CD-8ABF-485E0AE98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3" r="60731" b="8205"/>
          <a:stretch/>
        </p:blipFill>
        <p:spPr>
          <a:xfrm>
            <a:off x="6810532" y="721655"/>
            <a:ext cx="5037140" cy="552670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AC1F55-A686-4B64-A6F9-905D42E8F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97" r="31050" b="28226"/>
          <a:stretch/>
        </p:blipFill>
        <p:spPr>
          <a:xfrm>
            <a:off x="352269" y="2769901"/>
            <a:ext cx="6450939" cy="31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6304"/>
            <a:ext cx="10058400" cy="4175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GRU:</a:t>
            </a:r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789AB8-730C-40B4-A981-622B06518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1" r="60731" b="7525"/>
          <a:stretch/>
        </p:blipFill>
        <p:spPr>
          <a:xfrm>
            <a:off x="6810531" y="921114"/>
            <a:ext cx="5074618" cy="526292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5260AF-BC98-4D71-B627-654265C18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r="35616" b="21774"/>
          <a:stretch/>
        </p:blipFill>
        <p:spPr>
          <a:xfrm>
            <a:off x="577122" y="2601262"/>
            <a:ext cx="5826007" cy="33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4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9059"/>
          </a:xfrm>
        </p:spPr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2495"/>
            <a:ext cx="10058400" cy="465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A11D2B7-7757-4BA6-B518-89C7CBDE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8" y="2412161"/>
            <a:ext cx="4714723" cy="292872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B58C304-06E9-4E45-BEBF-5D3D20C3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5" y="2417592"/>
            <a:ext cx="4666342" cy="29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8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9059"/>
          </a:xfrm>
        </p:spPr>
        <p:txBody>
          <a:bodyPr/>
          <a:lstStyle/>
          <a:p>
            <a:r>
              <a:rPr lang="en-IN" sz="4800"/>
              <a:t>Screen Shots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2495"/>
            <a:ext cx="10058400" cy="465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Final Output: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>
              <a:buClr>
                <a:srgbClr val="9E3611"/>
              </a:buClr>
            </a:pPr>
            <a:endParaRPr lang="en-IN"/>
          </a:p>
          <a:p>
            <a:pPr marL="0" indent="0">
              <a:buClr>
                <a:srgbClr val="9E3611"/>
              </a:buClr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Prediction: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3D7CDE-A398-47B9-8822-A2C6A81D6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7" r="156" b="-532"/>
          <a:stretch/>
        </p:blipFill>
        <p:spPr>
          <a:xfrm>
            <a:off x="1168400" y="1805725"/>
            <a:ext cx="7254886" cy="229105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93173E-7510-43E0-A4FB-E72941E1F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" r="249" b="-556"/>
          <a:stretch/>
        </p:blipFill>
        <p:spPr>
          <a:xfrm>
            <a:off x="1168399" y="4480278"/>
            <a:ext cx="4751069" cy="21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8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4820"/>
          </a:xfrm>
        </p:spPr>
        <p:txBody>
          <a:bodyPr/>
          <a:lstStyle/>
          <a:p>
            <a:r>
              <a:rPr lang="en-IN" sz="4800"/>
              <a:t>References</a:t>
            </a:r>
            <a:r>
              <a:rPr lang="en-IN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901"/>
            <a:ext cx="10058400" cy="52000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400">
                <a:ea typeface="+mn-lt"/>
                <a:cs typeface="+mn-lt"/>
              </a:rPr>
              <a:t>1.J. Schuurmans and F. </a:t>
            </a:r>
            <a:r>
              <a:rPr lang="en-IN" sz="1400" err="1">
                <a:ea typeface="+mn-lt"/>
                <a:cs typeface="+mn-lt"/>
              </a:rPr>
              <a:t>Frasincar</a:t>
            </a:r>
            <a:r>
              <a:rPr lang="en-IN" sz="1400">
                <a:ea typeface="+mn-lt"/>
                <a:cs typeface="+mn-lt"/>
              </a:rPr>
              <a:t>, (2020) "Intent Classification for Dialogue Utterances," in IEEE Intelligent Systems, vol. 35, no. 1, pp. 82- 88, </a:t>
            </a:r>
            <a:r>
              <a:rPr lang="en-IN" sz="1400">
                <a:ea typeface="+mn-lt"/>
                <a:cs typeface="+mn-lt"/>
                <a:hlinkClick r:id="rId2"/>
              </a:rPr>
              <a:t>https://doi.org/10.1109/MIS.2019.2954966</a:t>
            </a:r>
            <a:r>
              <a:rPr lang="en-IN" sz="1400">
                <a:ea typeface="+mn-lt"/>
                <a:cs typeface="+mn-lt"/>
              </a:rPr>
              <a:t> . </a:t>
            </a:r>
            <a:endParaRPr lang="en-US" sz="1400"/>
          </a:p>
          <a:p>
            <a:r>
              <a:rPr lang="en-IN" sz="1400">
                <a:ea typeface="+mn-lt"/>
                <a:cs typeface="+mn-lt"/>
              </a:rPr>
              <a:t>2.T. -Y. Chen, Y. -C. Chiu, N. Bi and R. T. -H. Tsai, (2021) "Multi-Modal Chatbot in Intelligent Manufacturing," in IEEE Access, vol. 9, pp. 82118- 82129 </a:t>
            </a:r>
            <a:r>
              <a:rPr lang="en-IN" sz="1400">
                <a:ea typeface="+mn-lt"/>
                <a:cs typeface="+mn-lt"/>
                <a:hlinkClick r:id="rId3"/>
              </a:rPr>
              <a:t>https://doi.org/10.1109/ACCESS.2021.3083518</a:t>
            </a:r>
            <a:r>
              <a:rPr lang="en-IN" sz="1400">
                <a:ea typeface="+mn-lt"/>
                <a:cs typeface="+mn-lt"/>
              </a:rPr>
              <a:t>  </a:t>
            </a:r>
            <a:endParaRPr lang="en-IN" sz="1400"/>
          </a:p>
          <a:p>
            <a:r>
              <a:rPr lang="en-IN" sz="1400">
                <a:ea typeface="+mn-lt"/>
                <a:cs typeface="+mn-lt"/>
              </a:rPr>
              <a:t>3.A. Benayas, R. Hashempour, D. Rumble, S. Jameel and R. C. De Amorim, (2021) "Unified Transformer Multi-Task Learning for Intent Classification With Entity Recognition," in IEEE Access, vol. 9, pp. 147306-147314, </a:t>
            </a:r>
            <a:r>
              <a:rPr lang="en-IN" sz="1400">
                <a:ea typeface="+mn-lt"/>
                <a:cs typeface="+mn-lt"/>
                <a:hlinkClick r:id="rId4"/>
              </a:rPr>
              <a:t>https://doi.org/10.1109/ACCESS.2021.3124268</a:t>
            </a:r>
            <a:r>
              <a:rPr lang="en-IN" sz="1400">
                <a:ea typeface="+mn-lt"/>
                <a:cs typeface="+mn-lt"/>
              </a:rPr>
              <a:t>  </a:t>
            </a:r>
            <a:endParaRPr lang="en-IN" sz="1400"/>
          </a:p>
          <a:p>
            <a:r>
              <a:rPr lang="en-IN" sz="1400">
                <a:ea typeface="+mn-lt"/>
                <a:cs typeface="+mn-lt"/>
              </a:rPr>
              <a:t>4.T. -Y. Chen, Y. -C. Chiu, N. Bi and R. T. -H. Tsai, (2021) "Multi-Modal Chatbot in Intelligent Manufacturing," in IEEE Access, vol. 9, pp. 82118-82129, 2021, </a:t>
            </a:r>
            <a:r>
              <a:rPr lang="en-IN" sz="1400">
                <a:ea typeface="+mn-lt"/>
                <a:cs typeface="+mn-lt"/>
                <a:hlinkClick r:id="rId3"/>
              </a:rPr>
              <a:t>https://doi.org/10.1109/ACCESS.2021.3083518</a:t>
            </a:r>
            <a:endParaRPr lang="en-IN" sz="1400"/>
          </a:p>
          <a:p>
            <a:r>
              <a:rPr lang="en-IN" sz="1400">
                <a:ea typeface="+mn-lt"/>
                <a:cs typeface="+mn-lt"/>
              </a:rPr>
              <a:t>5.M. Kumar, V. Kumar, H. Glaude, C. de Lichy, A. Alok and R. Gupta(2021) "PROTODA: EFFICIENT TRANSFER LEARNING FOR FEW-SHOT INTENT CLASSIFICATION" in IEEE  </a:t>
            </a:r>
            <a:r>
              <a:rPr lang="en-IN" sz="1400">
                <a:ea typeface="+mn-lt"/>
                <a:cs typeface="+mn-lt"/>
                <a:hlinkClick r:id="rId5"/>
              </a:rPr>
              <a:t>https://doi.org/10.1109/SLT48900.2021</a:t>
            </a:r>
            <a:endParaRPr lang="en-IN" sz="1400"/>
          </a:p>
          <a:p>
            <a:r>
              <a:rPr lang="en-IN" sz="1400">
                <a:ea typeface="+mn-lt"/>
                <a:cs typeface="+mn-lt"/>
              </a:rPr>
              <a:t>6.Zixian Feng, </a:t>
            </a:r>
            <a:r>
              <a:rPr lang="en-IN" sz="1400" err="1">
                <a:ea typeface="+mn-lt"/>
                <a:cs typeface="+mn-lt"/>
              </a:rPr>
              <a:t>Caihai</a:t>
            </a:r>
            <a:r>
              <a:rPr lang="en-IN" sz="1400">
                <a:ea typeface="+mn-lt"/>
                <a:cs typeface="+mn-lt"/>
              </a:rPr>
              <a:t> Zhu, </a:t>
            </a:r>
            <a:r>
              <a:rPr lang="en-IN" sz="1400" err="1">
                <a:ea typeface="+mn-lt"/>
                <a:cs typeface="+mn-lt"/>
              </a:rPr>
              <a:t>Weihan</a:t>
            </a:r>
            <a:r>
              <a:rPr lang="en-IN" sz="1400">
                <a:ea typeface="+mn-lt"/>
                <a:cs typeface="+mn-lt"/>
              </a:rPr>
              <a:t>, Zhang, Zhigang Chen, Wanxiang Che, </a:t>
            </a:r>
            <a:r>
              <a:rPr lang="en-IN" sz="1400" err="1">
                <a:ea typeface="+mn-lt"/>
                <a:cs typeface="+mn-lt"/>
              </a:rPr>
              <a:t>Minlie</a:t>
            </a:r>
            <a:r>
              <a:rPr lang="en-IN" sz="1400">
                <a:ea typeface="+mn-lt"/>
                <a:cs typeface="+mn-lt"/>
              </a:rPr>
              <a:t> Huang, </a:t>
            </a:r>
            <a:r>
              <a:rPr lang="en-IN" sz="1400" err="1">
                <a:ea typeface="+mn-lt"/>
                <a:cs typeface="+mn-lt"/>
              </a:rPr>
              <a:t>Linlin</a:t>
            </a:r>
            <a:r>
              <a:rPr lang="en-IN" sz="1400">
                <a:ea typeface="+mn-lt"/>
                <a:cs typeface="+mn-lt"/>
              </a:rPr>
              <a:t> Li (2021), "An Evaluation of Chinese Human-Computer Dialogue Technology" MIT Press Direct Data Intelligence (2021) 3 (2): 274–286, </a:t>
            </a:r>
            <a:r>
              <a:rPr lang="en-IN" sz="1400">
                <a:ea typeface="+mn-lt"/>
                <a:cs typeface="+mn-lt"/>
                <a:hlinkClick r:id="rId6"/>
              </a:rPr>
              <a:t>https://doi.org/10.1162/dint_a_00090</a:t>
            </a:r>
            <a:endParaRPr lang="en-IN" sz="1400"/>
          </a:p>
          <a:p>
            <a:r>
              <a:rPr lang="en-IN" sz="1400">
                <a:ea typeface="+mn-lt"/>
                <a:cs typeface="+mn-lt"/>
              </a:rPr>
              <a:t>7.Tulika Saha, Dhawal Gupta, Sriparna Saha, and Pushpak Bhattacharyya (2021) “A Unified Dialogue Management Strategy for Multi-intent Dialogue Conversations in Multiple Languages” in ACM Trans. Asian Low-</a:t>
            </a:r>
            <a:r>
              <a:rPr lang="en-IN" sz="1400" err="1">
                <a:ea typeface="+mn-lt"/>
                <a:cs typeface="+mn-lt"/>
              </a:rPr>
              <a:t>Resour</a:t>
            </a:r>
            <a:r>
              <a:rPr lang="en-IN" sz="1400">
                <a:ea typeface="+mn-lt"/>
                <a:cs typeface="+mn-lt"/>
              </a:rPr>
              <a:t>. Lang. Inf. Process, Vol - 20, 6, Article 99 (November 2021), 22 pages. </a:t>
            </a:r>
            <a:r>
              <a:rPr lang="en-IN" sz="1400">
                <a:ea typeface="+mn-lt"/>
                <a:cs typeface="+mn-lt"/>
                <a:hlinkClick r:id="rId7"/>
              </a:rPr>
              <a:t>https://doi.org/10.1145/3461763</a:t>
            </a:r>
            <a:r>
              <a:rPr lang="en-IN" sz="1400">
                <a:ea typeface="+mn-lt"/>
                <a:cs typeface="+mn-lt"/>
              </a:rPr>
              <a:t> </a:t>
            </a:r>
          </a:p>
          <a:p>
            <a:pPr>
              <a:buClr>
                <a:srgbClr val="9E3611"/>
              </a:buClr>
            </a:pPr>
            <a:r>
              <a:rPr lang="en-IN" sz="1400">
                <a:ea typeface="+mn-lt"/>
                <a:cs typeface="+mn-lt"/>
              </a:rPr>
              <a:t>Our Code:</a:t>
            </a:r>
          </a:p>
          <a:p>
            <a:pPr>
              <a:buClr>
                <a:srgbClr val="9E3611"/>
              </a:buClr>
            </a:pPr>
            <a:r>
              <a:rPr lang="en-IN" sz="1400">
                <a:ea typeface="+mn-lt"/>
                <a:cs typeface="+mn-lt"/>
                <a:hlinkClick r:id="rId8"/>
              </a:rPr>
              <a:t>https://colab.research.google.com/drive/1oDH_HWDDg_nmSm4G8iyMjyeHdImf13y-?usp=sharing&amp;pli=1#scrollTo=XRFKXzek7Qsf</a:t>
            </a:r>
          </a:p>
          <a:p>
            <a:pPr>
              <a:buClr>
                <a:srgbClr val="9E3611"/>
              </a:buClr>
            </a:pPr>
            <a:endParaRPr lang="en-IN">
              <a:ea typeface="+mn-lt"/>
              <a:cs typeface="+mn-lt"/>
            </a:endParaRP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57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5" y="365125"/>
            <a:ext cx="10494434" cy="13324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4000">
                <a:ea typeface="+mj-lt"/>
                <a:cs typeface="+mj-lt"/>
              </a:rPr>
              <a:t>Block Diagram</a:t>
            </a:r>
          </a:p>
          <a:p>
            <a:endParaRPr lang="en-IN" sz="3600">
              <a:cs typeface="Calibri Light"/>
            </a:endParaRP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8D12036-BED8-4199-AE2E-1A970F5E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92" y="5056505"/>
            <a:ext cx="2390775" cy="971550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EED9266-7A82-479F-BD0E-7DBB9DAB1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" y="1697584"/>
            <a:ext cx="12106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5" y="365125"/>
            <a:ext cx="10494434" cy="13324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4000">
                <a:latin typeface="Rockwell Condensed"/>
                <a:ea typeface="+mj-lt"/>
                <a:cs typeface="+mj-lt"/>
              </a:rPr>
              <a:t>Overall methodology Flow-chart</a:t>
            </a:r>
          </a:p>
          <a:p>
            <a:endParaRPr lang="en-IN" sz="3600">
              <a:cs typeface="Calibri Ligh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0C34C6-063A-44A4-8C63-C196EBB8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99" y="1179863"/>
            <a:ext cx="4792359" cy="53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3575"/>
            <a:ext cx="9271676" cy="819960"/>
          </a:xfrm>
        </p:spPr>
        <p:txBody>
          <a:bodyPr>
            <a:normAutofit fontScale="90000"/>
          </a:bodyPr>
          <a:lstStyle/>
          <a:p>
            <a:r>
              <a:rPr lang="en-IN" sz="4800"/>
              <a:t>Test Cases</a:t>
            </a:r>
            <a:r>
              <a:rPr lang="en-IN"/>
              <a:t>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39062"/>
              </p:ext>
            </p:extLst>
          </p:nvPr>
        </p:nvGraphicFramePr>
        <p:xfrm>
          <a:off x="399142" y="1064380"/>
          <a:ext cx="11233943" cy="517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65">
                  <a:extLst>
                    <a:ext uri="{9D8B030D-6E8A-4147-A177-3AD203B41FA5}">
                      <a16:colId xmlns:a16="http://schemas.microsoft.com/office/drawing/2014/main" val="468160003"/>
                    </a:ext>
                  </a:extLst>
                </a:gridCol>
                <a:gridCol w="1104677">
                  <a:extLst>
                    <a:ext uri="{9D8B030D-6E8A-4147-A177-3AD203B41FA5}">
                      <a16:colId xmlns:a16="http://schemas.microsoft.com/office/drawing/2014/main" val="3140727731"/>
                    </a:ext>
                  </a:extLst>
                </a:gridCol>
                <a:gridCol w="2660115">
                  <a:extLst>
                    <a:ext uri="{9D8B030D-6E8A-4147-A177-3AD203B41FA5}">
                      <a16:colId xmlns:a16="http://schemas.microsoft.com/office/drawing/2014/main" val="3547105469"/>
                    </a:ext>
                  </a:extLst>
                </a:gridCol>
                <a:gridCol w="5865586">
                  <a:extLst>
                    <a:ext uri="{9D8B030D-6E8A-4147-A177-3AD203B41FA5}">
                      <a16:colId xmlns:a16="http://schemas.microsoft.com/office/drawing/2014/main" val="1716143374"/>
                    </a:ext>
                  </a:extLst>
                </a:gridCol>
              </a:tblGrid>
              <a:tr h="606774">
                <a:tc>
                  <a:txBody>
                    <a:bodyPr/>
                    <a:lstStyle/>
                    <a:p>
                      <a:r>
                        <a:rPr lang="en-IN" sz="160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Test</a:t>
                      </a:r>
                      <a:r>
                        <a:rPr lang="en-IN" sz="1600" baseline="0"/>
                        <a:t> case id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Expected</a:t>
                      </a:r>
                      <a:r>
                        <a:rPr lang="en-IN" sz="1600" baseline="0"/>
                        <a:t> output</a:t>
                      </a:r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5569"/>
                  </a:ext>
                </a:extLst>
              </a:tr>
              <a:tr h="866821">
                <a:tc>
                  <a:txBody>
                    <a:bodyPr/>
                    <a:lstStyle/>
                    <a:p>
                      <a:r>
                        <a:rPr lang="en-IN" sz="1600" dirty="0" err="1"/>
                        <a:t>Lemmization</a:t>
                      </a:r>
                      <a:r>
                        <a:rPr lang="en-IN" sz="1600" dirty="0"/>
                        <a:t> + </a:t>
                      </a:r>
                      <a:r>
                        <a:rPr lang="en-IN" sz="1600" dirty="0" err="1"/>
                        <a:t>Stopwords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01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['available flight from Moscow to Delhi']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['available','flight','Moscow','Delhi']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377"/>
                  </a:ext>
                </a:extLst>
              </a:tr>
              <a:tr h="589437">
                <a:tc>
                  <a:txBody>
                    <a:bodyPr/>
                    <a:lstStyle/>
                    <a:p>
                      <a:r>
                        <a:rPr lang="en-IN" sz="1600" dirty="0"/>
                        <a:t>Tokenization +</a:t>
                      </a:r>
                      <a:br>
                        <a:rPr lang="en-IN" sz="1600" dirty="0"/>
                      </a:br>
                      <a:r>
                        <a:rPr lang="en-IN" sz="1600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68774"/>
                  </a:ext>
                </a:extLst>
              </a:tr>
              <a:tr h="866821">
                <a:tc>
                  <a:txBody>
                    <a:bodyPr/>
                    <a:lstStyle/>
                    <a:p>
                      <a:r>
                        <a:rPr lang="en-IN" sz="1600" dirty="0"/>
                        <a:t>Deep learning models</a:t>
                      </a:r>
                      <a:br>
                        <a:rPr lang="en-IN" sz="1600" dirty="0"/>
                      </a:br>
                      <a:r>
                        <a:rPr lang="en-IN" sz="1600" dirty="0"/>
                        <a:t>(RNN,GRU,BILSTM)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----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----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6827"/>
                  </a:ext>
                </a:extLst>
              </a:tr>
              <a:tr h="1837660">
                <a:tc>
                  <a:txBody>
                    <a:bodyPr/>
                    <a:lstStyle/>
                    <a:p>
                      <a:r>
                        <a:rPr lang="en-IN" sz="1600" dirty="0"/>
                        <a:t>Integrated</a:t>
                      </a:r>
                      <a:r>
                        <a:rPr lang="en-IN" sz="1600" baseline="0" dirty="0"/>
                        <a:t> all modules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latin typeface="Rockwell"/>
                        </a:rPr>
                        <a:t>"show me flights from boston to pittsburgh"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 dirty="0" err="1">
                          <a:latin typeface="Rockwell"/>
                        </a:rPr>
                        <a:t>atis_flight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0.9999726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atis_airfare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1.3132179e-05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atis_quantity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6.5181957e-06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atis_ground_service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4.479258e-06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atis_aircraft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1.9002763e-06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atis_airline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6.9674377e-07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atis_flight_time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4.061908e-07 intent has confidence = 2.0724524e-07 </a:t>
                      </a:r>
                      <a:r>
                        <a:rPr lang="en-IN" sz="1600" b="0" i="0" u="none" strike="noStrike" noProof="0" dirty="0" err="1">
                          <a:latin typeface="Rockwell"/>
                        </a:rPr>
                        <a:t>atis_abbreviation</a:t>
                      </a:r>
                      <a:r>
                        <a:rPr lang="en-IN" sz="1600" b="0" i="0" u="none" strike="noStrike" noProof="0" dirty="0">
                          <a:latin typeface="Rockwell"/>
                        </a:rPr>
                        <a:t> has confidence = 7.5757317e-10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2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6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76" y="409682"/>
            <a:ext cx="8022236" cy="659967"/>
          </a:xfrm>
        </p:spPr>
        <p:txBody>
          <a:bodyPr>
            <a:noAutofit/>
          </a:bodyPr>
          <a:lstStyle/>
          <a:p>
            <a:r>
              <a:rPr lang="en-IN" sz="4400"/>
              <a:t>Evaluation metrics with formula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3792C-D67A-724A-F126-9D616B0E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30" y="1166065"/>
            <a:ext cx="10806318" cy="55262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measures that have been used to evaluate the performance of the models are accuracy and F1 score. 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Accuracy is defined as the ratio of correct predictions to the total number of instances present in the dataset. The accuracy is given by: </a:t>
            </a:r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F1 score is basically a weighted average of precision and recall. It is given by the formula: </a:t>
            </a: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          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in the above equations, TP stands for True Positive, FP stands for False Positive and FN stands for False Negative. </a:t>
            </a: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5EF5D23A-DCF2-490F-0432-8AD6BF6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2" r="794" b="3922"/>
          <a:stretch/>
        </p:blipFill>
        <p:spPr>
          <a:xfrm>
            <a:off x="566796" y="2622133"/>
            <a:ext cx="3535964" cy="63259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E0619D8-C737-6838-119F-6F7F4717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8" y="4238020"/>
            <a:ext cx="3765246" cy="7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76" y="409682"/>
            <a:ext cx="8022236" cy="659967"/>
          </a:xfrm>
        </p:spPr>
        <p:txBody>
          <a:bodyPr>
            <a:noAutofit/>
          </a:bodyPr>
          <a:lstStyle/>
          <a:p>
            <a:r>
              <a:rPr lang="en-IN" sz="4400"/>
              <a:t>Evaluation metrics with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22" y="1278823"/>
            <a:ext cx="11123683" cy="53566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9E3611"/>
              </a:buClr>
              <a:buNone/>
            </a:pPr>
            <a:r>
              <a:rPr lang="en-US" b="1" err="1">
                <a:ea typeface="+mn-lt"/>
                <a:cs typeface="+mn-lt"/>
              </a:rPr>
              <a:t>bilstm</a:t>
            </a:r>
            <a:endParaRPr lang="en-US" b="1" err="1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Accuracy:  0.9245087900723888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Macro F1 Score: 0.4557639735299608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Micro F1 Score: 0.9245087900723888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Weighted F1 Score: 0.9071200402658504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b="1">
                <a:ea typeface="+mn-lt"/>
                <a:cs typeface="+mn-lt"/>
              </a:rPr>
              <a:t>simple </a:t>
            </a:r>
            <a:r>
              <a:rPr lang="en-US" b="1" err="1">
                <a:ea typeface="+mn-lt"/>
                <a:cs typeface="+mn-lt"/>
              </a:rPr>
              <a:t>rnn</a:t>
            </a:r>
            <a:endParaRPr lang="en-US" b="1" err="1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Accuracy:  0.7693898655635988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Macro F1 Score: 0.10870835768556399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Micro F1 Score: 0.7693898655635988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Weighted F1 Score: 0.6691128696426855 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b="1" err="1">
                <a:ea typeface="+mn-lt"/>
                <a:cs typeface="+mn-lt"/>
              </a:rPr>
              <a:t>gru</a:t>
            </a:r>
            <a:endParaRPr lang="en-US" b="1" err="1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Accuracy:  0.7797311271975181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Macro F1 Score: 0.10952934340499709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Micro F1 Score: 0.7797311271975181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Weighted F1 Score: 0.6832275071550595</a:t>
            </a:r>
            <a:endParaRPr lang="en-US"/>
          </a:p>
          <a:p>
            <a:pPr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85" y="334730"/>
            <a:ext cx="10058400" cy="959771"/>
          </a:xfrm>
        </p:spPr>
        <p:txBody>
          <a:bodyPr/>
          <a:lstStyle/>
          <a:p>
            <a:r>
              <a:rPr lang="en-IN" sz="4800"/>
              <a:t>Comparison analysis</a:t>
            </a:r>
            <a:r>
              <a:rPr lang="en-IN"/>
              <a:t> 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076463"/>
              </p:ext>
            </p:extLst>
          </p:nvPr>
        </p:nvGraphicFramePr>
        <p:xfrm>
          <a:off x="838200" y="1825625"/>
          <a:ext cx="7966166" cy="3765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408FD1B0-E341-4F95-AE60-C75CC0636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8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69" y="284764"/>
            <a:ext cx="10058400" cy="1609344"/>
          </a:xfrm>
        </p:spPr>
        <p:txBody>
          <a:bodyPr/>
          <a:lstStyle/>
          <a:p>
            <a:r>
              <a:rPr lang="en-IN" sz="4800" err="1"/>
              <a:t>ATis</a:t>
            </a:r>
            <a:r>
              <a:rPr lang="en-IN" sz="4800"/>
              <a:t> Dataset</a:t>
            </a:r>
            <a:r>
              <a:rPr lang="en-IN"/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01CF-2765-D63E-3636-FD9B1BFE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8" y="2201020"/>
            <a:ext cx="10570190" cy="43578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The ATIS dataset is a standard benchmark dataset widely used as an intent classification. </a:t>
            </a:r>
          </a:p>
          <a:p>
            <a:pPr>
              <a:buClr>
                <a:srgbClr val="9E3611"/>
              </a:buClr>
            </a:pPr>
            <a:r>
              <a:rPr lang="en-GB" dirty="0">
                <a:ea typeface="+mn-lt"/>
                <a:cs typeface="+mn-lt"/>
              </a:rPr>
              <a:t>ATIS Stands for Airline Travel Information System. </a:t>
            </a:r>
          </a:p>
          <a:p>
            <a:pPr>
              <a:buClr>
                <a:srgbClr val="9E3611"/>
              </a:buClr>
            </a:pPr>
            <a:r>
              <a:rPr lang="en-GB" dirty="0">
                <a:ea typeface="+mn-lt"/>
                <a:cs typeface="+mn-lt"/>
              </a:rPr>
              <a:t>It consists of audio recordings and corresponding manual transcripts about humans asking for flight information on automated airline travel inquiry systems. </a:t>
            </a:r>
          </a:p>
          <a:p>
            <a:pPr>
              <a:buClr>
                <a:srgbClr val="9E3611"/>
              </a:buClr>
            </a:pPr>
            <a:r>
              <a:rPr lang="en-GB" dirty="0">
                <a:ea typeface="+mn-lt"/>
                <a:cs typeface="+mn-lt"/>
              </a:rPr>
              <a:t>The data consists of 17 unique intent categories. </a:t>
            </a:r>
          </a:p>
          <a:p>
            <a:pPr>
              <a:buClr>
                <a:srgbClr val="9E3611"/>
              </a:buClr>
            </a:pPr>
            <a:r>
              <a:rPr lang="en-GB" dirty="0">
                <a:ea typeface="+mn-lt"/>
                <a:cs typeface="+mn-lt"/>
              </a:rPr>
              <a:t>ATIS dataset provides large number of messages and their associated intents that can be used in training a classifier and what makes it so effective is that the speech has many of the characteristics of spontaneous spoken language (e.g., disfluencies, false starts, and colloquial pronunciations)</a:t>
            </a:r>
          </a:p>
          <a:p>
            <a:r>
              <a:rPr lang="en-GB" dirty="0">
                <a:ea typeface="+mn-lt"/>
                <a:cs typeface="+mn-lt"/>
              </a:rPr>
              <a:t>Link: </a:t>
            </a:r>
            <a:r>
              <a:rPr lang="en-GB" sz="2000" dirty="0">
                <a:ea typeface="+mn-lt"/>
                <a:cs typeface="+mn-lt"/>
                <a:hlinkClick r:id="rId2"/>
              </a:rPr>
              <a:t>https://github.com/ChatBot-FYP-NITT/MIC_Project/blob/2309ffefe2f68269474d5f86ea585e539d614ae2/atis_intents_train.csv</a:t>
            </a:r>
            <a:endParaRPr lang="en-US" sz="2000" dirty="0"/>
          </a:p>
          <a:p>
            <a:pPr algn="l"/>
            <a:endParaRPr lang="en-GB" dirty="0">
              <a:cs typeface="Calibri"/>
            </a:endParaRPr>
          </a:p>
          <a:p>
            <a:pPr>
              <a:buClr>
                <a:srgbClr val="9E36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7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69" y="284764"/>
            <a:ext cx="10058400" cy="1609344"/>
          </a:xfrm>
        </p:spPr>
        <p:txBody>
          <a:bodyPr/>
          <a:lstStyle/>
          <a:p>
            <a:r>
              <a:rPr lang="en-IN" sz="4800" err="1"/>
              <a:t>ATis</a:t>
            </a:r>
            <a:r>
              <a:rPr lang="en-IN" sz="4800"/>
              <a:t> Dataset</a:t>
            </a:r>
            <a:r>
              <a:rPr lang="en-IN"/>
              <a:t>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140D002-5301-08D2-2BC9-AB249F2F8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65" y="1808737"/>
            <a:ext cx="8491914" cy="4357866"/>
          </a:xfrm>
        </p:spPr>
      </p:pic>
    </p:spTree>
    <p:extLst>
      <p:ext uri="{BB962C8B-B14F-4D97-AF65-F5344CB8AC3E}">
        <p14:creationId xmlns:p14="http://schemas.microsoft.com/office/powerpoint/2010/main" val="378722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d3d8cc9-b8f5-434d-9838-323debf2e8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00E59FD6C184CB5823EBD340705AF" ma:contentTypeVersion="9" ma:contentTypeDescription="Create a new document." ma:contentTypeScope="" ma:versionID="3b03fc218c72b993031e198242ad95dd">
  <xsd:schema xmlns:xsd="http://www.w3.org/2001/XMLSchema" xmlns:xs="http://www.w3.org/2001/XMLSchema" xmlns:p="http://schemas.microsoft.com/office/2006/metadata/properties" xmlns:ns2="6d3d8cc9-b8f5-434d-9838-323debf2e867" targetNamespace="http://schemas.microsoft.com/office/2006/metadata/properties" ma:root="true" ma:fieldsID="a73ffcd44aedce5586f0fffb7055ff6b" ns2:_="">
    <xsd:import namespace="6d3d8cc9-b8f5-434d-9838-323debf2e8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d8cc9-b8f5-434d-9838-323debf2e8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408494-29C1-4FCF-BBB3-3B19FFC7A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A76D5-C746-40D6-8948-A8882D7C35AD}">
  <ds:schemaRefs>
    <ds:schemaRef ds:uri="6d3d8cc9-b8f5-434d-9838-323debf2e8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F586DC-D881-43D2-800B-DEEC682E4B3B}">
  <ds:schemaRefs>
    <ds:schemaRef ds:uri="6d3d8cc9-b8f5-434d-9838-323debf2e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931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Multi-Intent Classification in Chatbots  Review-2</vt:lpstr>
      <vt:lpstr>Block Diagram </vt:lpstr>
      <vt:lpstr>Overall methodology Flow-chart </vt:lpstr>
      <vt:lpstr>Test Cases </vt:lpstr>
      <vt:lpstr>Evaluation metrics with formula</vt:lpstr>
      <vt:lpstr>Evaluation metrics with formula</vt:lpstr>
      <vt:lpstr>Comparison analysis </vt:lpstr>
      <vt:lpstr>ATis Dataset </vt:lpstr>
      <vt:lpstr>ATis Dataset </vt:lpstr>
      <vt:lpstr>Screen Shots </vt:lpstr>
      <vt:lpstr>Screen Shots </vt:lpstr>
      <vt:lpstr>Screen Shots </vt:lpstr>
      <vt:lpstr>Screen Shots </vt:lpstr>
      <vt:lpstr>Screen Shots </vt:lpstr>
      <vt:lpstr>References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Multi-Intent Classification in Chatbots  Review-2</dc:title>
  <dc:creator>CSE</dc:creator>
  <cp:lastModifiedBy>Sampurn Anand</cp:lastModifiedBy>
  <cp:revision>8</cp:revision>
  <dcterms:created xsi:type="dcterms:W3CDTF">2022-01-31T06:44:10Z</dcterms:created>
  <dcterms:modified xsi:type="dcterms:W3CDTF">2022-03-22T17:06:40Z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0x01010088E00E59FD6C184CB5823EBD340705AF</vt:lpwstr>
  </property>
  <property fmtid="{D5CDD505-2E9C-101B-9397-08002B2CF9AE}" pid="3" name="Order">
    <vt:r8>23900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