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57" r:id="rId6"/>
    <p:sldId id="258" r:id="rId7"/>
    <p:sldId id="266" r:id="rId8"/>
    <p:sldId id="273" r:id="rId9"/>
    <p:sldId id="274" r:id="rId10"/>
    <p:sldId id="275" r:id="rId11"/>
    <p:sldId id="259" r:id="rId12"/>
    <p:sldId id="263" r:id="rId13"/>
    <p:sldId id="272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different algorithms</a:t>
            </a:r>
          </a:p>
        </c:rich>
      </c:tx>
      <c:layout>
        <c:manualLayout>
          <c:xMode val="edge"/>
          <c:yMode val="edge"/>
          <c:x val="0.22831711013805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95707094228265E-2"/>
          <c:y val="3.0449013326506038E-2"/>
          <c:w val="0.95812992125984253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RNN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0.76938986556359801</c:v>
                </c:pt>
                <c:pt idx="1">
                  <c:v>0.108708357685563</c:v>
                </c:pt>
                <c:pt idx="2">
                  <c:v>0.76938986556359801</c:v>
                </c:pt>
                <c:pt idx="3">
                  <c:v>0.66911286964268502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A-4E4D-96F2-A4A268870B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0.77973112719751803</c:v>
                </c:pt>
                <c:pt idx="1">
                  <c:v>0.109529343404997</c:v>
                </c:pt>
                <c:pt idx="2">
                  <c:v>0.77973112719751803</c:v>
                </c:pt>
                <c:pt idx="3">
                  <c:v>0.68322750715505898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A-4E4D-96F2-A4A268870B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0.92450879007238795</c:v>
                </c:pt>
                <c:pt idx="1">
                  <c:v>0.45576397352996001</c:v>
                </c:pt>
                <c:pt idx="2">
                  <c:v>0.92450879007238795</c:v>
                </c:pt>
                <c:pt idx="3">
                  <c:v>0.90712004026585003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A-4E4D-96F2-A4A268870B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0.97</c:v>
                </c:pt>
                <c:pt idx="1">
                  <c:v>0.92</c:v>
                </c:pt>
                <c:pt idx="2">
                  <c:v>0.97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5C-4941-9996-7FDBD73447E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0.98</c:v>
                </c:pt>
                <c:pt idx="1">
                  <c:v>0.98</c:v>
                </c:pt>
                <c:pt idx="2">
                  <c:v>0.97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5C-4941-9996-7FDBD7344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713328"/>
        <c:axId val="423710832"/>
      </c:barChart>
      <c:catAx>
        <c:axId val="42371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10832"/>
        <c:crosses val="autoZero"/>
        <c:auto val="1"/>
        <c:lblAlgn val="ctr"/>
        <c:lblOffset val="100"/>
        <c:noMultiLvlLbl val="0"/>
      </c:catAx>
      <c:valAx>
        <c:axId val="42371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13328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oDH_HWDDg_nmSm4G8iyMjyeHdImf13y-?usp=sharing&amp;pli=1#scrollTo=XRFKXzek7Qsf" TargetMode="External"/><Relationship Id="rId3" Type="http://schemas.openxmlformats.org/officeDocument/2006/relationships/hyperlink" Target="https://doi.org/10.1109/ACCESS.2021.3083518" TargetMode="External"/><Relationship Id="rId7" Type="http://schemas.openxmlformats.org/officeDocument/2006/relationships/hyperlink" Target="https://doi.org/10.1145/3461763" TargetMode="External"/><Relationship Id="rId2" Type="http://schemas.openxmlformats.org/officeDocument/2006/relationships/hyperlink" Target="https://doi.org/10.1109/MIS.2019.2954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62/dint_a_00090" TargetMode="External"/><Relationship Id="rId5" Type="http://schemas.openxmlformats.org/officeDocument/2006/relationships/hyperlink" Target="https://doi.org/10.1109/SLT48900.2021" TargetMode="External"/><Relationship Id="rId4" Type="http://schemas.openxmlformats.org/officeDocument/2006/relationships/hyperlink" Target="https://doi.org/10.1109/ACCESS.2021.312426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0052"/>
            <a:ext cx="9144000" cy="1373934"/>
          </a:xfrm>
        </p:spPr>
        <p:txBody>
          <a:bodyPr>
            <a:normAutofit fontScale="90000"/>
          </a:bodyPr>
          <a:lstStyle/>
          <a:p>
            <a:r>
              <a:rPr lang="en-IN" sz="4400">
                <a:ea typeface="+mj-lt"/>
                <a:cs typeface="+mj-lt"/>
              </a:rPr>
              <a:t>Multi-Intent Classification in Chatbots</a:t>
            </a:r>
            <a:br>
              <a:rPr lang="en-IN" sz="4400">
                <a:ea typeface="+mj-lt"/>
                <a:cs typeface="+mj-lt"/>
              </a:rPr>
            </a:br>
            <a:br>
              <a:rPr lang="en-IN" sz="4400">
                <a:ea typeface="+mj-lt"/>
                <a:cs typeface="+mj-lt"/>
              </a:rPr>
            </a:br>
            <a:r>
              <a:rPr lang="en-IN" sz="3600"/>
              <a:t>Review-3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1832"/>
            <a:ext cx="3773715" cy="1673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             </a:t>
            </a:r>
            <a:endParaRPr lang="en-US">
              <a:cs typeface="Calibri"/>
            </a:endParaRPr>
          </a:p>
          <a:p>
            <a:r>
              <a:rPr lang="en-IN" sz="1800"/>
              <a:t>                                                                             </a:t>
            </a:r>
            <a:endParaRPr lang="en-IN" sz="18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BC1C9-7DAB-45B8-86CA-E1B8EDA88D7A}"/>
              </a:ext>
            </a:extLst>
          </p:cNvPr>
          <p:cNvSpPr txBox="1"/>
          <p:nvPr/>
        </p:nvSpPr>
        <p:spPr>
          <a:xfrm>
            <a:off x="-355599" y="4099413"/>
            <a:ext cx="5996818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800" b="1">
              <a:ea typeface="+mn-lt"/>
              <a:cs typeface="+mn-lt"/>
            </a:endParaRPr>
          </a:p>
          <a:p>
            <a:pPr algn="ctr"/>
            <a:r>
              <a:rPr lang="en-GB" sz="2400" b="1">
                <a:ea typeface="+mn-lt"/>
                <a:cs typeface="+mn-lt"/>
              </a:rPr>
              <a:t>Project Guide</a:t>
            </a:r>
            <a:endParaRPr lang="en-US" sz="2400">
              <a:cs typeface="Calibri"/>
            </a:endParaRPr>
          </a:p>
          <a:p>
            <a:pPr algn="ctr"/>
            <a:endParaRPr lang="en-GB" sz="2800">
              <a:ea typeface="+mn-lt"/>
              <a:cs typeface="+mn-lt"/>
            </a:endParaRPr>
          </a:p>
          <a:p>
            <a:pPr algn="ctr"/>
            <a:r>
              <a:rPr lang="en-GB" sz="2800" err="1">
                <a:ea typeface="+mn-lt"/>
                <a:cs typeface="+mn-lt"/>
              </a:rPr>
              <a:t>Dr.</a:t>
            </a:r>
            <a:r>
              <a:rPr lang="en-GB" sz="2800">
                <a:ea typeface="+mn-lt"/>
                <a:cs typeface="+mn-lt"/>
              </a:rPr>
              <a:t> E. Sivasankar</a:t>
            </a:r>
            <a:endParaRPr lang="en-GB" sz="2800">
              <a:cs typeface="Calibri"/>
            </a:endParaRPr>
          </a:p>
          <a:p>
            <a:pPr algn="l"/>
            <a:endParaRPr lang="en-GB" sz="2800">
              <a:cs typeface="Calibri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A174E70-A141-49C0-83A2-D21AA181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6"/>
          <a:stretch/>
        </p:blipFill>
        <p:spPr>
          <a:xfrm>
            <a:off x="1427349" y="5797114"/>
            <a:ext cx="2194625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7AF5D-52A2-4DE1-B25A-F43DA715C6D0}"/>
              </a:ext>
            </a:extLst>
          </p:cNvPr>
          <p:cNvSpPr txBox="1"/>
          <p:nvPr/>
        </p:nvSpPr>
        <p:spPr>
          <a:xfrm>
            <a:off x="4964038" y="4056893"/>
            <a:ext cx="408577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800" b="1">
              <a:ea typeface="+mn-lt"/>
              <a:cs typeface="+mn-lt"/>
            </a:endParaRPr>
          </a:p>
          <a:p>
            <a:pPr algn="ctr"/>
            <a:r>
              <a:rPr lang="en-GB" sz="2400" b="1">
                <a:ea typeface="+mn-lt"/>
                <a:cs typeface="+mn-lt"/>
              </a:rPr>
              <a:t>Project Team Members</a:t>
            </a:r>
            <a:endParaRPr lang="en-US" sz="24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</a:t>
            </a:r>
            <a:endParaRPr lang="en-GB" sz="2800">
              <a:ea typeface="+mn-lt"/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106118058   Asif</a:t>
            </a:r>
            <a:endParaRPr lang="en-GB" sz="28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106118085  </a:t>
            </a:r>
            <a:r>
              <a:rPr lang="en-GB" sz="2800" err="1">
                <a:ea typeface="+mn-lt"/>
                <a:cs typeface="+mn-lt"/>
              </a:rPr>
              <a:t>Sampurn</a:t>
            </a:r>
            <a:endParaRPr lang="en-GB" sz="28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106118116  </a:t>
            </a:r>
            <a:r>
              <a:rPr lang="en-GB" sz="2800" err="1">
                <a:ea typeface="+mn-lt"/>
                <a:cs typeface="+mn-lt"/>
              </a:rPr>
              <a:t>Supria</a:t>
            </a:r>
            <a:endParaRPr lang="en-GB" sz="2800" err="1">
              <a:cs typeface="Calibri" panose="020F0502020204030204"/>
            </a:endParaRPr>
          </a:p>
          <a:p>
            <a:pPr algn="l"/>
            <a:endParaRPr lang="en-GB">
              <a:cs typeface="Calibr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382043C-8321-4033-86C7-38E2CD118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40" b="-8696"/>
          <a:stretch/>
        </p:blipFill>
        <p:spPr>
          <a:xfrm>
            <a:off x="9259321" y="5208450"/>
            <a:ext cx="1925243" cy="591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8B498A-E987-4386-B6C2-962EBD78A40B}"/>
              </a:ext>
            </a:extLst>
          </p:cNvPr>
          <p:cNvSpPr txBox="1"/>
          <p:nvPr/>
        </p:nvSpPr>
        <p:spPr>
          <a:xfrm>
            <a:off x="5153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2E7B3C49-C368-40EB-9019-C4EDBAAB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321" y="5654783"/>
            <a:ext cx="1932820" cy="544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079247-B603-494A-8A44-1FD41E50209E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pic>
        <p:nvPicPr>
          <p:cNvPr id="20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7F6CBDDC-F394-48C2-B020-FAD7BEBB5E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90" t="685" r="8250" b="-6383"/>
          <a:stretch/>
        </p:blipFill>
        <p:spPr>
          <a:xfrm>
            <a:off x="9271812" y="6126003"/>
            <a:ext cx="1925514" cy="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Comparison With Existing Work 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828DA-0087-322A-46EB-61365BB4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pPr marL="0" indent="0">
              <a:buNone/>
            </a:pPr>
            <a:r>
              <a:rPr lang="en-GB" sz="2400"/>
              <a:t>After reviewing other existing work, </a:t>
            </a:r>
          </a:p>
          <a:p>
            <a:pPr marL="0" indent="0">
              <a:buNone/>
            </a:pPr>
            <a:r>
              <a:rPr lang="en-GB" sz="2400"/>
              <a:t>We saw SVM worked the best for most of them </a:t>
            </a:r>
          </a:p>
          <a:p>
            <a:pPr marL="0" indent="0">
              <a:buNone/>
            </a:pPr>
            <a:r>
              <a:rPr lang="en-GB" sz="2400"/>
              <a:t>But For us Logistic Regression Model Worked the best and </a:t>
            </a:r>
          </a:p>
          <a:p>
            <a:pPr marL="0" indent="0">
              <a:buNone/>
            </a:pPr>
            <a:r>
              <a:rPr lang="en-GB" sz="2400"/>
              <a:t>The accuracy is High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11" y="90512"/>
            <a:ext cx="10515600" cy="1325563"/>
          </a:xfrm>
        </p:spPr>
        <p:txBody>
          <a:bodyPr/>
          <a:lstStyle/>
          <a:p>
            <a:r>
              <a:rPr lang="en-IN"/>
              <a:t>Status of Thesis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4FF2F-959C-496E-83A8-10A18608BC82}"/>
              </a:ext>
            </a:extLst>
          </p:cNvPr>
          <p:cNvSpPr/>
          <p:nvPr/>
        </p:nvSpPr>
        <p:spPr>
          <a:xfrm>
            <a:off x="4631636" y="1063933"/>
            <a:ext cx="291547" cy="5247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276329-239F-45A7-8F93-5D4487BD2FFF}"/>
              </a:ext>
            </a:extLst>
          </p:cNvPr>
          <p:cNvSpPr/>
          <p:nvPr/>
        </p:nvSpPr>
        <p:spPr>
          <a:xfrm>
            <a:off x="4333461" y="1187105"/>
            <a:ext cx="887895" cy="84047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803878-114F-4D7C-819E-0ED9F9E2E99E}"/>
              </a:ext>
            </a:extLst>
          </p:cNvPr>
          <p:cNvSpPr/>
          <p:nvPr/>
        </p:nvSpPr>
        <p:spPr>
          <a:xfrm>
            <a:off x="4333461" y="2297465"/>
            <a:ext cx="887895" cy="84047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C2C9E5-0877-415E-97C3-80D9D3726187}"/>
              </a:ext>
            </a:extLst>
          </p:cNvPr>
          <p:cNvSpPr/>
          <p:nvPr/>
        </p:nvSpPr>
        <p:spPr>
          <a:xfrm>
            <a:off x="4333461" y="5347382"/>
            <a:ext cx="887895" cy="8404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E22761-93B0-477E-850E-B7E987294F12}"/>
              </a:ext>
            </a:extLst>
          </p:cNvPr>
          <p:cNvSpPr/>
          <p:nvPr/>
        </p:nvSpPr>
        <p:spPr>
          <a:xfrm>
            <a:off x="4333461" y="3299820"/>
            <a:ext cx="887895" cy="84047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8F45CB-EA8B-4ED8-A88D-1C1C72C906B4}"/>
              </a:ext>
            </a:extLst>
          </p:cNvPr>
          <p:cNvSpPr/>
          <p:nvPr/>
        </p:nvSpPr>
        <p:spPr>
          <a:xfrm>
            <a:off x="4333461" y="4323601"/>
            <a:ext cx="887895" cy="84047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331CD-B43F-4DB1-BCFD-4F013AA90FDB}"/>
              </a:ext>
            </a:extLst>
          </p:cNvPr>
          <p:cNvSpPr txBox="1"/>
          <p:nvPr/>
        </p:nvSpPr>
        <p:spPr>
          <a:xfrm flipH="1">
            <a:off x="4631636" y="1422677"/>
            <a:ext cx="43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CEF89-2BF1-41BF-9874-7E73DB97665F}"/>
              </a:ext>
            </a:extLst>
          </p:cNvPr>
          <p:cNvSpPr txBox="1"/>
          <p:nvPr/>
        </p:nvSpPr>
        <p:spPr>
          <a:xfrm flipH="1">
            <a:off x="4641574" y="2513612"/>
            <a:ext cx="43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23B65-B258-4917-A49B-78797BE5D04A}"/>
              </a:ext>
            </a:extLst>
          </p:cNvPr>
          <p:cNvSpPr txBox="1"/>
          <p:nvPr/>
        </p:nvSpPr>
        <p:spPr>
          <a:xfrm flipH="1">
            <a:off x="4641573" y="3535392"/>
            <a:ext cx="43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D0E97-796D-494C-BB8F-4627E79B32C2}"/>
              </a:ext>
            </a:extLst>
          </p:cNvPr>
          <p:cNvSpPr txBox="1"/>
          <p:nvPr/>
        </p:nvSpPr>
        <p:spPr>
          <a:xfrm flipH="1">
            <a:off x="4631636" y="4559173"/>
            <a:ext cx="43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2BF6A-BC8B-47D2-8403-2529F9248465}"/>
              </a:ext>
            </a:extLst>
          </p:cNvPr>
          <p:cNvSpPr txBox="1"/>
          <p:nvPr/>
        </p:nvSpPr>
        <p:spPr>
          <a:xfrm flipH="1">
            <a:off x="4610100" y="5582954"/>
            <a:ext cx="43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FED4A1-46E7-4FC0-B4BF-88D387237D7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221356" y="1603513"/>
            <a:ext cx="848140" cy="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F65CD6-C0EA-4B79-A577-5ECAB62E4A0D}"/>
              </a:ext>
            </a:extLst>
          </p:cNvPr>
          <p:cNvCxnSpPr>
            <a:cxnSpLocks/>
          </p:cNvCxnSpPr>
          <p:nvPr/>
        </p:nvCxnSpPr>
        <p:spPr>
          <a:xfrm flipV="1">
            <a:off x="5221356" y="3716227"/>
            <a:ext cx="848140" cy="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74EE4-17F9-42F4-A510-6B03A354F833}"/>
              </a:ext>
            </a:extLst>
          </p:cNvPr>
          <p:cNvCxnSpPr>
            <a:cxnSpLocks/>
          </p:cNvCxnSpPr>
          <p:nvPr/>
        </p:nvCxnSpPr>
        <p:spPr>
          <a:xfrm flipV="1">
            <a:off x="5221356" y="5763789"/>
            <a:ext cx="848140" cy="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6A0DAA-3C70-48E5-BA7F-66C26C6AD569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3511826" y="2717703"/>
            <a:ext cx="821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BE0125-1FF7-4000-BB7C-73B3FBA25C0A}"/>
              </a:ext>
            </a:extLst>
          </p:cNvPr>
          <p:cNvCxnSpPr/>
          <p:nvPr/>
        </p:nvCxnSpPr>
        <p:spPr>
          <a:xfrm flipH="1" flipV="1">
            <a:off x="3501058" y="4734447"/>
            <a:ext cx="821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D215FE-CFD2-476D-B1D9-B59152979915}"/>
              </a:ext>
            </a:extLst>
          </p:cNvPr>
          <p:cNvSpPr txBox="1"/>
          <p:nvPr/>
        </p:nvSpPr>
        <p:spPr>
          <a:xfrm flipH="1">
            <a:off x="6170544" y="1280347"/>
            <a:ext cx="515177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Introduction: </a:t>
            </a:r>
          </a:p>
          <a:p>
            <a:r>
              <a:rPr lang="en-IN"/>
              <a:t>Motivation, Basic Idea of Intent Classification &amp; Chatbot,  Objectives, Organisation of the 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B3824-3215-49D6-8BF6-FDFFDA865A18}"/>
              </a:ext>
            </a:extLst>
          </p:cNvPr>
          <p:cNvSpPr txBox="1"/>
          <p:nvPr/>
        </p:nvSpPr>
        <p:spPr>
          <a:xfrm flipH="1">
            <a:off x="188847" y="2512668"/>
            <a:ext cx="515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Literature Review :</a:t>
            </a:r>
          </a:p>
          <a:p>
            <a:r>
              <a:rPr lang="en-IN"/>
              <a:t>Literature Survey and Gaps identified</a:t>
            </a:r>
            <a:r>
              <a:rPr lang="en-IN" b="1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5E77D-AA47-4DBC-86C0-D9704129721B}"/>
              </a:ext>
            </a:extLst>
          </p:cNvPr>
          <p:cNvSpPr txBox="1"/>
          <p:nvPr/>
        </p:nvSpPr>
        <p:spPr>
          <a:xfrm flipH="1">
            <a:off x="6170543" y="3373795"/>
            <a:ext cx="515177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Implementation Details: </a:t>
            </a:r>
          </a:p>
          <a:p>
            <a:r>
              <a:rPr lang="en-IN"/>
              <a:t>Algorithm, block diagrams, implementation</a:t>
            </a:r>
          </a:p>
          <a:p>
            <a:r>
              <a:rPr lang="en-IN"/>
              <a:t>details , chatbot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3544F5-66CB-42C1-B0E6-3599F3D2668F}"/>
              </a:ext>
            </a:extLst>
          </p:cNvPr>
          <p:cNvSpPr txBox="1"/>
          <p:nvPr/>
        </p:nvSpPr>
        <p:spPr>
          <a:xfrm flipH="1">
            <a:off x="188846" y="4476320"/>
            <a:ext cx="515177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Dataset,</a:t>
            </a:r>
            <a:endParaRPr lang="en-US"/>
          </a:p>
          <a:p>
            <a:r>
              <a:rPr lang="en-IN" b="1"/>
              <a:t>Results and Analysis: </a:t>
            </a:r>
            <a:endParaRPr lang="en-IN"/>
          </a:p>
          <a:p>
            <a:r>
              <a:rPr lang="en-IN"/>
              <a:t>Dataset, evaluation metrics,  </a:t>
            </a:r>
          </a:p>
          <a:p>
            <a:r>
              <a:rPr lang="en-IN"/>
              <a:t>performance analysis of results </a:t>
            </a:r>
          </a:p>
          <a:p>
            <a:r>
              <a:rPr lang="en-IN"/>
              <a:t>through graphs, tables and outputs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0DEFB7-7DF5-46F4-918B-08D831DC6090}"/>
              </a:ext>
            </a:extLst>
          </p:cNvPr>
          <p:cNvSpPr txBox="1"/>
          <p:nvPr/>
        </p:nvSpPr>
        <p:spPr>
          <a:xfrm flipH="1">
            <a:off x="6122506" y="5593024"/>
            <a:ext cx="515177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Summary, Conclusion and Future works</a:t>
            </a:r>
          </a:p>
          <a:p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E117C6-000A-4BF2-8F59-C550569D70CB}"/>
              </a:ext>
            </a:extLst>
          </p:cNvPr>
          <p:cNvSpPr/>
          <p:nvPr/>
        </p:nvSpPr>
        <p:spPr>
          <a:xfrm>
            <a:off x="8340587" y="6435050"/>
            <a:ext cx="357808" cy="2252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229068-5B50-4BD1-8060-E010C2DFAB33}"/>
              </a:ext>
            </a:extLst>
          </p:cNvPr>
          <p:cNvSpPr/>
          <p:nvPr/>
        </p:nvSpPr>
        <p:spPr>
          <a:xfrm>
            <a:off x="9342941" y="6439555"/>
            <a:ext cx="357808" cy="2252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C4BEC-1015-406D-AC86-5EF4B3E254AF}"/>
              </a:ext>
            </a:extLst>
          </p:cNvPr>
          <p:cNvSpPr txBox="1"/>
          <p:nvPr/>
        </p:nvSpPr>
        <p:spPr>
          <a:xfrm flipH="1">
            <a:off x="8646203" y="6399294"/>
            <a:ext cx="749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Done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07CD3A-58E7-45A3-829F-0C2BA5213E9E}"/>
              </a:ext>
            </a:extLst>
          </p:cNvPr>
          <p:cNvSpPr txBox="1"/>
          <p:nvPr/>
        </p:nvSpPr>
        <p:spPr>
          <a:xfrm flipH="1">
            <a:off x="9669434" y="6399294"/>
            <a:ext cx="156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Yet to be done</a:t>
            </a:r>
          </a:p>
        </p:txBody>
      </p:sp>
    </p:spTree>
    <p:extLst>
      <p:ext uri="{BB962C8B-B14F-4D97-AF65-F5344CB8AC3E}">
        <p14:creationId xmlns:p14="http://schemas.microsoft.com/office/powerpoint/2010/main" val="226844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>
                <a:ea typeface="+mn-lt"/>
                <a:cs typeface="+mn-lt"/>
              </a:rPr>
              <a:t>1.J. Schuurmans and F. </a:t>
            </a:r>
            <a:r>
              <a:rPr lang="en-IN" err="1">
                <a:ea typeface="+mn-lt"/>
                <a:cs typeface="+mn-lt"/>
              </a:rPr>
              <a:t>Frasincar</a:t>
            </a:r>
            <a:r>
              <a:rPr lang="en-IN">
                <a:ea typeface="+mn-lt"/>
                <a:cs typeface="+mn-lt"/>
              </a:rPr>
              <a:t>, (2020) "Intent Classification for Dialogue Utterances," in IEEE Intelligent Systems, vol. 35, no. 1, pp. 82- 88, </a:t>
            </a:r>
            <a:r>
              <a:rPr lang="en-IN">
                <a:ea typeface="+mn-lt"/>
                <a:cs typeface="+mn-lt"/>
                <a:hlinkClick r:id="rId2"/>
              </a:rPr>
              <a:t>https://doi.org/10.1109/MIS.2019.2954966</a:t>
            </a:r>
            <a:r>
              <a:rPr lang="en-IN">
                <a:ea typeface="+mn-lt"/>
                <a:cs typeface="+mn-lt"/>
              </a:rPr>
              <a:t> . </a:t>
            </a:r>
            <a:endParaRPr lang="en-US"/>
          </a:p>
          <a:p>
            <a:r>
              <a:rPr lang="en-IN">
                <a:ea typeface="+mn-lt"/>
                <a:cs typeface="+mn-lt"/>
              </a:rPr>
              <a:t>2.T. -Y. Chen, Y. -C. Chiu, N. Bi and R. T. -H. Tsai, (2021) "Multi-Modal Chatbot in Intelligent Manufacturing," in IEEE Access, vol. 9, pp. 82118- 82129 </a:t>
            </a:r>
            <a:r>
              <a:rPr lang="en-IN">
                <a:ea typeface="+mn-lt"/>
                <a:cs typeface="+mn-lt"/>
                <a:hlinkClick r:id="rId3"/>
              </a:rPr>
              <a:t>https://doi.org/10.1109/ACCESS.2021.3083518</a:t>
            </a:r>
            <a:r>
              <a:rPr lang="en-IN">
                <a:ea typeface="+mn-lt"/>
                <a:cs typeface="+mn-lt"/>
              </a:rPr>
              <a:t>  </a:t>
            </a:r>
            <a:endParaRPr lang="en-IN"/>
          </a:p>
          <a:p>
            <a:r>
              <a:rPr lang="en-IN">
                <a:ea typeface="+mn-lt"/>
                <a:cs typeface="+mn-lt"/>
              </a:rPr>
              <a:t>3.A. </a:t>
            </a:r>
            <a:r>
              <a:rPr lang="en-IN" err="1">
                <a:ea typeface="+mn-lt"/>
                <a:cs typeface="+mn-lt"/>
              </a:rPr>
              <a:t>Benayas</a:t>
            </a:r>
            <a:r>
              <a:rPr lang="en-IN">
                <a:ea typeface="+mn-lt"/>
                <a:cs typeface="+mn-lt"/>
              </a:rPr>
              <a:t>, R. </a:t>
            </a:r>
            <a:r>
              <a:rPr lang="en-IN" err="1">
                <a:ea typeface="+mn-lt"/>
                <a:cs typeface="+mn-lt"/>
              </a:rPr>
              <a:t>Hashempour</a:t>
            </a:r>
            <a:r>
              <a:rPr lang="en-IN">
                <a:ea typeface="+mn-lt"/>
                <a:cs typeface="+mn-lt"/>
              </a:rPr>
              <a:t>, D. Rumble, S. Jameel and R. C. De Amorim, (2021) "Unified Transformer Multi-Task Learning for Intent Classification With Entity Recognition," in IEEE Access, vol. 9, pp. 147306-147314, </a:t>
            </a:r>
            <a:r>
              <a:rPr lang="en-IN">
                <a:ea typeface="+mn-lt"/>
                <a:cs typeface="+mn-lt"/>
                <a:hlinkClick r:id="rId4"/>
              </a:rPr>
              <a:t>https://doi.org/10.1109/ACCESS.2021.3124268</a:t>
            </a:r>
            <a:r>
              <a:rPr lang="en-IN">
                <a:ea typeface="+mn-lt"/>
                <a:cs typeface="+mn-lt"/>
              </a:rPr>
              <a:t>  </a:t>
            </a:r>
            <a:endParaRPr lang="en-IN"/>
          </a:p>
          <a:p>
            <a:r>
              <a:rPr lang="en-IN">
                <a:ea typeface="+mn-lt"/>
                <a:cs typeface="+mn-lt"/>
              </a:rPr>
              <a:t>4.T. -Y. Chen, Y. -C. Chiu, N. Bi and R. T. -H. Tsai, (2021) "Multi-Modal Chatbot in Intelligent Manufacturing," in IEEE Access, vol. 9, pp. 82118-82129, 2021, </a:t>
            </a:r>
            <a:r>
              <a:rPr lang="en-IN">
                <a:ea typeface="+mn-lt"/>
                <a:cs typeface="+mn-lt"/>
                <a:hlinkClick r:id="rId3"/>
              </a:rPr>
              <a:t>https://doi.org/10.1109/ACCESS.2021.3083518</a:t>
            </a:r>
            <a:endParaRPr lang="en-IN"/>
          </a:p>
          <a:p>
            <a:r>
              <a:rPr lang="en-IN">
                <a:ea typeface="+mn-lt"/>
                <a:cs typeface="+mn-lt"/>
              </a:rPr>
              <a:t>5.M. Kumar, V. Kumar, H. </a:t>
            </a:r>
            <a:r>
              <a:rPr lang="en-IN" err="1">
                <a:ea typeface="+mn-lt"/>
                <a:cs typeface="+mn-lt"/>
              </a:rPr>
              <a:t>Glaude</a:t>
            </a:r>
            <a:r>
              <a:rPr lang="en-IN">
                <a:ea typeface="+mn-lt"/>
                <a:cs typeface="+mn-lt"/>
              </a:rPr>
              <a:t>, C. de </a:t>
            </a:r>
            <a:r>
              <a:rPr lang="en-IN" err="1">
                <a:ea typeface="+mn-lt"/>
                <a:cs typeface="+mn-lt"/>
              </a:rPr>
              <a:t>Lichy</a:t>
            </a:r>
            <a:r>
              <a:rPr lang="en-IN">
                <a:ea typeface="+mn-lt"/>
                <a:cs typeface="+mn-lt"/>
              </a:rPr>
              <a:t>, A. Alok and R. Gupta(2021) "PROTODA: EFFICIENT TRANSFER LEARNING FOR FEW-SHOT INTENT CLASSIFICATION" in IEEE  </a:t>
            </a:r>
            <a:r>
              <a:rPr lang="en-IN">
                <a:ea typeface="+mn-lt"/>
                <a:cs typeface="+mn-lt"/>
                <a:hlinkClick r:id="rId5"/>
              </a:rPr>
              <a:t>https://doi.org/10.1109/SLT48900.2021</a:t>
            </a:r>
            <a:endParaRPr lang="en-IN"/>
          </a:p>
          <a:p>
            <a:r>
              <a:rPr lang="en-IN">
                <a:ea typeface="+mn-lt"/>
                <a:cs typeface="+mn-lt"/>
              </a:rPr>
              <a:t>6.Zixian Feng, </a:t>
            </a:r>
            <a:r>
              <a:rPr lang="en-IN" err="1">
                <a:ea typeface="+mn-lt"/>
                <a:cs typeface="+mn-lt"/>
              </a:rPr>
              <a:t>Caihai</a:t>
            </a:r>
            <a:r>
              <a:rPr lang="en-IN">
                <a:ea typeface="+mn-lt"/>
                <a:cs typeface="+mn-lt"/>
              </a:rPr>
              <a:t> Zhu, </a:t>
            </a:r>
            <a:r>
              <a:rPr lang="en-IN" err="1">
                <a:ea typeface="+mn-lt"/>
                <a:cs typeface="+mn-lt"/>
              </a:rPr>
              <a:t>Weihan</a:t>
            </a:r>
            <a:r>
              <a:rPr lang="en-IN">
                <a:ea typeface="+mn-lt"/>
                <a:cs typeface="+mn-lt"/>
              </a:rPr>
              <a:t>, Zhang, </a:t>
            </a:r>
            <a:r>
              <a:rPr lang="en-IN" err="1">
                <a:ea typeface="+mn-lt"/>
                <a:cs typeface="+mn-lt"/>
              </a:rPr>
              <a:t>Zhigang</a:t>
            </a:r>
            <a:r>
              <a:rPr lang="en-IN">
                <a:ea typeface="+mn-lt"/>
                <a:cs typeface="+mn-lt"/>
              </a:rPr>
              <a:t> Chen, </a:t>
            </a:r>
            <a:r>
              <a:rPr lang="en-IN" err="1">
                <a:ea typeface="+mn-lt"/>
                <a:cs typeface="+mn-lt"/>
              </a:rPr>
              <a:t>Wanxiang</a:t>
            </a:r>
            <a:r>
              <a:rPr lang="en-IN">
                <a:ea typeface="+mn-lt"/>
                <a:cs typeface="+mn-lt"/>
              </a:rPr>
              <a:t> Che, </a:t>
            </a:r>
            <a:r>
              <a:rPr lang="en-IN" err="1">
                <a:ea typeface="+mn-lt"/>
                <a:cs typeface="+mn-lt"/>
              </a:rPr>
              <a:t>Minlie</a:t>
            </a:r>
            <a:r>
              <a:rPr lang="en-IN">
                <a:ea typeface="+mn-lt"/>
                <a:cs typeface="+mn-lt"/>
              </a:rPr>
              <a:t> Huang, </a:t>
            </a:r>
            <a:r>
              <a:rPr lang="en-IN" err="1">
                <a:ea typeface="+mn-lt"/>
                <a:cs typeface="+mn-lt"/>
              </a:rPr>
              <a:t>Linlin</a:t>
            </a:r>
            <a:r>
              <a:rPr lang="en-IN">
                <a:ea typeface="+mn-lt"/>
                <a:cs typeface="+mn-lt"/>
              </a:rPr>
              <a:t> Li (2021), "An Evaluation of Chinese Human-Computer Dialogue Technology" MIT Press Direct Data Intelligence (2021) 3 (2): 274–286, </a:t>
            </a:r>
            <a:r>
              <a:rPr lang="en-IN">
                <a:ea typeface="+mn-lt"/>
                <a:cs typeface="+mn-lt"/>
                <a:hlinkClick r:id="rId6"/>
              </a:rPr>
              <a:t>https://doi.org/10.1162/dint_a_00090</a:t>
            </a:r>
            <a:endParaRPr lang="en-IN"/>
          </a:p>
          <a:p>
            <a:r>
              <a:rPr lang="en-IN">
                <a:ea typeface="+mn-lt"/>
                <a:cs typeface="+mn-lt"/>
              </a:rPr>
              <a:t>7.Tulika </a:t>
            </a:r>
            <a:r>
              <a:rPr lang="en-IN" err="1">
                <a:ea typeface="+mn-lt"/>
                <a:cs typeface="+mn-lt"/>
              </a:rPr>
              <a:t>Saha</a:t>
            </a:r>
            <a:r>
              <a:rPr lang="en-IN">
                <a:ea typeface="+mn-lt"/>
                <a:cs typeface="+mn-lt"/>
              </a:rPr>
              <a:t>, </a:t>
            </a:r>
            <a:r>
              <a:rPr lang="en-IN" err="1">
                <a:ea typeface="+mn-lt"/>
                <a:cs typeface="+mn-lt"/>
              </a:rPr>
              <a:t>Dhawal</a:t>
            </a:r>
            <a:r>
              <a:rPr lang="en-IN">
                <a:ea typeface="+mn-lt"/>
                <a:cs typeface="+mn-lt"/>
              </a:rPr>
              <a:t> Gupta, </a:t>
            </a:r>
            <a:r>
              <a:rPr lang="en-IN" err="1">
                <a:ea typeface="+mn-lt"/>
                <a:cs typeface="+mn-lt"/>
              </a:rPr>
              <a:t>Sriparna</a:t>
            </a:r>
            <a:r>
              <a:rPr lang="en-IN">
                <a:ea typeface="+mn-lt"/>
                <a:cs typeface="+mn-lt"/>
              </a:rPr>
              <a:t> </a:t>
            </a:r>
            <a:r>
              <a:rPr lang="en-IN" err="1">
                <a:ea typeface="+mn-lt"/>
                <a:cs typeface="+mn-lt"/>
              </a:rPr>
              <a:t>Saha</a:t>
            </a:r>
            <a:r>
              <a:rPr lang="en-IN">
                <a:ea typeface="+mn-lt"/>
                <a:cs typeface="+mn-lt"/>
              </a:rPr>
              <a:t>, and </a:t>
            </a:r>
            <a:r>
              <a:rPr lang="en-IN" err="1">
                <a:ea typeface="+mn-lt"/>
                <a:cs typeface="+mn-lt"/>
              </a:rPr>
              <a:t>Pushpak</a:t>
            </a:r>
            <a:r>
              <a:rPr lang="en-IN">
                <a:ea typeface="+mn-lt"/>
                <a:cs typeface="+mn-lt"/>
              </a:rPr>
              <a:t> Bhattacharyya (2021) “A Unified Dialogue Management Strategy for Multi-intent Dialogue Conversations in Multiple Languages” in ACM Trans. Asian Low-</a:t>
            </a:r>
            <a:r>
              <a:rPr lang="en-IN" err="1">
                <a:ea typeface="+mn-lt"/>
                <a:cs typeface="+mn-lt"/>
              </a:rPr>
              <a:t>Resour</a:t>
            </a:r>
            <a:r>
              <a:rPr lang="en-IN">
                <a:ea typeface="+mn-lt"/>
                <a:cs typeface="+mn-lt"/>
              </a:rPr>
              <a:t>. Lang. Inf. Process, Vol - 20, 6, Article 99 (November 2021), 22 pages. </a:t>
            </a:r>
            <a:r>
              <a:rPr lang="en-IN">
                <a:ea typeface="+mn-lt"/>
                <a:cs typeface="+mn-lt"/>
                <a:hlinkClick r:id="rId7"/>
              </a:rPr>
              <a:t>https://doi.org/10.1145/3461763</a:t>
            </a:r>
            <a:r>
              <a:rPr lang="en-IN">
                <a:ea typeface="+mn-lt"/>
                <a:cs typeface="+mn-lt"/>
              </a:rPr>
              <a:t> </a:t>
            </a:r>
          </a:p>
          <a:p>
            <a:pPr>
              <a:buClr>
                <a:srgbClr val="9E3611"/>
              </a:buClr>
            </a:pPr>
            <a:r>
              <a:rPr lang="en-IN">
                <a:ea typeface="+mn-lt"/>
                <a:cs typeface="+mn-lt"/>
              </a:rPr>
              <a:t>Our Code: </a:t>
            </a:r>
            <a:r>
              <a:rPr lang="en-IN">
                <a:ea typeface="+mn-lt"/>
                <a:cs typeface="+mn-lt"/>
                <a:hlinkClick r:id="rId8"/>
              </a:rPr>
              <a:t>https://colab.research.google.com/drive/1oDH_HWDDg_nmSm4G8iyMjyeHdImf13y-?usp=sharing&amp;pli=1#scrollTo=XRFKXzek7Qsf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40112" cy="950467"/>
          </a:xfrm>
        </p:spPr>
        <p:txBody>
          <a:bodyPr/>
          <a:lstStyle/>
          <a:p>
            <a:r>
              <a:rPr lang="en-IN"/>
              <a:t>Block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FF5B2-7EC2-467E-A1F3-DECD96FC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24" y="904477"/>
            <a:ext cx="2830678" cy="54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Screenshot</a:t>
            </a:r>
            <a:endParaRPr lang="en-IN">
              <a:latin typeface="Rockwell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Institute Website with Chatbot (Screenshot)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BA9D6-0DEE-4FC5-846D-064D6149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1" y="2669032"/>
            <a:ext cx="5032249" cy="2955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ADEF9-6244-4678-B692-C9781CAE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92" y="2669032"/>
            <a:ext cx="5032248" cy="29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OUTput</a:t>
            </a:r>
            <a:endParaRPr lang="en-IN">
              <a:latin typeface="Rockwell Condense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Chatbot Screenshot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271B9-A2F3-4281-9137-4B04B614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26" y="2596919"/>
            <a:ext cx="2298484" cy="3687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56C04-D599-41BF-B8ED-3FD9DECC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50" y="2596919"/>
            <a:ext cx="2298483" cy="38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Simple RNN: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14A9A5-82A6-49CD-8ABF-485E0AE98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3" r="60731" b="8205"/>
          <a:stretch/>
        </p:blipFill>
        <p:spPr>
          <a:xfrm>
            <a:off x="6810532" y="721655"/>
            <a:ext cx="5037140" cy="552670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AC1F55-A686-4B64-A6F9-905D42E8F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97" r="31050" b="28226"/>
          <a:stretch/>
        </p:blipFill>
        <p:spPr>
          <a:xfrm>
            <a:off x="352269" y="2769901"/>
            <a:ext cx="6450939" cy="31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GRU: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789AB8-730C-40B4-A981-622B06518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1" r="60731" b="7525"/>
          <a:stretch/>
        </p:blipFill>
        <p:spPr>
          <a:xfrm>
            <a:off x="6810531" y="921114"/>
            <a:ext cx="5074618" cy="526292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5260AF-BC98-4D71-B627-654265C18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r="35616" b="21774"/>
          <a:stretch/>
        </p:blipFill>
        <p:spPr>
          <a:xfrm>
            <a:off x="577122" y="2601262"/>
            <a:ext cx="5826007" cy="33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BiLSTM: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823911-56DD-4D60-9CDF-FFE82C90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5" r="58480" b="7590"/>
          <a:stretch/>
        </p:blipFill>
        <p:spPr>
          <a:xfrm>
            <a:off x="6335841" y="480730"/>
            <a:ext cx="5397814" cy="5713469"/>
          </a:xfrm>
          <a:prstGeom prst="rect">
            <a:avLst/>
          </a:prstGeom>
        </p:spPr>
      </p:pic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B5CA18A2-9669-4323-9668-4F298DF5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2" r="37067" b="22059"/>
          <a:stretch/>
        </p:blipFill>
        <p:spPr>
          <a:xfrm>
            <a:off x="252335" y="2777557"/>
            <a:ext cx="5838390" cy="28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Comparison of Different </a:t>
            </a:r>
            <a:r>
              <a:rPr lang="en-IN" err="1"/>
              <a:t>MOdels</a:t>
            </a:r>
            <a:endParaRPr lang="en-IN" err="1">
              <a:latin typeface="Rockwell Condensed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926A159-071F-492A-843D-17F6D05EC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6203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66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Evaluation Metrics TAble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838BBC-9C26-4416-976F-AF88E6066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05553"/>
              </p:ext>
            </p:extLst>
          </p:nvPr>
        </p:nvGraphicFramePr>
        <p:xfrm>
          <a:off x="834390" y="2093976"/>
          <a:ext cx="10641330" cy="42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266">
                  <a:extLst>
                    <a:ext uri="{9D8B030D-6E8A-4147-A177-3AD203B41FA5}">
                      <a16:colId xmlns:a16="http://schemas.microsoft.com/office/drawing/2014/main" val="1794627070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1222545697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131591943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784581167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558155780"/>
                    </a:ext>
                  </a:extLst>
                </a:gridCol>
              </a:tblGrid>
              <a:tr h="645406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Weighted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3930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r>
                        <a:rPr lang="en-US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35374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r>
                        <a:rPr lang="en-US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0601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r>
                        <a:rPr lang="en-US"/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94200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7621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10944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35485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Poly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01152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Rbf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13458"/>
                  </a:ext>
                </a:extLst>
              </a:tr>
              <a:tr h="373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Sigmoid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66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BE81FE-BB31-63F7-9AE2-DDD8A3ED98DC}"/>
              </a:ext>
            </a:extLst>
          </p:cNvPr>
          <p:cNvSpPr txBox="1"/>
          <p:nvPr/>
        </p:nvSpPr>
        <p:spPr>
          <a:xfrm>
            <a:off x="2803744" y="6394538"/>
            <a:ext cx="7263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Table: Evaluation Metrics Table of different models for ATIS Dataset</a:t>
            </a:r>
          </a:p>
        </p:txBody>
      </p:sp>
    </p:spTree>
    <p:extLst>
      <p:ext uri="{BB962C8B-B14F-4D97-AF65-F5344CB8AC3E}">
        <p14:creationId xmlns:p14="http://schemas.microsoft.com/office/powerpoint/2010/main" val="229700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00E59FD6C184CB5823EBD340705AF" ma:contentTypeVersion="9" ma:contentTypeDescription="Create a new document." ma:contentTypeScope="" ma:versionID="3b03fc218c72b993031e198242ad95dd">
  <xsd:schema xmlns:xsd="http://www.w3.org/2001/XMLSchema" xmlns:xs="http://www.w3.org/2001/XMLSchema" xmlns:p="http://schemas.microsoft.com/office/2006/metadata/properties" xmlns:ns2="6d3d8cc9-b8f5-434d-9838-323debf2e867" targetNamespace="http://schemas.microsoft.com/office/2006/metadata/properties" ma:root="true" ma:fieldsID="a73ffcd44aedce5586f0fffb7055ff6b" ns2:_="">
    <xsd:import namespace="6d3d8cc9-b8f5-434d-9838-323debf2e8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d8cc9-b8f5-434d-9838-323debf2e8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d3d8cc9-b8f5-434d-9838-323debf2e867" xsi:nil="true"/>
  </documentManagement>
</p:properties>
</file>

<file path=customXml/itemProps1.xml><?xml version="1.0" encoding="utf-8"?>
<ds:datastoreItem xmlns:ds="http://schemas.openxmlformats.org/officeDocument/2006/customXml" ds:itemID="{A79C46D3-2293-4452-9B7E-82930C59C0F2}"/>
</file>

<file path=customXml/itemProps2.xml><?xml version="1.0" encoding="utf-8"?>
<ds:datastoreItem xmlns:ds="http://schemas.openxmlformats.org/officeDocument/2006/customXml" ds:itemID="{15236789-AA83-4B81-895F-3276D5A997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031A3-CF80-4F68-9A13-FB07A528F3DB}">
  <ds:schemaRefs>
    <ds:schemaRef ds:uri="77a78612-01b3-41d9-9a67-4ad76070f3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Multi-Intent Classification in Chatbots  Review-3</vt:lpstr>
      <vt:lpstr>Block Diagram </vt:lpstr>
      <vt:lpstr>Chatbot Screenshot</vt:lpstr>
      <vt:lpstr>Chatbot OUTput</vt:lpstr>
      <vt:lpstr>Screen Shots </vt:lpstr>
      <vt:lpstr>Screen Shots </vt:lpstr>
      <vt:lpstr>Screen Shots </vt:lpstr>
      <vt:lpstr>Comparison of Different MOdels</vt:lpstr>
      <vt:lpstr>Evaluation Metrics TAble </vt:lpstr>
      <vt:lpstr>Comparison With Existing Work  </vt:lpstr>
      <vt:lpstr>Status of Thesis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CSE</dc:creator>
  <cp:lastModifiedBy>Sampurn</cp:lastModifiedBy>
  <cp:revision>1</cp:revision>
  <dcterms:created xsi:type="dcterms:W3CDTF">2022-04-04T05:03:36Z</dcterms:created>
  <dcterms:modified xsi:type="dcterms:W3CDTF">2022-04-11T04:58:02Z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0x01010088E00E59FD6C184CB5823EBD340705AF</vt:lpwstr>
  </property>
</Properties>
</file>