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76" r:id="rId6"/>
    <p:sldId id="309" r:id="rId7"/>
    <p:sldId id="312" r:id="rId8"/>
    <p:sldId id="314" r:id="rId9"/>
    <p:sldId id="317" r:id="rId10"/>
    <p:sldId id="319" r:id="rId11"/>
    <p:sldId id="282" r:id="rId12"/>
    <p:sldId id="283" r:id="rId13"/>
    <p:sldId id="284" r:id="rId14"/>
    <p:sldId id="285" r:id="rId15"/>
    <p:sldId id="286" r:id="rId16"/>
    <p:sldId id="293" r:id="rId17"/>
    <p:sldId id="294" r:id="rId18"/>
    <p:sldId id="295" r:id="rId19"/>
    <p:sldId id="296" r:id="rId20"/>
    <p:sldId id="308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E9BC5-2208-4576-8CAC-39044FA0D17A}" v="1629" dt="2022-02-14T13:14:32.494"/>
    <p1510:client id="{60AF7712-192F-4778-9456-C0EF391DAE70}" v="150" dt="2022-02-14T13:25:33.601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9F1EF-99B8-44AF-B054-5377569A09F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38496C-25AE-4FAA-BABC-F2BDEE0CFB05}">
      <dgm:prSet/>
      <dgm:spPr/>
      <dgm:t>
        <a:bodyPr/>
        <a:lstStyle/>
        <a:p>
          <a:r>
            <a:rPr lang="en-IN" b="0" i="0"/>
            <a:t>Stop words removal</a:t>
          </a:r>
          <a:endParaRPr lang="en-US"/>
        </a:p>
      </dgm:t>
    </dgm:pt>
    <dgm:pt modelId="{9BEC9B80-8EA4-4454-9886-CB93D2747BE8}" type="parTrans" cxnId="{FADF3BA0-DAF8-41A6-BC5B-AD081BAC39DD}">
      <dgm:prSet/>
      <dgm:spPr/>
      <dgm:t>
        <a:bodyPr/>
        <a:lstStyle/>
        <a:p>
          <a:endParaRPr lang="en-US"/>
        </a:p>
      </dgm:t>
    </dgm:pt>
    <dgm:pt modelId="{2EDFD3D1-A474-4344-ABE4-63E8775241B4}" type="sibTrans" cxnId="{FADF3BA0-DAF8-41A6-BC5B-AD081BAC39DD}">
      <dgm:prSet/>
      <dgm:spPr/>
      <dgm:t>
        <a:bodyPr/>
        <a:lstStyle/>
        <a:p>
          <a:endParaRPr lang="en-US"/>
        </a:p>
      </dgm:t>
    </dgm:pt>
    <dgm:pt modelId="{57FE2F62-C427-4629-8739-DC495C3F46B0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emoving the words that occur commonly across the input text in the corpus.</a:t>
          </a:r>
          <a:endParaRPr lang="en-US"/>
        </a:p>
      </dgm:t>
    </dgm:pt>
    <dgm:pt modelId="{EF824516-86AA-480E-B27A-1E4768CEB6F3}" type="parTrans" cxnId="{60806797-CBE1-42C8-8E12-42E25D0FC2F1}">
      <dgm:prSet/>
      <dgm:spPr/>
      <dgm:t>
        <a:bodyPr/>
        <a:lstStyle/>
        <a:p>
          <a:endParaRPr lang="en-US"/>
        </a:p>
      </dgm:t>
    </dgm:pt>
    <dgm:pt modelId="{FD487F0B-7AA4-44C4-9E2D-382DFC62D1D0}" type="sibTrans" cxnId="{60806797-CBE1-42C8-8E12-42E25D0FC2F1}">
      <dgm:prSet/>
      <dgm:spPr/>
      <dgm:t>
        <a:bodyPr/>
        <a:lstStyle/>
        <a:p>
          <a:endParaRPr lang="en-US"/>
        </a:p>
      </dgm:t>
    </dgm:pt>
    <dgm:pt modelId="{A4D96504-CB33-400A-8AB0-DABA68544AF9}">
      <dgm:prSet/>
      <dgm:spPr/>
      <dgm:t>
        <a:bodyPr/>
        <a:lstStyle/>
        <a:p>
          <a:r>
            <a:rPr lang="en-IN" b="0" i="0" dirty="0"/>
            <a:t>Stemming and Lemmatization</a:t>
          </a:r>
          <a:endParaRPr lang="en-US" dirty="0"/>
        </a:p>
      </dgm:t>
    </dgm:pt>
    <dgm:pt modelId="{B2F72D17-A743-4D4E-B814-BF6574831B67}" type="parTrans" cxnId="{AC3431F8-D262-4CF7-98D3-25D5BFB8435A}">
      <dgm:prSet/>
      <dgm:spPr/>
      <dgm:t>
        <a:bodyPr/>
        <a:lstStyle/>
        <a:p>
          <a:endParaRPr lang="en-US"/>
        </a:p>
      </dgm:t>
    </dgm:pt>
    <dgm:pt modelId="{B7693385-2E03-4AB1-A0D1-B259F8EFADAE}" type="sibTrans" cxnId="{AC3431F8-D262-4CF7-98D3-25D5BFB8435A}">
      <dgm:prSet/>
      <dgm:spPr/>
      <dgm:t>
        <a:bodyPr/>
        <a:lstStyle/>
        <a:p>
          <a:endParaRPr lang="en-US"/>
        </a:p>
      </dgm:t>
    </dgm:pt>
    <dgm:pt modelId="{181CF6AE-B87B-42F7-BA97-61361387FD96}">
      <dgm:prSet/>
      <dgm:spPr/>
      <dgm:t>
        <a:bodyPr/>
        <a:lstStyle/>
        <a:p>
          <a:r>
            <a:rPr lang="en-US"/>
            <a:t>R</a:t>
          </a:r>
          <a:r>
            <a:rPr lang="en-US" b="0" i="0"/>
            <a:t>educing a word to its word stem that affixes to suffixes and prefixes or to the roots of words known as a lemma.</a:t>
          </a:r>
          <a:r>
            <a:rPr lang="en-IN" b="0" i="0"/>
            <a:t> </a:t>
          </a:r>
          <a:endParaRPr lang="en-US"/>
        </a:p>
      </dgm:t>
    </dgm:pt>
    <dgm:pt modelId="{933B6EE2-8AB5-4BED-90E0-F2B7C7C9B704}" type="parTrans" cxnId="{6723B779-D775-4675-B3A7-92C46D2841D1}">
      <dgm:prSet/>
      <dgm:spPr/>
      <dgm:t>
        <a:bodyPr/>
        <a:lstStyle/>
        <a:p>
          <a:endParaRPr lang="en-US"/>
        </a:p>
      </dgm:t>
    </dgm:pt>
    <dgm:pt modelId="{0FA636F2-A147-4F7E-95D6-24EAA20C74F7}" type="sibTrans" cxnId="{6723B779-D775-4675-B3A7-92C46D2841D1}">
      <dgm:prSet/>
      <dgm:spPr/>
      <dgm:t>
        <a:bodyPr/>
        <a:lstStyle/>
        <a:p>
          <a:endParaRPr lang="en-US"/>
        </a:p>
      </dgm:t>
    </dgm:pt>
    <dgm:pt modelId="{3E023A11-C695-4FC3-A54A-CB643631F98A}" type="pres">
      <dgm:prSet presAssocID="{5109F1EF-99B8-44AF-B054-5377569A09F1}" presName="linear" presStyleCnt="0">
        <dgm:presLayoutVars>
          <dgm:dir/>
          <dgm:animLvl val="lvl"/>
          <dgm:resizeHandles val="exact"/>
        </dgm:presLayoutVars>
      </dgm:prSet>
      <dgm:spPr/>
    </dgm:pt>
    <dgm:pt modelId="{ADAD8110-D45B-45ED-8111-0CB4488FE7D1}" type="pres">
      <dgm:prSet presAssocID="{5038496C-25AE-4FAA-BABC-F2BDEE0CFB05}" presName="parentLin" presStyleCnt="0"/>
      <dgm:spPr/>
    </dgm:pt>
    <dgm:pt modelId="{C86BAD9A-8FE2-4297-962F-85CAF74F8254}" type="pres">
      <dgm:prSet presAssocID="{5038496C-25AE-4FAA-BABC-F2BDEE0CFB05}" presName="parentLeftMargin" presStyleLbl="node1" presStyleIdx="0" presStyleCnt="2"/>
      <dgm:spPr/>
    </dgm:pt>
    <dgm:pt modelId="{C8A0F57A-757A-4248-A8F9-C046F6F25C24}" type="pres">
      <dgm:prSet presAssocID="{5038496C-25AE-4FAA-BABC-F2BDEE0CFB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FA0424-24CE-467F-BEDC-9FDA8F13F65D}" type="pres">
      <dgm:prSet presAssocID="{5038496C-25AE-4FAA-BABC-F2BDEE0CFB05}" presName="negativeSpace" presStyleCnt="0"/>
      <dgm:spPr/>
    </dgm:pt>
    <dgm:pt modelId="{D5F96668-C79B-4316-9A4D-8723010F5E50}" type="pres">
      <dgm:prSet presAssocID="{5038496C-25AE-4FAA-BABC-F2BDEE0CFB05}" presName="childText" presStyleLbl="conFgAcc1" presStyleIdx="0" presStyleCnt="2">
        <dgm:presLayoutVars>
          <dgm:bulletEnabled val="1"/>
        </dgm:presLayoutVars>
      </dgm:prSet>
      <dgm:spPr/>
    </dgm:pt>
    <dgm:pt modelId="{520B2131-AE0C-46CB-ACFC-C1FD47073FC5}" type="pres">
      <dgm:prSet presAssocID="{2EDFD3D1-A474-4344-ABE4-63E8775241B4}" presName="spaceBetweenRectangles" presStyleCnt="0"/>
      <dgm:spPr/>
    </dgm:pt>
    <dgm:pt modelId="{76952405-2042-44EF-A18E-6F3AAF3E7CDD}" type="pres">
      <dgm:prSet presAssocID="{A4D96504-CB33-400A-8AB0-DABA68544AF9}" presName="parentLin" presStyleCnt="0"/>
      <dgm:spPr/>
    </dgm:pt>
    <dgm:pt modelId="{2334DA2B-5F49-4B3A-A844-BB1B8B0890A9}" type="pres">
      <dgm:prSet presAssocID="{A4D96504-CB33-400A-8AB0-DABA68544AF9}" presName="parentLeftMargin" presStyleLbl="node1" presStyleIdx="0" presStyleCnt="2"/>
      <dgm:spPr/>
    </dgm:pt>
    <dgm:pt modelId="{2A94AC09-AA02-4C0B-9D42-728D4D305933}" type="pres">
      <dgm:prSet presAssocID="{A4D96504-CB33-400A-8AB0-DABA68544A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1FD98BA-2051-4CC1-A5CE-95EC057AE03C}" type="pres">
      <dgm:prSet presAssocID="{A4D96504-CB33-400A-8AB0-DABA68544AF9}" presName="negativeSpace" presStyleCnt="0"/>
      <dgm:spPr/>
    </dgm:pt>
    <dgm:pt modelId="{A304B099-E14F-43F5-AFFB-B2F24F846290}" type="pres">
      <dgm:prSet presAssocID="{A4D96504-CB33-400A-8AB0-DABA68544AF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C06060-DAAD-4EAB-8D8E-256A489DD8F2}" type="presOf" srcId="{5038496C-25AE-4FAA-BABC-F2BDEE0CFB05}" destId="{C8A0F57A-757A-4248-A8F9-C046F6F25C24}" srcOrd="1" destOrd="0" presId="urn:microsoft.com/office/officeart/2005/8/layout/list1"/>
    <dgm:cxn modelId="{9D751661-D423-4882-B6A7-264172ECDB5E}" type="presOf" srcId="{A4D96504-CB33-400A-8AB0-DABA68544AF9}" destId="{2A94AC09-AA02-4C0B-9D42-728D4D305933}" srcOrd="1" destOrd="0" presId="urn:microsoft.com/office/officeart/2005/8/layout/list1"/>
    <dgm:cxn modelId="{2F2D5752-5375-4F4C-8342-324B5AE0F707}" type="presOf" srcId="{A4D96504-CB33-400A-8AB0-DABA68544AF9}" destId="{2334DA2B-5F49-4B3A-A844-BB1B8B0890A9}" srcOrd="0" destOrd="0" presId="urn:microsoft.com/office/officeart/2005/8/layout/list1"/>
    <dgm:cxn modelId="{6723B779-D775-4675-B3A7-92C46D2841D1}" srcId="{A4D96504-CB33-400A-8AB0-DABA68544AF9}" destId="{181CF6AE-B87B-42F7-BA97-61361387FD96}" srcOrd="0" destOrd="0" parTransId="{933B6EE2-8AB5-4BED-90E0-F2B7C7C9B704}" sibTransId="{0FA636F2-A147-4F7E-95D6-24EAA20C74F7}"/>
    <dgm:cxn modelId="{A50E8A95-2DAB-4096-A567-62C9EDA2973C}" type="presOf" srcId="{57FE2F62-C427-4629-8739-DC495C3F46B0}" destId="{D5F96668-C79B-4316-9A4D-8723010F5E50}" srcOrd="0" destOrd="0" presId="urn:microsoft.com/office/officeart/2005/8/layout/list1"/>
    <dgm:cxn modelId="{60806797-CBE1-42C8-8E12-42E25D0FC2F1}" srcId="{5038496C-25AE-4FAA-BABC-F2BDEE0CFB05}" destId="{57FE2F62-C427-4629-8739-DC495C3F46B0}" srcOrd="0" destOrd="0" parTransId="{EF824516-86AA-480E-B27A-1E4768CEB6F3}" sibTransId="{FD487F0B-7AA4-44C4-9E2D-382DFC62D1D0}"/>
    <dgm:cxn modelId="{9FEE4B9F-A75B-46B6-B0B7-4DBBC49C13E9}" type="presOf" srcId="{5109F1EF-99B8-44AF-B054-5377569A09F1}" destId="{3E023A11-C695-4FC3-A54A-CB643631F98A}" srcOrd="0" destOrd="0" presId="urn:microsoft.com/office/officeart/2005/8/layout/list1"/>
    <dgm:cxn modelId="{FADF3BA0-DAF8-41A6-BC5B-AD081BAC39DD}" srcId="{5109F1EF-99B8-44AF-B054-5377569A09F1}" destId="{5038496C-25AE-4FAA-BABC-F2BDEE0CFB05}" srcOrd="0" destOrd="0" parTransId="{9BEC9B80-8EA4-4454-9886-CB93D2747BE8}" sibTransId="{2EDFD3D1-A474-4344-ABE4-63E8775241B4}"/>
    <dgm:cxn modelId="{E492EFDB-EF2B-4316-9260-3E0B7B3EC527}" type="presOf" srcId="{5038496C-25AE-4FAA-BABC-F2BDEE0CFB05}" destId="{C86BAD9A-8FE2-4297-962F-85CAF74F8254}" srcOrd="0" destOrd="0" presId="urn:microsoft.com/office/officeart/2005/8/layout/list1"/>
    <dgm:cxn modelId="{C493E3DF-BA63-491A-87B1-D3E56403FD1E}" type="presOf" srcId="{181CF6AE-B87B-42F7-BA97-61361387FD96}" destId="{A304B099-E14F-43F5-AFFB-B2F24F846290}" srcOrd="0" destOrd="0" presId="urn:microsoft.com/office/officeart/2005/8/layout/list1"/>
    <dgm:cxn modelId="{AC3431F8-D262-4CF7-98D3-25D5BFB8435A}" srcId="{5109F1EF-99B8-44AF-B054-5377569A09F1}" destId="{A4D96504-CB33-400A-8AB0-DABA68544AF9}" srcOrd="1" destOrd="0" parTransId="{B2F72D17-A743-4D4E-B814-BF6574831B67}" sibTransId="{B7693385-2E03-4AB1-A0D1-B259F8EFADAE}"/>
    <dgm:cxn modelId="{DDBAB51D-C5FA-4932-B3B9-1E809C31412C}" type="presParOf" srcId="{3E023A11-C695-4FC3-A54A-CB643631F98A}" destId="{ADAD8110-D45B-45ED-8111-0CB4488FE7D1}" srcOrd="0" destOrd="0" presId="urn:microsoft.com/office/officeart/2005/8/layout/list1"/>
    <dgm:cxn modelId="{03A6DDB1-BC59-4382-8F83-15717D8365E5}" type="presParOf" srcId="{ADAD8110-D45B-45ED-8111-0CB4488FE7D1}" destId="{C86BAD9A-8FE2-4297-962F-85CAF74F8254}" srcOrd="0" destOrd="0" presId="urn:microsoft.com/office/officeart/2005/8/layout/list1"/>
    <dgm:cxn modelId="{5383150B-568D-4B4B-BBA4-03FC4EFF1C07}" type="presParOf" srcId="{ADAD8110-D45B-45ED-8111-0CB4488FE7D1}" destId="{C8A0F57A-757A-4248-A8F9-C046F6F25C24}" srcOrd="1" destOrd="0" presId="urn:microsoft.com/office/officeart/2005/8/layout/list1"/>
    <dgm:cxn modelId="{D072488C-E8E3-4439-AC0F-0FBB80647C5A}" type="presParOf" srcId="{3E023A11-C695-4FC3-A54A-CB643631F98A}" destId="{B8FA0424-24CE-467F-BEDC-9FDA8F13F65D}" srcOrd="1" destOrd="0" presId="urn:microsoft.com/office/officeart/2005/8/layout/list1"/>
    <dgm:cxn modelId="{E19977DE-DB39-4467-871F-586B1B619BD7}" type="presParOf" srcId="{3E023A11-C695-4FC3-A54A-CB643631F98A}" destId="{D5F96668-C79B-4316-9A4D-8723010F5E50}" srcOrd="2" destOrd="0" presId="urn:microsoft.com/office/officeart/2005/8/layout/list1"/>
    <dgm:cxn modelId="{21ABD2E9-1439-4DAC-B848-60C15FEA58DC}" type="presParOf" srcId="{3E023A11-C695-4FC3-A54A-CB643631F98A}" destId="{520B2131-AE0C-46CB-ACFC-C1FD47073FC5}" srcOrd="3" destOrd="0" presId="urn:microsoft.com/office/officeart/2005/8/layout/list1"/>
    <dgm:cxn modelId="{5C70D99B-2506-4028-BFA3-245A71C69951}" type="presParOf" srcId="{3E023A11-C695-4FC3-A54A-CB643631F98A}" destId="{76952405-2042-44EF-A18E-6F3AAF3E7CDD}" srcOrd="4" destOrd="0" presId="urn:microsoft.com/office/officeart/2005/8/layout/list1"/>
    <dgm:cxn modelId="{0CB3B5D7-8B8C-49D3-87FD-E47EB6C01385}" type="presParOf" srcId="{76952405-2042-44EF-A18E-6F3AAF3E7CDD}" destId="{2334DA2B-5F49-4B3A-A844-BB1B8B0890A9}" srcOrd="0" destOrd="0" presId="urn:microsoft.com/office/officeart/2005/8/layout/list1"/>
    <dgm:cxn modelId="{C6183909-5CB9-4B65-AA34-39D6BC49CACC}" type="presParOf" srcId="{76952405-2042-44EF-A18E-6F3AAF3E7CDD}" destId="{2A94AC09-AA02-4C0B-9D42-728D4D305933}" srcOrd="1" destOrd="0" presId="urn:microsoft.com/office/officeart/2005/8/layout/list1"/>
    <dgm:cxn modelId="{433A1697-E2A1-4FCE-8CAC-C0620183139B}" type="presParOf" srcId="{3E023A11-C695-4FC3-A54A-CB643631F98A}" destId="{B1FD98BA-2051-4CC1-A5CE-95EC057AE03C}" srcOrd="5" destOrd="0" presId="urn:microsoft.com/office/officeart/2005/8/layout/list1"/>
    <dgm:cxn modelId="{7EB72D93-C4D1-4050-A4A5-6A71A4D9679A}" type="presParOf" srcId="{3E023A11-C695-4FC3-A54A-CB643631F98A}" destId="{A304B099-E14F-43F5-AFFB-B2F24F84629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25206-3D8C-486B-AC77-86AD166B26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9753D8-73FA-48F9-A4E0-99A905720F2E}">
      <dgm:prSet/>
      <dgm:spPr/>
      <dgm:t>
        <a:bodyPr/>
        <a:lstStyle/>
        <a:p>
          <a:r>
            <a:rPr lang="en-US" b="0" i="0" dirty="0"/>
            <a:t>Tokenization</a:t>
          </a:r>
          <a:endParaRPr lang="en-US" dirty="0"/>
        </a:p>
      </dgm:t>
    </dgm:pt>
    <dgm:pt modelId="{08B3E248-6577-40BB-B01A-A4C4718912CD}" type="parTrans" cxnId="{92E021BB-C8E0-48DD-9648-EAEE7CFBFD9B}">
      <dgm:prSet/>
      <dgm:spPr/>
      <dgm:t>
        <a:bodyPr/>
        <a:lstStyle/>
        <a:p>
          <a:endParaRPr lang="en-US"/>
        </a:p>
      </dgm:t>
    </dgm:pt>
    <dgm:pt modelId="{924DCE02-67E4-4371-BD71-26E1A9A3EC5E}" type="sibTrans" cxnId="{92E021BB-C8E0-48DD-9648-EAEE7CFBFD9B}">
      <dgm:prSet/>
      <dgm:spPr/>
      <dgm:t>
        <a:bodyPr/>
        <a:lstStyle/>
        <a:p>
          <a:endParaRPr lang="en-US"/>
        </a:p>
      </dgm:t>
    </dgm:pt>
    <dgm:pt modelId="{6FB5DB93-90BA-45D6-9DBF-D734970D199D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plitting a phrase, sentence, paragraph, or an entire text document into smaller units, such as individual words or terms. Each of these smaller units will be called tokens.</a:t>
          </a:r>
          <a:endParaRPr lang="en-US"/>
        </a:p>
      </dgm:t>
    </dgm:pt>
    <dgm:pt modelId="{2A93C2A9-AEB7-4045-9679-6085AFBBD0D1}" type="parTrans" cxnId="{AF451EEB-9211-4269-A5EE-903F6CDC0977}">
      <dgm:prSet/>
      <dgm:spPr/>
      <dgm:t>
        <a:bodyPr/>
        <a:lstStyle/>
        <a:p>
          <a:endParaRPr lang="en-US"/>
        </a:p>
      </dgm:t>
    </dgm:pt>
    <dgm:pt modelId="{FF21668B-70E7-4F9A-8566-44F9837CD23A}" type="sibTrans" cxnId="{AF451EEB-9211-4269-A5EE-903F6CDC0977}">
      <dgm:prSet/>
      <dgm:spPr/>
      <dgm:t>
        <a:bodyPr/>
        <a:lstStyle/>
        <a:p>
          <a:endParaRPr lang="en-US"/>
        </a:p>
      </dgm:t>
    </dgm:pt>
    <dgm:pt modelId="{44867484-5E8E-4EE9-AFAF-BA987AD57FE2}">
      <dgm:prSet/>
      <dgm:spPr/>
      <dgm:t>
        <a:bodyPr/>
        <a:lstStyle/>
        <a:p>
          <a:r>
            <a:rPr lang="en-US" b="0" i="0" dirty="0"/>
            <a:t>Sequence padding</a:t>
          </a:r>
          <a:endParaRPr lang="en-US" dirty="0"/>
        </a:p>
      </dgm:t>
    </dgm:pt>
    <dgm:pt modelId="{8C798D95-4286-4A95-A678-CC1C27FBC576}" type="parTrans" cxnId="{1021EA1E-3384-485B-950F-AF8D79861045}">
      <dgm:prSet/>
      <dgm:spPr/>
      <dgm:t>
        <a:bodyPr/>
        <a:lstStyle/>
        <a:p>
          <a:endParaRPr lang="en-US"/>
        </a:p>
      </dgm:t>
    </dgm:pt>
    <dgm:pt modelId="{1251B4D3-A517-4262-A9F6-880347CD7296}" type="sibTrans" cxnId="{1021EA1E-3384-485B-950F-AF8D79861045}">
      <dgm:prSet/>
      <dgm:spPr/>
      <dgm:t>
        <a:bodyPr/>
        <a:lstStyle/>
        <a:p>
          <a:endParaRPr lang="en-US"/>
        </a:p>
      </dgm:t>
    </dgm:pt>
    <dgm:pt modelId="{6AC83F3A-CA51-48AB-AC5B-673C6812EFA6}">
      <dgm:prSet/>
      <dgm:spPr/>
      <dgm:t>
        <a:bodyPr/>
        <a:lstStyle/>
        <a:p>
          <a:r>
            <a:rPr lang="en-US" b="0" i="0"/>
            <a:t>Ensuring that all sequences in a list have the same length </a:t>
          </a:r>
          <a:endParaRPr lang="en-US"/>
        </a:p>
      </dgm:t>
    </dgm:pt>
    <dgm:pt modelId="{9A0D27A8-5F63-4EF6-9850-2596C00DE4E7}" type="parTrans" cxnId="{9E6C03C0-05BF-4886-BCC7-A6EFABFCB1C6}">
      <dgm:prSet/>
      <dgm:spPr/>
      <dgm:t>
        <a:bodyPr/>
        <a:lstStyle/>
        <a:p>
          <a:endParaRPr lang="en-US"/>
        </a:p>
      </dgm:t>
    </dgm:pt>
    <dgm:pt modelId="{89717116-D902-484C-8AB2-DE5A62E487B8}" type="sibTrans" cxnId="{9E6C03C0-05BF-4886-BCC7-A6EFABFCB1C6}">
      <dgm:prSet/>
      <dgm:spPr/>
      <dgm:t>
        <a:bodyPr/>
        <a:lstStyle/>
        <a:p>
          <a:endParaRPr lang="en-US"/>
        </a:p>
      </dgm:t>
    </dgm:pt>
    <dgm:pt modelId="{AC4A7400-3986-43AA-BCAA-F58FCF1D3518}">
      <dgm:prSet/>
      <dgm:spPr/>
      <dgm:t>
        <a:bodyPr/>
        <a:lstStyle/>
        <a:p>
          <a:r>
            <a:rPr lang="en-US" b="0" i="0" dirty="0"/>
            <a:t>Bag Of Words</a:t>
          </a:r>
          <a:endParaRPr lang="en-US" dirty="0"/>
        </a:p>
      </dgm:t>
    </dgm:pt>
    <dgm:pt modelId="{DBB2785A-EDE1-4F07-ABDB-BF0DB2EEC123}" type="parTrans" cxnId="{A6C92826-4A93-4E35-90D4-F7FF11B345CD}">
      <dgm:prSet/>
      <dgm:spPr/>
      <dgm:t>
        <a:bodyPr/>
        <a:lstStyle/>
        <a:p>
          <a:endParaRPr lang="en-US"/>
        </a:p>
      </dgm:t>
    </dgm:pt>
    <dgm:pt modelId="{65E09963-2EB9-4A7B-AFD6-08DC0160C924}" type="sibTrans" cxnId="{A6C92826-4A93-4E35-90D4-F7FF11B345CD}">
      <dgm:prSet/>
      <dgm:spPr/>
      <dgm:t>
        <a:bodyPr/>
        <a:lstStyle/>
        <a:p>
          <a:endParaRPr lang="en-US"/>
        </a:p>
      </dgm:t>
    </dgm:pt>
    <dgm:pt modelId="{58FB1AC9-433F-4488-887D-4E80A11C8914}">
      <dgm:prSet/>
      <dgm:spPr/>
      <dgm:t>
        <a:bodyPr/>
        <a:lstStyle/>
        <a:p>
          <a:r>
            <a:rPr lang="en-US"/>
            <a:t>S</a:t>
          </a:r>
          <a:r>
            <a:rPr lang="en-US" b="0" i="0"/>
            <a:t>implifying representation used in natural language processing and information retrieval (IR). In this model, a text (such as a sentence or a document) is represented as the bag (multiset) of its words, disregarding grammar and even word order but keeping multiplicity.</a:t>
          </a:r>
          <a:endParaRPr lang="en-US"/>
        </a:p>
      </dgm:t>
    </dgm:pt>
    <dgm:pt modelId="{D6C162EC-FCF7-4BAA-930D-75F5D61A511F}" type="parTrans" cxnId="{9AC88C5F-D5D3-4975-9074-02203B16AF09}">
      <dgm:prSet/>
      <dgm:spPr/>
      <dgm:t>
        <a:bodyPr/>
        <a:lstStyle/>
        <a:p>
          <a:endParaRPr lang="en-US"/>
        </a:p>
      </dgm:t>
    </dgm:pt>
    <dgm:pt modelId="{B541276A-C0C4-4232-8FC2-AF5427F1775D}" type="sibTrans" cxnId="{9AC88C5F-D5D3-4975-9074-02203B16AF09}">
      <dgm:prSet/>
      <dgm:spPr/>
      <dgm:t>
        <a:bodyPr/>
        <a:lstStyle/>
        <a:p>
          <a:endParaRPr lang="en-US"/>
        </a:p>
      </dgm:t>
    </dgm:pt>
    <dgm:pt modelId="{EBC72A1D-1F71-4FB7-B531-DAAEE333E835}">
      <dgm:prSet/>
      <dgm:spPr/>
      <dgm:t>
        <a:bodyPr/>
        <a:lstStyle/>
        <a:p>
          <a:r>
            <a:rPr lang="en-US" b="0" i="0" dirty="0"/>
            <a:t>Word2Vec or </a:t>
          </a:r>
          <a:r>
            <a:rPr lang="en-US" b="0" i="0" dirty="0" err="1"/>
            <a:t>FastText</a:t>
          </a:r>
          <a:r>
            <a:rPr lang="en-US" b="0" i="0" dirty="0"/>
            <a:t> or </a:t>
          </a:r>
          <a:r>
            <a:rPr lang="en-US" b="0" i="0" dirty="0" err="1"/>
            <a:t>GloVe</a:t>
          </a:r>
          <a:endParaRPr lang="en-US" dirty="0"/>
        </a:p>
      </dgm:t>
    </dgm:pt>
    <dgm:pt modelId="{33CE1AB1-707A-45BE-9BEC-2BEF378DA69A}" type="parTrans" cxnId="{052A05D7-E81A-481C-ABE5-714B6893BBC9}">
      <dgm:prSet/>
      <dgm:spPr/>
      <dgm:t>
        <a:bodyPr/>
        <a:lstStyle/>
        <a:p>
          <a:endParaRPr lang="en-US"/>
        </a:p>
      </dgm:t>
    </dgm:pt>
    <dgm:pt modelId="{83D9EA88-50EC-4028-836B-8A7B756745F3}" type="sibTrans" cxnId="{052A05D7-E81A-481C-ABE5-714B6893BBC9}">
      <dgm:prSet/>
      <dgm:spPr/>
      <dgm:t>
        <a:bodyPr/>
        <a:lstStyle/>
        <a:p>
          <a:endParaRPr lang="en-US"/>
        </a:p>
      </dgm:t>
    </dgm:pt>
    <dgm:pt modelId="{AF4823C0-8F1A-41AA-821F-DA7ED26B97AC}">
      <dgm:prSet/>
      <dgm:spPr/>
      <dgm:t>
        <a:bodyPr/>
        <a:lstStyle/>
        <a:p>
          <a:r>
            <a:rPr lang="en-US"/>
            <a:t>T</a:t>
          </a:r>
          <a:r>
            <a:rPr lang="en-US" b="0" i="0"/>
            <a:t>wo-layer neural net that processes text by “vectorizing” words. Its input is a text corpus and its output is a set of vectors: feature vectors that represent words in that corpus.  </a:t>
          </a:r>
          <a:endParaRPr lang="en-US"/>
        </a:p>
      </dgm:t>
    </dgm:pt>
    <dgm:pt modelId="{420B121E-F70A-46A3-9DF3-1D89F616399C}" type="parTrans" cxnId="{C42DFBF0-6B7E-45AA-9940-598A537FD48F}">
      <dgm:prSet/>
      <dgm:spPr/>
      <dgm:t>
        <a:bodyPr/>
        <a:lstStyle/>
        <a:p>
          <a:endParaRPr lang="en-US"/>
        </a:p>
      </dgm:t>
    </dgm:pt>
    <dgm:pt modelId="{4C282DA6-0ABC-4FC5-AE3E-C0BAF86124CB}" type="sibTrans" cxnId="{C42DFBF0-6B7E-45AA-9940-598A537FD48F}">
      <dgm:prSet/>
      <dgm:spPr/>
      <dgm:t>
        <a:bodyPr/>
        <a:lstStyle/>
        <a:p>
          <a:endParaRPr lang="en-US"/>
        </a:p>
      </dgm:t>
    </dgm:pt>
    <dgm:pt modelId="{92611055-266C-4CB0-A466-0BC845A15E37}" type="pres">
      <dgm:prSet presAssocID="{FB325206-3D8C-486B-AC77-86AD166B2650}" presName="linear" presStyleCnt="0">
        <dgm:presLayoutVars>
          <dgm:animLvl val="lvl"/>
          <dgm:resizeHandles val="exact"/>
        </dgm:presLayoutVars>
      </dgm:prSet>
      <dgm:spPr/>
    </dgm:pt>
    <dgm:pt modelId="{424BCE73-361F-40B3-A9C0-09E6A0093C99}" type="pres">
      <dgm:prSet presAssocID="{419753D8-73FA-48F9-A4E0-99A905720F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0EBE84-5FBC-49F2-8951-ED2ABDB4B912}" type="pres">
      <dgm:prSet presAssocID="{419753D8-73FA-48F9-A4E0-99A905720F2E}" presName="childText" presStyleLbl="revTx" presStyleIdx="0" presStyleCnt="4">
        <dgm:presLayoutVars>
          <dgm:bulletEnabled val="1"/>
        </dgm:presLayoutVars>
      </dgm:prSet>
      <dgm:spPr/>
    </dgm:pt>
    <dgm:pt modelId="{7D9E158C-B366-44EA-A7F2-058166E8C88F}" type="pres">
      <dgm:prSet presAssocID="{44867484-5E8E-4EE9-AFAF-BA987AD57F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2E6D49-F71E-4068-8427-9FEE4F6E1B12}" type="pres">
      <dgm:prSet presAssocID="{44867484-5E8E-4EE9-AFAF-BA987AD57FE2}" presName="childText" presStyleLbl="revTx" presStyleIdx="1" presStyleCnt="4">
        <dgm:presLayoutVars>
          <dgm:bulletEnabled val="1"/>
        </dgm:presLayoutVars>
      </dgm:prSet>
      <dgm:spPr/>
    </dgm:pt>
    <dgm:pt modelId="{3B4A2D45-DA6E-43E6-8AC3-D32EE17CA5FF}" type="pres">
      <dgm:prSet presAssocID="{AC4A7400-3986-43AA-BCAA-F58FCF1D35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11A673-5E12-456E-B63A-754E8557CB6A}" type="pres">
      <dgm:prSet presAssocID="{AC4A7400-3986-43AA-BCAA-F58FCF1D3518}" presName="childText" presStyleLbl="revTx" presStyleIdx="2" presStyleCnt="4">
        <dgm:presLayoutVars>
          <dgm:bulletEnabled val="1"/>
        </dgm:presLayoutVars>
      </dgm:prSet>
      <dgm:spPr/>
    </dgm:pt>
    <dgm:pt modelId="{73C1D407-0F8D-4096-86F5-DB0690682B7A}" type="pres">
      <dgm:prSet presAssocID="{EBC72A1D-1F71-4FB7-B531-DAAEE333E8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EC732B4-F706-4F4B-AA39-D7C24C36DCB2}" type="pres">
      <dgm:prSet presAssocID="{EBC72A1D-1F71-4FB7-B531-DAAEE333E83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021EA1E-3384-485B-950F-AF8D79861045}" srcId="{FB325206-3D8C-486B-AC77-86AD166B2650}" destId="{44867484-5E8E-4EE9-AFAF-BA987AD57FE2}" srcOrd="1" destOrd="0" parTransId="{8C798D95-4286-4A95-A678-CC1C27FBC576}" sibTransId="{1251B4D3-A517-4262-A9F6-880347CD7296}"/>
    <dgm:cxn modelId="{A6C92826-4A93-4E35-90D4-F7FF11B345CD}" srcId="{FB325206-3D8C-486B-AC77-86AD166B2650}" destId="{AC4A7400-3986-43AA-BCAA-F58FCF1D3518}" srcOrd="2" destOrd="0" parTransId="{DBB2785A-EDE1-4F07-ABDB-BF0DB2EEC123}" sibTransId="{65E09963-2EB9-4A7B-AFD6-08DC0160C924}"/>
    <dgm:cxn modelId="{9AC88C5F-D5D3-4975-9074-02203B16AF09}" srcId="{AC4A7400-3986-43AA-BCAA-F58FCF1D3518}" destId="{58FB1AC9-433F-4488-887D-4E80A11C8914}" srcOrd="0" destOrd="0" parTransId="{D6C162EC-FCF7-4BAA-930D-75F5D61A511F}" sibTransId="{B541276A-C0C4-4232-8FC2-AF5427F1775D}"/>
    <dgm:cxn modelId="{DAD91B43-3E92-43DE-B993-07B497ACD7AF}" type="presOf" srcId="{6AC83F3A-CA51-48AB-AC5B-673C6812EFA6}" destId="{7A2E6D49-F71E-4068-8427-9FEE4F6E1B12}" srcOrd="0" destOrd="0" presId="urn:microsoft.com/office/officeart/2005/8/layout/vList2"/>
    <dgm:cxn modelId="{89F41F46-A36B-4D9D-9964-672C407C888D}" type="presOf" srcId="{6FB5DB93-90BA-45D6-9DBF-D734970D199D}" destId="{610EBE84-5FBC-49F2-8951-ED2ABDB4B912}" srcOrd="0" destOrd="0" presId="urn:microsoft.com/office/officeart/2005/8/layout/vList2"/>
    <dgm:cxn modelId="{17AD8A8B-DC39-45E6-8BBC-4B09371A9C99}" type="presOf" srcId="{419753D8-73FA-48F9-A4E0-99A905720F2E}" destId="{424BCE73-361F-40B3-A9C0-09E6A0093C99}" srcOrd="0" destOrd="0" presId="urn:microsoft.com/office/officeart/2005/8/layout/vList2"/>
    <dgm:cxn modelId="{309F778F-AC58-4749-B366-2CBDA743BAA1}" type="presOf" srcId="{FB325206-3D8C-486B-AC77-86AD166B2650}" destId="{92611055-266C-4CB0-A466-0BC845A15E37}" srcOrd="0" destOrd="0" presId="urn:microsoft.com/office/officeart/2005/8/layout/vList2"/>
    <dgm:cxn modelId="{E8E463B3-9342-4EE8-A2B5-DAA01436FBEC}" type="presOf" srcId="{44867484-5E8E-4EE9-AFAF-BA987AD57FE2}" destId="{7D9E158C-B366-44EA-A7F2-058166E8C88F}" srcOrd="0" destOrd="0" presId="urn:microsoft.com/office/officeart/2005/8/layout/vList2"/>
    <dgm:cxn modelId="{92E021BB-C8E0-48DD-9648-EAEE7CFBFD9B}" srcId="{FB325206-3D8C-486B-AC77-86AD166B2650}" destId="{419753D8-73FA-48F9-A4E0-99A905720F2E}" srcOrd="0" destOrd="0" parTransId="{08B3E248-6577-40BB-B01A-A4C4718912CD}" sibTransId="{924DCE02-67E4-4371-BD71-26E1A9A3EC5E}"/>
    <dgm:cxn modelId="{9E6C03C0-05BF-4886-BCC7-A6EFABFCB1C6}" srcId="{44867484-5E8E-4EE9-AFAF-BA987AD57FE2}" destId="{6AC83F3A-CA51-48AB-AC5B-673C6812EFA6}" srcOrd="0" destOrd="0" parTransId="{9A0D27A8-5F63-4EF6-9850-2596C00DE4E7}" sibTransId="{89717116-D902-484C-8AB2-DE5A62E487B8}"/>
    <dgm:cxn modelId="{0A5F57C5-3422-4982-9673-CBCF469658B9}" type="presOf" srcId="{AF4823C0-8F1A-41AA-821F-DA7ED26B97AC}" destId="{EEC732B4-F706-4F4B-AA39-D7C24C36DCB2}" srcOrd="0" destOrd="0" presId="urn:microsoft.com/office/officeart/2005/8/layout/vList2"/>
    <dgm:cxn modelId="{BAF25CD0-A830-4AAE-8E3A-294335ECCF10}" type="presOf" srcId="{AC4A7400-3986-43AA-BCAA-F58FCF1D3518}" destId="{3B4A2D45-DA6E-43E6-8AC3-D32EE17CA5FF}" srcOrd="0" destOrd="0" presId="urn:microsoft.com/office/officeart/2005/8/layout/vList2"/>
    <dgm:cxn modelId="{052A05D7-E81A-481C-ABE5-714B6893BBC9}" srcId="{FB325206-3D8C-486B-AC77-86AD166B2650}" destId="{EBC72A1D-1F71-4FB7-B531-DAAEE333E835}" srcOrd="3" destOrd="0" parTransId="{33CE1AB1-707A-45BE-9BEC-2BEF378DA69A}" sibTransId="{83D9EA88-50EC-4028-836B-8A7B756745F3}"/>
    <dgm:cxn modelId="{AF451EEB-9211-4269-A5EE-903F6CDC0977}" srcId="{419753D8-73FA-48F9-A4E0-99A905720F2E}" destId="{6FB5DB93-90BA-45D6-9DBF-D734970D199D}" srcOrd="0" destOrd="0" parTransId="{2A93C2A9-AEB7-4045-9679-6085AFBBD0D1}" sibTransId="{FF21668B-70E7-4F9A-8566-44F9837CD23A}"/>
    <dgm:cxn modelId="{C42DFBF0-6B7E-45AA-9940-598A537FD48F}" srcId="{EBC72A1D-1F71-4FB7-B531-DAAEE333E835}" destId="{AF4823C0-8F1A-41AA-821F-DA7ED26B97AC}" srcOrd="0" destOrd="0" parTransId="{420B121E-F70A-46A3-9DF3-1D89F616399C}" sibTransId="{4C282DA6-0ABC-4FC5-AE3E-C0BAF86124CB}"/>
    <dgm:cxn modelId="{3A592BF6-499E-4A22-A1AE-05335E9C4C64}" type="presOf" srcId="{58FB1AC9-433F-4488-887D-4E80A11C8914}" destId="{8511A673-5E12-456E-B63A-754E8557CB6A}" srcOrd="0" destOrd="0" presId="urn:microsoft.com/office/officeart/2005/8/layout/vList2"/>
    <dgm:cxn modelId="{700EB1FB-C93F-4A89-9056-4AAA31A0FDF8}" type="presOf" srcId="{EBC72A1D-1F71-4FB7-B531-DAAEE333E835}" destId="{73C1D407-0F8D-4096-86F5-DB0690682B7A}" srcOrd="0" destOrd="0" presId="urn:microsoft.com/office/officeart/2005/8/layout/vList2"/>
    <dgm:cxn modelId="{125B9EE8-2B5D-4CDC-B6BD-79DD01C5FB93}" type="presParOf" srcId="{92611055-266C-4CB0-A466-0BC845A15E37}" destId="{424BCE73-361F-40B3-A9C0-09E6A0093C99}" srcOrd="0" destOrd="0" presId="urn:microsoft.com/office/officeart/2005/8/layout/vList2"/>
    <dgm:cxn modelId="{ADAB0E9D-E116-4216-896A-BBB120A244EE}" type="presParOf" srcId="{92611055-266C-4CB0-A466-0BC845A15E37}" destId="{610EBE84-5FBC-49F2-8951-ED2ABDB4B912}" srcOrd="1" destOrd="0" presId="urn:microsoft.com/office/officeart/2005/8/layout/vList2"/>
    <dgm:cxn modelId="{95AA0ACA-8F1B-43FD-B95D-14C51405E224}" type="presParOf" srcId="{92611055-266C-4CB0-A466-0BC845A15E37}" destId="{7D9E158C-B366-44EA-A7F2-058166E8C88F}" srcOrd="2" destOrd="0" presId="urn:microsoft.com/office/officeart/2005/8/layout/vList2"/>
    <dgm:cxn modelId="{B00D4476-5E5B-4DF7-B06C-67E5586237AD}" type="presParOf" srcId="{92611055-266C-4CB0-A466-0BC845A15E37}" destId="{7A2E6D49-F71E-4068-8427-9FEE4F6E1B12}" srcOrd="3" destOrd="0" presId="urn:microsoft.com/office/officeart/2005/8/layout/vList2"/>
    <dgm:cxn modelId="{588EF323-CEE4-46DF-BEFE-BE7A27D18DA4}" type="presParOf" srcId="{92611055-266C-4CB0-A466-0BC845A15E37}" destId="{3B4A2D45-DA6E-43E6-8AC3-D32EE17CA5FF}" srcOrd="4" destOrd="0" presId="urn:microsoft.com/office/officeart/2005/8/layout/vList2"/>
    <dgm:cxn modelId="{055F1211-8F50-4ED3-B159-4A809F6DE500}" type="presParOf" srcId="{92611055-266C-4CB0-A466-0BC845A15E37}" destId="{8511A673-5E12-456E-B63A-754E8557CB6A}" srcOrd="5" destOrd="0" presId="urn:microsoft.com/office/officeart/2005/8/layout/vList2"/>
    <dgm:cxn modelId="{C47AA73B-9BDA-483C-81F0-BE42F9FBBD6F}" type="presParOf" srcId="{92611055-266C-4CB0-A466-0BC845A15E37}" destId="{73C1D407-0F8D-4096-86F5-DB0690682B7A}" srcOrd="6" destOrd="0" presId="urn:microsoft.com/office/officeart/2005/8/layout/vList2"/>
    <dgm:cxn modelId="{6BCCBA8E-C052-444E-A842-A350FCEC0FD4}" type="presParOf" srcId="{92611055-266C-4CB0-A466-0BC845A15E37}" destId="{EEC732B4-F706-4F4B-AA39-D7C24C36DCB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6668-C79B-4316-9A4D-8723010F5E50}">
      <dsp:nvSpPr>
        <dsp:cNvPr id="0" name=""/>
        <dsp:cNvSpPr/>
      </dsp:nvSpPr>
      <dsp:spPr>
        <a:xfrm>
          <a:off x="0" y="912968"/>
          <a:ext cx="6263640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20700" rIns="4861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</a:t>
          </a:r>
          <a:r>
            <a:rPr lang="en-US" sz="2500" b="0" i="0" kern="1200"/>
            <a:t>emoving the words that occur commonly across the input text in the corpus.</a:t>
          </a:r>
          <a:endParaRPr lang="en-US" sz="2500" kern="1200"/>
        </a:p>
      </dsp:txBody>
      <dsp:txXfrm>
        <a:off x="0" y="912968"/>
        <a:ext cx="6263640" cy="1771875"/>
      </dsp:txXfrm>
    </dsp:sp>
    <dsp:sp modelId="{C8A0F57A-757A-4248-A8F9-C046F6F25C24}">
      <dsp:nvSpPr>
        <dsp:cNvPr id="0" name=""/>
        <dsp:cNvSpPr/>
      </dsp:nvSpPr>
      <dsp:spPr>
        <a:xfrm>
          <a:off x="313182" y="543968"/>
          <a:ext cx="4384548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Stop words removal</a:t>
          </a:r>
          <a:endParaRPr lang="en-US" sz="2500" kern="1200"/>
        </a:p>
      </dsp:txBody>
      <dsp:txXfrm>
        <a:off x="349208" y="579994"/>
        <a:ext cx="4312496" cy="665948"/>
      </dsp:txXfrm>
    </dsp:sp>
    <dsp:sp modelId="{A304B099-E14F-43F5-AFFB-B2F24F846290}">
      <dsp:nvSpPr>
        <dsp:cNvPr id="0" name=""/>
        <dsp:cNvSpPr/>
      </dsp:nvSpPr>
      <dsp:spPr>
        <a:xfrm>
          <a:off x="0" y="3188843"/>
          <a:ext cx="6263640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20700" rIns="486128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</a:t>
          </a:r>
          <a:r>
            <a:rPr lang="en-US" sz="2500" b="0" i="0" kern="1200"/>
            <a:t>educing a word to its word stem that affixes to suffixes and prefixes or to the roots of words known as a lemma.</a:t>
          </a:r>
          <a:r>
            <a:rPr lang="en-IN" sz="2500" b="0" i="0" kern="1200"/>
            <a:t> </a:t>
          </a:r>
          <a:endParaRPr lang="en-US" sz="2500" kern="1200"/>
        </a:p>
      </dsp:txBody>
      <dsp:txXfrm>
        <a:off x="0" y="3188843"/>
        <a:ext cx="6263640" cy="1771875"/>
      </dsp:txXfrm>
    </dsp:sp>
    <dsp:sp modelId="{2A94AC09-AA02-4C0B-9D42-728D4D305933}">
      <dsp:nvSpPr>
        <dsp:cNvPr id="0" name=""/>
        <dsp:cNvSpPr/>
      </dsp:nvSpPr>
      <dsp:spPr>
        <a:xfrm>
          <a:off x="313182" y="2819843"/>
          <a:ext cx="4384548" cy="7380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Stemming and Lemmatization</a:t>
          </a:r>
          <a:endParaRPr lang="en-US" sz="2500" kern="1200" dirty="0"/>
        </a:p>
      </dsp:txBody>
      <dsp:txXfrm>
        <a:off x="349208" y="2855869"/>
        <a:ext cx="4312496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CE73-361F-40B3-A9C0-09E6A0093C99}">
      <dsp:nvSpPr>
        <dsp:cNvPr id="0" name=""/>
        <dsp:cNvSpPr/>
      </dsp:nvSpPr>
      <dsp:spPr>
        <a:xfrm>
          <a:off x="0" y="114488"/>
          <a:ext cx="626364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Tokenization</a:t>
          </a:r>
          <a:endParaRPr lang="en-US" sz="2200" kern="1200" dirty="0"/>
        </a:p>
      </dsp:txBody>
      <dsp:txXfrm>
        <a:off x="25759" y="140247"/>
        <a:ext cx="6212122" cy="476152"/>
      </dsp:txXfrm>
    </dsp:sp>
    <dsp:sp modelId="{610EBE84-5FBC-49F2-8951-ED2ABDB4B912}">
      <dsp:nvSpPr>
        <dsp:cNvPr id="0" name=""/>
        <dsp:cNvSpPr/>
      </dsp:nvSpPr>
      <dsp:spPr>
        <a:xfrm>
          <a:off x="0" y="642158"/>
          <a:ext cx="6263640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</a:t>
          </a:r>
          <a:r>
            <a:rPr lang="en-US" sz="1700" b="0" i="0" kern="1200"/>
            <a:t>plitting a phrase, sentence, paragraph, or an entire text document into smaller units, such as individual words or terms. Each of these smaller units will be called tokens.</a:t>
          </a:r>
          <a:endParaRPr lang="en-US" sz="1700" kern="1200"/>
        </a:p>
      </dsp:txBody>
      <dsp:txXfrm>
        <a:off x="0" y="642158"/>
        <a:ext cx="6263640" cy="774180"/>
      </dsp:txXfrm>
    </dsp:sp>
    <dsp:sp modelId="{7D9E158C-B366-44EA-A7F2-058166E8C88F}">
      <dsp:nvSpPr>
        <dsp:cNvPr id="0" name=""/>
        <dsp:cNvSpPr/>
      </dsp:nvSpPr>
      <dsp:spPr>
        <a:xfrm>
          <a:off x="0" y="1416338"/>
          <a:ext cx="6263640" cy="52767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Sequence padding</a:t>
          </a:r>
          <a:endParaRPr lang="en-US" sz="2200" kern="1200" dirty="0"/>
        </a:p>
      </dsp:txBody>
      <dsp:txXfrm>
        <a:off x="25759" y="1442097"/>
        <a:ext cx="6212122" cy="476152"/>
      </dsp:txXfrm>
    </dsp:sp>
    <dsp:sp modelId="{7A2E6D49-F71E-4068-8427-9FEE4F6E1B12}">
      <dsp:nvSpPr>
        <dsp:cNvPr id="0" name=""/>
        <dsp:cNvSpPr/>
      </dsp:nvSpPr>
      <dsp:spPr>
        <a:xfrm>
          <a:off x="0" y="1944009"/>
          <a:ext cx="626364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/>
            <a:t>Ensuring that all sequences in a list have the same length </a:t>
          </a:r>
          <a:endParaRPr lang="en-US" sz="1700" kern="1200"/>
        </a:p>
      </dsp:txBody>
      <dsp:txXfrm>
        <a:off x="0" y="1944009"/>
        <a:ext cx="6263640" cy="364320"/>
      </dsp:txXfrm>
    </dsp:sp>
    <dsp:sp modelId="{3B4A2D45-DA6E-43E6-8AC3-D32EE17CA5FF}">
      <dsp:nvSpPr>
        <dsp:cNvPr id="0" name=""/>
        <dsp:cNvSpPr/>
      </dsp:nvSpPr>
      <dsp:spPr>
        <a:xfrm>
          <a:off x="0" y="2308329"/>
          <a:ext cx="6263640" cy="52767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Bag Of Words</a:t>
          </a:r>
          <a:endParaRPr lang="en-US" sz="2200" kern="1200" dirty="0"/>
        </a:p>
      </dsp:txBody>
      <dsp:txXfrm>
        <a:off x="25759" y="2334088"/>
        <a:ext cx="6212122" cy="476152"/>
      </dsp:txXfrm>
    </dsp:sp>
    <dsp:sp modelId="{8511A673-5E12-456E-B63A-754E8557CB6A}">
      <dsp:nvSpPr>
        <dsp:cNvPr id="0" name=""/>
        <dsp:cNvSpPr/>
      </dsp:nvSpPr>
      <dsp:spPr>
        <a:xfrm>
          <a:off x="0" y="2835999"/>
          <a:ext cx="6263640" cy="12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</a:t>
          </a:r>
          <a:r>
            <a:rPr lang="en-US" sz="1700" b="0" i="0" kern="1200"/>
            <a:t>implifying representation used in natural language processing and information retrieval (IR). In this model, a text (such as a sentence or a document) is represented as the bag (multiset) of its words, disregarding grammar and even word order but keeping multiplicity.</a:t>
          </a:r>
          <a:endParaRPr lang="en-US" sz="1700" kern="1200"/>
        </a:p>
      </dsp:txBody>
      <dsp:txXfrm>
        <a:off x="0" y="2835999"/>
        <a:ext cx="6263640" cy="1252350"/>
      </dsp:txXfrm>
    </dsp:sp>
    <dsp:sp modelId="{73C1D407-0F8D-4096-86F5-DB0690682B7A}">
      <dsp:nvSpPr>
        <dsp:cNvPr id="0" name=""/>
        <dsp:cNvSpPr/>
      </dsp:nvSpPr>
      <dsp:spPr>
        <a:xfrm>
          <a:off x="0" y="4088349"/>
          <a:ext cx="6263640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Word2Vec or </a:t>
          </a:r>
          <a:r>
            <a:rPr lang="en-US" sz="2200" b="0" i="0" kern="1200" dirty="0" err="1"/>
            <a:t>FastText</a:t>
          </a:r>
          <a:r>
            <a:rPr lang="en-US" sz="2200" b="0" i="0" kern="1200" dirty="0"/>
            <a:t> or </a:t>
          </a:r>
          <a:r>
            <a:rPr lang="en-US" sz="2200" b="0" i="0" kern="1200" dirty="0" err="1"/>
            <a:t>GloVe</a:t>
          </a:r>
          <a:endParaRPr lang="en-US" sz="2200" kern="1200" dirty="0"/>
        </a:p>
      </dsp:txBody>
      <dsp:txXfrm>
        <a:off x="25759" y="4114108"/>
        <a:ext cx="6212122" cy="476152"/>
      </dsp:txXfrm>
    </dsp:sp>
    <dsp:sp modelId="{EEC732B4-F706-4F4B-AA39-D7C24C36DCB2}">
      <dsp:nvSpPr>
        <dsp:cNvPr id="0" name=""/>
        <dsp:cNvSpPr/>
      </dsp:nvSpPr>
      <dsp:spPr>
        <a:xfrm>
          <a:off x="0" y="4616019"/>
          <a:ext cx="6263640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</a:t>
          </a:r>
          <a:r>
            <a:rPr lang="en-US" sz="1700" b="0" i="0" kern="1200"/>
            <a:t>wo-layer neural net that processes text by “vectorizing” words. Its input is a text corpus and its output is a set of vectors: feature vectors that represent words in that corpus.  </a:t>
          </a:r>
          <a:endParaRPr lang="en-US" sz="1700" kern="1200"/>
        </a:p>
      </dsp:txBody>
      <dsp:txXfrm>
        <a:off x="0" y="4616019"/>
        <a:ext cx="6263640" cy="77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0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7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9F27-6F61-477A-9AD2-EA165507BBB0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4D84-D8ED-4E01-8546-BDDDAEA4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1.3083518" TargetMode="External"/><Relationship Id="rId7" Type="http://schemas.openxmlformats.org/officeDocument/2006/relationships/hyperlink" Target="https://doi.org/10.1145/3461763" TargetMode="External"/><Relationship Id="rId2" Type="http://schemas.openxmlformats.org/officeDocument/2006/relationships/hyperlink" Target="https://doi.org/10.1109/MIS.2019.29549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62/dint_a_00090" TargetMode="External"/><Relationship Id="rId5" Type="http://schemas.openxmlformats.org/officeDocument/2006/relationships/hyperlink" Target="https://doi.org/10.1109/SLT48900.2021" TargetMode="External"/><Relationship Id="rId4" Type="http://schemas.openxmlformats.org/officeDocument/2006/relationships/hyperlink" Target="https://doi.org/10.1109/ACCESS.2021.312426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hatBot-FYP-NITT/MIC_Project/blob/2309ffefe2f68269474d5f86ea585e539d614ae2/atis_intents_train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ChatBot-FYP-NITT/MIC_Project/blob/2309ffefe2f68269474d5f86ea585e539d614ae2/snips_intents_train.cs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Multi-Intent Classification in Chatbots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44129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/>
              <a:t>Project Guide</a:t>
            </a:r>
          </a:p>
          <a:p>
            <a:r>
              <a:rPr lang="en-IN"/>
              <a:t>Dr. E. Sivasankar</a:t>
            </a:r>
            <a:endParaRPr lang="en-IN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E2A2B-76DA-4B02-B65E-FA296EF2C1AA}"/>
              </a:ext>
            </a:extLst>
          </p:cNvPr>
          <p:cNvSpPr txBox="1"/>
          <p:nvPr/>
        </p:nvSpPr>
        <p:spPr>
          <a:xfrm>
            <a:off x="6194323" y="3688140"/>
            <a:ext cx="3362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Team Members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106118058 	Asif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106118085	Sampurn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106118116	Supria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A91742D-00A2-48A6-86E0-3F4941487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54" y="4739148"/>
            <a:ext cx="2212641" cy="518652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6B96FCF-171B-4CD4-9A68-CD43C69C9C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28760" r="29838" b="22099"/>
          <a:stretch/>
        </p:blipFill>
        <p:spPr>
          <a:xfrm>
            <a:off x="9701365" y="4229833"/>
            <a:ext cx="1922618" cy="51865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E5BA9C8-E4A2-4A01-848B-FCEF9CC58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622290D-2C3E-4816-A88A-997D6C511F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365" y="3714118"/>
            <a:ext cx="1922618" cy="518652"/>
          </a:xfrm>
          <a:prstGeom prst="rect">
            <a:avLst/>
          </a:prstGeom>
        </p:spPr>
      </p:pic>
      <p:pic>
        <p:nvPicPr>
          <p:cNvPr id="12" name="Picture 11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4609F7EB-4555-4EF3-AB2F-87FB4BF86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745" y="4693674"/>
            <a:ext cx="1447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Objectives  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Make a multi-purpose chatbot which will respond to all types of possible queries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800" dirty="0"/>
              <a:t>Initially, we are implementing it for our college’s website , but it can be further extended.</a:t>
            </a:r>
            <a:endParaRPr lang="en-US" sz="2800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IN" sz="2800" dirty="0"/>
              <a:t>Multi-intent classification will be used. So, in one query itself user can get multiple tasks done.</a:t>
            </a:r>
            <a:endParaRPr lang="en-IN" sz="2800" dirty="0"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IN" sz="2800" dirty="0"/>
              <a:t>Zero-shot learning will ensure that our Chatbot can be used for multiple purposes and keeps on expanding its features</a:t>
            </a:r>
            <a:r>
              <a:rPr lang="en-IN" dirty="0"/>
              <a:t>.</a:t>
            </a:r>
            <a:endParaRPr lang="en-I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14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92C6636-F19A-4134-AF3C-6F2695C2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559" y="4937503"/>
            <a:ext cx="2447925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C4FBB-1B71-4D78-AAB9-8901EE6FF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" y="1660692"/>
            <a:ext cx="12011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Proposed System </a:t>
            </a:r>
            <a:br>
              <a:rPr lang="en-IN" sz="6000" b="1" dirty="0">
                <a:solidFill>
                  <a:schemeClr val="bg1"/>
                </a:solidFill>
              </a:rPr>
            </a:br>
            <a:br>
              <a:rPr lang="en-IN" sz="6000" b="1" dirty="0">
                <a:solidFill>
                  <a:schemeClr val="bg1"/>
                </a:solidFill>
              </a:rPr>
            </a:br>
            <a:r>
              <a:rPr lang="en-IN" sz="6000" b="1" dirty="0">
                <a:solidFill>
                  <a:schemeClr val="bg1"/>
                </a:solidFill>
              </a:rPr>
              <a:t>Data Pre-processing</a:t>
            </a:r>
            <a:endParaRPr lang="en-IN" sz="60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CF45E26-0367-4FAE-BAF9-C5C1412D5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7761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2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Proposed System </a:t>
            </a:r>
            <a:br>
              <a:rPr lang="en-IN" sz="6000" b="1" dirty="0">
                <a:solidFill>
                  <a:schemeClr val="bg1"/>
                </a:solidFill>
              </a:rPr>
            </a:br>
            <a:br>
              <a:rPr lang="en-IN" sz="6000" b="1" dirty="0">
                <a:solidFill>
                  <a:schemeClr val="bg1"/>
                </a:solidFill>
              </a:rPr>
            </a:br>
            <a:r>
              <a:rPr lang="en-IN" sz="6000" b="1" dirty="0">
                <a:solidFill>
                  <a:schemeClr val="bg1"/>
                </a:solidFill>
              </a:rPr>
              <a:t>Word Embedding</a:t>
            </a:r>
            <a:endParaRPr lang="en-IN" sz="60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6FBC5F-5F82-47A5-A624-495DF250C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94186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01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Proposed System </a:t>
            </a:r>
            <a:br>
              <a:rPr lang="en-IN" sz="4400" b="1" dirty="0">
                <a:solidFill>
                  <a:schemeClr val="bg1"/>
                </a:solidFill>
              </a:rPr>
            </a:br>
            <a:br>
              <a:rPr lang="en-IN" sz="4400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rgbClr val="FFFFFF"/>
                </a:solidFill>
              </a:rPr>
              <a:t>Model Training and Classification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SVM</a:t>
            </a:r>
          </a:p>
          <a:p>
            <a:pPr lvl="1"/>
            <a:r>
              <a:rPr lang="en-IN" b="0" i="0" dirty="0">
                <a:effectLst/>
                <a:latin typeface="Roboto" panose="02000000000000000000" pitchFamily="2" charset="0"/>
              </a:rPr>
              <a:t>Support vector machines (SVMs)  will be used for </a:t>
            </a:r>
            <a:r>
              <a:rPr lang="en-US" b="0" i="0" dirty="0">
                <a:effectLst/>
                <a:latin typeface="Roboto" panose="02000000000000000000" pitchFamily="2" charset="0"/>
              </a:rPr>
              <a:t>doing both classification and regression.</a:t>
            </a:r>
            <a:endParaRPr lang="en-IN" b="0" i="0" dirty="0">
              <a:effectLst/>
              <a:latin typeface="Roboto" panose="02000000000000000000" pitchFamily="2" charset="0"/>
            </a:endParaRPr>
          </a:p>
          <a:p>
            <a:r>
              <a:rPr lang="en-IN" dirty="0">
                <a:latin typeface="Roboto"/>
                <a:ea typeface="Roboto"/>
              </a:rPr>
              <a:t>Naive Bayes</a:t>
            </a:r>
            <a:endParaRPr lang="en-IN" dirty="0">
              <a:latin typeface="Roboto" panose="02000000000000000000" pitchFamily="2" charset="0"/>
            </a:endParaRPr>
          </a:p>
          <a:p>
            <a:pPr lvl="1"/>
            <a:r>
              <a:rPr lang="en-IN" b="0" i="0" dirty="0">
                <a:effectLst/>
                <a:latin typeface="Roboto" panose="02000000000000000000" pitchFamily="2" charset="0"/>
              </a:rPr>
              <a:t>“probabilistic classifiers” </a:t>
            </a:r>
            <a:r>
              <a:rPr lang="en-US" b="0" i="0" dirty="0">
                <a:effectLst/>
                <a:latin typeface="Roboto" panose="02000000000000000000" pitchFamily="2" charset="0"/>
              </a:rPr>
              <a:t>coupled with kernel density estimation, will be used to achieve higher accuracy levels in our project</a:t>
            </a:r>
            <a:r>
              <a:rPr lang="en-IN" b="0" i="0" dirty="0">
                <a:effectLst/>
                <a:latin typeface="Roboto" panose="02000000000000000000" pitchFamily="2" charset="0"/>
              </a:rPr>
              <a:t>  </a:t>
            </a:r>
          </a:p>
          <a:p>
            <a:r>
              <a:rPr lang="en-IN" b="0" i="0" dirty="0">
                <a:effectLst/>
                <a:latin typeface="Roboto"/>
                <a:ea typeface="Roboto"/>
              </a:rPr>
              <a:t>LSTM or </a:t>
            </a:r>
            <a:r>
              <a:rPr lang="en-IN" dirty="0">
                <a:latin typeface="Roboto"/>
                <a:ea typeface="Roboto"/>
              </a:rPr>
              <a:t>Bi-LSTM</a:t>
            </a:r>
            <a:endParaRPr lang="en-IN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b="0" i="0" dirty="0">
                <a:effectLst/>
                <a:latin typeface="Roboto" panose="02000000000000000000" pitchFamily="2" charset="0"/>
              </a:rPr>
              <a:t> Long short-term memory (LSTM) will be used for </a:t>
            </a:r>
            <a:r>
              <a:rPr lang="en-US" b="0" i="0" dirty="0">
                <a:effectLst/>
                <a:latin typeface="Roboto" panose="02000000000000000000" pitchFamily="2" charset="0"/>
              </a:rPr>
              <a:t>classifying, processing and making predictions based on time series data, since there can be lags of unknown duration between important events in a time series.</a:t>
            </a:r>
            <a:endParaRPr lang="en-IN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7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Proposed System </a:t>
            </a:r>
            <a:br>
              <a:rPr lang="en-IN" sz="4400" b="1" dirty="0">
                <a:solidFill>
                  <a:schemeClr val="bg1"/>
                </a:solidFill>
              </a:rPr>
            </a:br>
            <a:br>
              <a:rPr lang="en-IN" sz="4400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rgbClr val="FFFFFF"/>
                </a:solidFill>
              </a:rPr>
              <a:t>Model Training and Validation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Roboto"/>
                <a:ea typeface="Roboto"/>
              </a:rPr>
              <a:t>Zero</a:t>
            </a:r>
            <a:r>
              <a:rPr lang="en-US" b="0" i="0">
                <a:effectLst/>
                <a:latin typeface="Roboto"/>
                <a:ea typeface="Roboto"/>
              </a:rPr>
              <a:t> shot learning</a:t>
            </a:r>
            <a:r>
              <a:rPr lang="en-US">
                <a:latin typeface="Roboto"/>
                <a:ea typeface="Roboto"/>
              </a:rPr>
              <a:t> </a:t>
            </a:r>
            <a:endParaRPr lang="en-US" b="0" i="0"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>
                <a:effectLst/>
                <a:latin typeface="Roboto"/>
                <a:ea typeface="Roboto"/>
              </a:rPr>
              <a:t>The bot will observe samples from classes that were not observed during training and needs to predict the class they belong to.</a:t>
            </a:r>
            <a:r>
              <a:rPr lang="en-US">
                <a:latin typeface="Roboto"/>
                <a:ea typeface="Roboto"/>
              </a:rPr>
              <a:t> </a:t>
            </a:r>
          </a:p>
          <a:p>
            <a:pPr lvl="1"/>
            <a:endParaRPr lang="en-US" b="0" i="0">
              <a:effectLst/>
              <a:latin typeface="Roboto" panose="02000000000000000000" pitchFamily="2" charset="0"/>
              <a:ea typeface="Roboto"/>
            </a:endParaRPr>
          </a:p>
          <a:p>
            <a:r>
              <a:rPr lang="en-US" b="0" i="0">
                <a:effectLst/>
                <a:latin typeface="Roboto"/>
                <a:ea typeface="Roboto"/>
              </a:rPr>
              <a:t>Few-shot learning</a:t>
            </a:r>
            <a:endParaRPr lang="en-IN" b="0" i="0">
              <a:effectLst/>
              <a:latin typeface="Roboto"/>
              <a:ea typeface="Roboto"/>
            </a:endParaRPr>
          </a:p>
          <a:p>
            <a:pPr lvl="1"/>
            <a:r>
              <a:rPr lang="en-US" b="0" i="0">
                <a:effectLst/>
                <a:latin typeface="Roboto"/>
                <a:ea typeface="Roboto"/>
              </a:rPr>
              <a:t>Will be used for making predictions based on a limited number of samples. The goal of using few-shot learning is not to let the model recognize the queries in the training set and then generalize to the test set, </a:t>
            </a:r>
            <a:r>
              <a:rPr lang="en-US">
                <a:latin typeface="Roboto"/>
                <a:ea typeface="Roboto"/>
              </a:rPr>
              <a:t>i</a:t>
            </a:r>
            <a:r>
              <a:rPr lang="en-US" b="0" i="0">
                <a:effectLst/>
                <a:latin typeface="Roboto"/>
                <a:ea typeface="Roboto"/>
              </a:rPr>
              <a:t>nstead, the goal is to learn.</a:t>
            </a:r>
          </a:p>
        </p:txBody>
      </p:sp>
    </p:spTree>
    <p:extLst>
      <p:ext uri="{BB962C8B-B14F-4D97-AF65-F5344CB8AC3E}">
        <p14:creationId xmlns:p14="http://schemas.microsoft.com/office/powerpoint/2010/main" val="28400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Proposed System </a:t>
            </a:r>
            <a:br>
              <a:rPr lang="en-IN" sz="4400" b="1" dirty="0">
                <a:solidFill>
                  <a:schemeClr val="bg1"/>
                </a:solidFill>
              </a:rPr>
            </a:br>
            <a:br>
              <a:rPr lang="en-IN" sz="4400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rgbClr val="FFFFFF"/>
                </a:solidFill>
              </a:rPr>
              <a:t>Model Prediction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b="0" i="0">
                <a:effectLst/>
                <a:latin typeface="Roboto" panose="02000000000000000000" pitchFamily="2" charset="0"/>
              </a:rPr>
              <a:t>TensorFlow and </a:t>
            </a:r>
            <a:r>
              <a:rPr lang="en-IN" b="0" i="0" err="1">
                <a:effectLst/>
                <a:latin typeface="Roboto" panose="02000000000000000000" pitchFamily="2" charset="0"/>
              </a:rPr>
              <a:t>Keras</a:t>
            </a:r>
            <a:r>
              <a:rPr lang="en-IN" b="0" i="0">
                <a:effectLst/>
                <a:latin typeface="Roboto" panose="02000000000000000000" pitchFamily="2" charset="0"/>
              </a:rPr>
              <a:t> models</a:t>
            </a:r>
          </a:p>
          <a:p>
            <a:pPr lvl="1"/>
            <a:r>
              <a:rPr lang="en-IN">
                <a:latin typeface="Roboto" panose="02000000000000000000" pitchFamily="2" charset="0"/>
              </a:rPr>
              <a:t>Will be used for making prediction in our single-variable linear regression model.</a:t>
            </a:r>
            <a:endParaRPr lang="en-IN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Platforms and Tools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7C4D6-1A62-4577-9747-3BA16DB4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IN" dirty="0"/>
              <a:t>OPERATING SYSTEM: </a:t>
            </a:r>
          </a:p>
          <a:p>
            <a:pPr lvl="1"/>
            <a:r>
              <a:rPr lang="en-IN" dirty="0"/>
              <a:t>Windows 11</a:t>
            </a:r>
          </a:p>
          <a:p>
            <a:r>
              <a:rPr lang="en-IN" dirty="0"/>
              <a:t>LANGUAGES: </a:t>
            </a:r>
          </a:p>
          <a:p>
            <a:pPr lvl="1"/>
            <a:r>
              <a:rPr lang="en-IN" dirty="0"/>
              <a:t>Python, PHP, RASA, HTML</a:t>
            </a:r>
          </a:p>
          <a:p>
            <a:r>
              <a:rPr lang="en-IN" dirty="0"/>
              <a:t>DATABASES:</a:t>
            </a:r>
          </a:p>
          <a:p>
            <a:pPr lvl="1"/>
            <a:r>
              <a:rPr lang="en-IN" dirty="0"/>
              <a:t>MySQL</a:t>
            </a:r>
          </a:p>
          <a:p>
            <a:r>
              <a:rPr lang="en-IN" dirty="0"/>
              <a:t>Tools:</a:t>
            </a:r>
          </a:p>
          <a:p>
            <a:pPr lvl="1"/>
            <a:r>
              <a:rPr lang="en-IN" dirty="0"/>
              <a:t>Data Processing Tools of Python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References</a:t>
            </a:r>
            <a:r>
              <a:rPr lang="en-IN" sz="3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400" dirty="0"/>
              <a:t>J. Schuurmans and F. </a:t>
            </a:r>
            <a:r>
              <a:rPr lang="en-IN" sz="1400" dirty="0" err="1"/>
              <a:t>Frasincar</a:t>
            </a:r>
            <a:r>
              <a:rPr lang="en-IN" sz="1400" dirty="0"/>
              <a:t>, (2020) "Intent Classification for Dialogue Utterances," in IEEE Intelligent Systems, vol. 35, no. 1, pp. 82- 88, </a:t>
            </a:r>
            <a:r>
              <a:rPr lang="en-IN" sz="1400" dirty="0">
                <a:hlinkClick r:id="rId2"/>
              </a:rPr>
              <a:t>https://doi.org/10.1109/MIS.2019.2954966</a:t>
            </a:r>
            <a:r>
              <a:rPr lang="en-IN" sz="1400" dirty="0"/>
              <a:t> .</a:t>
            </a:r>
            <a:r>
              <a:rPr lang="en-IN" sz="1400"/>
              <a:t> </a:t>
            </a:r>
            <a:endParaRPr lang="en-IN" sz="1400" dirty="0"/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T. -Y. Chen, Y. -C. Chiu, N. Bi and R. T. -H. Tsai, (2021) "Multi-Modal Chatbot in Intelligent Manufacturing," in IEEE Access, vol. 9, pp. 82118- 82129 </a:t>
            </a:r>
            <a:r>
              <a:rPr lang="en-IN" sz="1400" dirty="0">
                <a:hlinkClick r:id="rId3"/>
              </a:rPr>
              <a:t>https://doi.org/10.1109/ACCESS.2021.3083518</a:t>
            </a:r>
            <a:r>
              <a:rPr lang="en-IN" sz="1400"/>
              <a:t>  </a:t>
            </a:r>
            <a:endParaRPr lang="en-IN" sz="140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A. </a:t>
            </a:r>
            <a:r>
              <a:rPr lang="en-IN" sz="1400"/>
              <a:t>Benayas</a:t>
            </a:r>
            <a:r>
              <a:rPr lang="en-IN" sz="1400" dirty="0"/>
              <a:t>, R. </a:t>
            </a:r>
            <a:r>
              <a:rPr lang="en-IN" sz="1400"/>
              <a:t>Hashempour</a:t>
            </a:r>
            <a:r>
              <a:rPr lang="en-IN" sz="1400" dirty="0"/>
              <a:t>, D. Rumble, S. Jameel and R. C. De Amorim, (2021) "Unified Transformer Multi-Task Learning for Intent Classification With Entity Recognition," in IEEE Access, vol. 9, pp. 147306-147314, </a:t>
            </a:r>
            <a:r>
              <a:rPr lang="en-IN" sz="1400" dirty="0">
                <a:hlinkClick r:id="rId4"/>
              </a:rPr>
              <a:t>https://doi.org/10.1109/ACCESS.2021.3124268</a:t>
            </a:r>
            <a:r>
              <a:rPr lang="en-IN" sz="1400"/>
              <a:t>  </a:t>
            </a:r>
            <a:endParaRPr lang="en-IN" sz="140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T. -Y. Chen, Y. -C. Chiu, N. Bi and R. T. -H. Tsai, (2021) "Multi-Modal Chatbot in Intelligent Manufacturing," in IEEE Access, vol. 9, pp. 82118-82129, 2021, </a:t>
            </a:r>
            <a:r>
              <a:rPr lang="en-IN" sz="1400" dirty="0">
                <a:hlinkClick r:id="rId3"/>
              </a:rPr>
              <a:t>https://doi.org/10.1109/ACCESS.2021.3083518</a:t>
            </a:r>
            <a:endParaRPr lang="en-IN" sz="1400" dirty="0"/>
          </a:p>
          <a:p>
            <a:pPr marL="514350" indent="-514350">
              <a:buFont typeface="+mj-lt"/>
              <a:buAutoNum type="arabicPeriod"/>
            </a:pPr>
            <a:r>
              <a:rPr lang="en-IN" sz="1400" dirty="0"/>
              <a:t>A. </a:t>
            </a:r>
            <a:r>
              <a:rPr lang="en-IN" sz="1400"/>
              <a:t>Benayas</a:t>
            </a:r>
            <a:r>
              <a:rPr lang="en-IN" sz="1400" dirty="0"/>
              <a:t>, R. </a:t>
            </a:r>
            <a:r>
              <a:rPr lang="en-IN" sz="1400"/>
              <a:t>Hashempour</a:t>
            </a:r>
            <a:r>
              <a:rPr lang="en-IN" sz="1400" dirty="0"/>
              <a:t>, D. Rumble, S. Jameel and R. C. De Amorim, (2021) "Unified Transformer Multi-Task Learning for Intent Classification With Entity Recognition," in IEEE Access, vol. 9, pp. 147306-147314, 2021, </a:t>
            </a:r>
            <a:r>
              <a:rPr lang="en-IN" sz="1400" dirty="0">
                <a:hlinkClick r:id="rId4"/>
              </a:rPr>
              <a:t>https://doi.org/10.1109/ACCESS.2021.3124268</a:t>
            </a:r>
            <a:r>
              <a:rPr lang="en-IN" sz="1400"/>
              <a:t> </a:t>
            </a:r>
            <a:endParaRPr lang="en-IN" sz="1400">
              <a:cs typeface="Calibri"/>
            </a:endParaRPr>
          </a:p>
          <a:p>
            <a:pPr marL="514350" indent="-514350">
              <a:buAutoNum type="arabicPeriod"/>
            </a:pPr>
            <a:r>
              <a:rPr lang="en-IN" sz="1400">
                <a:ea typeface="+mn-lt"/>
                <a:cs typeface="+mn-lt"/>
              </a:rPr>
              <a:t>M. Kumar, V. Kumar, H. Glaude, C. de Lichy, A. Alok and R. Gupta(2021) "PROTODA: EFFICIENT TRANSFER LEARNING FOR FEW-SHOT INTENT CLASSIFICATION" in IEEE  </a:t>
            </a:r>
            <a:r>
              <a:rPr lang="en-IN" sz="1400">
                <a:ea typeface="+mn-lt"/>
                <a:cs typeface="+mn-lt"/>
                <a:hlinkClick r:id="rId5"/>
              </a:rPr>
              <a:t>https://doi.org/10.1109/SLT48900.2021</a:t>
            </a:r>
            <a:endParaRPr lang="en-IN" sz="1400" err="1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IN" sz="1400" err="1">
                <a:cs typeface="Calibri" panose="020F0502020204030204"/>
              </a:rPr>
              <a:t>Zixian</a:t>
            </a:r>
            <a:r>
              <a:rPr lang="en-IN" sz="1400">
                <a:cs typeface="Calibri"/>
              </a:rPr>
              <a:t> Feng, </a:t>
            </a:r>
            <a:r>
              <a:rPr lang="en-IN" sz="1400" err="1">
                <a:cs typeface="Calibri"/>
              </a:rPr>
              <a:t>Caihai</a:t>
            </a:r>
            <a:r>
              <a:rPr lang="en-IN" sz="1400">
                <a:cs typeface="Calibri"/>
              </a:rPr>
              <a:t> Zhu, </a:t>
            </a:r>
            <a:r>
              <a:rPr lang="en-IN" sz="1400" err="1">
                <a:cs typeface="Calibri"/>
              </a:rPr>
              <a:t>Weihan</a:t>
            </a:r>
            <a:r>
              <a:rPr lang="en-IN" sz="1400">
                <a:cs typeface="Calibri"/>
              </a:rPr>
              <a:t>, Zhang, Zhigang Chen, Wanxiang Che, </a:t>
            </a:r>
            <a:r>
              <a:rPr lang="en-IN" sz="1400" err="1">
                <a:cs typeface="Calibri"/>
              </a:rPr>
              <a:t>Minlie</a:t>
            </a:r>
            <a:r>
              <a:rPr lang="en-IN" sz="1400">
                <a:cs typeface="Calibri"/>
              </a:rPr>
              <a:t> Huang, </a:t>
            </a:r>
            <a:r>
              <a:rPr lang="en-IN" sz="1400" err="1">
                <a:cs typeface="Calibri"/>
              </a:rPr>
              <a:t>Linlin</a:t>
            </a:r>
            <a:r>
              <a:rPr lang="en-IN" sz="1400">
                <a:cs typeface="Calibri"/>
              </a:rPr>
              <a:t> Li (2021), "</a:t>
            </a:r>
            <a:r>
              <a:rPr lang="en-IN" sz="1400">
                <a:ea typeface="+mn-lt"/>
                <a:cs typeface="+mn-lt"/>
              </a:rPr>
              <a:t>An Evaluation of Chinese Human-Computer Dialogue Technology" MIT Press Direct Data Intelligence (2021) 3 (2): 274–286, </a:t>
            </a:r>
            <a:r>
              <a:rPr lang="en-IN" sz="1400">
                <a:ea typeface="+mn-lt"/>
                <a:cs typeface="+mn-lt"/>
                <a:hlinkClick r:id="rId6"/>
              </a:rPr>
              <a:t>https://doi.org/10.1162/dint_a_00090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400"/>
              <a:t>Tulika</a:t>
            </a:r>
            <a:r>
              <a:rPr lang="en-IN" sz="1400" dirty="0"/>
              <a:t> </a:t>
            </a:r>
            <a:r>
              <a:rPr lang="en-IN" sz="1400"/>
              <a:t>Saha</a:t>
            </a:r>
            <a:r>
              <a:rPr lang="en-IN" sz="1400" dirty="0"/>
              <a:t>, </a:t>
            </a:r>
            <a:r>
              <a:rPr lang="en-IN" sz="1400"/>
              <a:t>Dhawal</a:t>
            </a:r>
            <a:r>
              <a:rPr lang="en-IN" sz="1400" dirty="0"/>
              <a:t> Gupta, </a:t>
            </a:r>
            <a:r>
              <a:rPr lang="en-IN" sz="1400"/>
              <a:t>Sriparna</a:t>
            </a:r>
            <a:r>
              <a:rPr lang="en-IN" sz="1400" dirty="0"/>
              <a:t> </a:t>
            </a:r>
            <a:r>
              <a:rPr lang="en-IN" sz="1400"/>
              <a:t>Saha</a:t>
            </a:r>
            <a:r>
              <a:rPr lang="en-IN" sz="1400" dirty="0"/>
              <a:t>, and </a:t>
            </a:r>
            <a:r>
              <a:rPr lang="en-IN" sz="1400"/>
              <a:t>Pushpak</a:t>
            </a:r>
            <a:r>
              <a:rPr lang="en-IN" sz="1400" dirty="0"/>
              <a:t> Bhattacharyya (2021) “A Unified Dialogue Management Strategy for Multi-intent Dialogue Conversations in Multiple Languages” in ACM Trans. Asian Low-</a:t>
            </a:r>
            <a:r>
              <a:rPr lang="en-IN" sz="1400" dirty="0" err="1"/>
              <a:t>Resour</a:t>
            </a:r>
            <a:r>
              <a:rPr lang="en-IN" sz="1400" dirty="0"/>
              <a:t>. Lang. Inf. Process, Vol - 20, 6, Article 99 (November 2021), 22 pages. </a:t>
            </a:r>
            <a:r>
              <a:rPr lang="en-IN" sz="1400" dirty="0">
                <a:hlinkClick r:id="rId7"/>
              </a:rPr>
              <a:t>https://doi.org/10.1145/3461763</a:t>
            </a:r>
            <a:r>
              <a:rPr lang="en-IN" sz="1400"/>
              <a:t> </a:t>
            </a:r>
          </a:p>
          <a:p>
            <a:pPr marL="514350" indent="-514350">
              <a:buAutoNum type="arabicPeriod"/>
            </a:pPr>
            <a:endParaRPr lang="en-IN" sz="14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43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Dataset</a:t>
            </a:r>
            <a:r>
              <a:rPr lang="en-IN" sz="3600"/>
              <a:t> – link and sample dataset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5875320" cy="947726"/>
          </a:xfrm>
        </p:spPr>
        <p:txBody>
          <a:bodyPr>
            <a:noAutofit/>
          </a:bodyPr>
          <a:lstStyle/>
          <a:p>
            <a:r>
              <a:rPr lang="en-IN" sz="1800" dirty="0">
                <a:hlinkClick r:id="rId2"/>
              </a:rPr>
              <a:t>https://github.com/ChatBot-FYP-NITT/MIC_Project/blob/2309ffefe2f68269474d5f86ea585e539d614ae2/atis_intents_train.csv</a:t>
            </a:r>
            <a:endParaRPr lang="en-IN" sz="1800" dirty="0"/>
          </a:p>
          <a:p>
            <a:pPr lvl="1"/>
            <a:r>
              <a:rPr lang="en-IN" sz="1800" dirty="0"/>
              <a:t>Data Sample: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452C5-DE11-4243-920D-FE0A439A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8" y="3017599"/>
            <a:ext cx="5008319" cy="2323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D66AB-A6B7-49A5-88A3-FBFF498EB4DB}"/>
              </a:ext>
            </a:extLst>
          </p:cNvPr>
          <p:cNvSpPr txBox="1"/>
          <p:nvPr/>
        </p:nvSpPr>
        <p:spPr>
          <a:xfrm>
            <a:off x="6410785" y="1514134"/>
            <a:ext cx="4964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https://github.com/ChatBot-FYP-NITT/MIC_Project/blob/2309ffefe2f68269474d5f86ea585e539d614ae2/snips_intents_train.csv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Sample: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88EEF-EAA8-4C7B-978C-5F19C8631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85" y="2966339"/>
            <a:ext cx="5008319" cy="2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Introduction</a:t>
            </a:r>
            <a:r>
              <a:rPr lang="en-I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4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Why Chatbot for the institute?</a:t>
            </a:r>
            <a:endParaRPr lang="en-US" sz="3200">
              <a:solidFill>
                <a:srgbClr val="FF000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Helps an organization to reach out to its daily visitors of official website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Solve issues at the earliest without any hassle</a:t>
            </a: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Our main aim is to create one Chatbot for our official college website. </a:t>
            </a:r>
            <a:endParaRPr lang="en-US">
              <a:cs typeface="Calibri"/>
            </a:endParaRPr>
          </a:p>
          <a:p>
            <a:r>
              <a:rPr lang="en-US" sz="3200">
                <a:solidFill>
                  <a:srgbClr val="FF0000"/>
                </a:solidFill>
                <a:cs typeface="Calibri"/>
              </a:rPr>
              <a:t>Frameworks: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RASA and IBM Watson chatbot frameworks</a:t>
            </a:r>
            <a:endParaRPr lang="en-IN">
              <a:cs typeface="Calibri" panose="020F0502020204030204"/>
            </a:endParaRPr>
          </a:p>
          <a:p>
            <a:r>
              <a:rPr lang="en-US" sz="3200">
                <a:solidFill>
                  <a:srgbClr val="FF0000"/>
                </a:solidFill>
              </a:rPr>
              <a:t>Concepts:</a:t>
            </a:r>
            <a:endParaRPr lang="en-IN" sz="3200">
              <a:solidFill>
                <a:srgbClr val="FF000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Multi-Intent Classification</a:t>
            </a:r>
            <a:endParaRPr lang="en-IN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0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Introduction</a:t>
            </a:r>
            <a:r>
              <a:rPr lang="en-I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 Base Algorithms:</a:t>
            </a:r>
            <a:endParaRPr lang="en-IN" sz="32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 SVM and CRF. </a:t>
            </a:r>
            <a:r>
              <a:rPr lang="en-US" err="1">
                <a:ea typeface="+mn-lt"/>
                <a:cs typeface="+mn-lt"/>
              </a:rPr>
              <a:t>BiLSTM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BiGRU</a:t>
            </a:r>
            <a:r>
              <a:rPr lang="en-US">
                <a:ea typeface="+mn-lt"/>
                <a:cs typeface="+mn-lt"/>
              </a:rPr>
              <a:t>, and BERT. </a:t>
            </a:r>
            <a:endParaRPr lang="en-IN">
              <a:ea typeface="+mn-lt"/>
              <a:cs typeface="+mn-lt"/>
            </a:endParaRPr>
          </a:p>
          <a:p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Datasets:</a:t>
            </a:r>
            <a:endParaRPr lang="en-IN" sz="32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 Initially, we will be using datasets of ATIS (Airline Travel Information System), SNIPS (weather, playing a song, book a restaurant, asking for a movie schedule), and </a:t>
            </a:r>
            <a:r>
              <a:rPr lang="en-US" err="1">
                <a:ea typeface="+mn-lt"/>
                <a:cs typeface="+mn-lt"/>
              </a:rPr>
              <a:t>AskUbuntu</a:t>
            </a:r>
            <a:r>
              <a:rPr lang="en-US">
                <a:ea typeface="+mn-lt"/>
                <a:cs typeface="+mn-lt"/>
              </a:rPr>
              <a:t> (Chatbot, Web Applications).</a:t>
            </a:r>
            <a:endParaRPr lang="en-IN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</a:t>
            </a:r>
            <a:r>
              <a:rPr lang="en-US" sz="3200">
                <a:solidFill>
                  <a:srgbClr val="FF0000"/>
                </a:solidFill>
                <a:ea typeface="+mn-lt"/>
                <a:cs typeface="+mn-lt"/>
              </a:rPr>
              <a:t>Performance measures:</a:t>
            </a:r>
            <a:endParaRPr lang="en-IN" sz="32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Accuracy and Macro F1-score for evaluation</a:t>
            </a: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60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FBC3-663C-4D60-B127-D4773974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842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Literature Survey:</a:t>
            </a:r>
            <a:endParaRPr lang="en-GB" b="1" dirty="0"/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BA58CEF-B1A6-46B9-BDAD-4BBC6222B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6" b="-760"/>
          <a:stretch/>
        </p:blipFill>
        <p:spPr>
          <a:xfrm>
            <a:off x="3628" y="877903"/>
            <a:ext cx="12190237" cy="3198733"/>
          </a:xfrm>
        </p:spPr>
      </p:pic>
      <p:pic>
        <p:nvPicPr>
          <p:cNvPr id="7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8BFFD57-FB83-4A9C-95AD-A8DEE00D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" y="4144525"/>
            <a:ext cx="12201674" cy="26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AC-FC2A-462C-9A0E-3951CE97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5"/>
            <a:ext cx="10515600" cy="6603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Literature Survey</a:t>
            </a:r>
            <a:endParaRPr lang="en-GB" b="1" dirty="0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2979902-4F58-4986-98F0-7364ED118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6" y="906637"/>
            <a:ext cx="12075885" cy="2959886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18FC54A-8AE8-4A9F-847A-6A530907F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" y="3929567"/>
            <a:ext cx="12177485" cy="26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AC-FC2A-462C-9A0E-3951CE97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5"/>
            <a:ext cx="10515600" cy="6603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Literature Survey</a:t>
            </a:r>
            <a:endParaRPr lang="en-GB" b="1" dirty="0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8E959F5C-6FF9-49FB-AD5D-976BCB181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83" r="-115" b="-314"/>
          <a:stretch/>
        </p:blipFill>
        <p:spPr>
          <a:xfrm>
            <a:off x="88296" y="750526"/>
            <a:ext cx="12003321" cy="3416854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13971F6-84E1-4185-9393-FBCD17D7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" y="4188191"/>
            <a:ext cx="12020246" cy="25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5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9AC-FC2A-462C-9A0E-3951CE97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5"/>
            <a:ext cx="10515600" cy="66032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Literature Survey</a:t>
            </a:r>
            <a:endParaRPr lang="en-GB" b="1" dirty="0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01990587-59FA-4828-86C4-96410DD1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" y="695617"/>
            <a:ext cx="12184742" cy="336130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B7A193C-E242-4BA9-BD5F-4D987ADE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" y="4005283"/>
            <a:ext cx="12153295" cy="28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Issues in solving the problem and Gaps from literature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In all the existing works, the authors have used AI and NLP algorithms only. So, any new type of query will not be answered. 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We have to deal with the limited number of training observations.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A global hierarchical classifier could be constructed</a:t>
            </a:r>
          </a:p>
          <a:p>
            <a:r>
              <a:rPr lang="en-US" sz="2400" dirty="0">
                <a:cs typeface="Calibri"/>
              </a:rPr>
              <a:t>More architectures have to be explored to directly model dependencies between slot labels and intents</a:t>
            </a:r>
          </a:p>
          <a:p>
            <a:r>
              <a:rPr lang="en-US" sz="2400" dirty="0">
                <a:cs typeface="Calibri"/>
              </a:rPr>
              <a:t>Issues are there for multilingual sentence embeddings. Some languages are performing extremely well and some really poor.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We will be using Zero shot learning or Few-shot learning for model training and validation. </a:t>
            </a:r>
            <a:endParaRPr lang="en-IN" sz="2400" b="1" i="1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7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Problem Statement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6264277" cy="5129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cs typeface="Calibri"/>
              </a:rPr>
              <a:t>Generalized Learning Methods for Intent Classification using Zero Shot Learning and Few Shot Learning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>
              <a:buFont typeface="Wingdings" panose="020B0604020202020204" pitchFamily="34" charset="0"/>
              <a:buChar char="v"/>
            </a:pPr>
            <a:r>
              <a:rPr lang="en-US" dirty="0"/>
              <a:t> Chatbot for institute using Multi Intent Classification</a:t>
            </a:r>
            <a:r>
              <a:rPr lang="en-US"/>
              <a:t> </a:t>
            </a: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cs typeface="Calibri"/>
            </a:endParaRPr>
          </a:p>
          <a:p>
            <a:pPr lvl="1">
              <a:buFont typeface="Wingdings" panose="020F0302020204030204"/>
              <a:buChar char="Ø"/>
            </a:pPr>
            <a:r>
              <a:rPr lang="en-US" dirty="0"/>
              <a:t>It will be designed for our institute.</a:t>
            </a:r>
            <a:endParaRPr lang="en-US">
              <a:cs typeface="Calibri"/>
            </a:endParaRPr>
          </a:p>
          <a:p>
            <a:pPr lvl="1">
              <a:buFont typeface="Wingdings" panose="020F0302020204030204"/>
              <a:buChar char="Ø"/>
            </a:pPr>
            <a:r>
              <a:rPr lang="en-US" dirty="0"/>
              <a:t>Since Zero shot learning will be used, the bot can be used for multiple purposes. 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6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d3d8cc9-b8f5-434d-9838-323debf2e8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00E59FD6C184CB5823EBD340705AF" ma:contentTypeVersion="9" ma:contentTypeDescription="Create a new document." ma:contentTypeScope="" ma:versionID="3b03fc218c72b993031e198242ad95dd">
  <xsd:schema xmlns:xsd="http://www.w3.org/2001/XMLSchema" xmlns:xs="http://www.w3.org/2001/XMLSchema" xmlns:p="http://schemas.microsoft.com/office/2006/metadata/properties" xmlns:ns2="6d3d8cc9-b8f5-434d-9838-323debf2e867" targetNamespace="http://schemas.microsoft.com/office/2006/metadata/properties" ma:root="true" ma:fieldsID="a73ffcd44aedce5586f0fffb7055ff6b" ns2:_="">
    <xsd:import namespace="6d3d8cc9-b8f5-434d-9838-323debf2e86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d8cc9-b8f5-434d-9838-323debf2e86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50D2D2-4A78-49DB-94F8-F5FD7222CE2E}">
  <ds:schemaRefs>
    <ds:schemaRef ds:uri="6d3d8cc9-b8f5-434d-9838-323debf2e8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131504-EAED-44EB-B460-92623A1BDC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47C27-D3C6-4EBF-B558-AA5AA62ED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3d8cc9-b8f5-434d-9838-323debf2e8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1336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Wingdings</vt:lpstr>
      <vt:lpstr>Office Theme</vt:lpstr>
      <vt:lpstr>Multi-Intent Classification in Chatbots</vt:lpstr>
      <vt:lpstr>Introduction </vt:lpstr>
      <vt:lpstr>Introduction </vt:lpstr>
      <vt:lpstr>Literature Survey:</vt:lpstr>
      <vt:lpstr>Literature Survey</vt:lpstr>
      <vt:lpstr>Literature Survey</vt:lpstr>
      <vt:lpstr>Literature Survey</vt:lpstr>
      <vt:lpstr>Issues in solving the problem and Gaps from literature</vt:lpstr>
      <vt:lpstr>Problem Statement </vt:lpstr>
      <vt:lpstr>Objectives  </vt:lpstr>
      <vt:lpstr>Block Diagram</vt:lpstr>
      <vt:lpstr>Proposed System   Data Pre-processing</vt:lpstr>
      <vt:lpstr>Proposed System   Word Embedding</vt:lpstr>
      <vt:lpstr>Proposed System   Model Training and Classification</vt:lpstr>
      <vt:lpstr>Proposed System   Model Training and Validation</vt:lpstr>
      <vt:lpstr>Proposed System   Model Prediction</vt:lpstr>
      <vt:lpstr>Platforms and Tools</vt:lpstr>
      <vt:lpstr>References </vt:lpstr>
      <vt:lpstr>Dataset – link and sample dataset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Multi-Intent Classification in Chatbots</dc:title>
  <dc:creator>CSE</dc:creator>
  <cp:lastModifiedBy>supriabasak1@gmail.com</cp:lastModifiedBy>
  <cp:revision>9</cp:revision>
  <dcterms:created xsi:type="dcterms:W3CDTF">2022-01-31T06:44:10Z</dcterms:created>
  <dcterms:modified xsi:type="dcterms:W3CDTF">2022-05-04T12:08:29Z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0x01010088E00E59FD6C184CB5823EBD340705AF</vt:lpwstr>
  </property>
  <property fmtid="{D5CDD505-2E9C-101B-9397-08002B2CF9AE}" pid="3" name="Order">
    <vt:r8>23400</vt:r8>
  </property>
  <property fmtid="{D5CDD505-2E9C-101B-9397-08002B2CF9AE}" pid="4" name="SharedWithUsers">
    <vt:lpwstr>39;#Supria Basak;#55;#Mohammad Asif</vt:lpwstr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</Properties>
</file>