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6" r:id="rId5"/>
    <p:sldId id="257" r:id="rId6"/>
    <p:sldId id="264" r:id="rId7"/>
    <p:sldId id="259" r:id="rId8"/>
    <p:sldId id="265" r:id="rId9"/>
    <p:sldId id="266" r:id="rId10"/>
    <p:sldId id="267" r:id="rId11"/>
    <p:sldId id="268"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9/28/2022</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9/28/2022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9/28/2022</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9/28/2022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9/28/2022</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9/28/2022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9/28/2022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9/28/2022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9/28/2022</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9/28/2022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9/28/2022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9/28/2022</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9/28/2022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9/28/2022</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normAutofit/>
          </a:bodyPr>
          <a:lstStyle/>
          <a:p>
            <a:r>
              <a:rPr lang="en-IN" sz="4800" dirty="0">
                <a:effectLst/>
                <a:latin typeface="Calibri" panose="020F0502020204030204" pitchFamily="34" charset="0"/>
                <a:ea typeface="Calibri" panose="020F0502020204030204" pitchFamily="34" charset="0"/>
                <a:cs typeface="Vrinda" panose="020B0502040204020203" pitchFamily="34" charset="0"/>
              </a:rPr>
              <a:t>Rescuer: </a:t>
            </a:r>
            <a:br>
              <a:rPr lang="en-IN" sz="4800" dirty="0">
                <a:effectLst/>
                <a:latin typeface="Calibri" panose="020F0502020204030204" pitchFamily="34" charset="0"/>
                <a:ea typeface="Calibri" panose="020F0502020204030204" pitchFamily="34" charset="0"/>
                <a:cs typeface="Vrinda" panose="020B0502040204020203" pitchFamily="34" charset="0"/>
              </a:rPr>
            </a:br>
            <a:r>
              <a:rPr lang="en-IN" sz="4800" dirty="0">
                <a:effectLst/>
                <a:latin typeface="Calibri" panose="020F0502020204030204" pitchFamily="34" charset="0"/>
                <a:ea typeface="Calibri" panose="020F0502020204030204" pitchFamily="34" charset="0"/>
                <a:cs typeface="Vrinda" panose="020B0502040204020203" pitchFamily="34" charset="0"/>
              </a:rPr>
              <a:t>Your Personal Safety App</a:t>
            </a:r>
            <a:endParaRPr lang="en-US" sz="19900" dirty="0"/>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97878"/>
            <a:ext cx="1440000" cy="1440000"/>
          </a:xfrm>
          <a:prstGeom prst="rect">
            <a:avLst/>
          </a:prstGeom>
        </p:spPr>
      </p:pic>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a:lstStyle/>
          <a:p>
            <a:r>
              <a:rPr lang="en-US" dirty="0">
                <a:solidFill>
                  <a:srgbClr val="000000"/>
                </a:solidFill>
                <a:ea typeface="Tahoma" panose="020B0604030504040204" pitchFamily="34" charset="0"/>
                <a:cs typeface="Tahoma" panose="020B0604030504040204" pitchFamily="34" charset="0"/>
              </a:rPr>
              <a:t>Supria Basak,106118116</a:t>
            </a:r>
          </a:p>
          <a:p>
            <a:endParaRPr lang="en-US" dirty="0"/>
          </a:p>
        </p:txBody>
      </p:sp>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About the app:</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Keeping ourselves safe has become the need of the day today, especially for women.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This app will help us in the process, dedicated to women and men’s safety.</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There's an option in every android mobile as a safety measurement. By quickly pressing the power key button 3 times, you are able to send a quick alert to your emergency contacts. Not only that, but you are also able to attach a 5 second audio recording and pictures from both the front and rear cameras.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This app is an advanced and practical addition to that.</a:t>
            </a:r>
          </a:p>
          <a:p>
            <a:pPr marL="0" indent="0">
              <a:buNone/>
            </a:pPr>
            <a:endParaRPr lang="en-US" dirty="0"/>
          </a:p>
          <a:p>
            <a:endParaRPr lang="en-US" dirty="0"/>
          </a:p>
        </p:txBody>
      </p:sp>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ECCC92-4F91-451D-A683-D2885DF9CB1E}"/>
              </a:ext>
            </a:extLst>
          </p:cNvPr>
          <p:cNvSpPr>
            <a:spLocks noGrp="1"/>
          </p:cNvSpPr>
          <p:nvPr>
            <p:ph idx="1"/>
          </p:nvPr>
        </p:nvSpPr>
        <p:spPr>
          <a:xfrm>
            <a:off x="1274831" y="1500326"/>
            <a:ext cx="9622807" cy="3966019"/>
          </a:xfrm>
        </p:spPr>
        <p:txBody>
          <a:bodyPr>
            <a:normAutofit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Vrinda" panose="020B0502040204020203" pitchFamily="34" charset="0"/>
              </a:rPr>
              <a:t> </a:t>
            </a:r>
            <a:r>
              <a:rPr lang="en-IN" sz="1600" b="1" dirty="0">
                <a:effectLst/>
                <a:latin typeface="Calibri" panose="020F0502020204030204" pitchFamily="34" charset="0"/>
                <a:ea typeface="Calibri" panose="020F0502020204030204" pitchFamily="34" charset="0"/>
                <a:cs typeface="Vrinda" panose="020B0502040204020203" pitchFamily="34" charset="0"/>
              </a:rPr>
              <a:t>Safe Word</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Vrinda" panose="020B0502040204020203" pitchFamily="34" charset="0"/>
              </a:rPr>
              <a:t>If we really fall into a situation where we need help, we might not have the time to grab our phone from bag or pocket. In that case, it's impossible to use android’s safety measure. So here comes the use of the safe word.</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How It will work?</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Vrinda" panose="020B0502040204020203" pitchFamily="34" charset="0"/>
              </a:rPr>
              <a:t> We'll instruct the user to choose a word that must be a rare synonym of a common word so that the attacker doesn’t get suspicious (Suspicion might result in throwing the phone) and Don't cause any false alarm.</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Vrinda" panose="020B0502040204020203" pitchFamily="34" charset="0"/>
              </a:rPr>
              <a:t>Example- Abet, Mercy</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Vrinda" panose="020B0502040204020203" pitchFamily="34" charset="0"/>
              </a:rPr>
              <a:t>Upon successful voice and word recognition, if we say or scream that word, our current location with "Help I'm in danger" text will be sent to 3-5 emergency contacts and a call will be sent to the primary emergency contact so that the nominated contact can monitor the situation and arrange help</a:t>
            </a:r>
          </a:p>
          <a:p>
            <a:pPr marL="0" indent="0">
              <a:buNone/>
            </a:pPr>
            <a:endParaRPr lang="en-IN" dirty="0"/>
          </a:p>
        </p:txBody>
      </p:sp>
      <p:sp>
        <p:nvSpPr>
          <p:cNvPr id="3" name="Title 2">
            <a:extLst>
              <a:ext uri="{FF2B5EF4-FFF2-40B4-BE49-F238E27FC236}">
                <a16:creationId xmlns:a16="http://schemas.microsoft.com/office/drawing/2014/main" id="{AE088215-F1C8-4F72-840C-8A8F80924BB7}"/>
              </a:ext>
            </a:extLst>
          </p:cNvPr>
          <p:cNvSpPr>
            <a:spLocks noGrp="1"/>
          </p:cNvSpPr>
          <p:nvPr>
            <p:ph type="title"/>
          </p:nvPr>
        </p:nvSpPr>
        <p:spPr>
          <a:xfrm>
            <a:off x="1274831" y="867037"/>
            <a:ext cx="9603275" cy="1049235"/>
          </a:xfrm>
        </p:spPr>
        <p:txBody>
          <a:bodyPr/>
          <a:lstStyle/>
          <a:p>
            <a:r>
              <a:rPr lang="en-IN" dirty="0"/>
              <a:t>Main Feature:</a:t>
            </a:r>
          </a:p>
        </p:txBody>
      </p:sp>
    </p:spTree>
    <p:extLst>
      <p:ext uri="{BB962C8B-B14F-4D97-AF65-F5344CB8AC3E}">
        <p14:creationId xmlns:p14="http://schemas.microsoft.com/office/powerpoint/2010/main" val="340355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Requirements</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136342" y="1535836"/>
            <a:ext cx="9761297" cy="4580879"/>
          </a:xfrm>
        </p:spPr>
        <p:txBody>
          <a:bodyPr/>
          <a:lstStyle/>
          <a:p>
            <a:pPr lvl="0"/>
            <a:r>
              <a:rPr lang="en-US" dirty="0"/>
              <a:t>For </a:t>
            </a:r>
            <a:r>
              <a:rPr lang="en-US" dirty="0" err="1"/>
              <a:t>SafeWord</a:t>
            </a:r>
            <a:r>
              <a:rPr lang="en-US" dirty="0"/>
              <a:t> we’ll use, </a:t>
            </a:r>
            <a:r>
              <a:rPr lang="en-US" b="1" dirty="0"/>
              <a:t>Get free-form speech input</a:t>
            </a:r>
          </a:p>
          <a:p>
            <a:pPr lvl="0"/>
            <a:r>
              <a:rPr lang="en-US" b="1" dirty="0"/>
              <a:t>Steps:</a:t>
            </a:r>
          </a:p>
          <a:p>
            <a:pPr marL="0" lvl="0" indent="0">
              <a:buNone/>
            </a:pPr>
            <a:r>
              <a:rPr lang="en-IN" sz="1800" dirty="0">
                <a:solidFill>
                  <a:srgbClr val="202124"/>
                </a:solidFill>
                <a:effectLst/>
                <a:latin typeface="Arial" panose="020B0604020202020204" pitchFamily="34" charset="0"/>
                <a:ea typeface="Calibri" panose="020F0502020204030204" pitchFamily="34" charset="0"/>
              </a:rPr>
              <a:t>Call the system's built-in Speech Recognizer activity to get speech input from users. Use speech input to send messages or perform searches</a:t>
            </a:r>
          </a:p>
          <a:p>
            <a:pPr marL="0" lvl="0" indent="0">
              <a:buNone/>
            </a:pPr>
            <a:r>
              <a:rPr lang="en-US" dirty="0"/>
              <a:t>In the app, we’ll call </a:t>
            </a:r>
            <a:r>
              <a:rPr lang="en-US" b="1" dirty="0" err="1"/>
              <a:t>startActivityForResult</a:t>
            </a:r>
            <a:r>
              <a:rPr lang="en-US" b="1" dirty="0"/>
              <a:t>()</a:t>
            </a:r>
            <a:r>
              <a:rPr lang="en-US" dirty="0"/>
              <a:t> using the </a:t>
            </a:r>
            <a:r>
              <a:rPr lang="en-US" sz="1800" b="1" dirty="0"/>
              <a:t>ACTION_RECOGNIZE_SPEECH</a:t>
            </a:r>
            <a:endParaRPr lang="en-US" b="1" dirty="0"/>
          </a:p>
          <a:p>
            <a:pPr marL="0" lvl="0" indent="0">
              <a:buNone/>
            </a:pPr>
            <a:r>
              <a:rPr lang="en-US" dirty="0"/>
              <a:t>Action. This starts the speech recognition activity, and we can then handle the result in </a:t>
            </a:r>
            <a:r>
              <a:rPr lang="en-US" b="1" dirty="0" err="1"/>
              <a:t>onActivityResult</a:t>
            </a:r>
            <a:r>
              <a:rPr lang="en-US" b="1" dirty="0"/>
              <a:t>()</a:t>
            </a:r>
            <a:r>
              <a:rPr lang="en-US" dirty="0"/>
              <a:t>.</a:t>
            </a:r>
          </a:p>
          <a:p>
            <a:pPr marL="457200" lvl="1" indent="0">
              <a:buNone/>
            </a:pPr>
            <a:endParaRPr lang="en-US" dirty="0"/>
          </a:p>
          <a:p>
            <a:pPr lvl="0"/>
            <a:endParaRPr lang="en-US" dirty="0"/>
          </a:p>
        </p:txBody>
      </p:sp>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DC2D1-031D-4455-94B4-42B4FCBF059C}"/>
              </a:ext>
            </a:extLst>
          </p:cNvPr>
          <p:cNvSpPr>
            <a:spLocks noGrp="1"/>
          </p:cNvSpPr>
          <p:nvPr>
            <p:ph idx="1"/>
          </p:nvPr>
        </p:nvSpPr>
        <p:spPr>
          <a:xfrm>
            <a:off x="1127464" y="1535837"/>
            <a:ext cx="9770175" cy="4785063"/>
          </a:xfrm>
        </p:spPr>
        <p:txBody>
          <a:bodyPr>
            <a:normAutofit/>
          </a:bodyPr>
          <a:lstStyle/>
          <a:p>
            <a:pPr marL="0" indent="0">
              <a:lnSpc>
                <a:spcPct val="107000"/>
              </a:lnSpc>
              <a:spcAft>
                <a:spcPts val="800"/>
              </a:spcAft>
              <a:buNone/>
            </a:pPr>
            <a:r>
              <a:rPr lang="en-IN" sz="1600" b="1" dirty="0">
                <a:latin typeface="Calibri" panose="020F0502020204030204" pitchFamily="34" charset="0"/>
                <a:ea typeface="Calibri" panose="020F0502020204030204" pitchFamily="34" charset="0"/>
                <a:cs typeface="Vrinda" panose="020B0502040204020203" pitchFamily="34" charset="0"/>
              </a:rPr>
              <a:t>2</a:t>
            </a:r>
            <a:r>
              <a:rPr lang="en-IN" sz="1600" b="1" dirty="0">
                <a:effectLst/>
                <a:latin typeface="Calibri" panose="020F0502020204030204" pitchFamily="34" charset="0"/>
                <a:ea typeface="Calibri" panose="020F0502020204030204" pitchFamily="34" charset="0"/>
                <a:cs typeface="Vrinda" panose="020B0502040204020203" pitchFamily="34" charset="0"/>
              </a:rPr>
              <a:t>.</a:t>
            </a:r>
            <a:r>
              <a:rPr lang="en-IN" sz="1600" dirty="0">
                <a:effectLst/>
                <a:latin typeface="Calibri" panose="020F0502020204030204" pitchFamily="34" charset="0"/>
                <a:ea typeface="Calibri" panose="020F0502020204030204" pitchFamily="34" charset="0"/>
                <a:cs typeface="Vrinda" panose="020B0502040204020203" pitchFamily="34" charset="0"/>
              </a:rPr>
              <a:t> </a:t>
            </a:r>
            <a:r>
              <a:rPr lang="en-IN" sz="1600" b="1" dirty="0">
                <a:effectLst/>
                <a:latin typeface="Calibri" panose="020F0502020204030204" pitchFamily="34" charset="0"/>
                <a:ea typeface="Calibri" panose="020F0502020204030204" pitchFamily="34" charset="0"/>
                <a:cs typeface="Vrinda" panose="020B0502040204020203" pitchFamily="34" charset="0"/>
              </a:rPr>
              <a:t>Map Access &amp; Permanent Notification</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Aft>
                <a:spcPts val="800"/>
              </a:spcAft>
              <a:buNone/>
            </a:pPr>
            <a:r>
              <a:rPr lang="en-IN" sz="1600" dirty="0">
                <a:effectLst/>
                <a:latin typeface="Calibri" panose="020F0502020204030204" pitchFamily="34" charset="0"/>
                <a:ea typeface="Calibri" panose="020F0502020204030204" pitchFamily="34" charset="0"/>
                <a:cs typeface="Vrinda" panose="020B0502040204020203" pitchFamily="34" charset="0"/>
              </a:rPr>
              <a:t>Users can access a map with </a:t>
            </a:r>
            <a:r>
              <a:rPr lang="en-IN" sz="1600" dirty="0">
                <a:solidFill>
                  <a:srgbClr val="FF0000"/>
                </a:solidFill>
                <a:effectLst/>
                <a:latin typeface="Calibri" panose="020F0502020204030204" pitchFamily="34" charset="0"/>
                <a:ea typeface="Calibri" panose="020F0502020204030204" pitchFamily="34" charset="0"/>
                <a:cs typeface="Vrinda" panose="020B0502040204020203" pitchFamily="34" charset="0"/>
              </a:rPr>
              <a:t>red</a:t>
            </a:r>
            <a:r>
              <a:rPr lang="en-IN" sz="1600" dirty="0">
                <a:effectLst/>
                <a:latin typeface="Calibri" panose="020F0502020204030204" pitchFamily="34" charset="0"/>
                <a:ea typeface="Calibri" panose="020F0502020204030204" pitchFamily="34" charset="0"/>
                <a:cs typeface="Vrinda" panose="020B0502040204020203" pitchFamily="34" charset="0"/>
              </a:rPr>
              <a:t>, </a:t>
            </a:r>
            <a:r>
              <a:rPr lang="en-IN" sz="1600" dirty="0">
                <a:solidFill>
                  <a:srgbClr val="FFC000"/>
                </a:solidFill>
                <a:effectLst/>
                <a:latin typeface="Calibri" panose="020F0502020204030204" pitchFamily="34" charset="0"/>
                <a:ea typeface="Calibri" panose="020F0502020204030204" pitchFamily="34" charset="0"/>
                <a:cs typeface="Vrinda" panose="020B0502040204020203" pitchFamily="34" charset="0"/>
              </a:rPr>
              <a:t>yellow</a:t>
            </a:r>
            <a:r>
              <a:rPr lang="en-IN" sz="1600" dirty="0">
                <a:effectLst/>
                <a:latin typeface="Calibri" panose="020F0502020204030204" pitchFamily="34" charset="0"/>
                <a:ea typeface="Calibri" panose="020F0502020204030204" pitchFamily="34" charset="0"/>
                <a:cs typeface="Vrinda" panose="020B0502040204020203" pitchFamily="34" charset="0"/>
              </a:rPr>
              <a:t>, </a:t>
            </a:r>
            <a:r>
              <a:rPr lang="en-IN" sz="1600" dirty="0">
                <a:solidFill>
                  <a:srgbClr val="70AD47"/>
                </a:solidFill>
                <a:effectLst/>
                <a:latin typeface="Calibri" panose="020F0502020204030204" pitchFamily="34" charset="0"/>
                <a:ea typeface="Calibri" panose="020F0502020204030204" pitchFamily="34" charset="0"/>
                <a:cs typeface="Vrinda" panose="020B0502040204020203" pitchFamily="34" charset="0"/>
              </a:rPr>
              <a:t>green</a:t>
            </a:r>
            <a:r>
              <a:rPr lang="en-IN" sz="1600" dirty="0">
                <a:effectLst/>
                <a:latin typeface="Calibri" panose="020F0502020204030204" pitchFamily="34" charset="0"/>
                <a:ea typeface="Calibri" panose="020F0502020204030204" pitchFamily="34" charset="0"/>
                <a:cs typeface="Vrinda" panose="020B0502040204020203" pitchFamily="34" charset="0"/>
              </a:rPr>
              <a:t> labels.</a:t>
            </a:r>
          </a:p>
          <a:p>
            <a:pPr marL="0" indent="0">
              <a:lnSpc>
                <a:spcPct val="107000"/>
              </a:lnSpc>
              <a:spcAft>
                <a:spcPts val="800"/>
              </a:spcAft>
              <a:buNone/>
            </a:pPr>
            <a:r>
              <a:rPr lang="en-IN" sz="1600" dirty="0">
                <a:solidFill>
                  <a:srgbClr val="FF0000"/>
                </a:solidFill>
                <a:effectLst/>
                <a:latin typeface="Calibri" panose="020F0502020204030204" pitchFamily="34" charset="0"/>
                <a:ea typeface="Calibri" panose="020F0502020204030204" pitchFamily="34" charset="0"/>
                <a:cs typeface="Vrinda" panose="020B0502040204020203" pitchFamily="34" charset="0"/>
              </a:rPr>
              <a:t>Red</a:t>
            </a:r>
            <a:r>
              <a:rPr lang="en-IN" sz="1600" dirty="0">
                <a:effectLst/>
                <a:latin typeface="Calibri" panose="020F0502020204030204" pitchFamily="34" charset="0"/>
                <a:ea typeface="Calibri" panose="020F0502020204030204" pitchFamily="34" charset="0"/>
                <a:cs typeface="Vrinda" panose="020B0502040204020203" pitchFamily="34" charset="0"/>
              </a:rPr>
              <a:t>- Crime and Accident Rate here is high, Permanent Notification: “Watch Out! You’re in a dangerous place”</a:t>
            </a:r>
          </a:p>
          <a:p>
            <a:pPr marL="0" indent="0">
              <a:lnSpc>
                <a:spcPct val="107000"/>
              </a:lnSpc>
              <a:spcAft>
                <a:spcPts val="800"/>
              </a:spcAft>
              <a:buNone/>
            </a:pPr>
            <a:r>
              <a:rPr lang="en-IN" sz="1600" dirty="0">
                <a:solidFill>
                  <a:srgbClr val="FFC000"/>
                </a:solidFill>
                <a:effectLst/>
                <a:latin typeface="Calibri" panose="020F0502020204030204" pitchFamily="34" charset="0"/>
                <a:ea typeface="Calibri" panose="020F0502020204030204" pitchFamily="34" charset="0"/>
                <a:cs typeface="Vrinda" panose="020B0502040204020203" pitchFamily="34" charset="0"/>
              </a:rPr>
              <a:t>Yellow</a:t>
            </a:r>
            <a:r>
              <a:rPr lang="en-IN" sz="1600" dirty="0">
                <a:effectLst/>
                <a:latin typeface="Calibri" panose="020F0502020204030204" pitchFamily="34" charset="0"/>
                <a:ea typeface="Calibri" panose="020F0502020204030204" pitchFamily="34" charset="0"/>
                <a:cs typeface="Vrinda" panose="020B0502040204020203" pitchFamily="34" charset="0"/>
              </a:rPr>
              <a:t>- Relatively Safe place, Permanent Notification: “Watch Around”</a:t>
            </a:r>
          </a:p>
          <a:p>
            <a:pPr marL="0" indent="0">
              <a:lnSpc>
                <a:spcPct val="107000"/>
              </a:lnSpc>
              <a:spcAft>
                <a:spcPts val="800"/>
              </a:spcAft>
              <a:buNone/>
            </a:pPr>
            <a:r>
              <a:rPr lang="en-IN" sz="1600" dirty="0">
                <a:solidFill>
                  <a:srgbClr val="70AD47"/>
                </a:solidFill>
                <a:effectLst/>
                <a:latin typeface="Calibri" panose="020F0502020204030204" pitchFamily="34" charset="0"/>
                <a:ea typeface="Calibri" panose="020F0502020204030204" pitchFamily="34" charset="0"/>
                <a:cs typeface="Vrinda" panose="020B0502040204020203" pitchFamily="34" charset="0"/>
              </a:rPr>
              <a:t>Green</a:t>
            </a:r>
            <a:r>
              <a:rPr lang="en-IN" sz="1600" dirty="0">
                <a:effectLst/>
                <a:latin typeface="Calibri" panose="020F0502020204030204" pitchFamily="34" charset="0"/>
                <a:ea typeface="Calibri" panose="020F0502020204030204" pitchFamily="34" charset="0"/>
                <a:cs typeface="Vrinda" panose="020B0502040204020203" pitchFamily="34" charset="0"/>
              </a:rPr>
              <a:t>- Crime and Accident Rate here is shallow, Permanent Notification: “You are safe” </a:t>
            </a:r>
          </a:p>
          <a:p>
            <a:pPr marL="0" indent="0">
              <a:lnSpc>
                <a:spcPct val="107000"/>
              </a:lnSpc>
              <a:spcAft>
                <a:spcPts val="800"/>
              </a:spcAft>
              <a:buNone/>
            </a:pPr>
            <a:r>
              <a:rPr lang="en-IN" sz="1600" b="1" dirty="0">
                <a:latin typeface="Calibri" panose="020F0502020204030204" pitchFamily="34" charset="0"/>
                <a:ea typeface="Calibri" panose="020F0502020204030204" pitchFamily="34" charset="0"/>
                <a:cs typeface="Vrinda" panose="020B0502040204020203" pitchFamily="34" charset="0"/>
              </a:rPr>
              <a:t>3</a:t>
            </a:r>
            <a:r>
              <a:rPr lang="en-IN" sz="1600" b="1" dirty="0">
                <a:effectLst/>
                <a:latin typeface="Calibri" panose="020F0502020204030204" pitchFamily="34" charset="0"/>
                <a:ea typeface="Calibri" panose="020F0502020204030204" pitchFamily="34" charset="0"/>
                <a:cs typeface="Vrinda" panose="020B0502040204020203" pitchFamily="34" charset="0"/>
              </a:rPr>
              <a:t>. Safe Points </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Aft>
                <a:spcPts val="800"/>
              </a:spcAft>
              <a:buNone/>
            </a:pPr>
            <a:r>
              <a:rPr lang="en-IN" sz="1600" dirty="0">
                <a:effectLst/>
                <a:latin typeface="Calibri" panose="020F0502020204030204" pitchFamily="34" charset="0"/>
                <a:ea typeface="Calibri" panose="020F0502020204030204" pitchFamily="34" charset="0"/>
                <a:cs typeface="Vrinda" panose="020B0502040204020203" pitchFamily="34" charset="0"/>
              </a:rPr>
              <a:t>User can see nearby Police Headquarters and access the Contact Number on the map.</a:t>
            </a:r>
          </a:p>
          <a:p>
            <a:pPr marL="0" indent="0">
              <a:buNone/>
            </a:pPr>
            <a:endParaRPr lang="en-IN" sz="1800" dirty="0"/>
          </a:p>
        </p:txBody>
      </p:sp>
      <p:sp>
        <p:nvSpPr>
          <p:cNvPr id="3" name="Title 2">
            <a:extLst>
              <a:ext uri="{FF2B5EF4-FFF2-40B4-BE49-F238E27FC236}">
                <a16:creationId xmlns:a16="http://schemas.microsoft.com/office/drawing/2014/main" id="{6BEECC8A-6AE7-455A-B821-99D391D65A98}"/>
              </a:ext>
            </a:extLst>
          </p:cNvPr>
          <p:cNvSpPr>
            <a:spLocks noGrp="1"/>
          </p:cNvSpPr>
          <p:nvPr>
            <p:ph type="title"/>
          </p:nvPr>
        </p:nvSpPr>
        <p:spPr/>
        <p:txBody>
          <a:bodyPr/>
          <a:lstStyle/>
          <a:p>
            <a:r>
              <a:rPr lang="en-IN" dirty="0"/>
              <a:t>Other Features:</a:t>
            </a:r>
          </a:p>
        </p:txBody>
      </p:sp>
    </p:spTree>
    <p:extLst>
      <p:ext uri="{BB962C8B-B14F-4D97-AF65-F5344CB8AC3E}">
        <p14:creationId xmlns:p14="http://schemas.microsoft.com/office/powerpoint/2010/main" val="134425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4569C6-3B39-46A7-9FA9-CADAD7D6C2AA}"/>
              </a:ext>
            </a:extLst>
          </p:cNvPr>
          <p:cNvSpPr>
            <a:spLocks noGrp="1"/>
          </p:cNvSpPr>
          <p:nvPr>
            <p:ph idx="1"/>
          </p:nvPr>
        </p:nvSpPr>
        <p:spPr/>
        <p:txBody>
          <a:bodyPr/>
          <a:lstStyle/>
          <a:p>
            <a:pPr marL="0" indent="0">
              <a:buNone/>
            </a:pPr>
            <a:r>
              <a:rPr lang="en-IN" dirty="0"/>
              <a:t>For Shake the phone, we’ll use Position Sensors.</a:t>
            </a:r>
          </a:p>
          <a:p>
            <a:pPr marL="0" indent="0">
              <a:buNone/>
            </a:pPr>
            <a:r>
              <a:rPr lang="en-IN" dirty="0"/>
              <a:t>We have to import some packages –</a:t>
            </a:r>
          </a:p>
          <a:p>
            <a:pPr marL="0" indent="0">
              <a:lnSpc>
                <a:spcPct val="107000"/>
              </a:lnSpc>
              <a:spcBef>
                <a:spcPts val="1125"/>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88"/>
                </a:solidFill>
                <a:effectLst/>
                <a:latin typeface="Courier New" panose="02070309020205020404" pitchFamily="49" charset="0"/>
                <a:ea typeface="Times New Roman" panose="02020603050405020304" pitchFamily="18" charset="0"/>
                <a:cs typeface="Vrinda" panose="020B0502040204020203" pitchFamily="34" charset="0"/>
              </a:rPr>
              <a:t>import</a:t>
            </a:r>
            <a:r>
              <a:rPr lang="en-IN" sz="1800" dirty="0">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 </a:t>
            </a:r>
            <a:r>
              <a:rPr lang="en-IN" sz="1800" dirty="0" err="1">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android</a:t>
            </a:r>
            <a:r>
              <a:rPr lang="en-IN" sz="1800" dirty="0" err="1">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r>
              <a:rPr lang="en-IN" sz="1800" dirty="0" err="1">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hardware</a:t>
            </a:r>
            <a:r>
              <a:rPr lang="en-IN" sz="1800" dirty="0" err="1">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r>
              <a:rPr lang="en-IN" sz="1800" dirty="0" err="1">
                <a:solidFill>
                  <a:srgbClr val="660066"/>
                </a:solidFill>
                <a:effectLst/>
                <a:latin typeface="Courier New" panose="02070309020205020404" pitchFamily="49" charset="0"/>
                <a:ea typeface="Times New Roman" panose="02020603050405020304" pitchFamily="18" charset="0"/>
                <a:cs typeface="Vrinda" panose="020B0502040204020203" pitchFamily="34" charset="0"/>
              </a:rPr>
              <a:t>Sensor</a:t>
            </a:r>
            <a:r>
              <a:rPr lang="en-IN" sz="1800" dirty="0">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1125"/>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88"/>
                </a:solidFill>
                <a:effectLst/>
                <a:latin typeface="Courier New" panose="02070309020205020404" pitchFamily="49" charset="0"/>
                <a:ea typeface="Times New Roman" panose="02020603050405020304" pitchFamily="18" charset="0"/>
                <a:cs typeface="Vrinda" panose="020B0502040204020203" pitchFamily="34" charset="0"/>
              </a:rPr>
              <a:t>import</a:t>
            </a:r>
            <a:r>
              <a:rPr lang="en-IN" sz="1800" dirty="0">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 </a:t>
            </a:r>
            <a:r>
              <a:rPr lang="en-IN" sz="1800" dirty="0" err="1">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android</a:t>
            </a:r>
            <a:r>
              <a:rPr lang="en-IN" sz="1800" dirty="0" err="1">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r>
              <a:rPr lang="en-IN" sz="1800" dirty="0" err="1">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hardware</a:t>
            </a:r>
            <a:r>
              <a:rPr lang="en-IN" sz="1800" dirty="0" err="1">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r>
              <a:rPr lang="en-IN" sz="1800" dirty="0" err="1">
                <a:solidFill>
                  <a:srgbClr val="660066"/>
                </a:solidFill>
                <a:effectLst/>
                <a:latin typeface="Courier New" panose="02070309020205020404" pitchFamily="49" charset="0"/>
                <a:ea typeface="Times New Roman" panose="02020603050405020304" pitchFamily="18" charset="0"/>
                <a:cs typeface="Vrinda" panose="020B0502040204020203" pitchFamily="34" charset="0"/>
              </a:rPr>
              <a:t>SensorEvent</a:t>
            </a:r>
            <a:r>
              <a:rPr lang="en-IN" sz="1800" dirty="0">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1125"/>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88"/>
                </a:solidFill>
                <a:effectLst/>
                <a:latin typeface="Courier New" panose="02070309020205020404" pitchFamily="49" charset="0"/>
                <a:ea typeface="Times New Roman" panose="02020603050405020304" pitchFamily="18" charset="0"/>
                <a:cs typeface="Vrinda" panose="020B0502040204020203" pitchFamily="34" charset="0"/>
              </a:rPr>
              <a:t>import</a:t>
            </a:r>
            <a:r>
              <a:rPr lang="en-IN" sz="1800" dirty="0">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 </a:t>
            </a:r>
            <a:r>
              <a:rPr lang="en-IN" sz="1800" dirty="0" err="1">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android</a:t>
            </a:r>
            <a:r>
              <a:rPr lang="en-IN" sz="1800" dirty="0" err="1">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r>
              <a:rPr lang="en-IN" sz="1800" dirty="0" err="1">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hardware</a:t>
            </a:r>
            <a:r>
              <a:rPr lang="en-IN" sz="1800" dirty="0" err="1">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r>
              <a:rPr lang="en-IN" sz="1800" dirty="0" err="1">
                <a:solidFill>
                  <a:srgbClr val="660066"/>
                </a:solidFill>
                <a:effectLst/>
                <a:latin typeface="Courier New" panose="02070309020205020404" pitchFamily="49" charset="0"/>
                <a:ea typeface="Times New Roman" panose="02020603050405020304" pitchFamily="18" charset="0"/>
                <a:cs typeface="Vrinda" panose="020B0502040204020203" pitchFamily="34" charset="0"/>
              </a:rPr>
              <a:t>SensorEventListener</a:t>
            </a:r>
            <a:r>
              <a:rPr lang="en-IN" sz="1800" dirty="0">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Bef>
                <a:spcPts val="1125"/>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88"/>
                </a:solidFill>
                <a:effectLst/>
                <a:latin typeface="Courier New" panose="02070309020205020404" pitchFamily="49" charset="0"/>
                <a:ea typeface="Times New Roman" panose="02020603050405020304" pitchFamily="18" charset="0"/>
                <a:cs typeface="Vrinda" panose="020B0502040204020203" pitchFamily="34" charset="0"/>
              </a:rPr>
              <a:t>import</a:t>
            </a:r>
            <a:r>
              <a:rPr lang="en-IN" sz="1800" dirty="0">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 </a:t>
            </a:r>
            <a:r>
              <a:rPr lang="en-IN" sz="1800" dirty="0" err="1">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android</a:t>
            </a:r>
            <a:r>
              <a:rPr lang="en-IN" sz="1800" dirty="0" err="1">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r>
              <a:rPr lang="en-IN" sz="1800" dirty="0" err="1">
                <a:solidFill>
                  <a:srgbClr val="000000"/>
                </a:solidFill>
                <a:effectLst/>
                <a:latin typeface="Courier New" panose="02070309020205020404" pitchFamily="49" charset="0"/>
                <a:ea typeface="Times New Roman" panose="02020603050405020304" pitchFamily="18" charset="0"/>
                <a:cs typeface="Vrinda" panose="020B0502040204020203" pitchFamily="34" charset="0"/>
              </a:rPr>
              <a:t>hardware</a:t>
            </a:r>
            <a:r>
              <a:rPr lang="en-IN" sz="1800" dirty="0" err="1">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r>
              <a:rPr lang="en-IN" sz="1800" dirty="0" err="1">
                <a:solidFill>
                  <a:srgbClr val="660066"/>
                </a:solidFill>
                <a:effectLst/>
                <a:latin typeface="Courier New" panose="02070309020205020404" pitchFamily="49" charset="0"/>
                <a:ea typeface="Times New Roman" panose="02020603050405020304" pitchFamily="18" charset="0"/>
                <a:cs typeface="Vrinda" panose="020B0502040204020203" pitchFamily="34" charset="0"/>
              </a:rPr>
              <a:t>SensorManager</a:t>
            </a:r>
            <a:r>
              <a:rPr lang="en-IN" sz="1800" dirty="0">
                <a:solidFill>
                  <a:srgbClr val="666600"/>
                </a:solidFill>
                <a:effectLst/>
                <a:latin typeface="Courier New" panose="02070309020205020404" pitchFamily="49" charset="0"/>
                <a:ea typeface="Times New Roman" panose="02020603050405020304" pitchFamily="18" charset="0"/>
                <a:cs typeface="Vrinda" panose="020B0502040204020203" pitchFamily="34" charset="0"/>
              </a:rPr>
              <a:t>;</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IN" dirty="0"/>
          </a:p>
        </p:txBody>
      </p:sp>
      <p:sp>
        <p:nvSpPr>
          <p:cNvPr id="3" name="Title 2">
            <a:extLst>
              <a:ext uri="{FF2B5EF4-FFF2-40B4-BE49-F238E27FC236}">
                <a16:creationId xmlns:a16="http://schemas.microsoft.com/office/drawing/2014/main" id="{DC588571-1FBD-410A-B947-484BCB884434}"/>
              </a:ext>
            </a:extLst>
          </p:cNvPr>
          <p:cNvSpPr>
            <a:spLocks noGrp="1"/>
          </p:cNvSpPr>
          <p:nvPr>
            <p:ph type="title"/>
          </p:nvPr>
        </p:nvSpPr>
        <p:spPr/>
        <p:txBody>
          <a:bodyPr/>
          <a:lstStyle/>
          <a:p>
            <a:r>
              <a:rPr lang="en-IN" dirty="0"/>
              <a:t>Requirements</a:t>
            </a:r>
          </a:p>
        </p:txBody>
      </p:sp>
    </p:spTree>
    <p:extLst>
      <p:ext uri="{BB962C8B-B14F-4D97-AF65-F5344CB8AC3E}">
        <p14:creationId xmlns:p14="http://schemas.microsoft.com/office/powerpoint/2010/main" val="113967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E8D996-9492-462B-BE66-C33AD5C67306}"/>
              </a:ext>
            </a:extLst>
          </p:cNvPr>
          <p:cNvSpPr>
            <a:spLocks noGrp="1"/>
          </p:cNvSpPr>
          <p:nvPr>
            <p:ph idx="1"/>
          </p:nvPr>
        </p:nvSpPr>
        <p:spPr/>
        <p:txBody>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Vrinda" panose="020B0502040204020203" pitchFamily="34" charset="0"/>
              </a:rPr>
              <a:t>1. Car Crash Alert</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With this feature, a car crash can be detected and after the detection necessary information will be sent to the emergency contact</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Vrinda" panose="020B0502040204020203" pitchFamily="34" charset="0"/>
              </a:rPr>
              <a:t>2. Intruder Selfie</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If someone tries to unlock your phone 5 times, it will click the intruder’s selfie and send it to your registered email address.</a:t>
            </a:r>
          </a:p>
          <a:p>
            <a:pPr marL="0" indent="0">
              <a:buNone/>
            </a:pPr>
            <a:endParaRPr lang="en-IN" dirty="0"/>
          </a:p>
        </p:txBody>
      </p:sp>
      <p:sp>
        <p:nvSpPr>
          <p:cNvPr id="3" name="Title 2">
            <a:extLst>
              <a:ext uri="{FF2B5EF4-FFF2-40B4-BE49-F238E27FC236}">
                <a16:creationId xmlns:a16="http://schemas.microsoft.com/office/drawing/2014/main" id="{F1EB4A09-52B4-4034-A0E2-677A6AC0E762}"/>
              </a:ext>
            </a:extLst>
          </p:cNvPr>
          <p:cNvSpPr>
            <a:spLocks noGrp="1"/>
          </p:cNvSpPr>
          <p:nvPr>
            <p:ph type="title"/>
          </p:nvPr>
        </p:nvSpPr>
        <p:spPr/>
        <p:txBody>
          <a:bodyPr/>
          <a:lstStyle/>
          <a:p>
            <a:r>
              <a:rPr lang="en-IN" dirty="0"/>
              <a:t>Future Scopes:</a:t>
            </a:r>
          </a:p>
        </p:txBody>
      </p:sp>
    </p:spTree>
    <p:extLst>
      <p:ext uri="{BB962C8B-B14F-4D97-AF65-F5344CB8AC3E}">
        <p14:creationId xmlns:p14="http://schemas.microsoft.com/office/powerpoint/2010/main" val="52361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92D0A8-3171-425B-988A-96CF46E2761B}"/>
              </a:ext>
            </a:extLst>
          </p:cNvPr>
          <p:cNvSpPr>
            <a:spLocks noGrp="1"/>
          </p:cNvSpPr>
          <p:nvPr>
            <p:ph idx="1"/>
          </p:nvPr>
        </p:nvSpPr>
        <p:spPr>
          <a:xfrm>
            <a:off x="967666" y="1535837"/>
            <a:ext cx="9929973" cy="4517643"/>
          </a:xfrm>
        </p:spPr>
        <p:txBody>
          <a:bodyPr>
            <a:normAutofit lnSpcReduction="10000"/>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Vrinda" panose="020B0502040204020203" pitchFamily="34" charset="0"/>
              </a:rPr>
              <a:t>Register and Login Page:</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Login with Email and Password</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Or Register with Email, Mobile No, Verify, Then Set Password</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Vrinda" panose="020B0502040204020203" pitchFamily="34" charset="0"/>
              </a:rPr>
              <a:t>Emergency Contact:</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Set 5 Emergency Contacts.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Click one of them to make it the Primary Emergency Contact</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Vrinda" panose="020B0502040204020203" pitchFamily="34" charset="0"/>
              </a:rPr>
              <a:t>Feature Page:</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Details about a feature upon clicking from the Features List.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Vrinda" panose="020B0502040204020203" pitchFamily="34" charset="0"/>
              </a:rPr>
              <a:t>Give the required Access. Set Voice with Desired Word.</a:t>
            </a:r>
          </a:p>
          <a:p>
            <a:endParaRPr lang="en-IN" dirty="0"/>
          </a:p>
        </p:txBody>
      </p:sp>
      <p:sp>
        <p:nvSpPr>
          <p:cNvPr id="3" name="Title 2">
            <a:extLst>
              <a:ext uri="{FF2B5EF4-FFF2-40B4-BE49-F238E27FC236}">
                <a16:creationId xmlns:a16="http://schemas.microsoft.com/office/drawing/2014/main" id="{31263960-42DE-4B4F-9E80-6CFD41FADD03}"/>
              </a:ext>
            </a:extLst>
          </p:cNvPr>
          <p:cNvSpPr>
            <a:spLocks noGrp="1"/>
          </p:cNvSpPr>
          <p:nvPr>
            <p:ph type="title"/>
          </p:nvPr>
        </p:nvSpPr>
        <p:spPr/>
        <p:txBody>
          <a:bodyPr/>
          <a:lstStyle/>
          <a:p>
            <a:r>
              <a:rPr lang="en-IN" dirty="0"/>
              <a:t>The app will have</a:t>
            </a:r>
          </a:p>
        </p:txBody>
      </p:sp>
    </p:spTree>
    <p:extLst>
      <p:ext uri="{BB962C8B-B14F-4D97-AF65-F5344CB8AC3E}">
        <p14:creationId xmlns:p14="http://schemas.microsoft.com/office/powerpoint/2010/main" val="279316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Who will use my App</a:t>
            </a:r>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162975" y="2015732"/>
            <a:ext cx="9734664" cy="4842268"/>
          </a:xfrm>
        </p:spPr>
        <p:txBody>
          <a:bodyPr>
            <a:normAutofit/>
          </a:bodyPr>
          <a:lstStyle/>
          <a:p>
            <a:pPr lvl="0"/>
            <a:r>
              <a:rPr lang="en-US" dirty="0">
                <a:solidFill>
                  <a:srgbClr val="000000"/>
                </a:solidFill>
                <a:ea typeface="Tahoma" panose="020B0604030504040204" pitchFamily="34" charset="0"/>
                <a:cs typeface="Tahoma" panose="020B0604030504040204" pitchFamily="34" charset="0"/>
              </a:rPr>
              <a:t>Who benefits from this app? Why?</a:t>
            </a:r>
          </a:p>
          <a:p>
            <a:pPr marL="0" lvl="0" indent="0">
              <a:buNone/>
            </a:pPr>
            <a:r>
              <a:rPr lang="en-US" dirty="0">
                <a:solidFill>
                  <a:srgbClr val="000000"/>
                </a:solidFill>
                <a:ea typeface="Tahoma" panose="020B0604030504040204" pitchFamily="34" charset="0"/>
                <a:cs typeface="Tahoma" panose="020B0604030504040204" pitchFamily="34" charset="0"/>
              </a:rPr>
              <a:t>The UI will be simple to use so that everyone can use this app as an add-on safety measurement. Though, I really hope that no one falls in a situation to use the </a:t>
            </a:r>
            <a:r>
              <a:rPr lang="en-US" dirty="0" err="1">
                <a:solidFill>
                  <a:srgbClr val="000000"/>
                </a:solidFill>
                <a:ea typeface="Tahoma" panose="020B0604030504040204" pitchFamily="34" charset="0"/>
                <a:cs typeface="Tahoma" panose="020B0604030504040204" pitchFamily="34" charset="0"/>
              </a:rPr>
              <a:t>SafeWord</a:t>
            </a:r>
            <a:r>
              <a:rPr lang="en-US" dirty="0">
                <a:solidFill>
                  <a:srgbClr val="000000"/>
                </a:solidFill>
                <a:ea typeface="Tahoma" panose="020B0604030504040204" pitchFamily="34" charset="0"/>
                <a:cs typeface="Tahoma" panose="020B0604030504040204" pitchFamily="34" charset="0"/>
              </a:rPr>
              <a:t> or </a:t>
            </a:r>
            <a:r>
              <a:rPr lang="en-US" dirty="0" err="1">
                <a:solidFill>
                  <a:srgbClr val="000000"/>
                </a:solidFill>
                <a:ea typeface="Tahoma" panose="020B0604030504040204" pitchFamily="34" charset="0"/>
                <a:cs typeface="Tahoma" panose="020B0604030504040204" pitchFamily="34" charset="0"/>
              </a:rPr>
              <a:t>ShakeThePhone</a:t>
            </a:r>
            <a:r>
              <a:rPr lang="en-US" dirty="0">
                <a:solidFill>
                  <a:srgbClr val="000000"/>
                </a:solidFill>
                <a:ea typeface="Tahoma" panose="020B0604030504040204" pitchFamily="34" charset="0"/>
                <a:cs typeface="Tahoma" panose="020B0604030504040204" pitchFamily="34" charset="0"/>
              </a:rPr>
              <a:t> feature.</a:t>
            </a:r>
          </a:p>
          <a:p>
            <a:pPr marL="0" lvl="0" indent="0">
              <a:buNone/>
            </a:pPr>
            <a:endParaRPr lang="en-US" dirty="0">
              <a:solidFill>
                <a:srgbClr val="000000"/>
              </a:solidFill>
              <a:ea typeface="Tahoma" panose="020B0604030504040204" pitchFamily="34" charset="0"/>
              <a:cs typeface="Tahoma" panose="020B0604030504040204" pitchFamily="34" charset="0"/>
            </a:endParaRPr>
          </a:p>
          <a:p>
            <a:pPr marL="0" lvl="0" indent="0">
              <a:buNone/>
            </a:pPr>
            <a:endParaRPr lang="en-US" dirty="0">
              <a:solidFill>
                <a:srgbClr val="000000"/>
              </a:solidFill>
              <a:ea typeface="Tahoma" panose="020B0604030504040204" pitchFamily="34" charset="0"/>
              <a:cs typeface="Tahoma" panose="020B0604030504040204" pitchFamily="34" charset="0"/>
            </a:endParaRPr>
          </a:p>
          <a:p>
            <a:pPr marL="0" lvl="0" indent="0">
              <a:buNone/>
            </a:pPr>
            <a:r>
              <a:rPr lang="en-US" dirty="0">
                <a:solidFill>
                  <a:srgbClr val="000000"/>
                </a:solidFill>
                <a:ea typeface="Tahoma" panose="020B0604030504040204" pitchFamily="34" charset="0"/>
                <a:cs typeface="Tahoma" panose="020B0604030504040204" pitchFamily="34" charset="0"/>
              </a:rPr>
              <a:t>		              </a:t>
            </a:r>
          </a:p>
          <a:p>
            <a:pPr marL="0" lvl="0" indent="0">
              <a:buNone/>
            </a:pPr>
            <a:r>
              <a:rPr lang="en-US" sz="4800" dirty="0">
                <a:solidFill>
                  <a:srgbClr val="000000"/>
                </a:solidFill>
                <a:ea typeface="Tahoma" panose="020B0604030504040204" pitchFamily="34" charset="0"/>
                <a:cs typeface="Tahoma" panose="020B0604030504040204" pitchFamily="34" charset="0"/>
              </a:rPr>
              <a:t>			    </a:t>
            </a:r>
            <a:r>
              <a:rPr lang="en-US" sz="4800" dirty="0">
                <a:solidFill>
                  <a:schemeClr val="accent2">
                    <a:lumMod val="60000"/>
                    <a:lumOff val="40000"/>
                  </a:schemeClr>
                </a:solidFill>
                <a:ea typeface="Tahoma" panose="020B0604030504040204" pitchFamily="34" charset="0"/>
                <a:cs typeface="Tahoma" panose="020B0604030504040204" pitchFamily="34" charset="0"/>
              </a:rPr>
              <a:t>Thank You</a:t>
            </a:r>
            <a:endParaRPr lang="en-US" dirty="0">
              <a:solidFill>
                <a:schemeClr val="accent2">
                  <a:lumMod val="60000"/>
                  <a:lumOff val="40000"/>
                </a:schemeClr>
              </a:solidFill>
              <a:ea typeface="Tahoma" panose="020B0604030504040204" pitchFamily="34" charset="0"/>
              <a:cs typeface="Tahoma" panose="020B0604030504040204" pitchFamily="34" charset="0"/>
            </a:endParaRPr>
          </a:p>
          <a:p>
            <a:pPr marL="0" lvl="0" indent="0">
              <a:buNone/>
            </a:pPr>
            <a:endParaRPr lang="en-US" dirty="0">
              <a:solidFill>
                <a:srgbClr val="000000"/>
              </a:solidFill>
              <a:ea typeface="Tahoma" panose="020B0604030504040204" pitchFamily="34" charset="0"/>
              <a:cs typeface="Tahoma" panose="020B0604030504040204" pitchFamily="34" charset="0"/>
            </a:endParaRPr>
          </a:p>
          <a:p>
            <a:pPr lvl="0"/>
            <a:endParaRPr lang="en-US"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9C8665-7E41-4E8E-957E-307F6F826A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 invention</Template>
  <TotalTime>530</TotalTime>
  <Words>682</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Courier New</vt:lpstr>
      <vt:lpstr>Gill Sans MT</vt:lpstr>
      <vt:lpstr>Gallery</vt:lpstr>
      <vt:lpstr>Rescuer:  Your Personal Safety App</vt:lpstr>
      <vt:lpstr>About the app:</vt:lpstr>
      <vt:lpstr>Main Feature:</vt:lpstr>
      <vt:lpstr>Requirements</vt:lpstr>
      <vt:lpstr>Other Features:</vt:lpstr>
      <vt:lpstr>Requirements</vt:lpstr>
      <vt:lpstr>Future Scopes:</vt:lpstr>
      <vt:lpstr>The app will have</vt:lpstr>
      <vt:lpstr>Who will use my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Rescuer:  Your Personal Safety App</dc:title>
  <dc:creator>Supria Basak</dc:creator>
  <cp:lastModifiedBy>supriabasak1@gmail.com</cp:lastModifiedBy>
  <cp:revision>10</cp:revision>
  <dcterms:created xsi:type="dcterms:W3CDTF">2021-03-18T08:22:17Z</dcterms:created>
  <dcterms:modified xsi:type="dcterms:W3CDTF">2022-09-28T12:14:45Z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