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59" r:id="rId4"/>
    <p:sldId id="256" r:id="rId5"/>
    <p:sldId id="261" r:id="rId6"/>
    <p:sldId id="262" r:id="rId7"/>
    <p:sldId id="263" r:id="rId8"/>
    <p:sldId id="266" r:id="rId9"/>
    <p:sldId id="267" r:id="rId10"/>
    <p:sldId id="264" r:id="rId11"/>
    <p:sldId id="268" r:id="rId12"/>
    <p:sldId id="265" r:id="rId13"/>
    <p:sldId id="269" r:id="rId14"/>
    <p:sldId id="258" r:id="rId15"/>
    <p:sldId id="270" r:id="rId16"/>
    <p:sldId id="272"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A1BC"/>
    <a:srgbClr val="FB2576"/>
    <a:srgbClr val="ED2FC4"/>
    <a:srgbClr val="22577E"/>
    <a:srgbClr val="95D1CC"/>
    <a:srgbClr val="222A35"/>
    <a:srgbClr val="579BB1"/>
    <a:srgbClr val="FFF8E1"/>
    <a:srgbClr val="A9EE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22577E"/>
              </a:solidFill>
              <a:ln>
                <a:noFill/>
              </a:ln>
              <a:effectLst/>
            </c:spPr>
            <c:extLst>
              <c:ext xmlns:c16="http://schemas.microsoft.com/office/drawing/2014/chart" uri="{C3380CC4-5D6E-409C-BE32-E72D297353CC}">
                <c16:uniqueId val="{00000003-50FD-45DE-BBCD-7C0A880694CD}"/>
              </c:ext>
            </c:extLst>
          </c:dPt>
          <c:dPt>
            <c:idx val="1"/>
            <c:invertIfNegative val="0"/>
            <c:bubble3D val="0"/>
            <c:spPr>
              <a:solidFill>
                <a:srgbClr val="F9A1BC"/>
              </a:solidFill>
              <a:ln>
                <a:noFill/>
              </a:ln>
              <a:effectLst/>
            </c:spPr>
            <c:extLst>
              <c:ext xmlns:c16="http://schemas.microsoft.com/office/drawing/2014/chart" uri="{C3380CC4-5D6E-409C-BE32-E72D297353CC}">
                <c16:uniqueId val="{00000004-50FD-45DE-BBCD-7C0A880694CD}"/>
              </c:ext>
            </c:extLst>
          </c:dPt>
          <c:cat>
            <c:strRef>
              <c:f>Sheet1!$A$2:$A$3</c:f>
              <c:strCache>
                <c:ptCount val="2"/>
                <c:pt idx="0">
                  <c:v>SUPPORTIVE</c:v>
                </c:pt>
                <c:pt idx="1">
                  <c:v>UNSUPPORTIVE</c:v>
                </c:pt>
              </c:strCache>
            </c:strRef>
          </c:cat>
          <c:val>
            <c:numRef>
              <c:f>Sheet1!$B$2:$B$3</c:f>
              <c:numCache>
                <c:formatCode>0%</c:formatCode>
                <c:ptCount val="2"/>
                <c:pt idx="0">
                  <c:v>0.76</c:v>
                </c:pt>
                <c:pt idx="1">
                  <c:v>0.24</c:v>
                </c:pt>
              </c:numCache>
            </c:numRef>
          </c:val>
          <c:extLst>
            <c:ext xmlns:c16="http://schemas.microsoft.com/office/drawing/2014/chart" uri="{C3380CC4-5D6E-409C-BE32-E72D297353CC}">
              <c16:uniqueId val="{00000000-50FD-45DE-BBCD-7C0A880694CD}"/>
            </c:ext>
          </c:extLst>
        </c:ser>
        <c:dLbls>
          <c:showLegendKey val="0"/>
          <c:showVal val="0"/>
          <c:showCatName val="0"/>
          <c:showSerName val="0"/>
          <c:showPercent val="0"/>
          <c:showBubbleSize val="0"/>
        </c:dLbls>
        <c:gapWidth val="219"/>
        <c:overlap val="-27"/>
        <c:axId val="1301258208"/>
        <c:axId val="1301259168"/>
      </c:barChart>
      <c:catAx>
        <c:axId val="130125820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301259168"/>
        <c:crosses val="autoZero"/>
        <c:auto val="1"/>
        <c:lblAlgn val="ctr"/>
        <c:lblOffset val="100"/>
        <c:noMultiLvlLbl val="0"/>
      </c:catAx>
      <c:valAx>
        <c:axId val="1301259168"/>
        <c:scaling>
          <c:orientation val="minMax"/>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301258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68542515728244"/>
          <c:y val="0.13623956820734814"/>
          <c:w val="0.59400899373426974"/>
          <c:h val="0.58206898819145725"/>
        </c:manualLayout>
      </c:layout>
      <c:doughnutChart>
        <c:varyColors val="1"/>
        <c:ser>
          <c:idx val="0"/>
          <c:order val="0"/>
          <c:tx>
            <c:strRef>
              <c:f>Sheet1!$B$1</c:f>
              <c:strCache>
                <c:ptCount val="1"/>
                <c:pt idx="0">
                  <c:v>Sales</c:v>
                </c:pt>
              </c:strCache>
            </c:strRef>
          </c:tx>
          <c:spPr>
            <a:solidFill>
              <a:srgbClr val="579BB1"/>
            </a:solidFill>
            <a:ln>
              <a:noFill/>
            </a:ln>
          </c:spPr>
          <c:explosion val="2"/>
          <c:dPt>
            <c:idx val="0"/>
            <c:bubble3D val="0"/>
            <c:spPr>
              <a:solidFill>
                <a:srgbClr val="579BB1"/>
              </a:solidFill>
              <a:ln w="19050">
                <a:noFill/>
              </a:ln>
              <a:effectLst/>
            </c:spPr>
          </c:dPt>
          <c:dPt>
            <c:idx val="1"/>
            <c:bubble3D val="0"/>
            <c:spPr>
              <a:solidFill>
                <a:srgbClr val="95D1CC"/>
              </a:solidFill>
              <a:ln w="19050">
                <a:noFill/>
              </a:ln>
              <a:effectLst/>
            </c:spPr>
            <c:extLst>
              <c:ext xmlns:c16="http://schemas.microsoft.com/office/drawing/2014/chart" uri="{C3380CC4-5D6E-409C-BE32-E72D297353CC}">
                <c16:uniqueId val="{00000001-5274-471B-9BFB-35B498EDD9A8}"/>
              </c:ext>
            </c:extLst>
          </c:dPt>
          <c:dPt>
            <c:idx val="2"/>
            <c:bubble3D val="0"/>
            <c:spPr>
              <a:solidFill>
                <a:srgbClr val="F9A1BC"/>
              </a:solidFill>
              <a:ln w="19050">
                <a:noFill/>
              </a:ln>
              <a:effectLst/>
            </c:spPr>
            <c:extLst>
              <c:ext xmlns:c16="http://schemas.microsoft.com/office/drawing/2014/chart" uri="{C3380CC4-5D6E-409C-BE32-E72D297353CC}">
                <c16:uniqueId val="{00000002-5274-471B-9BFB-35B498EDD9A8}"/>
              </c:ext>
            </c:extLst>
          </c:dPt>
          <c:dPt>
            <c:idx val="3"/>
            <c:bubble3D val="0"/>
            <c:spPr>
              <a:solidFill>
                <a:srgbClr val="22577E"/>
              </a:solidFill>
              <a:ln w="19050">
                <a:noFill/>
              </a:ln>
              <a:effectLst/>
            </c:spPr>
            <c:extLst>
              <c:ext xmlns:c16="http://schemas.microsoft.com/office/drawing/2014/chart" uri="{C3380CC4-5D6E-409C-BE32-E72D297353CC}">
                <c16:uniqueId val="{00000003-5274-471B-9BFB-35B498EDD9A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Rated Manager Low</c:v>
                </c:pt>
                <c:pt idx="1">
                  <c:v>Poor Accountability, Communication, Direction, and Feedback</c:v>
                </c:pt>
                <c:pt idx="2">
                  <c:v>Lack of Recognition, Teamwork, and Personal Expression</c:v>
                </c:pt>
                <c:pt idx="3">
                  <c:v>Lack of Autonomy, Fairness, and Personal Expression</c:v>
                </c:pt>
              </c:strCache>
            </c:strRef>
          </c:cat>
          <c:val>
            <c:numRef>
              <c:f>Sheet1!$B$2:$B$5</c:f>
              <c:numCache>
                <c:formatCode>0.00%</c:formatCode>
                <c:ptCount val="4"/>
                <c:pt idx="0">
                  <c:v>0.224</c:v>
                </c:pt>
                <c:pt idx="1">
                  <c:v>0.30599999999999999</c:v>
                </c:pt>
                <c:pt idx="2">
                  <c:v>0.246</c:v>
                </c:pt>
                <c:pt idx="3">
                  <c:v>0.224</c:v>
                </c:pt>
              </c:numCache>
            </c:numRef>
          </c:val>
          <c:extLst>
            <c:ext xmlns:c16="http://schemas.microsoft.com/office/drawing/2014/chart" uri="{C3380CC4-5D6E-409C-BE32-E72D297353CC}">
              <c16:uniqueId val="{00000000-5274-471B-9BFB-35B498EDD9A8}"/>
            </c:ext>
          </c:extLst>
        </c:ser>
        <c:dLbls>
          <c:showLegendKey val="0"/>
          <c:showVal val="1"/>
          <c:showCatName val="0"/>
          <c:showSerName val="0"/>
          <c:showPercent val="0"/>
          <c:showBubbleSize val="0"/>
          <c:showLeaderLines val="1"/>
        </c:dLbls>
        <c:firstSliceAng val="1"/>
        <c:holeSize val="56"/>
      </c:doughnutChart>
      <c:spPr>
        <a:noFill/>
        <a:ln>
          <a:noFill/>
        </a:ln>
        <a:effectLst/>
      </c:spPr>
    </c:plotArea>
    <c:legend>
      <c:legendPos val="b"/>
      <c:layout>
        <c:manualLayout>
          <c:xMode val="edge"/>
          <c:yMode val="edge"/>
          <c:x val="3.3034213231669184E-2"/>
          <c:y val="0.7310810707142662"/>
          <c:w val="0.92816221857318082"/>
          <c:h val="0.26852527466505938"/>
        </c:manualLayout>
      </c:layout>
      <c:overlay val="0"/>
      <c:spPr>
        <a:noFill/>
        <a:ln>
          <a:noFill/>
        </a:ln>
        <a:effectLst/>
      </c:spPr>
      <c:txPr>
        <a:bodyPr rot="0" spcFirstLastPara="1" vertOverflow="ellipsis" vert="horz" wrap="square" anchor="b" anchorCtr="0"/>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473CA-C98D-56FF-D087-B1FB996842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8A5E56-2DB1-086B-2932-989EA5FDD8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C0DB5D-1658-2E1F-7C4C-319065ACAFB6}"/>
              </a:ext>
            </a:extLst>
          </p:cNvPr>
          <p:cNvSpPr>
            <a:spLocks noGrp="1"/>
          </p:cNvSpPr>
          <p:nvPr>
            <p:ph type="dt" sz="half" idx="10"/>
          </p:nvPr>
        </p:nvSpPr>
        <p:spPr/>
        <p:txBody>
          <a:bodyPr/>
          <a:lstStyle/>
          <a:p>
            <a:fld id="{637AE36A-D89B-45E8-9D3B-800423FC376B}" type="datetimeFigureOut">
              <a:rPr lang="en-IN" smtClean="0"/>
              <a:t>17-06-2023</a:t>
            </a:fld>
            <a:endParaRPr lang="en-IN"/>
          </a:p>
        </p:txBody>
      </p:sp>
      <p:sp>
        <p:nvSpPr>
          <p:cNvPr id="5" name="Footer Placeholder 4">
            <a:extLst>
              <a:ext uri="{FF2B5EF4-FFF2-40B4-BE49-F238E27FC236}">
                <a16:creationId xmlns:a16="http://schemas.microsoft.com/office/drawing/2014/main" id="{C3F4C82B-857E-AA3D-3779-345D3FBA10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365748-D02B-41E6-9A8A-E1FAAECD866C}"/>
              </a:ext>
            </a:extLst>
          </p:cNvPr>
          <p:cNvSpPr>
            <a:spLocks noGrp="1"/>
          </p:cNvSpPr>
          <p:nvPr>
            <p:ph type="sldNum" sz="quarter" idx="12"/>
          </p:nvPr>
        </p:nvSpPr>
        <p:spPr/>
        <p:txBody>
          <a:bodyPr/>
          <a:lstStyle/>
          <a:p>
            <a:fld id="{2A322F24-0072-499D-B083-2986D2906087}" type="slidenum">
              <a:rPr lang="en-IN" smtClean="0"/>
              <a:t>‹#›</a:t>
            </a:fld>
            <a:endParaRPr lang="en-IN"/>
          </a:p>
        </p:txBody>
      </p:sp>
    </p:spTree>
    <p:extLst>
      <p:ext uri="{BB962C8B-B14F-4D97-AF65-F5344CB8AC3E}">
        <p14:creationId xmlns:p14="http://schemas.microsoft.com/office/powerpoint/2010/main" val="660577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9A35-6CE7-7182-D7F2-EABECD0686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CD363B-BA97-9E2D-DC5F-D1DBB712DD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01E73A-A842-21FA-7119-3E53737D385A}"/>
              </a:ext>
            </a:extLst>
          </p:cNvPr>
          <p:cNvSpPr>
            <a:spLocks noGrp="1"/>
          </p:cNvSpPr>
          <p:nvPr>
            <p:ph type="dt" sz="half" idx="10"/>
          </p:nvPr>
        </p:nvSpPr>
        <p:spPr/>
        <p:txBody>
          <a:bodyPr/>
          <a:lstStyle/>
          <a:p>
            <a:fld id="{637AE36A-D89B-45E8-9D3B-800423FC376B}" type="datetimeFigureOut">
              <a:rPr lang="en-IN" smtClean="0"/>
              <a:t>17-06-2023</a:t>
            </a:fld>
            <a:endParaRPr lang="en-IN"/>
          </a:p>
        </p:txBody>
      </p:sp>
      <p:sp>
        <p:nvSpPr>
          <p:cNvPr id="5" name="Footer Placeholder 4">
            <a:extLst>
              <a:ext uri="{FF2B5EF4-FFF2-40B4-BE49-F238E27FC236}">
                <a16:creationId xmlns:a16="http://schemas.microsoft.com/office/drawing/2014/main" id="{178DC7ED-2B32-C8C6-6339-5457811A7C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922F03-1806-C83E-718F-DC2B0FC2BD0A}"/>
              </a:ext>
            </a:extLst>
          </p:cNvPr>
          <p:cNvSpPr>
            <a:spLocks noGrp="1"/>
          </p:cNvSpPr>
          <p:nvPr>
            <p:ph type="sldNum" sz="quarter" idx="12"/>
          </p:nvPr>
        </p:nvSpPr>
        <p:spPr/>
        <p:txBody>
          <a:bodyPr/>
          <a:lstStyle/>
          <a:p>
            <a:fld id="{2A322F24-0072-499D-B083-2986D2906087}" type="slidenum">
              <a:rPr lang="en-IN" smtClean="0"/>
              <a:t>‹#›</a:t>
            </a:fld>
            <a:endParaRPr lang="en-IN"/>
          </a:p>
        </p:txBody>
      </p:sp>
    </p:spTree>
    <p:extLst>
      <p:ext uri="{BB962C8B-B14F-4D97-AF65-F5344CB8AC3E}">
        <p14:creationId xmlns:p14="http://schemas.microsoft.com/office/powerpoint/2010/main" val="3835524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3ADB4B-4F2F-9808-2002-526B658D1F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ED58DF-942C-435B-59C5-C40298445E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C94F2D-3A41-AE63-2F5B-78DB6423ACA3}"/>
              </a:ext>
            </a:extLst>
          </p:cNvPr>
          <p:cNvSpPr>
            <a:spLocks noGrp="1"/>
          </p:cNvSpPr>
          <p:nvPr>
            <p:ph type="dt" sz="half" idx="10"/>
          </p:nvPr>
        </p:nvSpPr>
        <p:spPr/>
        <p:txBody>
          <a:bodyPr/>
          <a:lstStyle/>
          <a:p>
            <a:fld id="{637AE36A-D89B-45E8-9D3B-800423FC376B}" type="datetimeFigureOut">
              <a:rPr lang="en-IN" smtClean="0"/>
              <a:t>17-06-2023</a:t>
            </a:fld>
            <a:endParaRPr lang="en-IN"/>
          </a:p>
        </p:txBody>
      </p:sp>
      <p:sp>
        <p:nvSpPr>
          <p:cNvPr id="5" name="Footer Placeholder 4">
            <a:extLst>
              <a:ext uri="{FF2B5EF4-FFF2-40B4-BE49-F238E27FC236}">
                <a16:creationId xmlns:a16="http://schemas.microsoft.com/office/drawing/2014/main" id="{0B5FA16A-9595-25E9-CBBC-052D5CBC4F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AFACDB-B757-9394-CE79-D041EBF0C350}"/>
              </a:ext>
            </a:extLst>
          </p:cNvPr>
          <p:cNvSpPr>
            <a:spLocks noGrp="1"/>
          </p:cNvSpPr>
          <p:nvPr>
            <p:ph type="sldNum" sz="quarter" idx="12"/>
          </p:nvPr>
        </p:nvSpPr>
        <p:spPr/>
        <p:txBody>
          <a:bodyPr/>
          <a:lstStyle/>
          <a:p>
            <a:fld id="{2A322F24-0072-499D-B083-2986D2906087}" type="slidenum">
              <a:rPr lang="en-IN" smtClean="0"/>
              <a:t>‹#›</a:t>
            </a:fld>
            <a:endParaRPr lang="en-IN"/>
          </a:p>
        </p:txBody>
      </p:sp>
    </p:spTree>
    <p:extLst>
      <p:ext uri="{BB962C8B-B14F-4D97-AF65-F5344CB8AC3E}">
        <p14:creationId xmlns:p14="http://schemas.microsoft.com/office/powerpoint/2010/main" val="123370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5F0A4-1074-BAC4-0CCB-16EEC2CB8C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7F9194-031E-98A8-396A-62F1950272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DBC32C-ED67-6ACC-A70D-36FF1854E29C}"/>
              </a:ext>
            </a:extLst>
          </p:cNvPr>
          <p:cNvSpPr>
            <a:spLocks noGrp="1"/>
          </p:cNvSpPr>
          <p:nvPr>
            <p:ph type="dt" sz="half" idx="10"/>
          </p:nvPr>
        </p:nvSpPr>
        <p:spPr/>
        <p:txBody>
          <a:bodyPr/>
          <a:lstStyle/>
          <a:p>
            <a:fld id="{637AE36A-D89B-45E8-9D3B-800423FC376B}" type="datetimeFigureOut">
              <a:rPr lang="en-IN" smtClean="0"/>
              <a:t>17-06-2023</a:t>
            </a:fld>
            <a:endParaRPr lang="en-IN"/>
          </a:p>
        </p:txBody>
      </p:sp>
      <p:sp>
        <p:nvSpPr>
          <p:cNvPr id="5" name="Footer Placeholder 4">
            <a:extLst>
              <a:ext uri="{FF2B5EF4-FFF2-40B4-BE49-F238E27FC236}">
                <a16:creationId xmlns:a16="http://schemas.microsoft.com/office/drawing/2014/main" id="{0B36A75D-782C-20FB-2CE5-C79902E3A4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99133F-9849-F73A-0011-27727A4AC974}"/>
              </a:ext>
            </a:extLst>
          </p:cNvPr>
          <p:cNvSpPr>
            <a:spLocks noGrp="1"/>
          </p:cNvSpPr>
          <p:nvPr>
            <p:ph type="sldNum" sz="quarter" idx="12"/>
          </p:nvPr>
        </p:nvSpPr>
        <p:spPr/>
        <p:txBody>
          <a:bodyPr/>
          <a:lstStyle/>
          <a:p>
            <a:fld id="{2A322F24-0072-499D-B083-2986D2906087}" type="slidenum">
              <a:rPr lang="en-IN" smtClean="0"/>
              <a:t>‹#›</a:t>
            </a:fld>
            <a:endParaRPr lang="en-IN"/>
          </a:p>
        </p:txBody>
      </p:sp>
    </p:spTree>
    <p:extLst>
      <p:ext uri="{BB962C8B-B14F-4D97-AF65-F5344CB8AC3E}">
        <p14:creationId xmlns:p14="http://schemas.microsoft.com/office/powerpoint/2010/main" val="1560592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5C6E-F60D-165E-32CF-BF14F70AF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1E27C9-E0E6-3753-1272-79B37CE2F7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35B4CF-F699-C81F-7124-E3CB17922F39}"/>
              </a:ext>
            </a:extLst>
          </p:cNvPr>
          <p:cNvSpPr>
            <a:spLocks noGrp="1"/>
          </p:cNvSpPr>
          <p:nvPr>
            <p:ph type="dt" sz="half" idx="10"/>
          </p:nvPr>
        </p:nvSpPr>
        <p:spPr/>
        <p:txBody>
          <a:bodyPr/>
          <a:lstStyle/>
          <a:p>
            <a:fld id="{637AE36A-D89B-45E8-9D3B-800423FC376B}" type="datetimeFigureOut">
              <a:rPr lang="en-IN" smtClean="0"/>
              <a:t>17-06-2023</a:t>
            </a:fld>
            <a:endParaRPr lang="en-IN"/>
          </a:p>
        </p:txBody>
      </p:sp>
      <p:sp>
        <p:nvSpPr>
          <p:cNvPr id="5" name="Footer Placeholder 4">
            <a:extLst>
              <a:ext uri="{FF2B5EF4-FFF2-40B4-BE49-F238E27FC236}">
                <a16:creationId xmlns:a16="http://schemas.microsoft.com/office/drawing/2014/main" id="{C76F7EFE-4301-DE2E-8130-C136A1931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B1FDC9-AACB-8EB6-DFF0-ACED448557F1}"/>
              </a:ext>
            </a:extLst>
          </p:cNvPr>
          <p:cNvSpPr>
            <a:spLocks noGrp="1"/>
          </p:cNvSpPr>
          <p:nvPr>
            <p:ph type="sldNum" sz="quarter" idx="12"/>
          </p:nvPr>
        </p:nvSpPr>
        <p:spPr/>
        <p:txBody>
          <a:bodyPr/>
          <a:lstStyle/>
          <a:p>
            <a:fld id="{2A322F24-0072-499D-B083-2986D2906087}" type="slidenum">
              <a:rPr lang="en-IN" smtClean="0"/>
              <a:t>‹#›</a:t>
            </a:fld>
            <a:endParaRPr lang="en-IN"/>
          </a:p>
        </p:txBody>
      </p:sp>
    </p:spTree>
    <p:extLst>
      <p:ext uri="{BB962C8B-B14F-4D97-AF65-F5344CB8AC3E}">
        <p14:creationId xmlns:p14="http://schemas.microsoft.com/office/powerpoint/2010/main" val="59696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3B9AB-E61D-C641-8FB9-A342AF5A33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19DF43-69BC-45CB-6B46-6A0FF16BAC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F7037D-6413-8538-846F-C6639A5B40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F32AA6-E818-337A-68E8-C09D2321D5B4}"/>
              </a:ext>
            </a:extLst>
          </p:cNvPr>
          <p:cNvSpPr>
            <a:spLocks noGrp="1"/>
          </p:cNvSpPr>
          <p:nvPr>
            <p:ph type="dt" sz="half" idx="10"/>
          </p:nvPr>
        </p:nvSpPr>
        <p:spPr/>
        <p:txBody>
          <a:bodyPr/>
          <a:lstStyle/>
          <a:p>
            <a:fld id="{637AE36A-D89B-45E8-9D3B-800423FC376B}" type="datetimeFigureOut">
              <a:rPr lang="en-IN" smtClean="0"/>
              <a:t>17-06-2023</a:t>
            </a:fld>
            <a:endParaRPr lang="en-IN"/>
          </a:p>
        </p:txBody>
      </p:sp>
      <p:sp>
        <p:nvSpPr>
          <p:cNvPr id="6" name="Footer Placeholder 5">
            <a:extLst>
              <a:ext uri="{FF2B5EF4-FFF2-40B4-BE49-F238E27FC236}">
                <a16:creationId xmlns:a16="http://schemas.microsoft.com/office/drawing/2014/main" id="{4F87B4E0-D4D6-58CA-BD93-39B4D0DB8B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121926-DA18-B21A-6D0E-DAAAE68567A5}"/>
              </a:ext>
            </a:extLst>
          </p:cNvPr>
          <p:cNvSpPr>
            <a:spLocks noGrp="1"/>
          </p:cNvSpPr>
          <p:nvPr>
            <p:ph type="sldNum" sz="quarter" idx="12"/>
          </p:nvPr>
        </p:nvSpPr>
        <p:spPr/>
        <p:txBody>
          <a:bodyPr/>
          <a:lstStyle/>
          <a:p>
            <a:fld id="{2A322F24-0072-499D-B083-2986D2906087}" type="slidenum">
              <a:rPr lang="en-IN" smtClean="0"/>
              <a:t>‹#›</a:t>
            </a:fld>
            <a:endParaRPr lang="en-IN"/>
          </a:p>
        </p:txBody>
      </p:sp>
    </p:spTree>
    <p:extLst>
      <p:ext uri="{BB962C8B-B14F-4D97-AF65-F5344CB8AC3E}">
        <p14:creationId xmlns:p14="http://schemas.microsoft.com/office/powerpoint/2010/main" val="362545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49AA-1059-9873-0141-60678E8966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605547-2321-8B5D-2FC2-F910F58B14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7183F5-5315-BE60-7A17-6742288C75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394AD9-0D49-C608-34F9-6D0513E213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FFD098-6748-3A07-468C-F0211EB009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0B65B4-0EBD-447B-A820-CABE29C545F7}"/>
              </a:ext>
            </a:extLst>
          </p:cNvPr>
          <p:cNvSpPr>
            <a:spLocks noGrp="1"/>
          </p:cNvSpPr>
          <p:nvPr>
            <p:ph type="dt" sz="half" idx="10"/>
          </p:nvPr>
        </p:nvSpPr>
        <p:spPr/>
        <p:txBody>
          <a:bodyPr/>
          <a:lstStyle/>
          <a:p>
            <a:fld id="{637AE36A-D89B-45E8-9D3B-800423FC376B}" type="datetimeFigureOut">
              <a:rPr lang="en-IN" smtClean="0"/>
              <a:t>17-06-2023</a:t>
            </a:fld>
            <a:endParaRPr lang="en-IN"/>
          </a:p>
        </p:txBody>
      </p:sp>
      <p:sp>
        <p:nvSpPr>
          <p:cNvPr id="8" name="Footer Placeholder 7">
            <a:extLst>
              <a:ext uri="{FF2B5EF4-FFF2-40B4-BE49-F238E27FC236}">
                <a16:creationId xmlns:a16="http://schemas.microsoft.com/office/drawing/2014/main" id="{A7CF4431-BFA3-0F41-0643-2E827F648F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54DC1B-6676-F846-F89D-09DA38E6E37C}"/>
              </a:ext>
            </a:extLst>
          </p:cNvPr>
          <p:cNvSpPr>
            <a:spLocks noGrp="1"/>
          </p:cNvSpPr>
          <p:nvPr>
            <p:ph type="sldNum" sz="quarter" idx="12"/>
          </p:nvPr>
        </p:nvSpPr>
        <p:spPr/>
        <p:txBody>
          <a:bodyPr/>
          <a:lstStyle/>
          <a:p>
            <a:fld id="{2A322F24-0072-499D-B083-2986D2906087}" type="slidenum">
              <a:rPr lang="en-IN" smtClean="0"/>
              <a:t>‹#›</a:t>
            </a:fld>
            <a:endParaRPr lang="en-IN"/>
          </a:p>
        </p:txBody>
      </p:sp>
    </p:spTree>
    <p:extLst>
      <p:ext uri="{BB962C8B-B14F-4D97-AF65-F5344CB8AC3E}">
        <p14:creationId xmlns:p14="http://schemas.microsoft.com/office/powerpoint/2010/main" val="2821197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E0A0-B772-B908-CE44-906398D1EA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C52588-1182-3C6E-D928-F4D1A719EA5E}"/>
              </a:ext>
            </a:extLst>
          </p:cNvPr>
          <p:cNvSpPr>
            <a:spLocks noGrp="1"/>
          </p:cNvSpPr>
          <p:nvPr>
            <p:ph type="dt" sz="half" idx="10"/>
          </p:nvPr>
        </p:nvSpPr>
        <p:spPr/>
        <p:txBody>
          <a:bodyPr/>
          <a:lstStyle/>
          <a:p>
            <a:fld id="{637AE36A-D89B-45E8-9D3B-800423FC376B}" type="datetimeFigureOut">
              <a:rPr lang="en-IN" smtClean="0"/>
              <a:t>17-06-2023</a:t>
            </a:fld>
            <a:endParaRPr lang="en-IN"/>
          </a:p>
        </p:txBody>
      </p:sp>
      <p:sp>
        <p:nvSpPr>
          <p:cNvPr id="4" name="Footer Placeholder 3">
            <a:extLst>
              <a:ext uri="{FF2B5EF4-FFF2-40B4-BE49-F238E27FC236}">
                <a16:creationId xmlns:a16="http://schemas.microsoft.com/office/drawing/2014/main" id="{67629BA7-49DE-291C-1600-7A148EE913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3AFA2B-4375-6B2A-A691-6109B707FCCF}"/>
              </a:ext>
            </a:extLst>
          </p:cNvPr>
          <p:cNvSpPr>
            <a:spLocks noGrp="1"/>
          </p:cNvSpPr>
          <p:nvPr>
            <p:ph type="sldNum" sz="quarter" idx="12"/>
          </p:nvPr>
        </p:nvSpPr>
        <p:spPr/>
        <p:txBody>
          <a:bodyPr/>
          <a:lstStyle/>
          <a:p>
            <a:fld id="{2A322F24-0072-499D-B083-2986D2906087}" type="slidenum">
              <a:rPr lang="en-IN" smtClean="0"/>
              <a:t>‹#›</a:t>
            </a:fld>
            <a:endParaRPr lang="en-IN"/>
          </a:p>
        </p:txBody>
      </p:sp>
    </p:spTree>
    <p:extLst>
      <p:ext uri="{BB962C8B-B14F-4D97-AF65-F5344CB8AC3E}">
        <p14:creationId xmlns:p14="http://schemas.microsoft.com/office/powerpoint/2010/main" val="4109673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B713DC-CAF9-1897-8D40-D356933CB2F0}"/>
              </a:ext>
            </a:extLst>
          </p:cNvPr>
          <p:cNvSpPr>
            <a:spLocks noGrp="1"/>
          </p:cNvSpPr>
          <p:nvPr>
            <p:ph type="dt" sz="half" idx="10"/>
          </p:nvPr>
        </p:nvSpPr>
        <p:spPr/>
        <p:txBody>
          <a:bodyPr/>
          <a:lstStyle/>
          <a:p>
            <a:fld id="{637AE36A-D89B-45E8-9D3B-800423FC376B}" type="datetimeFigureOut">
              <a:rPr lang="en-IN" smtClean="0"/>
              <a:t>17-06-2023</a:t>
            </a:fld>
            <a:endParaRPr lang="en-IN"/>
          </a:p>
        </p:txBody>
      </p:sp>
      <p:sp>
        <p:nvSpPr>
          <p:cNvPr id="3" name="Footer Placeholder 2">
            <a:extLst>
              <a:ext uri="{FF2B5EF4-FFF2-40B4-BE49-F238E27FC236}">
                <a16:creationId xmlns:a16="http://schemas.microsoft.com/office/drawing/2014/main" id="{78BC212C-5962-28B9-BA4A-0684EA7B90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5E7B0E-902A-E464-798B-593AD96BDF94}"/>
              </a:ext>
            </a:extLst>
          </p:cNvPr>
          <p:cNvSpPr>
            <a:spLocks noGrp="1"/>
          </p:cNvSpPr>
          <p:nvPr>
            <p:ph type="sldNum" sz="quarter" idx="12"/>
          </p:nvPr>
        </p:nvSpPr>
        <p:spPr/>
        <p:txBody>
          <a:bodyPr/>
          <a:lstStyle/>
          <a:p>
            <a:fld id="{2A322F24-0072-499D-B083-2986D2906087}" type="slidenum">
              <a:rPr lang="en-IN" smtClean="0"/>
              <a:t>‹#›</a:t>
            </a:fld>
            <a:endParaRPr lang="en-IN"/>
          </a:p>
        </p:txBody>
      </p:sp>
    </p:spTree>
    <p:extLst>
      <p:ext uri="{BB962C8B-B14F-4D97-AF65-F5344CB8AC3E}">
        <p14:creationId xmlns:p14="http://schemas.microsoft.com/office/powerpoint/2010/main" val="2427519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1E36-F1F1-EE10-08C2-37F68FE9A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053CD1-F676-F102-B1B8-8B4791B2D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492AB2-95C3-A1BF-295D-C3E0AC981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F1F68E-7DAC-79D2-B1D3-5C9B8B72960E}"/>
              </a:ext>
            </a:extLst>
          </p:cNvPr>
          <p:cNvSpPr>
            <a:spLocks noGrp="1"/>
          </p:cNvSpPr>
          <p:nvPr>
            <p:ph type="dt" sz="half" idx="10"/>
          </p:nvPr>
        </p:nvSpPr>
        <p:spPr/>
        <p:txBody>
          <a:bodyPr/>
          <a:lstStyle/>
          <a:p>
            <a:fld id="{637AE36A-D89B-45E8-9D3B-800423FC376B}" type="datetimeFigureOut">
              <a:rPr lang="en-IN" smtClean="0"/>
              <a:t>17-06-2023</a:t>
            </a:fld>
            <a:endParaRPr lang="en-IN"/>
          </a:p>
        </p:txBody>
      </p:sp>
      <p:sp>
        <p:nvSpPr>
          <p:cNvPr id="6" name="Footer Placeholder 5">
            <a:extLst>
              <a:ext uri="{FF2B5EF4-FFF2-40B4-BE49-F238E27FC236}">
                <a16:creationId xmlns:a16="http://schemas.microsoft.com/office/drawing/2014/main" id="{2DEB1872-D233-D0C0-8C8B-3C2BB3D661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EE4889-2D88-5A8C-678A-5979AF646ED7}"/>
              </a:ext>
            </a:extLst>
          </p:cNvPr>
          <p:cNvSpPr>
            <a:spLocks noGrp="1"/>
          </p:cNvSpPr>
          <p:nvPr>
            <p:ph type="sldNum" sz="quarter" idx="12"/>
          </p:nvPr>
        </p:nvSpPr>
        <p:spPr/>
        <p:txBody>
          <a:bodyPr/>
          <a:lstStyle/>
          <a:p>
            <a:fld id="{2A322F24-0072-499D-B083-2986D2906087}" type="slidenum">
              <a:rPr lang="en-IN" smtClean="0"/>
              <a:t>‹#›</a:t>
            </a:fld>
            <a:endParaRPr lang="en-IN"/>
          </a:p>
        </p:txBody>
      </p:sp>
    </p:spTree>
    <p:extLst>
      <p:ext uri="{BB962C8B-B14F-4D97-AF65-F5344CB8AC3E}">
        <p14:creationId xmlns:p14="http://schemas.microsoft.com/office/powerpoint/2010/main" val="636824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FB17-F8A6-A1F5-1E21-88F54B354E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585EB6-3DB7-2B3E-D868-A81683247E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C30980-B209-FBE4-4DE1-ECE8CC05C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00A527-E1A0-96AD-7B31-DCE2DA394D0A}"/>
              </a:ext>
            </a:extLst>
          </p:cNvPr>
          <p:cNvSpPr>
            <a:spLocks noGrp="1"/>
          </p:cNvSpPr>
          <p:nvPr>
            <p:ph type="dt" sz="half" idx="10"/>
          </p:nvPr>
        </p:nvSpPr>
        <p:spPr/>
        <p:txBody>
          <a:bodyPr/>
          <a:lstStyle/>
          <a:p>
            <a:fld id="{637AE36A-D89B-45E8-9D3B-800423FC376B}" type="datetimeFigureOut">
              <a:rPr lang="en-IN" smtClean="0"/>
              <a:t>17-06-2023</a:t>
            </a:fld>
            <a:endParaRPr lang="en-IN"/>
          </a:p>
        </p:txBody>
      </p:sp>
      <p:sp>
        <p:nvSpPr>
          <p:cNvPr id="6" name="Footer Placeholder 5">
            <a:extLst>
              <a:ext uri="{FF2B5EF4-FFF2-40B4-BE49-F238E27FC236}">
                <a16:creationId xmlns:a16="http://schemas.microsoft.com/office/drawing/2014/main" id="{B4734C26-E39B-97BE-5147-6C4597AB81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2C70E4-B259-69F3-EF6A-EDE4FF3CF8FA}"/>
              </a:ext>
            </a:extLst>
          </p:cNvPr>
          <p:cNvSpPr>
            <a:spLocks noGrp="1"/>
          </p:cNvSpPr>
          <p:nvPr>
            <p:ph type="sldNum" sz="quarter" idx="12"/>
          </p:nvPr>
        </p:nvSpPr>
        <p:spPr/>
        <p:txBody>
          <a:bodyPr/>
          <a:lstStyle/>
          <a:p>
            <a:fld id="{2A322F24-0072-499D-B083-2986D2906087}" type="slidenum">
              <a:rPr lang="en-IN" smtClean="0"/>
              <a:t>‹#›</a:t>
            </a:fld>
            <a:endParaRPr lang="en-IN"/>
          </a:p>
        </p:txBody>
      </p:sp>
    </p:spTree>
    <p:extLst>
      <p:ext uri="{BB962C8B-B14F-4D97-AF65-F5344CB8AC3E}">
        <p14:creationId xmlns:p14="http://schemas.microsoft.com/office/powerpoint/2010/main" val="370992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6174E7-E510-F3E0-CBB8-27D0D9953A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A499C7-64CB-5E86-78F7-5B22FCD15D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7329DE-EC4C-A058-D8E9-B56AF91FFE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7AE36A-D89B-45E8-9D3B-800423FC376B}" type="datetimeFigureOut">
              <a:rPr lang="en-IN" smtClean="0"/>
              <a:t>17-06-2023</a:t>
            </a:fld>
            <a:endParaRPr lang="en-IN"/>
          </a:p>
        </p:txBody>
      </p:sp>
      <p:sp>
        <p:nvSpPr>
          <p:cNvPr id="5" name="Footer Placeholder 4">
            <a:extLst>
              <a:ext uri="{FF2B5EF4-FFF2-40B4-BE49-F238E27FC236}">
                <a16:creationId xmlns:a16="http://schemas.microsoft.com/office/drawing/2014/main" id="{5660A17D-FE1D-F2A3-C1DB-5C6D550280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8FE8A5-013B-2F69-338E-3923DC6013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22F24-0072-499D-B083-2986D2906087}" type="slidenum">
              <a:rPr lang="en-IN" smtClean="0"/>
              <a:t>‹#›</a:t>
            </a:fld>
            <a:endParaRPr lang="en-IN"/>
          </a:p>
        </p:txBody>
      </p:sp>
    </p:spTree>
    <p:extLst>
      <p:ext uri="{BB962C8B-B14F-4D97-AF65-F5344CB8AC3E}">
        <p14:creationId xmlns:p14="http://schemas.microsoft.com/office/powerpoint/2010/main" val="1746082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42255B-6302-2F72-1DC3-56475848231C}"/>
              </a:ext>
            </a:extLst>
          </p:cNvPr>
          <p:cNvSpPr>
            <a:spLocks noGrp="1"/>
          </p:cNvSpPr>
          <p:nvPr>
            <p:ph type="title"/>
          </p:nvPr>
        </p:nvSpPr>
        <p:spPr>
          <a:xfrm>
            <a:off x="831850" y="3163094"/>
            <a:ext cx="10515600" cy="2852737"/>
          </a:xfrm>
        </p:spPr>
        <p:txBody>
          <a:bodyPr anchor="t"/>
          <a:lstStyle/>
          <a:p>
            <a:r>
              <a:rPr lang="en-IN" b="1" dirty="0">
                <a:solidFill>
                  <a:srgbClr val="579BB1"/>
                </a:solidFill>
                <a:latin typeface="Times New Roman" panose="02020603050405020304" pitchFamily="18" charset="0"/>
                <a:cs typeface="Times New Roman" panose="02020603050405020304" pitchFamily="18" charset="0"/>
              </a:rPr>
              <a:t>UNDERSTANDING MANAGERS IN INDIA</a:t>
            </a:r>
            <a:br>
              <a:rPr lang="en-IN" dirty="0">
                <a:latin typeface="Times New Roman" panose="02020603050405020304" pitchFamily="18" charset="0"/>
                <a:cs typeface="Times New Roman" panose="02020603050405020304" pitchFamily="18" charset="0"/>
              </a:rPr>
            </a:br>
            <a:r>
              <a:rPr lang="en-IN" sz="2800" dirty="0">
                <a:solidFill>
                  <a:srgbClr val="FFF8E1"/>
                </a:solidFill>
                <a:latin typeface="+mn-lt"/>
                <a:cs typeface="Times New Roman" panose="02020603050405020304" pitchFamily="18" charset="0"/>
              </a:rPr>
              <a:t>A TALE OF AN EMPLOYEE</a:t>
            </a:r>
            <a:endParaRPr lang="en-IN" dirty="0">
              <a:solidFill>
                <a:srgbClr val="FFF8E1"/>
              </a:solidFill>
              <a:latin typeface="+mn-lt"/>
              <a:cs typeface="Times New Roman" panose="02020603050405020304" pitchFamily="18" charset="0"/>
            </a:endParaRPr>
          </a:p>
        </p:txBody>
      </p:sp>
      <p:sp>
        <p:nvSpPr>
          <p:cNvPr id="5" name="Text Placeholder 4">
            <a:extLst>
              <a:ext uri="{FF2B5EF4-FFF2-40B4-BE49-F238E27FC236}">
                <a16:creationId xmlns:a16="http://schemas.microsoft.com/office/drawing/2014/main" id="{2582359E-1C8C-3408-AD03-BBD748B75C2B}"/>
              </a:ext>
            </a:extLst>
          </p:cNvPr>
          <p:cNvSpPr>
            <a:spLocks noGrp="1"/>
          </p:cNvSpPr>
          <p:nvPr>
            <p:ph type="body" idx="1"/>
          </p:nvPr>
        </p:nvSpPr>
        <p:spPr>
          <a:xfrm>
            <a:off x="844550" y="1662907"/>
            <a:ext cx="10515600" cy="1500187"/>
          </a:xfrm>
        </p:spPr>
        <p:txBody>
          <a:bodyPr anchor="b"/>
          <a:lstStyle/>
          <a:p>
            <a:r>
              <a:rPr lang="en-IN" dirty="0">
                <a:solidFill>
                  <a:schemeClr val="bg1"/>
                </a:solidFill>
                <a:cs typeface="Times New Roman" panose="02020603050405020304" pitchFamily="18" charset="0"/>
              </a:rPr>
              <a:t>A DOCUMENTATION ON</a:t>
            </a:r>
          </a:p>
        </p:txBody>
      </p:sp>
    </p:spTree>
    <p:extLst>
      <p:ext uri="{BB962C8B-B14F-4D97-AF65-F5344CB8AC3E}">
        <p14:creationId xmlns:p14="http://schemas.microsoft.com/office/powerpoint/2010/main" val="4102829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8E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D2E3-B353-BD30-04D1-BBA99E4420CD}"/>
              </a:ext>
            </a:extLst>
          </p:cNvPr>
          <p:cNvSpPr>
            <a:spLocks noGrp="1"/>
          </p:cNvSpPr>
          <p:nvPr>
            <p:ph type="ctrTitle"/>
          </p:nvPr>
        </p:nvSpPr>
        <p:spPr/>
        <p:txBody>
          <a:bodyPr/>
          <a:lstStyle/>
          <a:p>
            <a:pPr algn="l"/>
            <a:r>
              <a:rPr lang="en-IN" i="0" dirty="0">
                <a:solidFill>
                  <a:srgbClr val="FB2576"/>
                </a:solidFill>
                <a:effectLst/>
                <a:latin typeface="Aharoni" panose="02010803020104030203" pitchFamily="2" charset="-79"/>
                <a:cs typeface="Aharoni" panose="02010803020104030203" pitchFamily="2" charset="-79"/>
              </a:rPr>
              <a:t>LOCATION INSIGHTS</a:t>
            </a:r>
            <a:endParaRPr lang="en-IN" dirty="0">
              <a:solidFill>
                <a:srgbClr val="FB2576"/>
              </a:solidFill>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B7D1C342-4F8C-55DB-7256-73870F1B1BE7}"/>
              </a:ext>
            </a:extLst>
          </p:cNvPr>
          <p:cNvSpPr>
            <a:spLocks noGrp="1"/>
          </p:cNvSpPr>
          <p:nvPr>
            <p:ph type="subTitle" idx="1"/>
          </p:nvPr>
        </p:nvSpPr>
        <p:spPr/>
        <p:txBody>
          <a:bodyPr>
            <a:normAutofit/>
          </a:bodyPr>
          <a:lstStyle/>
          <a:p>
            <a:pPr algn="l"/>
            <a:r>
              <a:rPr lang="en-IN" sz="2800" b="1" dirty="0">
                <a:solidFill>
                  <a:srgbClr val="579BB1"/>
                </a:solidFill>
                <a:latin typeface="Times New Roman" panose="02020603050405020304" pitchFamily="18" charset="0"/>
                <a:cs typeface="Times New Roman" panose="02020603050405020304" pitchFamily="18" charset="0"/>
              </a:rPr>
              <a:t>WHERE IS HAPPENING CURRENTLY?</a:t>
            </a:r>
          </a:p>
        </p:txBody>
      </p:sp>
    </p:spTree>
    <p:extLst>
      <p:ext uri="{BB962C8B-B14F-4D97-AF65-F5344CB8AC3E}">
        <p14:creationId xmlns:p14="http://schemas.microsoft.com/office/powerpoint/2010/main" val="1462980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8E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A7D00B-6207-DBA1-D273-11DCF5E23544}"/>
              </a:ext>
            </a:extLst>
          </p:cNvPr>
          <p:cNvSpPr txBox="1"/>
          <p:nvPr/>
        </p:nvSpPr>
        <p:spPr>
          <a:xfrm>
            <a:off x="746760" y="4061391"/>
            <a:ext cx="10698480" cy="1631216"/>
          </a:xfrm>
          <a:prstGeom prst="rect">
            <a:avLst/>
          </a:prstGeom>
          <a:noFill/>
        </p:spPr>
        <p:txBody>
          <a:bodyPr wrap="square" rtlCol="0">
            <a:spAutoFit/>
          </a:bodyPr>
          <a:lstStyle/>
          <a:p>
            <a:pPr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effects of managers' actions go beyond actual office premises. Managers in India are changing their behavior to accommodate various working arrangements as remote work and virtual teams become more prevalent. They are utilizing digital platforms and technology to preserve team cohesiveness, foster efficient communication, and offer essential assistance to remote workers, assuring consistent behavior and leadership regardless of location.</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AD3E6A4-62C8-9D13-3210-F55106957006}"/>
              </a:ext>
            </a:extLst>
          </p:cNvPr>
          <p:cNvSpPr txBox="1"/>
          <p:nvPr/>
        </p:nvSpPr>
        <p:spPr>
          <a:xfrm>
            <a:off x="4795520" y="1705258"/>
            <a:ext cx="6644640" cy="1631216"/>
          </a:xfrm>
          <a:prstGeom prst="rect">
            <a:avLst/>
          </a:prstGeom>
          <a:noFill/>
        </p:spPr>
        <p:txBody>
          <a:bodyPr wrap="square">
            <a:spAutoFit/>
          </a:bodyPr>
          <a:lstStyle/>
          <a:p>
            <a:pPr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 India, this is seen in a wide range of businesses and organizations, including corporations, factories, services, and public institutions. The work atmosphere, team dynamics, and employee happiness in these contexts are all greatly impacted by the behavior of managers.</a:t>
            </a:r>
          </a:p>
        </p:txBody>
      </p:sp>
      <p:sp>
        <p:nvSpPr>
          <p:cNvPr id="10" name="TextBox 9">
            <a:extLst>
              <a:ext uri="{FF2B5EF4-FFF2-40B4-BE49-F238E27FC236}">
                <a16:creationId xmlns:a16="http://schemas.microsoft.com/office/drawing/2014/main" id="{3F3822EF-A663-81FF-6923-DF7FB123824E}"/>
              </a:ext>
            </a:extLst>
          </p:cNvPr>
          <p:cNvSpPr txBox="1"/>
          <p:nvPr/>
        </p:nvSpPr>
        <p:spPr>
          <a:xfrm>
            <a:off x="746760" y="1573178"/>
            <a:ext cx="4048760" cy="2123658"/>
          </a:xfrm>
          <a:prstGeom prst="rect">
            <a:avLst/>
          </a:prstGeom>
          <a:noFill/>
        </p:spPr>
        <p:txBody>
          <a:bodyPr wrap="square" rtlCol="0">
            <a:spAutoFit/>
          </a:bodyPr>
          <a:lstStyle/>
          <a:p>
            <a:r>
              <a:rPr lang="en-IN" sz="4400" b="1" dirty="0">
                <a:solidFill>
                  <a:srgbClr val="22577E"/>
                </a:solidFill>
                <a:latin typeface="Times New Roman" panose="02020603050405020304" pitchFamily="18" charset="0"/>
                <a:cs typeface="Times New Roman" panose="02020603050405020304" pitchFamily="18" charset="0"/>
              </a:rPr>
              <a:t>WHERE IS THIS HAPPENING?</a:t>
            </a:r>
          </a:p>
        </p:txBody>
      </p:sp>
    </p:spTree>
    <p:extLst>
      <p:ext uri="{BB962C8B-B14F-4D97-AF65-F5344CB8AC3E}">
        <p14:creationId xmlns:p14="http://schemas.microsoft.com/office/powerpoint/2010/main" val="691988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8E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D2E3-B353-BD30-04D1-BBA99E4420CD}"/>
              </a:ext>
            </a:extLst>
          </p:cNvPr>
          <p:cNvSpPr>
            <a:spLocks noGrp="1"/>
          </p:cNvSpPr>
          <p:nvPr>
            <p:ph type="ctrTitle"/>
          </p:nvPr>
        </p:nvSpPr>
        <p:spPr/>
        <p:txBody>
          <a:bodyPr/>
          <a:lstStyle/>
          <a:p>
            <a:pPr algn="l"/>
            <a:r>
              <a:rPr lang="en-IN" i="0" dirty="0">
                <a:solidFill>
                  <a:srgbClr val="FB2576"/>
                </a:solidFill>
                <a:effectLst/>
                <a:latin typeface="Aharoni" panose="02010803020104030203" pitchFamily="2" charset="-79"/>
                <a:cs typeface="Aharoni" panose="02010803020104030203" pitchFamily="2" charset="-79"/>
              </a:rPr>
              <a:t>PROBLEM ANALYSIS</a:t>
            </a:r>
            <a:endParaRPr lang="en-IN" dirty="0">
              <a:solidFill>
                <a:srgbClr val="FB2576"/>
              </a:solidFill>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B7D1C342-4F8C-55DB-7256-73870F1B1BE7}"/>
              </a:ext>
            </a:extLst>
          </p:cNvPr>
          <p:cNvSpPr>
            <a:spLocks noGrp="1"/>
          </p:cNvSpPr>
          <p:nvPr>
            <p:ph type="subTitle" idx="1"/>
          </p:nvPr>
        </p:nvSpPr>
        <p:spPr/>
        <p:txBody>
          <a:bodyPr>
            <a:normAutofit/>
          </a:bodyPr>
          <a:lstStyle/>
          <a:p>
            <a:pPr algn="l"/>
            <a:r>
              <a:rPr lang="en-IN" sz="2800" b="1" dirty="0">
                <a:solidFill>
                  <a:srgbClr val="579BB1"/>
                </a:solidFill>
                <a:latin typeface="Times New Roman" panose="02020603050405020304" pitchFamily="18" charset="0"/>
                <a:cs typeface="Times New Roman" panose="02020603050405020304" pitchFamily="18" charset="0"/>
              </a:rPr>
              <a:t>WHY IS THAT A PROBLEM?</a:t>
            </a:r>
          </a:p>
        </p:txBody>
      </p:sp>
    </p:spTree>
    <p:extLst>
      <p:ext uri="{BB962C8B-B14F-4D97-AF65-F5344CB8AC3E}">
        <p14:creationId xmlns:p14="http://schemas.microsoft.com/office/powerpoint/2010/main" val="333558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8E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A7D00B-6207-DBA1-D273-11DCF5E23544}"/>
              </a:ext>
            </a:extLst>
          </p:cNvPr>
          <p:cNvSpPr txBox="1"/>
          <p:nvPr/>
        </p:nvSpPr>
        <p:spPr>
          <a:xfrm>
            <a:off x="746760" y="2892991"/>
            <a:ext cx="10698480"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Misalignment of Expectations: Employees may have certain expectations about the behavior of their supervisors, such as clear communication, impartial performance reviews, and encouraging leadership. Employee engagement may suffer as a result of dissatisfaction, demotivation, and unmet expectations.</a:t>
            </a:r>
          </a:p>
          <a:p>
            <a:pPr marL="171450" indent="-171450" algn="just">
              <a:buFont typeface="Arial" panose="020B0604020202020204" pitchFamily="34" charset="0"/>
              <a:buChar char="•"/>
            </a:pPr>
            <a:endParaRPr lang="en-US" sz="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Employee Engagement: Effective management positively influences employee engagement, job satisfaction, and overall organizational performance. Poor managerial practices can lead to disengagement, higher attrition rates, and decreased productivity.</a:t>
            </a:r>
          </a:p>
          <a:p>
            <a:pPr marL="171450" indent="-171450" algn="just">
              <a:buFont typeface="Arial" panose="020B0604020202020204" pitchFamily="34" charset="0"/>
              <a:buChar char="•"/>
            </a:pPr>
            <a:endParaRPr lang="en-US" sz="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Work-Life Imbalance: Managers may unwittingly contribute to employee burnout and decreased job satisfaction if they do not prioritize work-life balance. Employee morale and retention may suffer if a supportive workplace that encourages well-being is not created.</a:t>
            </a:r>
          </a:p>
        </p:txBody>
      </p:sp>
      <p:sp>
        <p:nvSpPr>
          <p:cNvPr id="8" name="TextBox 7">
            <a:extLst>
              <a:ext uri="{FF2B5EF4-FFF2-40B4-BE49-F238E27FC236}">
                <a16:creationId xmlns:a16="http://schemas.microsoft.com/office/drawing/2014/main" id="{6AD3E6A4-62C8-9D13-3210-F55106957006}"/>
              </a:ext>
            </a:extLst>
          </p:cNvPr>
          <p:cNvSpPr txBox="1"/>
          <p:nvPr/>
        </p:nvSpPr>
        <p:spPr>
          <a:xfrm>
            <a:off x="4795520" y="1068901"/>
            <a:ext cx="6644640" cy="1015663"/>
          </a:xfrm>
          <a:prstGeom prst="rect">
            <a:avLst/>
          </a:prstGeom>
          <a:noFill/>
        </p:spPr>
        <p:txBody>
          <a:bodyPr wrap="square">
            <a:spAutoFit/>
          </a:bodyPr>
          <a:lstStyle/>
          <a:p>
            <a:pPr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behavior of managers in India can pose challenges and have a significant impact on employees and organizational outcomes. Here are some reasons why it can be problematic:</a:t>
            </a:r>
          </a:p>
        </p:txBody>
      </p:sp>
      <p:sp>
        <p:nvSpPr>
          <p:cNvPr id="10" name="TextBox 9">
            <a:extLst>
              <a:ext uri="{FF2B5EF4-FFF2-40B4-BE49-F238E27FC236}">
                <a16:creationId xmlns:a16="http://schemas.microsoft.com/office/drawing/2014/main" id="{3F3822EF-A663-81FF-6923-DF7FB123824E}"/>
              </a:ext>
            </a:extLst>
          </p:cNvPr>
          <p:cNvSpPr txBox="1"/>
          <p:nvPr/>
        </p:nvSpPr>
        <p:spPr>
          <a:xfrm>
            <a:off x="746760" y="977461"/>
            <a:ext cx="4048760" cy="1446550"/>
          </a:xfrm>
          <a:prstGeom prst="rect">
            <a:avLst/>
          </a:prstGeom>
          <a:noFill/>
        </p:spPr>
        <p:txBody>
          <a:bodyPr wrap="square" rtlCol="0">
            <a:spAutoFit/>
          </a:bodyPr>
          <a:lstStyle/>
          <a:p>
            <a:r>
              <a:rPr lang="en-IN" sz="4400" b="1" dirty="0">
                <a:solidFill>
                  <a:srgbClr val="22577E"/>
                </a:solidFill>
                <a:latin typeface="Times New Roman" panose="02020603050405020304" pitchFamily="18" charset="0"/>
                <a:cs typeface="Times New Roman" panose="02020603050405020304" pitchFamily="18" charset="0"/>
              </a:rPr>
              <a:t>WHY IS THAT A PROBLEM?</a:t>
            </a:r>
          </a:p>
        </p:txBody>
      </p:sp>
    </p:spTree>
    <p:extLst>
      <p:ext uri="{BB962C8B-B14F-4D97-AF65-F5344CB8AC3E}">
        <p14:creationId xmlns:p14="http://schemas.microsoft.com/office/powerpoint/2010/main" val="52501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8E1"/>
        </a:solidFill>
        <a:effectLst/>
      </p:bgPr>
    </p:bg>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356F66B3-61FA-81EC-7086-A001BD48827A}"/>
              </a:ext>
            </a:extLst>
          </p:cNvPr>
          <p:cNvGraphicFramePr/>
          <p:nvPr>
            <p:extLst>
              <p:ext uri="{D42A27DB-BD31-4B8C-83A1-F6EECF244321}">
                <p14:modId xmlns:p14="http://schemas.microsoft.com/office/powerpoint/2010/main" val="470858928"/>
              </p:ext>
            </p:extLst>
          </p:nvPr>
        </p:nvGraphicFramePr>
        <p:xfrm>
          <a:off x="3352800" y="3349592"/>
          <a:ext cx="4043680" cy="295505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9129DE89-8D27-9CAE-1E67-4D990759281F}"/>
              </a:ext>
            </a:extLst>
          </p:cNvPr>
          <p:cNvSpPr txBox="1"/>
          <p:nvPr/>
        </p:nvSpPr>
        <p:spPr>
          <a:xfrm>
            <a:off x="3352800" y="1109541"/>
            <a:ext cx="4043680" cy="1631216"/>
          </a:xfrm>
          <a:prstGeom prst="rect">
            <a:avLst/>
          </a:prstGeom>
          <a:noFill/>
        </p:spPr>
        <p:txBody>
          <a:bodyPr wrap="square">
            <a:spAutoFit/>
          </a:bodyPr>
          <a:lstStyle/>
          <a:p>
            <a:pPr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 study by Aon Hewitt revealed that 76% of employees in India perceive their immediate managers as effective and supportive (source: "Employee Insights Study," Aon Hewitt).</a:t>
            </a:r>
          </a:p>
        </p:txBody>
      </p:sp>
      <p:sp>
        <p:nvSpPr>
          <p:cNvPr id="8" name="Rectangle 7">
            <a:extLst>
              <a:ext uri="{FF2B5EF4-FFF2-40B4-BE49-F238E27FC236}">
                <a16:creationId xmlns:a16="http://schemas.microsoft.com/office/drawing/2014/main" id="{E0DBD421-A860-7A25-BC4A-7F903793F514}"/>
              </a:ext>
            </a:extLst>
          </p:cNvPr>
          <p:cNvSpPr/>
          <p:nvPr/>
        </p:nvSpPr>
        <p:spPr>
          <a:xfrm>
            <a:off x="0" y="0"/>
            <a:ext cx="2865120" cy="6858000"/>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3648A214-2662-9E48-2D88-2C205477142F}"/>
              </a:ext>
            </a:extLst>
          </p:cNvPr>
          <p:cNvSpPr txBox="1"/>
          <p:nvPr/>
        </p:nvSpPr>
        <p:spPr>
          <a:xfrm>
            <a:off x="208280" y="1690062"/>
            <a:ext cx="2448560" cy="3477875"/>
          </a:xfrm>
          <a:prstGeom prst="rect">
            <a:avLst/>
          </a:prstGeom>
          <a:noFill/>
        </p:spPr>
        <p:txBody>
          <a:bodyPr wrap="square" rtlCol="0">
            <a:spAutoFit/>
          </a:bodyPr>
          <a:lstStyle/>
          <a:p>
            <a:r>
              <a:rPr lang="en-US" sz="4400" b="1" dirty="0">
                <a:solidFill>
                  <a:srgbClr val="F9A1BC"/>
                </a:solidFill>
                <a:latin typeface="Times New Roman" panose="02020603050405020304" pitchFamily="18" charset="0"/>
                <a:cs typeface="Times New Roman" panose="02020603050405020304" pitchFamily="18" charset="0"/>
              </a:rPr>
              <a:t>Facts and Data from Research Reports</a:t>
            </a:r>
            <a:endParaRPr lang="en-IN" sz="4400" b="1" dirty="0">
              <a:solidFill>
                <a:srgbClr val="F9A1BC"/>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4E12AD9-13FC-6B8F-3BF2-FEE7D1FC6858}"/>
              </a:ext>
            </a:extLst>
          </p:cNvPr>
          <p:cNvSpPr txBox="1"/>
          <p:nvPr/>
        </p:nvSpPr>
        <p:spPr>
          <a:xfrm>
            <a:off x="7721600" y="1109541"/>
            <a:ext cx="4043680" cy="1631216"/>
          </a:xfrm>
          <a:prstGeom prst="rect">
            <a:avLst/>
          </a:prstGeom>
          <a:noFill/>
        </p:spPr>
        <p:txBody>
          <a:bodyPr wrap="square">
            <a:spAutoFit/>
          </a:bodyPr>
          <a:lstStyle/>
          <a:p>
            <a:pPr algn="just"/>
            <a:r>
              <a:rPr lang="en-US" sz="2000" dirty="0">
                <a:solidFill>
                  <a:srgbClr val="111111"/>
                </a:solidFill>
                <a:latin typeface="Times New Roman" panose="02020603050405020304" pitchFamily="18" charset="0"/>
                <a:cs typeface="Times New Roman" panose="02020603050405020304" pitchFamily="18" charset="0"/>
              </a:rPr>
              <a:t>According to Custom-Insights, a statistical breakdown of disengaged employees show the following result. (Source: “Employee Disengagement: Part 2, Custom- Insights”).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13" name="Chart 12">
            <a:extLst>
              <a:ext uri="{FF2B5EF4-FFF2-40B4-BE49-F238E27FC236}">
                <a16:creationId xmlns:a16="http://schemas.microsoft.com/office/drawing/2014/main" id="{41F12276-53DB-F127-095E-D9BFB06245A3}"/>
              </a:ext>
            </a:extLst>
          </p:cNvPr>
          <p:cNvGraphicFramePr/>
          <p:nvPr>
            <p:extLst>
              <p:ext uri="{D42A27DB-BD31-4B8C-83A1-F6EECF244321}">
                <p14:modId xmlns:p14="http://schemas.microsoft.com/office/powerpoint/2010/main" val="725777248"/>
              </p:ext>
            </p:extLst>
          </p:nvPr>
        </p:nvGraphicFramePr>
        <p:xfrm>
          <a:off x="7513052" y="2954956"/>
          <a:ext cx="4470668" cy="33496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38277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8E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129DE89-8D27-9CAE-1E67-4D990759281F}"/>
              </a:ext>
            </a:extLst>
          </p:cNvPr>
          <p:cNvSpPr txBox="1"/>
          <p:nvPr/>
        </p:nvSpPr>
        <p:spPr>
          <a:xfrm>
            <a:off x="6065520" y="477617"/>
            <a:ext cx="5318760" cy="1015663"/>
          </a:xfrm>
          <a:prstGeom prst="rect">
            <a:avLst/>
          </a:prstGeom>
          <a:noFill/>
        </p:spPr>
        <p:txBody>
          <a:bodyPr wrap="square">
            <a:spAutoFit/>
          </a:bodyPr>
          <a:lstStyle/>
          <a:p>
            <a:pPr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following review was taken from a respondent on the basis of their personal experience for the purpose of this report.</a:t>
            </a:r>
          </a:p>
        </p:txBody>
      </p:sp>
      <p:sp>
        <p:nvSpPr>
          <p:cNvPr id="8" name="Rectangle 7">
            <a:extLst>
              <a:ext uri="{FF2B5EF4-FFF2-40B4-BE49-F238E27FC236}">
                <a16:creationId xmlns:a16="http://schemas.microsoft.com/office/drawing/2014/main" id="{E0DBD421-A860-7A25-BC4A-7F903793F514}"/>
              </a:ext>
            </a:extLst>
          </p:cNvPr>
          <p:cNvSpPr/>
          <p:nvPr/>
        </p:nvSpPr>
        <p:spPr>
          <a:xfrm>
            <a:off x="254000" y="330537"/>
            <a:ext cx="5318760" cy="1864023"/>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3648A214-2662-9E48-2D88-2C205477142F}"/>
              </a:ext>
            </a:extLst>
          </p:cNvPr>
          <p:cNvSpPr txBox="1"/>
          <p:nvPr/>
        </p:nvSpPr>
        <p:spPr>
          <a:xfrm>
            <a:off x="670560" y="556645"/>
            <a:ext cx="4368800" cy="1446550"/>
          </a:xfrm>
          <a:prstGeom prst="rect">
            <a:avLst/>
          </a:prstGeom>
          <a:noFill/>
        </p:spPr>
        <p:txBody>
          <a:bodyPr wrap="square" rtlCol="0">
            <a:spAutoFit/>
          </a:bodyPr>
          <a:lstStyle/>
          <a:p>
            <a:r>
              <a:rPr lang="en-US" sz="4400" b="1" dirty="0">
                <a:solidFill>
                  <a:srgbClr val="F9A1BC"/>
                </a:solidFill>
                <a:latin typeface="Times New Roman" panose="02020603050405020304" pitchFamily="18" charset="0"/>
                <a:cs typeface="Times New Roman" panose="02020603050405020304" pitchFamily="18" charset="0"/>
              </a:rPr>
              <a:t>PERSONAL EXPERIENCES</a:t>
            </a:r>
            <a:endParaRPr lang="en-IN" sz="4400" b="1" dirty="0">
              <a:solidFill>
                <a:srgbClr val="F9A1BC"/>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9B071C7-F662-484B-6D3D-5DA695E5D2D9}"/>
              </a:ext>
            </a:extLst>
          </p:cNvPr>
          <p:cNvSpPr txBox="1"/>
          <p:nvPr/>
        </p:nvSpPr>
        <p:spPr>
          <a:xfrm>
            <a:off x="5989320" y="1493280"/>
            <a:ext cx="5394960" cy="1015663"/>
          </a:xfrm>
          <a:prstGeom prst="rect">
            <a:avLst/>
          </a:prstGeom>
          <a:noFill/>
        </p:spPr>
        <p:txBody>
          <a:bodyPr wrap="square">
            <a:spAutoFit/>
          </a:bodyPr>
          <a:lstStyle/>
          <a:p>
            <a:pPr algn="just"/>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 have encountered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both negative and positive experiences with the two different managers that I have worked under in the same firm.</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211B6643-C6FD-3DC4-0789-3F093B3C276C}"/>
              </a:ext>
            </a:extLst>
          </p:cNvPr>
          <p:cNvSpPr txBox="1"/>
          <p:nvPr/>
        </p:nvSpPr>
        <p:spPr>
          <a:xfrm>
            <a:off x="299720" y="2771798"/>
            <a:ext cx="5273040" cy="3925113"/>
          </a:xfrm>
          <a:prstGeom prst="rect">
            <a:avLst/>
          </a:prstGeom>
          <a:noFill/>
        </p:spPr>
        <p:txBody>
          <a:bodyPr wrap="square">
            <a:spAutoFit/>
          </a:bodyPr>
          <a:lstStyle/>
          <a:p>
            <a:pPr algn="just">
              <a:lnSpc>
                <a:spcPct val="107000"/>
              </a:lnSpc>
              <a:spcAft>
                <a:spcPts val="800"/>
              </a:spcAft>
            </a:pPr>
            <a:r>
              <a:rPr lang="en-US" b="1" kern="100" dirty="0">
                <a:latin typeface="Times New Roman" panose="02020603050405020304" pitchFamily="18" charset="0"/>
                <a:ea typeface="Calibri" panose="020F0502020204030204" pitchFamily="34" charset="0"/>
                <a:cs typeface="Times New Roman" panose="02020603050405020304" pitchFamily="18" charset="0"/>
              </a:rPr>
              <a:t>O</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ne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of my experiences, while working on a project that I had to deliver to the department head, I ran into a problem. Unfortunately, the project was far from finished since other team members' (some senior members) failure to do their jobs created delays. My manager quickly got involved after seeing the situation I was in. She assumed control, spoke up for me and outlining the events that resulted in the project's unfinished status. Her assistance not only protected me from potential consequences but also showed how committed she was to the success of her team. I was truly fortunate to have her.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Unfortunately, she resigned and left for a better opportunity.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A016961-4C88-4266-4275-9B19176C1F82}"/>
              </a:ext>
            </a:extLst>
          </p:cNvPr>
          <p:cNvSpPr txBox="1"/>
          <p:nvPr/>
        </p:nvSpPr>
        <p:spPr>
          <a:xfrm>
            <a:off x="5989320" y="2771797"/>
            <a:ext cx="5567680" cy="3925113"/>
          </a:xfrm>
          <a:prstGeom prst="rect">
            <a:avLst/>
          </a:prstGeom>
          <a:noFill/>
        </p:spPr>
        <p:txBody>
          <a:bodyPr wrap="square">
            <a:spAutoFit/>
          </a:bodyPr>
          <a:lstStyle/>
          <a:p>
            <a:pPr algn="just">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This is where I had a difficult experience working with another manager who struggled with communication issues. She routinely sent communications late and gave us little time to finish the tasks she set. She also set incredibly strict timelines that looked impossible. Her method of managing team issues was harsh and unsupportive, which led to a difficult workplace. When projects ran over time, she would not adequately communicate the difficulties we faced and instead expose us to the senior manager's rage. I dreaded going to work because of the continual tiredness brought on by the lack of support and understanding, and I felt ignored and overwhelmed.</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6134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8E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129DE89-8D27-9CAE-1E67-4D990759281F}"/>
              </a:ext>
            </a:extLst>
          </p:cNvPr>
          <p:cNvSpPr txBox="1"/>
          <p:nvPr/>
        </p:nvSpPr>
        <p:spPr>
          <a:xfrm>
            <a:off x="3205480" y="383798"/>
            <a:ext cx="3779520" cy="2646878"/>
          </a:xfrm>
          <a:prstGeom prst="rect">
            <a:avLst/>
          </a:prstGeom>
          <a:noFill/>
        </p:spPr>
        <p:txBody>
          <a:bodyPr wrap="square">
            <a:spAutoFit/>
          </a:bodyPr>
          <a:lstStyle/>
          <a:p>
            <a:pPr algn="just"/>
            <a:r>
              <a:rPr lang="en-US" sz="2000" b="1" kern="100" dirty="0">
                <a:solidFill>
                  <a:srgbClr val="22577E"/>
                </a:solidFill>
                <a:effectLst/>
                <a:latin typeface="Times New Roman" panose="02020603050405020304" pitchFamily="18" charset="0"/>
                <a:ea typeface="Calibri" panose="020F0502020204030204" pitchFamily="34" charset="0"/>
                <a:cs typeface="Times New Roman" panose="02020603050405020304" pitchFamily="18" charset="0"/>
              </a:rPr>
              <a:t>Promote Open Communication </a:t>
            </a:r>
          </a:p>
          <a:p>
            <a:pPr algn="just"/>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Encourage managers and staff to maintain transparent and open lines of communication. Regular one-on-one meetings, forums for comments and recommendations, and a focus on active listening on both sides can help with this.</a:t>
            </a:r>
          </a:p>
        </p:txBody>
      </p:sp>
      <p:sp>
        <p:nvSpPr>
          <p:cNvPr id="8" name="Rectangle 7">
            <a:extLst>
              <a:ext uri="{FF2B5EF4-FFF2-40B4-BE49-F238E27FC236}">
                <a16:creationId xmlns:a16="http://schemas.microsoft.com/office/drawing/2014/main" id="{E0DBD421-A860-7A25-BC4A-7F903793F514}"/>
              </a:ext>
            </a:extLst>
          </p:cNvPr>
          <p:cNvSpPr/>
          <p:nvPr/>
        </p:nvSpPr>
        <p:spPr>
          <a:xfrm>
            <a:off x="0" y="0"/>
            <a:ext cx="2865120" cy="6858000"/>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3648A214-2662-9E48-2D88-2C205477142F}"/>
              </a:ext>
            </a:extLst>
          </p:cNvPr>
          <p:cNvSpPr txBox="1"/>
          <p:nvPr/>
        </p:nvSpPr>
        <p:spPr>
          <a:xfrm>
            <a:off x="660400" y="79315"/>
            <a:ext cx="1508760" cy="6863417"/>
          </a:xfrm>
          <a:prstGeom prst="rect">
            <a:avLst/>
          </a:prstGeom>
          <a:noFill/>
        </p:spPr>
        <p:txBody>
          <a:bodyPr wrap="square" rtlCol="0">
            <a:spAutoFit/>
          </a:bodyPr>
          <a:lstStyle/>
          <a:p>
            <a:pPr algn="ctr"/>
            <a:r>
              <a:rPr lang="en-IN" sz="4000" b="1" dirty="0">
                <a:solidFill>
                  <a:srgbClr val="F9A1BC"/>
                </a:solidFill>
                <a:latin typeface="Times New Roman" panose="02020603050405020304" pitchFamily="18" charset="0"/>
                <a:cs typeface="Times New Roman" panose="02020603050405020304" pitchFamily="18" charset="0"/>
              </a:rPr>
              <a:t>S</a:t>
            </a:r>
          </a:p>
          <a:p>
            <a:pPr algn="ctr"/>
            <a:r>
              <a:rPr lang="en-IN" sz="4000" b="1" dirty="0">
                <a:solidFill>
                  <a:srgbClr val="F9A1BC"/>
                </a:solidFill>
                <a:latin typeface="Times New Roman" panose="02020603050405020304" pitchFamily="18" charset="0"/>
                <a:cs typeface="Times New Roman" panose="02020603050405020304" pitchFamily="18" charset="0"/>
              </a:rPr>
              <a:t>U</a:t>
            </a:r>
          </a:p>
          <a:p>
            <a:pPr algn="ctr"/>
            <a:r>
              <a:rPr lang="en-IN" sz="4000" b="1" dirty="0">
                <a:solidFill>
                  <a:srgbClr val="F9A1BC"/>
                </a:solidFill>
                <a:latin typeface="Times New Roman" panose="02020603050405020304" pitchFamily="18" charset="0"/>
                <a:cs typeface="Times New Roman" panose="02020603050405020304" pitchFamily="18" charset="0"/>
              </a:rPr>
              <a:t>G</a:t>
            </a:r>
          </a:p>
          <a:p>
            <a:pPr algn="ctr"/>
            <a:r>
              <a:rPr lang="en-IN" sz="4000" b="1" dirty="0">
                <a:solidFill>
                  <a:srgbClr val="F9A1BC"/>
                </a:solidFill>
                <a:latin typeface="Times New Roman" panose="02020603050405020304" pitchFamily="18" charset="0"/>
                <a:cs typeface="Times New Roman" panose="02020603050405020304" pitchFamily="18" charset="0"/>
              </a:rPr>
              <a:t>G</a:t>
            </a:r>
          </a:p>
          <a:p>
            <a:pPr algn="ctr"/>
            <a:r>
              <a:rPr lang="en-IN" sz="4000" b="1" dirty="0">
                <a:solidFill>
                  <a:srgbClr val="F9A1BC"/>
                </a:solidFill>
                <a:latin typeface="Times New Roman" panose="02020603050405020304" pitchFamily="18" charset="0"/>
                <a:cs typeface="Times New Roman" panose="02020603050405020304" pitchFamily="18" charset="0"/>
              </a:rPr>
              <a:t>E</a:t>
            </a:r>
          </a:p>
          <a:p>
            <a:pPr algn="ctr"/>
            <a:r>
              <a:rPr lang="en-IN" sz="4000" b="1" dirty="0">
                <a:solidFill>
                  <a:srgbClr val="F9A1BC"/>
                </a:solidFill>
                <a:latin typeface="Times New Roman" panose="02020603050405020304" pitchFamily="18" charset="0"/>
                <a:cs typeface="Times New Roman" panose="02020603050405020304" pitchFamily="18" charset="0"/>
              </a:rPr>
              <a:t>S</a:t>
            </a:r>
          </a:p>
          <a:p>
            <a:pPr algn="ctr"/>
            <a:r>
              <a:rPr lang="en-IN" sz="4000" b="1" dirty="0">
                <a:solidFill>
                  <a:srgbClr val="F9A1BC"/>
                </a:solidFill>
                <a:latin typeface="Times New Roman" panose="02020603050405020304" pitchFamily="18" charset="0"/>
                <a:cs typeface="Times New Roman" panose="02020603050405020304" pitchFamily="18" charset="0"/>
              </a:rPr>
              <a:t>T</a:t>
            </a:r>
          </a:p>
          <a:p>
            <a:pPr algn="ctr"/>
            <a:r>
              <a:rPr lang="en-IN" sz="4000" b="1" dirty="0">
                <a:solidFill>
                  <a:srgbClr val="F9A1BC"/>
                </a:solidFill>
                <a:latin typeface="Times New Roman" panose="02020603050405020304" pitchFamily="18" charset="0"/>
                <a:cs typeface="Times New Roman" panose="02020603050405020304" pitchFamily="18" charset="0"/>
              </a:rPr>
              <a:t>I</a:t>
            </a:r>
          </a:p>
          <a:p>
            <a:pPr algn="ctr"/>
            <a:r>
              <a:rPr lang="en-IN" sz="4000" b="1" dirty="0">
                <a:solidFill>
                  <a:srgbClr val="F9A1BC"/>
                </a:solidFill>
                <a:latin typeface="Times New Roman" panose="02020603050405020304" pitchFamily="18" charset="0"/>
                <a:cs typeface="Times New Roman" panose="02020603050405020304" pitchFamily="18" charset="0"/>
              </a:rPr>
              <a:t>O</a:t>
            </a:r>
          </a:p>
          <a:p>
            <a:pPr algn="ctr"/>
            <a:r>
              <a:rPr lang="en-IN" sz="4000" b="1" dirty="0">
                <a:solidFill>
                  <a:srgbClr val="F9A1BC"/>
                </a:solidFill>
                <a:latin typeface="Times New Roman" panose="02020603050405020304" pitchFamily="18" charset="0"/>
                <a:cs typeface="Times New Roman" panose="02020603050405020304" pitchFamily="18" charset="0"/>
              </a:rPr>
              <a:t>N</a:t>
            </a:r>
          </a:p>
          <a:p>
            <a:pPr algn="ctr"/>
            <a:r>
              <a:rPr lang="en-IN" sz="4000" b="1" dirty="0">
                <a:solidFill>
                  <a:srgbClr val="F9A1BC"/>
                </a:solidFill>
                <a:latin typeface="Times New Roman" panose="02020603050405020304" pitchFamily="18" charset="0"/>
                <a:cs typeface="Times New Roman" panose="02020603050405020304" pitchFamily="18" charset="0"/>
              </a:rPr>
              <a:t>S</a:t>
            </a:r>
          </a:p>
        </p:txBody>
      </p:sp>
      <p:sp>
        <p:nvSpPr>
          <p:cNvPr id="2" name="TextBox 1">
            <a:extLst>
              <a:ext uri="{FF2B5EF4-FFF2-40B4-BE49-F238E27FC236}">
                <a16:creationId xmlns:a16="http://schemas.microsoft.com/office/drawing/2014/main" id="{37024E53-605F-CCF8-8B69-9638F83DE9E0}"/>
              </a:ext>
            </a:extLst>
          </p:cNvPr>
          <p:cNvSpPr txBox="1"/>
          <p:nvPr/>
        </p:nvSpPr>
        <p:spPr>
          <a:xfrm>
            <a:off x="7752080" y="3511023"/>
            <a:ext cx="3779520" cy="2923877"/>
          </a:xfrm>
          <a:prstGeom prst="rect">
            <a:avLst/>
          </a:prstGeom>
          <a:noFill/>
        </p:spPr>
        <p:txBody>
          <a:bodyPr wrap="square">
            <a:spAutoFit/>
          </a:bodyPr>
          <a:lstStyle/>
          <a:p>
            <a:pPr algn="just"/>
            <a:r>
              <a:rPr lang="en-US" sz="2000" b="1" kern="100" dirty="0">
                <a:solidFill>
                  <a:srgbClr val="22577E"/>
                </a:solidFill>
                <a:effectLst/>
                <a:latin typeface="Times New Roman" panose="02020603050405020304" pitchFamily="18" charset="0"/>
                <a:ea typeface="Calibri" panose="020F0502020204030204" pitchFamily="34" charset="0"/>
                <a:cs typeface="Times New Roman" panose="02020603050405020304" pitchFamily="18" charset="0"/>
              </a:rPr>
              <a:t>Promote Work-Life Balance</a:t>
            </a:r>
          </a:p>
          <a:p>
            <a:pPr algn="just"/>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Encourage managers to give their team members work-life balance top priority by promoting it. Encourage time-off rules, encourage flexible scheduling, and oppose heavy workloads. This improves workers’ well-being and job satisfaction while assisting them in maintaining a good work-life balance.</a:t>
            </a:r>
          </a:p>
        </p:txBody>
      </p:sp>
      <p:sp>
        <p:nvSpPr>
          <p:cNvPr id="3" name="TextBox 2">
            <a:extLst>
              <a:ext uri="{FF2B5EF4-FFF2-40B4-BE49-F238E27FC236}">
                <a16:creationId xmlns:a16="http://schemas.microsoft.com/office/drawing/2014/main" id="{DF93FE67-B23E-670D-5FF1-3D9E7A37478E}"/>
              </a:ext>
            </a:extLst>
          </p:cNvPr>
          <p:cNvSpPr txBox="1"/>
          <p:nvPr/>
        </p:nvSpPr>
        <p:spPr>
          <a:xfrm>
            <a:off x="7609840" y="383798"/>
            <a:ext cx="3779520" cy="2646878"/>
          </a:xfrm>
          <a:prstGeom prst="rect">
            <a:avLst/>
          </a:prstGeom>
          <a:noFill/>
        </p:spPr>
        <p:txBody>
          <a:bodyPr wrap="square">
            <a:spAutoFit/>
          </a:bodyPr>
          <a:lstStyle/>
          <a:p>
            <a:pPr algn="just"/>
            <a:r>
              <a:rPr lang="en-US" sz="2000" b="1" kern="100" dirty="0">
                <a:solidFill>
                  <a:srgbClr val="22577E"/>
                </a:solidFill>
                <a:effectLst/>
                <a:latin typeface="Times New Roman" panose="02020603050405020304" pitchFamily="18" charset="0"/>
                <a:ea typeface="Calibri" panose="020F0502020204030204" pitchFamily="34" charset="0"/>
                <a:cs typeface="Times New Roman" panose="02020603050405020304" pitchFamily="18" charset="0"/>
              </a:rPr>
              <a:t>Establish Clear Expectations</a:t>
            </a:r>
          </a:p>
          <a:p>
            <a:pPr algn="just"/>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Managers must make sure that their team members understand the expectations, objectives, and duties. This transparency makes it easier for workers to know what is expected of them and prevents miscommunication/ confrontation.</a:t>
            </a:r>
          </a:p>
        </p:txBody>
      </p:sp>
      <p:sp>
        <p:nvSpPr>
          <p:cNvPr id="4" name="TextBox 3">
            <a:extLst>
              <a:ext uri="{FF2B5EF4-FFF2-40B4-BE49-F238E27FC236}">
                <a16:creationId xmlns:a16="http://schemas.microsoft.com/office/drawing/2014/main" id="{A7B9E84B-E314-5BCE-7BFE-0D0385989DA7}"/>
              </a:ext>
            </a:extLst>
          </p:cNvPr>
          <p:cNvSpPr txBox="1"/>
          <p:nvPr/>
        </p:nvSpPr>
        <p:spPr>
          <a:xfrm>
            <a:off x="3205480" y="3516103"/>
            <a:ext cx="3779520" cy="2923877"/>
          </a:xfrm>
          <a:prstGeom prst="rect">
            <a:avLst/>
          </a:prstGeom>
          <a:noFill/>
        </p:spPr>
        <p:txBody>
          <a:bodyPr wrap="square">
            <a:spAutoFit/>
          </a:bodyPr>
          <a:lstStyle/>
          <a:p>
            <a:pPr algn="just"/>
            <a:r>
              <a:rPr lang="en-US" sz="2000" b="1" kern="100" dirty="0">
                <a:solidFill>
                  <a:srgbClr val="22577E"/>
                </a:solidFill>
                <a:effectLst/>
                <a:latin typeface="Times New Roman" panose="02020603050405020304" pitchFamily="18" charset="0"/>
                <a:ea typeface="Calibri" panose="020F0502020204030204" pitchFamily="34" charset="0"/>
                <a:cs typeface="Times New Roman" panose="02020603050405020304" pitchFamily="18" charset="0"/>
              </a:rPr>
              <a:t>Promote Trust and Support</a:t>
            </a:r>
          </a:p>
          <a:p>
            <a:pPr algn="just"/>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Managers must establish a welcoming workplace where staff members feel at ease approaching them with questions, suggestions, or criticism. A strong manager and employee relationship depends on trust, thus managers should operate with dependability, honesty, and secrecy in all of their dealings.</a:t>
            </a:r>
          </a:p>
        </p:txBody>
      </p:sp>
    </p:spTree>
    <p:extLst>
      <p:ext uri="{BB962C8B-B14F-4D97-AF65-F5344CB8AC3E}">
        <p14:creationId xmlns:p14="http://schemas.microsoft.com/office/powerpoint/2010/main" val="1075204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8E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129DE89-8D27-9CAE-1E67-4D990759281F}"/>
              </a:ext>
            </a:extLst>
          </p:cNvPr>
          <p:cNvSpPr txBox="1"/>
          <p:nvPr/>
        </p:nvSpPr>
        <p:spPr>
          <a:xfrm>
            <a:off x="3556000" y="1705302"/>
            <a:ext cx="7640320" cy="3785652"/>
          </a:xfrm>
          <a:prstGeom prst="rect">
            <a:avLst/>
          </a:prstGeom>
          <a:noFill/>
        </p:spPr>
        <p:txBody>
          <a:bodyPr wrap="square">
            <a:spAutoFit/>
          </a:bodyPr>
          <a:lstStyle/>
          <a:p>
            <a:pPr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To develop an inclusive and supportive workplace, it is vital for organizations to comprehend how Indian managers behave from the viewpoint of their staff. Organizations may maintain consistent and effective leadership that fosters employee engagement, contentment, and overall organizational performance by recognizing the impact on employees, especially contract workers and remote team members, and address any difficulties. </a:t>
            </a:r>
          </a:p>
          <a:p>
            <a:pPr algn="just"/>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Organizations may exploit the combined abilities and views of their employees by fostering an inclusive and supportive workplace, which will improve creativity, innovation, and overall organizational performance.</a:t>
            </a:r>
          </a:p>
        </p:txBody>
      </p:sp>
      <p:sp>
        <p:nvSpPr>
          <p:cNvPr id="8" name="Rectangle 7">
            <a:extLst>
              <a:ext uri="{FF2B5EF4-FFF2-40B4-BE49-F238E27FC236}">
                <a16:creationId xmlns:a16="http://schemas.microsoft.com/office/drawing/2014/main" id="{E0DBD421-A860-7A25-BC4A-7F903793F514}"/>
              </a:ext>
            </a:extLst>
          </p:cNvPr>
          <p:cNvSpPr/>
          <p:nvPr/>
        </p:nvSpPr>
        <p:spPr>
          <a:xfrm>
            <a:off x="0" y="0"/>
            <a:ext cx="2865120" cy="6858000"/>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3648A214-2662-9E48-2D88-2C205477142F}"/>
              </a:ext>
            </a:extLst>
          </p:cNvPr>
          <p:cNvSpPr txBox="1"/>
          <p:nvPr/>
        </p:nvSpPr>
        <p:spPr>
          <a:xfrm>
            <a:off x="822960" y="-5417"/>
            <a:ext cx="1092200" cy="6863417"/>
          </a:xfrm>
          <a:prstGeom prst="rect">
            <a:avLst/>
          </a:prstGeom>
          <a:noFill/>
        </p:spPr>
        <p:txBody>
          <a:bodyPr wrap="square" rtlCol="0">
            <a:spAutoFit/>
          </a:bodyPr>
          <a:lstStyle/>
          <a:p>
            <a:pPr algn="ctr"/>
            <a:r>
              <a:rPr lang="en-IN" sz="4400" b="1" dirty="0">
                <a:solidFill>
                  <a:srgbClr val="F9A1BC"/>
                </a:solidFill>
                <a:latin typeface="Times New Roman" panose="02020603050405020304" pitchFamily="18" charset="0"/>
                <a:cs typeface="Times New Roman" panose="02020603050405020304" pitchFamily="18" charset="0"/>
              </a:rPr>
              <a:t>C</a:t>
            </a:r>
          </a:p>
          <a:p>
            <a:pPr algn="ctr"/>
            <a:r>
              <a:rPr lang="en-IN" sz="4400" b="1" dirty="0">
                <a:solidFill>
                  <a:srgbClr val="F9A1BC"/>
                </a:solidFill>
                <a:latin typeface="Times New Roman" panose="02020603050405020304" pitchFamily="18" charset="0"/>
                <a:cs typeface="Times New Roman" panose="02020603050405020304" pitchFamily="18" charset="0"/>
              </a:rPr>
              <a:t>O</a:t>
            </a:r>
          </a:p>
          <a:p>
            <a:pPr algn="ctr"/>
            <a:r>
              <a:rPr lang="en-IN" sz="4400" b="1" dirty="0">
                <a:solidFill>
                  <a:srgbClr val="F9A1BC"/>
                </a:solidFill>
                <a:latin typeface="Times New Roman" panose="02020603050405020304" pitchFamily="18" charset="0"/>
                <a:cs typeface="Times New Roman" panose="02020603050405020304" pitchFamily="18" charset="0"/>
              </a:rPr>
              <a:t>N</a:t>
            </a:r>
          </a:p>
          <a:p>
            <a:pPr algn="ctr"/>
            <a:r>
              <a:rPr lang="en-IN" sz="4400" b="1" dirty="0">
                <a:solidFill>
                  <a:srgbClr val="F9A1BC"/>
                </a:solidFill>
                <a:latin typeface="Times New Roman" panose="02020603050405020304" pitchFamily="18" charset="0"/>
                <a:cs typeface="Times New Roman" panose="02020603050405020304" pitchFamily="18" charset="0"/>
              </a:rPr>
              <a:t>C</a:t>
            </a:r>
          </a:p>
          <a:p>
            <a:pPr algn="ctr"/>
            <a:r>
              <a:rPr lang="en-IN" sz="4400" b="1" dirty="0">
                <a:solidFill>
                  <a:srgbClr val="F9A1BC"/>
                </a:solidFill>
                <a:latin typeface="Times New Roman" panose="02020603050405020304" pitchFamily="18" charset="0"/>
                <a:cs typeface="Times New Roman" panose="02020603050405020304" pitchFamily="18" charset="0"/>
              </a:rPr>
              <a:t>L</a:t>
            </a:r>
          </a:p>
          <a:p>
            <a:pPr algn="ctr"/>
            <a:r>
              <a:rPr lang="en-IN" sz="4400" b="1" dirty="0">
                <a:solidFill>
                  <a:srgbClr val="F9A1BC"/>
                </a:solidFill>
                <a:latin typeface="Times New Roman" panose="02020603050405020304" pitchFamily="18" charset="0"/>
                <a:cs typeface="Times New Roman" panose="02020603050405020304" pitchFamily="18" charset="0"/>
              </a:rPr>
              <a:t>U</a:t>
            </a:r>
          </a:p>
          <a:p>
            <a:pPr algn="ctr"/>
            <a:r>
              <a:rPr lang="en-IN" sz="4400" b="1" dirty="0">
                <a:solidFill>
                  <a:srgbClr val="F9A1BC"/>
                </a:solidFill>
                <a:latin typeface="Times New Roman" panose="02020603050405020304" pitchFamily="18" charset="0"/>
                <a:cs typeface="Times New Roman" panose="02020603050405020304" pitchFamily="18" charset="0"/>
              </a:rPr>
              <a:t>S</a:t>
            </a:r>
          </a:p>
          <a:p>
            <a:pPr algn="ctr"/>
            <a:r>
              <a:rPr lang="en-IN" sz="4400" b="1" dirty="0">
                <a:solidFill>
                  <a:srgbClr val="F9A1BC"/>
                </a:solidFill>
                <a:latin typeface="Times New Roman" panose="02020603050405020304" pitchFamily="18" charset="0"/>
                <a:cs typeface="Times New Roman" panose="02020603050405020304" pitchFamily="18" charset="0"/>
              </a:rPr>
              <a:t>I</a:t>
            </a:r>
          </a:p>
          <a:p>
            <a:pPr algn="ctr"/>
            <a:r>
              <a:rPr lang="en-IN" sz="4400" b="1" dirty="0">
                <a:solidFill>
                  <a:srgbClr val="F9A1BC"/>
                </a:solidFill>
                <a:latin typeface="Times New Roman" panose="02020603050405020304" pitchFamily="18" charset="0"/>
                <a:cs typeface="Times New Roman" panose="02020603050405020304" pitchFamily="18" charset="0"/>
              </a:rPr>
              <a:t>O</a:t>
            </a:r>
          </a:p>
          <a:p>
            <a:pPr algn="ctr"/>
            <a:r>
              <a:rPr lang="en-IN" sz="4400" b="1" dirty="0">
                <a:solidFill>
                  <a:srgbClr val="F9A1BC"/>
                </a:solidFill>
                <a:latin typeface="Times New Roman" panose="02020603050405020304" pitchFamily="18" charset="0"/>
                <a:cs typeface="Times New Roman" panose="02020603050405020304" pitchFamily="18" charset="0"/>
              </a:rPr>
              <a:t>N</a:t>
            </a:r>
          </a:p>
        </p:txBody>
      </p:sp>
    </p:spTree>
    <p:extLst>
      <p:ext uri="{BB962C8B-B14F-4D97-AF65-F5344CB8AC3E}">
        <p14:creationId xmlns:p14="http://schemas.microsoft.com/office/powerpoint/2010/main" val="1928237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8E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D9BB9D5-9A13-8A73-06B4-8FD0E5C0FAA9}"/>
              </a:ext>
            </a:extLst>
          </p:cNvPr>
          <p:cNvSpPr/>
          <p:nvPr/>
        </p:nvSpPr>
        <p:spPr>
          <a:xfrm>
            <a:off x="746760" y="1196353"/>
            <a:ext cx="4155440" cy="1922375"/>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CA7D00B-6207-DBA1-D273-11DCF5E23544}"/>
              </a:ext>
            </a:extLst>
          </p:cNvPr>
          <p:cNvSpPr txBox="1"/>
          <p:nvPr/>
        </p:nvSpPr>
        <p:spPr>
          <a:xfrm>
            <a:off x="777240" y="3722655"/>
            <a:ext cx="10698480" cy="1938992"/>
          </a:xfrm>
          <a:prstGeom prst="rect">
            <a:avLst/>
          </a:prstGeom>
          <a:noFill/>
        </p:spPr>
        <p:txBody>
          <a:bodyPr wrap="square" rtlCol="0">
            <a:spAutoFit/>
          </a:bodyPr>
          <a:lstStyle/>
          <a:p>
            <a:pPr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Managers frequently serve as a conduit for information between lower-level executives and employees of an organization. This report aims to provide an in-depth understanding of the role of managers in India, shedding light on who is affected, what is currently happening, when and where it is taking place, and why it poses a problem. Drawing from existing research reports and studies conducted earlier, this report presents factual information to support the analysis and provide valuable insights.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AD3E6A4-62C8-9D13-3210-F55106957006}"/>
              </a:ext>
            </a:extLst>
          </p:cNvPr>
          <p:cNvSpPr txBox="1"/>
          <p:nvPr/>
        </p:nvSpPr>
        <p:spPr>
          <a:xfrm>
            <a:off x="5201920" y="1196353"/>
            <a:ext cx="6243320" cy="2246769"/>
          </a:xfrm>
          <a:prstGeom prst="rect">
            <a:avLst/>
          </a:prstGeom>
          <a:noFill/>
        </p:spPr>
        <p:txBody>
          <a:bodyPr wrap="square">
            <a:spAutoFit/>
          </a:bodyPr>
          <a:lstStyle/>
          <a:p>
            <a:pPr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 manager is a qualified individual who leads an organization and oversees a group of people. Managers frequently oversee a certain department within an organization. There are many different kinds of managers, but they often have responsibilities including making decisions and conducting performance evaluations. </a:t>
            </a:r>
          </a:p>
          <a:p>
            <a:pPr algn="just"/>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F3822EF-A663-81FF-6923-DF7FB123824E}"/>
              </a:ext>
            </a:extLst>
          </p:cNvPr>
          <p:cNvSpPr txBox="1"/>
          <p:nvPr/>
        </p:nvSpPr>
        <p:spPr>
          <a:xfrm>
            <a:off x="1153160" y="1413064"/>
            <a:ext cx="3749040" cy="1446550"/>
          </a:xfrm>
          <a:prstGeom prst="rect">
            <a:avLst/>
          </a:prstGeom>
          <a:noFill/>
        </p:spPr>
        <p:txBody>
          <a:bodyPr wrap="square" rtlCol="0">
            <a:spAutoFit/>
          </a:bodyPr>
          <a:lstStyle/>
          <a:p>
            <a:r>
              <a:rPr lang="en-IN" sz="4400" b="1" dirty="0">
                <a:solidFill>
                  <a:srgbClr val="F9A1BC"/>
                </a:solidFill>
                <a:latin typeface="Times New Roman" panose="02020603050405020304" pitchFamily="18" charset="0"/>
                <a:cs typeface="Times New Roman" panose="02020603050405020304" pitchFamily="18" charset="0"/>
              </a:rPr>
              <a:t>ABOUT THE</a:t>
            </a:r>
          </a:p>
          <a:p>
            <a:r>
              <a:rPr lang="en-IN" sz="4400" b="1" dirty="0">
                <a:solidFill>
                  <a:srgbClr val="F9A1BC"/>
                </a:solidFill>
                <a:latin typeface="Times New Roman" panose="02020603050405020304" pitchFamily="18" charset="0"/>
                <a:cs typeface="Times New Roman" panose="02020603050405020304" pitchFamily="18" charset="0"/>
              </a:rPr>
              <a:t>REPORT</a:t>
            </a:r>
          </a:p>
        </p:txBody>
      </p:sp>
    </p:spTree>
    <p:extLst>
      <p:ext uri="{BB962C8B-B14F-4D97-AF65-F5344CB8AC3E}">
        <p14:creationId xmlns:p14="http://schemas.microsoft.com/office/powerpoint/2010/main" val="2109970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8E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42255B-6302-2F72-1DC3-56475848231C}"/>
              </a:ext>
            </a:extLst>
          </p:cNvPr>
          <p:cNvSpPr>
            <a:spLocks noGrp="1"/>
          </p:cNvSpPr>
          <p:nvPr>
            <p:ph type="title"/>
          </p:nvPr>
        </p:nvSpPr>
        <p:spPr>
          <a:solidFill>
            <a:srgbClr val="222A35"/>
          </a:solidFill>
        </p:spPr>
        <p:txBody>
          <a:bodyPr/>
          <a:lstStyle/>
          <a:p>
            <a:r>
              <a:rPr lang="en-IN" b="1" dirty="0">
                <a:solidFill>
                  <a:srgbClr val="F9A1BC"/>
                </a:solidFill>
                <a:latin typeface="Times New Roman" panose="02020603050405020304" pitchFamily="18" charset="0"/>
                <a:cs typeface="Times New Roman" panose="02020603050405020304" pitchFamily="18" charset="0"/>
              </a:rPr>
              <a:t>PROBLEM </a:t>
            </a:r>
            <a:br>
              <a:rPr lang="en-IN" b="1" dirty="0">
                <a:solidFill>
                  <a:srgbClr val="F9A1BC"/>
                </a:solidFill>
                <a:latin typeface="Times New Roman" panose="02020603050405020304" pitchFamily="18" charset="0"/>
                <a:cs typeface="Times New Roman" panose="02020603050405020304" pitchFamily="18" charset="0"/>
              </a:rPr>
            </a:br>
            <a:r>
              <a:rPr lang="en-IN" b="1" dirty="0">
                <a:solidFill>
                  <a:srgbClr val="F9A1BC"/>
                </a:solidFill>
                <a:latin typeface="Times New Roman" panose="02020603050405020304" pitchFamily="18" charset="0"/>
                <a:cs typeface="Times New Roman" panose="02020603050405020304" pitchFamily="18" charset="0"/>
              </a:rPr>
              <a:t>STATEMENT</a:t>
            </a:r>
          </a:p>
        </p:txBody>
      </p:sp>
      <p:sp>
        <p:nvSpPr>
          <p:cNvPr id="5" name="Text Placeholder 4">
            <a:extLst>
              <a:ext uri="{FF2B5EF4-FFF2-40B4-BE49-F238E27FC236}">
                <a16:creationId xmlns:a16="http://schemas.microsoft.com/office/drawing/2014/main" id="{2582359E-1C8C-3408-AD03-BBD748B75C2B}"/>
              </a:ext>
            </a:extLst>
          </p:cNvPr>
          <p:cNvSpPr>
            <a:spLocks noGrp="1"/>
          </p:cNvSpPr>
          <p:nvPr>
            <p:ph type="body" idx="1"/>
          </p:nvPr>
        </p:nvSpPr>
        <p:spPr>
          <a:xfrm>
            <a:off x="831850" y="4701223"/>
            <a:ext cx="10515600" cy="1500187"/>
          </a:xfrm>
        </p:spPr>
        <p:txBody>
          <a:bodyPr/>
          <a:lstStyle/>
          <a:p>
            <a:r>
              <a:rPr lang="en-IN" dirty="0">
                <a:solidFill>
                  <a:srgbClr val="579BB1"/>
                </a:solidFill>
                <a:latin typeface="Times New Roman" panose="02020603050405020304" pitchFamily="18" charset="0"/>
                <a:cs typeface="Times New Roman" panose="02020603050405020304" pitchFamily="18" charset="0"/>
              </a:rPr>
              <a:t>UNDERSTANDING THE BEHAVIOR OF MANAGERS TOWARDS THEIR EMPLOYEES WITH RESPECT TO THE INDIAN CORPORATE SECTOR</a:t>
            </a:r>
          </a:p>
        </p:txBody>
      </p:sp>
    </p:spTree>
    <p:extLst>
      <p:ext uri="{BB962C8B-B14F-4D97-AF65-F5344CB8AC3E}">
        <p14:creationId xmlns:p14="http://schemas.microsoft.com/office/powerpoint/2010/main" val="3254905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8E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D2E3-B353-BD30-04D1-BBA99E4420CD}"/>
              </a:ext>
            </a:extLst>
          </p:cNvPr>
          <p:cNvSpPr>
            <a:spLocks noGrp="1"/>
          </p:cNvSpPr>
          <p:nvPr>
            <p:ph type="ctrTitle"/>
          </p:nvPr>
        </p:nvSpPr>
        <p:spPr/>
        <p:txBody>
          <a:bodyPr/>
          <a:lstStyle/>
          <a:p>
            <a:pPr algn="l"/>
            <a:r>
              <a:rPr lang="en-IN" i="0" dirty="0">
                <a:solidFill>
                  <a:srgbClr val="FB2576"/>
                </a:solidFill>
                <a:effectLst/>
                <a:latin typeface="Aharoni" panose="02010803020104030203" pitchFamily="2" charset="-79"/>
                <a:cs typeface="Aharoni" panose="02010803020104030203" pitchFamily="2" charset="-79"/>
              </a:rPr>
              <a:t>IMPACTED INDIVIDUALS</a:t>
            </a:r>
            <a:endParaRPr lang="en-IN" dirty="0">
              <a:solidFill>
                <a:srgbClr val="FB2576"/>
              </a:solidFill>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B7D1C342-4F8C-55DB-7256-73870F1B1BE7}"/>
              </a:ext>
            </a:extLst>
          </p:cNvPr>
          <p:cNvSpPr>
            <a:spLocks noGrp="1"/>
          </p:cNvSpPr>
          <p:nvPr>
            <p:ph type="subTitle" idx="1"/>
          </p:nvPr>
        </p:nvSpPr>
        <p:spPr/>
        <p:txBody>
          <a:bodyPr>
            <a:normAutofit/>
          </a:bodyPr>
          <a:lstStyle/>
          <a:p>
            <a:pPr algn="l"/>
            <a:r>
              <a:rPr lang="en-IN" sz="2800" b="1" dirty="0">
                <a:solidFill>
                  <a:srgbClr val="579BB1"/>
                </a:solidFill>
                <a:latin typeface="Times New Roman" panose="02020603050405020304" pitchFamily="18" charset="0"/>
                <a:cs typeface="Times New Roman" panose="02020603050405020304" pitchFamily="18" charset="0"/>
              </a:rPr>
              <a:t>WHO IS AFFECTED?</a:t>
            </a:r>
          </a:p>
        </p:txBody>
      </p:sp>
    </p:spTree>
    <p:extLst>
      <p:ext uri="{BB962C8B-B14F-4D97-AF65-F5344CB8AC3E}">
        <p14:creationId xmlns:p14="http://schemas.microsoft.com/office/powerpoint/2010/main" val="2660016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8E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A7D00B-6207-DBA1-D273-11DCF5E23544}"/>
              </a:ext>
            </a:extLst>
          </p:cNvPr>
          <p:cNvSpPr txBox="1"/>
          <p:nvPr/>
        </p:nvSpPr>
        <p:spPr>
          <a:xfrm>
            <a:off x="746760" y="4061391"/>
            <a:ext cx="10698480" cy="1323439"/>
          </a:xfrm>
          <a:prstGeom prst="rect">
            <a:avLst/>
          </a:prstGeom>
          <a:noFill/>
        </p:spPr>
        <p:txBody>
          <a:bodyPr wrap="square" rtlCol="0">
            <a:spAutoFit/>
          </a:bodyPr>
          <a:lstStyle/>
          <a:p>
            <a:pPr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impact of managerial practices extends to employees, stakeholders, and organizations' overall performance and growth. Although, the actions of managers have a direct positive or negative influence on an employee. This comprises professionals at all levels, from entry-level workers to those in middle and senior management.</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AD3E6A4-62C8-9D13-3210-F55106957006}"/>
              </a:ext>
            </a:extLst>
          </p:cNvPr>
          <p:cNvSpPr txBox="1"/>
          <p:nvPr/>
        </p:nvSpPr>
        <p:spPr>
          <a:xfrm>
            <a:off x="4658360" y="1705258"/>
            <a:ext cx="6781800" cy="1631216"/>
          </a:xfrm>
          <a:prstGeom prst="rect">
            <a:avLst/>
          </a:prstGeom>
          <a:noFill/>
        </p:spPr>
        <p:txBody>
          <a:bodyPr wrap="square">
            <a:spAutoFit/>
          </a:bodyPr>
          <a:lstStyle/>
          <a:p>
            <a:pPr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Managers in India play a critical role in organizations across various sectors, including corporate, government, and non-profit. This report primarily focuses on mid-level and senior-level managers who are responsible for decision-making, team management, and driving organizational success</a:t>
            </a:r>
          </a:p>
        </p:txBody>
      </p:sp>
      <p:sp>
        <p:nvSpPr>
          <p:cNvPr id="10" name="TextBox 9">
            <a:extLst>
              <a:ext uri="{FF2B5EF4-FFF2-40B4-BE49-F238E27FC236}">
                <a16:creationId xmlns:a16="http://schemas.microsoft.com/office/drawing/2014/main" id="{3F3822EF-A663-81FF-6923-DF7FB123824E}"/>
              </a:ext>
            </a:extLst>
          </p:cNvPr>
          <p:cNvSpPr txBox="1"/>
          <p:nvPr/>
        </p:nvSpPr>
        <p:spPr>
          <a:xfrm>
            <a:off x="746760" y="1705258"/>
            <a:ext cx="3749040" cy="1446550"/>
          </a:xfrm>
          <a:prstGeom prst="rect">
            <a:avLst/>
          </a:prstGeom>
          <a:noFill/>
        </p:spPr>
        <p:txBody>
          <a:bodyPr wrap="square" rtlCol="0">
            <a:spAutoFit/>
          </a:bodyPr>
          <a:lstStyle/>
          <a:p>
            <a:r>
              <a:rPr lang="en-IN" sz="4400" b="1" dirty="0">
                <a:solidFill>
                  <a:srgbClr val="22577E"/>
                </a:solidFill>
                <a:latin typeface="Times New Roman" panose="02020603050405020304" pitchFamily="18" charset="0"/>
                <a:cs typeface="Times New Roman" panose="02020603050405020304" pitchFamily="18" charset="0"/>
              </a:rPr>
              <a:t>WHO IS AFFECTED?</a:t>
            </a:r>
          </a:p>
        </p:txBody>
      </p:sp>
    </p:spTree>
    <p:extLst>
      <p:ext uri="{BB962C8B-B14F-4D97-AF65-F5344CB8AC3E}">
        <p14:creationId xmlns:p14="http://schemas.microsoft.com/office/powerpoint/2010/main" val="383425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8E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D2E3-B353-BD30-04D1-BBA99E4420CD}"/>
              </a:ext>
            </a:extLst>
          </p:cNvPr>
          <p:cNvSpPr>
            <a:spLocks noGrp="1"/>
          </p:cNvSpPr>
          <p:nvPr>
            <p:ph type="ctrTitle"/>
          </p:nvPr>
        </p:nvSpPr>
        <p:spPr/>
        <p:txBody>
          <a:bodyPr/>
          <a:lstStyle/>
          <a:p>
            <a:pPr algn="l"/>
            <a:r>
              <a:rPr lang="en-IN" i="0" dirty="0">
                <a:solidFill>
                  <a:srgbClr val="FB2576"/>
                </a:solidFill>
                <a:effectLst/>
                <a:latin typeface="Aharoni" panose="02010803020104030203" pitchFamily="2" charset="-79"/>
                <a:cs typeface="Aharoni" panose="02010803020104030203" pitchFamily="2" charset="-79"/>
              </a:rPr>
              <a:t>PRESENT-DAY SCENARIO</a:t>
            </a:r>
            <a:endParaRPr lang="en-IN" dirty="0">
              <a:solidFill>
                <a:srgbClr val="FB2576"/>
              </a:solidFill>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B7D1C342-4F8C-55DB-7256-73870F1B1BE7}"/>
              </a:ext>
            </a:extLst>
          </p:cNvPr>
          <p:cNvSpPr>
            <a:spLocks noGrp="1"/>
          </p:cNvSpPr>
          <p:nvPr>
            <p:ph type="subTitle" idx="1"/>
          </p:nvPr>
        </p:nvSpPr>
        <p:spPr/>
        <p:txBody>
          <a:bodyPr>
            <a:normAutofit/>
          </a:bodyPr>
          <a:lstStyle/>
          <a:p>
            <a:pPr algn="l"/>
            <a:r>
              <a:rPr lang="en-IN" sz="2800" b="1" dirty="0">
                <a:solidFill>
                  <a:srgbClr val="579BB1"/>
                </a:solidFill>
                <a:latin typeface="Times New Roman" panose="02020603050405020304" pitchFamily="18" charset="0"/>
                <a:cs typeface="Times New Roman" panose="02020603050405020304" pitchFamily="18" charset="0"/>
              </a:rPr>
              <a:t>WHAT IS HAPPENING CURRENTLY?</a:t>
            </a:r>
          </a:p>
        </p:txBody>
      </p:sp>
    </p:spTree>
    <p:extLst>
      <p:ext uri="{BB962C8B-B14F-4D97-AF65-F5344CB8AC3E}">
        <p14:creationId xmlns:p14="http://schemas.microsoft.com/office/powerpoint/2010/main" val="222229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8E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A7D00B-6207-DBA1-D273-11DCF5E23544}"/>
              </a:ext>
            </a:extLst>
          </p:cNvPr>
          <p:cNvSpPr txBox="1"/>
          <p:nvPr/>
        </p:nvSpPr>
        <p:spPr>
          <a:xfrm>
            <a:off x="746760" y="4061391"/>
            <a:ext cx="10698480" cy="1323439"/>
          </a:xfrm>
          <a:prstGeom prst="rect">
            <a:avLst/>
          </a:prstGeom>
          <a:noFill/>
        </p:spPr>
        <p:txBody>
          <a:bodyPr wrap="square" rtlCol="0">
            <a:spAutoFit/>
          </a:bodyPr>
          <a:lstStyle/>
          <a:p>
            <a:pPr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Managers hold positions of authority and are in charge of directing the work of their teams in Indian workplaces. According to recent trends, managers in India are being put under more and more pressure to mentor, direct, and support their staff. They are viewed as decision-makers who are in charge of providing feedback on performance as well as chances for professional advancement.</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AD3E6A4-62C8-9D13-3210-F55106957006}"/>
              </a:ext>
            </a:extLst>
          </p:cNvPr>
          <p:cNvSpPr txBox="1"/>
          <p:nvPr/>
        </p:nvSpPr>
        <p:spPr>
          <a:xfrm>
            <a:off x="4795520" y="1705258"/>
            <a:ext cx="6644640" cy="1323439"/>
          </a:xfrm>
          <a:prstGeom prst="rect">
            <a:avLst/>
          </a:prstGeom>
          <a:noFill/>
        </p:spPr>
        <p:txBody>
          <a:bodyPr wrap="square">
            <a:spAutoFit/>
          </a:bodyPr>
          <a:lstStyle/>
          <a:p>
            <a:pPr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Managers in India face several challenges, including managing diverse teams, adapting to changing technologies and market dynamics, balancing work-life integration, and fostering innovation and creativity in a competitive environment.</a:t>
            </a:r>
          </a:p>
        </p:txBody>
      </p:sp>
      <p:sp>
        <p:nvSpPr>
          <p:cNvPr id="10" name="TextBox 9">
            <a:extLst>
              <a:ext uri="{FF2B5EF4-FFF2-40B4-BE49-F238E27FC236}">
                <a16:creationId xmlns:a16="http://schemas.microsoft.com/office/drawing/2014/main" id="{3F3822EF-A663-81FF-6923-DF7FB123824E}"/>
              </a:ext>
            </a:extLst>
          </p:cNvPr>
          <p:cNvSpPr txBox="1"/>
          <p:nvPr/>
        </p:nvSpPr>
        <p:spPr>
          <a:xfrm>
            <a:off x="746760" y="1573178"/>
            <a:ext cx="4048760" cy="2123658"/>
          </a:xfrm>
          <a:prstGeom prst="rect">
            <a:avLst/>
          </a:prstGeom>
          <a:noFill/>
        </p:spPr>
        <p:txBody>
          <a:bodyPr wrap="square" rtlCol="0">
            <a:spAutoFit/>
          </a:bodyPr>
          <a:lstStyle/>
          <a:p>
            <a:r>
              <a:rPr lang="en-IN" sz="4400" b="1" dirty="0">
                <a:solidFill>
                  <a:srgbClr val="22577E"/>
                </a:solidFill>
                <a:latin typeface="Times New Roman" panose="02020603050405020304" pitchFamily="18" charset="0"/>
                <a:cs typeface="Times New Roman" panose="02020603050405020304" pitchFamily="18" charset="0"/>
              </a:rPr>
              <a:t>WHAT IS HAPPENING CURRENTLY?</a:t>
            </a:r>
          </a:p>
        </p:txBody>
      </p:sp>
    </p:spTree>
    <p:extLst>
      <p:ext uri="{BB962C8B-B14F-4D97-AF65-F5344CB8AC3E}">
        <p14:creationId xmlns:p14="http://schemas.microsoft.com/office/powerpoint/2010/main" val="1194314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8E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D2E3-B353-BD30-04D1-BBA99E4420CD}"/>
              </a:ext>
            </a:extLst>
          </p:cNvPr>
          <p:cNvSpPr>
            <a:spLocks noGrp="1"/>
          </p:cNvSpPr>
          <p:nvPr>
            <p:ph type="ctrTitle"/>
          </p:nvPr>
        </p:nvSpPr>
        <p:spPr/>
        <p:txBody>
          <a:bodyPr/>
          <a:lstStyle/>
          <a:p>
            <a:pPr algn="l"/>
            <a:r>
              <a:rPr lang="en-IN" i="0" dirty="0">
                <a:solidFill>
                  <a:srgbClr val="FB2576"/>
                </a:solidFill>
                <a:effectLst/>
                <a:latin typeface="Aharoni" panose="02010803020104030203" pitchFamily="2" charset="-79"/>
                <a:cs typeface="Aharoni" panose="02010803020104030203" pitchFamily="2" charset="-79"/>
              </a:rPr>
              <a:t>CURRENT SITUATIONAL DYNAMICS</a:t>
            </a:r>
            <a:endParaRPr lang="en-IN" dirty="0">
              <a:solidFill>
                <a:srgbClr val="FB2576"/>
              </a:solidFill>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B7D1C342-4F8C-55DB-7256-73870F1B1BE7}"/>
              </a:ext>
            </a:extLst>
          </p:cNvPr>
          <p:cNvSpPr>
            <a:spLocks noGrp="1"/>
          </p:cNvSpPr>
          <p:nvPr>
            <p:ph type="subTitle" idx="1"/>
          </p:nvPr>
        </p:nvSpPr>
        <p:spPr/>
        <p:txBody>
          <a:bodyPr>
            <a:normAutofit/>
          </a:bodyPr>
          <a:lstStyle/>
          <a:p>
            <a:pPr algn="l"/>
            <a:r>
              <a:rPr lang="en-IN" sz="2800" b="1" dirty="0">
                <a:solidFill>
                  <a:srgbClr val="579BB1"/>
                </a:solidFill>
                <a:latin typeface="Times New Roman" panose="02020603050405020304" pitchFamily="18" charset="0"/>
                <a:cs typeface="Times New Roman" panose="02020603050405020304" pitchFamily="18" charset="0"/>
              </a:rPr>
              <a:t>WHEN IS THIS HAPPENING?</a:t>
            </a:r>
          </a:p>
        </p:txBody>
      </p:sp>
    </p:spTree>
    <p:extLst>
      <p:ext uri="{BB962C8B-B14F-4D97-AF65-F5344CB8AC3E}">
        <p14:creationId xmlns:p14="http://schemas.microsoft.com/office/powerpoint/2010/main" val="85191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8E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A7D00B-6207-DBA1-D273-11DCF5E23544}"/>
              </a:ext>
            </a:extLst>
          </p:cNvPr>
          <p:cNvSpPr txBox="1"/>
          <p:nvPr/>
        </p:nvSpPr>
        <p:spPr>
          <a:xfrm>
            <a:off x="746760" y="4061391"/>
            <a:ext cx="10698480" cy="1631216"/>
          </a:xfrm>
          <a:prstGeom prst="rect">
            <a:avLst/>
          </a:prstGeom>
          <a:noFill/>
        </p:spPr>
        <p:txBody>
          <a:bodyPr wrap="square" rtlCol="0">
            <a:spAutoFit/>
          </a:bodyPr>
          <a:lstStyle/>
          <a:p>
            <a:pPr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Managerial conduct is not restricted to formal meetings or standard working hours. It takes place during the course of the employee's employment and may include casual contacts, team-building exercises, or even social gatherings. In order to guarantee their workers' ongoing support and engagement, managers in India are beginning to understand the need of developing beneficial connections outside of the boundaries of conventional work environments. </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AD3E6A4-62C8-9D13-3210-F55106957006}"/>
              </a:ext>
            </a:extLst>
          </p:cNvPr>
          <p:cNvSpPr txBox="1"/>
          <p:nvPr/>
        </p:nvSpPr>
        <p:spPr>
          <a:xfrm>
            <a:off x="4795520" y="1705258"/>
            <a:ext cx="6644640" cy="1938992"/>
          </a:xfrm>
          <a:prstGeom prst="rect">
            <a:avLst/>
          </a:prstGeom>
          <a:noFill/>
        </p:spPr>
        <p:txBody>
          <a:bodyPr wrap="square">
            <a:spAutoFit/>
          </a:bodyPr>
          <a:lstStyle/>
          <a:p>
            <a:pPr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Since it is a crucial component of daily operations in Indian companies, manager behavior happens frequently. Managers are responsible for their teams and are supposed to keep in touch with them on a regular basis. They interact during normal business hours, team meetings, performance evaluations, and other pertinent work-related events. </a:t>
            </a:r>
          </a:p>
        </p:txBody>
      </p:sp>
      <p:sp>
        <p:nvSpPr>
          <p:cNvPr id="10" name="TextBox 9">
            <a:extLst>
              <a:ext uri="{FF2B5EF4-FFF2-40B4-BE49-F238E27FC236}">
                <a16:creationId xmlns:a16="http://schemas.microsoft.com/office/drawing/2014/main" id="{3F3822EF-A663-81FF-6923-DF7FB123824E}"/>
              </a:ext>
            </a:extLst>
          </p:cNvPr>
          <p:cNvSpPr txBox="1"/>
          <p:nvPr/>
        </p:nvSpPr>
        <p:spPr>
          <a:xfrm>
            <a:off x="746760" y="1573178"/>
            <a:ext cx="4048760" cy="2123658"/>
          </a:xfrm>
          <a:prstGeom prst="rect">
            <a:avLst/>
          </a:prstGeom>
          <a:noFill/>
        </p:spPr>
        <p:txBody>
          <a:bodyPr wrap="square" rtlCol="0">
            <a:spAutoFit/>
          </a:bodyPr>
          <a:lstStyle/>
          <a:p>
            <a:r>
              <a:rPr lang="en-IN" sz="4400" b="1" dirty="0">
                <a:solidFill>
                  <a:srgbClr val="22577E"/>
                </a:solidFill>
                <a:latin typeface="Times New Roman" panose="02020603050405020304" pitchFamily="18" charset="0"/>
                <a:cs typeface="Times New Roman" panose="02020603050405020304" pitchFamily="18" charset="0"/>
              </a:rPr>
              <a:t>WHEN IS THIS HAPPENING?</a:t>
            </a:r>
          </a:p>
        </p:txBody>
      </p:sp>
    </p:spTree>
    <p:extLst>
      <p:ext uri="{BB962C8B-B14F-4D97-AF65-F5344CB8AC3E}">
        <p14:creationId xmlns:p14="http://schemas.microsoft.com/office/powerpoint/2010/main" val="1670545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1472</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Aharoni</vt:lpstr>
      <vt:lpstr>Arial</vt:lpstr>
      <vt:lpstr>Calibri</vt:lpstr>
      <vt:lpstr>Calibri Light</vt:lpstr>
      <vt:lpstr>Times New Roman</vt:lpstr>
      <vt:lpstr>Office Theme</vt:lpstr>
      <vt:lpstr>UNDERSTANDING MANAGERS IN INDIA A TALE OF AN EMPLOYEE</vt:lpstr>
      <vt:lpstr>PowerPoint Presentation</vt:lpstr>
      <vt:lpstr>PROBLEM  STATEMENT</vt:lpstr>
      <vt:lpstr>IMPACTED INDIVIDUALS</vt:lpstr>
      <vt:lpstr>PowerPoint Presentation</vt:lpstr>
      <vt:lpstr>PRESENT-DAY SCENARIO</vt:lpstr>
      <vt:lpstr>PowerPoint Presentation</vt:lpstr>
      <vt:lpstr>CURRENT SITUATIONAL DYNAMICS</vt:lpstr>
      <vt:lpstr>PowerPoint Presentation</vt:lpstr>
      <vt:lpstr>LOCATION INSIGHTS</vt:lpstr>
      <vt:lpstr>PowerPoint Presentation</vt:lpstr>
      <vt:lpstr>PROBLEM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MANAGERS IN INDIA A TALE OF AN EMPLOYEE</dc:title>
  <dc:creator>Suprita Raha</dc:creator>
  <cp:lastModifiedBy>Suprita Raha</cp:lastModifiedBy>
  <cp:revision>1</cp:revision>
  <dcterms:created xsi:type="dcterms:W3CDTF">2023-06-17T12:50:27Z</dcterms:created>
  <dcterms:modified xsi:type="dcterms:W3CDTF">2023-06-17T16:29:12Z</dcterms:modified>
</cp:coreProperties>
</file>